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6"/>
  </p:notesMasterIdLst>
  <p:handoutMasterIdLst>
    <p:handoutMasterId r:id="rId107"/>
  </p:handoutMasterIdLst>
  <p:sldIdLst>
    <p:sldId id="737" r:id="rId2"/>
    <p:sldId id="545" r:id="rId3"/>
    <p:sldId id="546" r:id="rId4"/>
    <p:sldId id="547" r:id="rId5"/>
    <p:sldId id="548" r:id="rId6"/>
    <p:sldId id="549" r:id="rId7"/>
    <p:sldId id="550" r:id="rId8"/>
    <p:sldId id="551" r:id="rId9"/>
    <p:sldId id="552" r:id="rId10"/>
    <p:sldId id="553" r:id="rId11"/>
    <p:sldId id="554" r:id="rId12"/>
    <p:sldId id="561" r:id="rId13"/>
    <p:sldId id="579" r:id="rId14"/>
    <p:sldId id="558" r:id="rId15"/>
    <p:sldId id="573" r:id="rId16"/>
    <p:sldId id="544" r:id="rId17"/>
    <p:sldId id="581" r:id="rId18"/>
    <p:sldId id="560" r:id="rId19"/>
    <p:sldId id="583" r:id="rId20"/>
    <p:sldId id="587" r:id="rId21"/>
    <p:sldId id="585" r:id="rId22"/>
    <p:sldId id="588" r:id="rId23"/>
    <p:sldId id="589" r:id="rId24"/>
    <p:sldId id="590" r:id="rId25"/>
    <p:sldId id="592" r:id="rId26"/>
    <p:sldId id="593" r:id="rId27"/>
    <p:sldId id="594" r:id="rId28"/>
    <p:sldId id="596" r:id="rId29"/>
    <p:sldId id="595" r:id="rId30"/>
    <p:sldId id="597" r:id="rId31"/>
    <p:sldId id="598" r:id="rId32"/>
    <p:sldId id="600" r:id="rId33"/>
    <p:sldId id="601" r:id="rId34"/>
    <p:sldId id="649" r:id="rId35"/>
    <p:sldId id="652" r:id="rId36"/>
    <p:sldId id="653" r:id="rId37"/>
    <p:sldId id="679" r:id="rId38"/>
    <p:sldId id="680" r:id="rId39"/>
    <p:sldId id="681" r:id="rId40"/>
    <p:sldId id="682" r:id="rId41"/>
    <p:sldId id="697" r:id="rId42"/>
    <p:sldId id="698" r:id="rId43"/>
    <p:sldId id="699" r:id="rId44"/>
    <p:sldId id="700" r:id="rId45"/>
    <p:sldId id="685" r:id="rId46"/>
    <p:sldId id="633" r:id="rId47"/>
    <p:sldId id="639" r:id="rId48"/>
    <p:sldId id="640" r:id="rId49"/>
    <p:sldId id="619" r:id="rId50"/>
    <p:sldId id="655" r:id="rId51"/>
    <p:sldId id="665" r:id="rId52"/>
    <p:sldId id="656" r:id="rId53"/>
    <p:sldId id="620" r:id="rId54"/>
    <p:sldId id="703" r:id="rId55"/>
    <p:sldId id="704" r:id="rId56"/>
    <p:sldId id="705" r:id="rId57"/>
    <p:sldId id="706" r:id="rId58"/>
    <p:sldId id="707" r:id="rId59"/>
    <p:sldId id="708" r:id="rId60"/>
    <p:sldId id="718" r:id="rId61"/>
    <p:sldId id="710" r:id="rId62"/>
    <p:sldId id="717" r:id="rId63"/>
    <p:sldId id="711" r:id="rId64"/>
    <p:sldId id="657" r:id="rId65"/>
    <p:sldId id="564" r:id="rId66"/>
    <p:sldId id="643" r:id="rId67"/>
    <p:sldId id="659" r:id="rId68"/>
    <p:sldId id="660" r:id="rId69"/>
    <p:sldId id="571" r:id="rId70"/>
    <p:sldId id="661" r:id="rId71"/>
    <p:sldId id="664" r:id="rId72"/>
    <p:sldId id="663" r:id="rId73"/>
    <p:sldId id="669" r:id="rId74"/>
    <p:sldId id="666" r:id="rId75"/>
    <p:sldId id="688" r:id="rId76"/>
    <p:sldId id="667" r:id="rId77"/>
    <p:sldId id="670" r:id="rId78"/>
    <p:sldId id="615" r:id="rId79"/>
    <p:sldId id="672" r:id="rId80"/>
    <p:sldId id="646" r:id="rId81"/>
    <p:sldId id="674" r:id="rId82"/>
    <p:sldId id="648" r:id="rId83"/>
    <p:sldId id="675" r:id="rId84"/>
    <p:sldId id="673" r:id="rId85"/>
    <p:sldId id="641" r:id="rId86"/>
    <p:sldId id="677" r:id="rId87"/>
    <p:sldId id="577" r:id="rId88"/>
    <p:sldId id="702" r:id="rId89"/>
    <p:sldId id="720" r:id="rId90"/>
    <p:sldId id="725" r:id="rId91"/>
    <p:sldId id="721" r:id="rId92"/>
    <p:sldId id="727" r:id="rId93"/>
    <p:sldId id="728" r:id="rId94"/>
    <p:sldId id="729" r:id="rId95"/>
    <p:sldId id="730" r:id="rId96"/>
    <p:sldId id="731" r:id="rId97"/>
    <p:sldId id="726" r:id="rId98"/>
    <p:sldId id="732" r:id="rId99"/>
    <p:sldId id="719" r:id="rId100"/>
    <p:sldId id="735" r:id="rId101"/>
    <p:sldId id="733" r:id="rId102"/>
    <p:sldId id="555" r:id="rId103"/>
    <p:sldId id="362" r:id="rId104"/>
    <p:sldId id="738"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AC0000"/>
    <a:srgbClr val="DBEEF4"/>
    <a:srgbClr val="BDAE43"/>
    <a:srgbClr val="D6ECF2"/>
    <a:srgbClr val="CDE8EF"/>
    <a:srgbClr val="C5E4ED"/>
    <a:srgbClr val="6599D9"/>
    <a:srgbClr val="5BAED7"/>
    <a:srgbClr val="49A5D3"/>
    <a:srgbClr val="5596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2" autoAdjust="0"/>
    <p:restoredTop sz="94590" autoAdjust="0"/>
  </p:normalViewPr>
  <p:slideViewPr>
    <p:cSldViewPr>
      <p:cViewPr varScale="1">
        <p:scale>
          <a:sx n="92" d="100"/>
          <a:sy n="92" d="100"/>
        </p:scale>
        <p:origin x="-4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2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DBB953-8912-4E64-A902-41FC65F85E7E}" type="datetimeFigureOut">
              <a:rPr lang="en-US" smtClean="0"/>
              <a:pPr/>
              <a:t>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5E7199-D048-4B92-9735-DD1DC76AEE1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E8F01-6D17-47B7-8819-80B050CD77B6}" type="datetimeFigureOut">
              <a:rPr lang="en-US" smtClean="0"/>
              <a:pPr/>
              <a:t>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73FCC8-5BA8-407F-9657-0939C1FBC35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Russian Federation = Russia</a:t>
            </a:r>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34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Chart excludes countries </a:t>
            </a:r>
            <a:r>
              <a:rPr lang="en-US" baseline="0" dirty="0" smtClean="0"/>
              <a:t>(including Russia) </a:t>
            </a:r>
            <a:r>
              <a:rPr lang="en-US" dirty="0" smtClean="0"/>
              <a:t>which did not provide data</a:t>
            </a:r>
            <a:r>
              <a:rPr lang="en-US" baseline="0" dirty="0" smtClean="0"/>
              <a:t> for all three decades.  183 countries provided full data; 67% of worldwide forests; use caution.  Oceana = south pacific islands including Australia and New Zealand.</a:t>
            </a:r>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50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Chart excludes countries </a:t>
            </a:r>
            <a:r>
              <a:rPr lang="en-US" baseline="0" dirty="0" smtClean="0"/>
              <a:t>(including Russia) </a:t>
            </a:r>
            <a:r>
              <a:rPr lang="en-US" dirty="0" smtClean="0"/>
              <a:t>which did not provide data</a:t>
            </a:r>
            <a:r>
              <a:rPr lang="en-US" baseline="0" dirty="0" smtClean="0"/>
              <a:t> for all three decades.  183 countries provided full data; 67% of worldwide forests; use caution.</a:t>
            </a:r>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51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Russian</a:t>
            </a:r>
            <a:r>
              <a:rPr lang="en-US" baseline="0" dirty="0" smtClean="0"/>
              <a:t> Federation = Russia, Oceana = South Pacific Islands including Australia &amp; New Zealand</a:t>
            </a:r>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52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area of planted forests is increasing and is likely to meet a larger proportion of the demand for wood in the future, thus alleviating the pressure on primary and other naturally regenerated forests. </a:t>
            </a:r>
            <a:endParaRPr lang="en-US" dirty="0" smtClean="0"/>
          </a:p>
          <a:p>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53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area of planted forests is increasing and is likely to meet a larger proportion of the demand for wood in the future, thus alleviating the pressure on primary and other naturally regenerated forests. </a:t>
            </a:r>
            <a:endParaRPr lang="en-US" dirty="0" smtClean="0"/>
          </a:p>
          <a:p>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54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area of planted forests is increasing and is likely to meet a larger proportion of the demand for wood in the future, thus alleviating the pressure on primary and other naturally regenerated forests. </a:t>
            </a:r>
            <a:endParaRPr lang="en-US" dirty="0" smtClean="0"/>
          </a:p>
          <a:p>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55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FAO Forestry Paper 163</a:t>
            </a:r>
            <a:endParaRPr lang="en-US" b="1" dirty="0" smtClean="0"/>
          </a:p>
          <a:p>
            <a:r>
              <a:rPr lang="en-US" b="1" dirty="0" smtClean="0"/>
              <a:t>Global Forest Resources Assessment 2010</a:t>
            </a:r>
          </a:p>
          <a:p>
            <a:r>
              <a:rPr lang="en-US" b="1" dirty="0" smtClean="0"/>
              <a:t>Main report</a:t>
            </a:r>
          </a:p>
          <a:p>
            <a:r>
              <a:rPr lang="en-US" dirty="0" smtClean="0"/>
              <a:t/>
            </a:r>
            <a:br>
              <a:rPr lang="en-US" dirty="0" smtClean="0"/>
            </a:br>
            <a:endParaRPr lang="en-US" dirty="0" smtClean="0"/>
          </a:p>
          <a:p>
            <a:r>
              <a:rPr lang="en-US" sz="1200" kern="1200" dirty="0" smtClean="0">
                <a:solidFill>
                  <a:schemeClr val="tx1"/>
                </a:solidFill>
                <a:latin typeface="+mn-lt"/>
                <a:ea typeface="+mn-ea"/>
                <a:cs typeface="+mn-cs"/>
              </a:rPr>
              <a:t>Food and Agriculture Organization of the United Nations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Rome 2010</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56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64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2005, 80 percent of the global forest area was publicly owned, 18 percent was privately owned and 2 percent was classified as ‘other’ ownership, including unknown and disputed ownership (Table 7.1) </a:t>
            </a:r>
          </a:p>
          <a:p>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65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85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87</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natural and perturbed carbon cycle between the land, atmosphere and ocean is shown in IPCC AR4WG1 Figure 7.3. Carbon dioxide cycles between the atmosphere, oceans and land biosphere. Atmospheric carbon dioxide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concentration has continued to increase and is now almost 100 </a:t>
            </a:r>
            <a:r>
              <a:rPr lang="en-US" sz="1200" kern="1200" dirty="0" err="1" smtClean="0">
                <a:solidFill>
                  <a:schemeClr val="tx1"/>
                </a:solidFill>
                <a:latin typeface="+mn-lt"/>
                <a:ea typeface="+mn-ea"/>
                <a:cs typeface="+mn-cs"/>
              </a:rPr>
              <a:t>ppm</a:t>
            </a:r>
            <a:r>
              <a:rPr lang="en-US" sz="1200" kern="1200" dirty="0" smtClean="0">
                <a:solidFill>
                  <a:schemeClr val="tx1"/>
                </a:solidFill>
                <a:latin typeface="+mn-lt"/>
                <a:ea typeface="+mn-ea"/>
                <a:cs typeface="+mn-cs"/>
              </a:rPr>
              <a:t> above its pre-industrial level. </a:t>
            </a:r>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95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natural and perturbed carbon cycle between the land, atmosphere and ocean is shown in IPCC AR4WG1 Figure 7.3. Carbon dioxide cycles between the atmosphere, oceans and land biosphere. Atmospheric carbon dioxide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concentration has continued to increase and is now almost 100 </a:t>
            </a:r>
            <a:r>
              <a:rPr lang="en-US" sz="1200" kern="1200" dirty="0" err="1" smtClean="0">
                <a:solidFill>
                  <a:schemeClr val="tx1"/>
                </a:solidFill>
                <a:latin typeface="+mn-lt"/>
                <a:ea typeface="+mn-ea"/>
                <a:cs typeface="+mn-cs"/>
              </a:rPr>
              <a:t>ppm</a:t>
            </a:r>
            <a:r>
              <a:rPr lang="en-US" sz="1200" kern="1200" dirty="0" smtClean="0">
                <a:solidFill>
                  <a:schemeClr val="tx1"/>
                </a:solidFill>
                <a:latin typeface="+mn-lt"/>
                <a:ea typeface="+mn-ea"/>
                <a:cs typeface="+mn-cs"/>
              </a:rPr>
              <a:t> above its pre-industrial level. </a:t>
            </a:r>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96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natural and perturbed carbon cycle between the land, atmosphere and ocean is shown in IPCC AR4WG1 Figure 7.3. Carbon dioxide cycles between the atmosphere, oceans and land biosphere. Atmospheric carbon dioxide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concentration has continued to increase and is now almost 100 </a:t>
            </a:r>
            <a:r>
              <a:rPr lang="en-US" sz="1200" kern="1200" dirty="0" err="1" smtClean="0">
                <a:solidFill>
                  <a:schemeClr val="tx1"/>
                </a:solidFill>
                <a:latin typeface="+mn-lt"/>
                <a:ea typeface="+mn-ea"/>
                <a:cs typeface="+mn-cs"/>
              </a:rPr>
              <a:t>ppm</a:t>
            </a:r>
            <a:r>
              <a:rPr lang="en-US" sz="1200" kern="1200" dirty="0" smtClean="0">
                <a:solidFill>
                  <a:schemeClr val="tx1"/>
                </a:solidFill>
                <a:latin typeface="+mn-lt"/>
                <a:ea typeface="+mn-ea"/>
                <a:cs typeface="+mn-cs"/>
              </a:rPr>
              <a:t> above its pre-industrial level. </a:t>
            </a:r>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98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Pre-industrial flux</a:t>
            </a:r>
            <a:r>
              <a:rPr lang="en-US" baseline="0" dirty="0" smtClean="0"/>
              <a:t> includes 120 atmosphere C into forest photosynthesis </a:t>
            </a:r>
            <a:r>
              <a:rPr lang="en-US" baseline="0" dirty="0" smtClean="0">
                <a:sym typeface="Wingdings" pitchFamily="2" charset="2"/>
              </a:rPr>
              <a:t> forest respiration; 70 diffusion between atmosphere and ocean; 0.8 for weathering from atmosphere to forests into rivers to ocean.</a:t>
            </a:r>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99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Black text/numbers are pre-industrial age (1760),</a:t>
            </a:r>
            <a:r>
              <a:rPr lang="en-US" baseline="0" dirty="0" smtClean="0"/>
              <a:t> red change is since beginning of </a:t>
            </a:r>
            <a:r>
              <a:rPr lang="en-US" baseline="0" dirty="0" err="1" smtClean="0"/>
              <a:t>industriaalc</a:t>
            </a:r>
            <a:r>
              <a:rPr lang="en-US" baseline="0" dirty="0" smtClean="0"/>
              <a:t> age thru 1994</a:t>
            </a:r>
            <a:endParaRPr lang="en-US" dirty="0"/>
          </a:p>
        </p:txBody>
      </p:sp>
      <p:sp>
        <p:nvSpPr>
          <p:cNvPr id="4" name="Slide Number Placeholder 3"/>
          <p:cNvSpPr>
            <a:spLocks noGrp="1"/>
          </p:cNvSpPr>
          <p:nvPr>
            <p:ph type="sldNum" sz="quarter" idx="10"/>
          </p:nvPr>
        </p:nvSpPr>
        <p:spPr/>
        <p:txBody>
          <a:bodyPr/>
          <a:lstStyle/>
          <a:p>
            <a:fld id="{8573FCC8-5BA8-407F-9657-0939C1FBC350}" type="slidenum">
              <a:rPr lang="en-US" smtClean="0"/>
              <a:pPr/>
              <a:t>101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102</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2400FC-0864-48AE-963D-7F73552B0C4E}" type="slidenum">
              <a:rPr lang="en-US" smtClean="0"/>
              <a:pPr fontAlgn="base">
                <a:spcBef>
                  <a:spcPct val="0"/>
                </a:spcBef>
                <a:spcAft>
                  <a:spcPct val="0"/>
                </a:spcAft>
                <a:defRPr/>
              </a:pPr>
              <a:t>103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89DF5-E62C-4B41-B743-8EB23DF3A004}" type="slidenum">
              <a:rPr lang="en-US" smtClean="0"/>
              <a:pPr fontAlgn="base">
                <a:spcBef>
                  <a:spcPct val="0"/>
                </a:spcBef>
                <a:spcAft>
                  <a:spcPct val="0"/>
                </a:spcAft>
                <a:defRPr/>
              </a:pPr>
              <a:t>10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852E7B-79A6-4E5A-BDB1-15EA69A40239}" type="datetimeFigureOut">
              <a:rPr lang="en-US" smtClean="0"/>
              <a:pPr/>
              <a:t>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F2CF71-A446-4A1D-92BE-71F907FCBDA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852E7B-79A6-4E5A-BDB1-15EA69A40239}" type="datetimeFigureOut">
              <a:rPr lang="en-US" smtClean="0"/>
              <a:pPr/>
              <a:t>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F2CF71-A446-4A1D-92BE-71F907FCBDA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852E7B-79A6-4E5A-BDB1-15EA69A40239}" type="datetimeFigureOut">
              <a:rPr lang="en-US" smtClean="0"/>
              <a:pPr/>
              <a:t>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F2CF71-A446-4A1D-92BE-71F907FCBDA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852E7B-79A6-4E5A-BDB1-15EA69A40239}" type="datetimeFigureOut">
              <a:rPr lang="en-US" smtClean="0"/>
              <a:pPr/>
              <a:t>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F2CF71-A446-4A1D-92BE-71F907FCBDA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852E7B-79A6-4E5A-BDB1-15EA69A40239}" type="datetimeFigureOut">
              <a:rPr lang="en-US" smtClean="0"/>
              <a:pPr/>
              <a:t>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F2CF71-A446-4A1D-92BE-71F907FCBDA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852E7B-79A6-4E5A-BDB1-15EA69A40239}" type="datetimeFigureOut">
              <a:rPr lang="en-US" smtClean="0"/>
              <a:pPr/>
              <a:t>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F2CF71-A446-4A1D-92BE-71F907FCBDA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852E7B-79A6-4E5A-BDB1-15EA69A40239}" type="datetimeFigureOut">
              <a:rPr lang="en-US" smtClean="0"/>
              <a:pPr/>
              <a:t>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F2CF71-A446-4A1D-92BE-71F907FCBDA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852E7B-79A6-4E5A-BDB1-15EA69A40239}" type="datetimeFigureOut">
              <a:rPr lang="en-US" smtClean="0"/>
              <a:pPr/>
              <a:t>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F2CF71-A446-4A1D-92BE-71F907FCBDA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52E7B-79A6-4E5A-BDB1-15EA69A40239}" type="datetimeFigureOut">
              <a:rPr lang="en-US" smtClean="0"/>
              <a:pPr/>
              <a:t>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F2CF71-A446-4A1D-92BE-71F907FCBDA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52E7B-79A6-4E5A-BDB1-15EA69A40239}" type="datetimeFigureOut">
              <a:rPr lang="en-US" smtClean="0"/>
              <a:pPr/>
              <a:t>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F2CF71-A446-4A1D-92BE-71F907FCBDA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52E7B-79A6-4E5A-BDB1-15EA69A40239}" type="datetimeFigureOut">
              <a:rPr lang="en-US" smtClean="0"/>
              <a:pPr/>
              <a:t>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F2CF71-A446-4A1D-92BE-71F907FCBDA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52E7B-79A6-4E5A-BDB1-15EA69A40239}" type="datetimeFigureOut">
              <a:rPr lang="en-US" smtClean="0"/>
              <a:pPr/>
              <a:t>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2CF71-A446-4A1D-92BE-71F907FCBDA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03.xml.rels><?xml version="1.0" encoding="UTF-8" standalone="yes"?>
<Relationships xmlns="http://schemas.openxmlformats.org/package/2006/relationships"><Relationship Id="rId8" Type="http://schemas.openxmlformats.org/officeDocument/2006/relationships/hyperlink" Target="http://www.whymap.org/whymap/EN/Downloads/Continental_maps/gwrm_namerica_g.jpg?__blob=normal&amp;v=2" TargetMode="External"/><Relationship Id="rId13" Type="http://schemas.openxmlformats.org/officeDocument/2006/relationships/hyperlink" Target="http://en.wikipedia.org/wiki/Forest" TargetMode="External"/><Relationship Id="rId18" Type="http://schemas.openxmlformats.org/officeDocument/2006/relationships/hyperlink" Target="http://en.wikipedia.org/wiki/Larch" TargetMode="External"/><Relationship Id="rId26" Type="http://schemas.openxmlformats.org/officeDocument/2006/relationships/hyperlink" Target="http://ths.sps.lane.edu/biomes/rain3/rain3.html" TargetMode="External"/><Relationship Id="rId39" Type="http://schemas.openxmlformats.org/officeDocument/2006/relationships/hyperlink" Target="http://en.wikipedia.org/wiki/Carbon_footprint" TargetMode="External"/><Relationship Id="rId3" Type="http://schemas.openxmlformats.org/officeDocument/2006/relationships/hyperlink" Target="http://www.map-of-north-america.us/north-america-topo-map.gif" TargetMode="External"/><Relationship Id="rId21" Type="http://schemas.openxmlformats.org/officeDocument/2006/relationships/hyperlink" Target="http://en.wikipedia.org/wiki/Appalachian_Mountains" TargetMode="External"/><Relationship Id="rId34" Type="http://schemas.openxmlformats.org/officeDocument/2006/relationships/hyperlink" Target="http://www.fao.org/forestry/32194/en/" TargetMode="External"/><Relationship Id="rId42" Type="http://schemas.openxmlformats.org/officeDocument/2006/relationships/hyperlink" Target="http://cbse.meritnation.com/img/editlive_lp/64/2012_02_07_12_59_41/carbon_cycle.png" TargetMode="External"/><Relationship Id="rId7" Type="http://schemas.openxmlformats.org/officeDocument/2006/relationships/hyperlink" Target="http://aventalearning.com/courses/GEOGx-HS-A09/a/unit02/resources/images/Sec2_graphics/Geo_U2_S2_PD/Geo_2.2.8_mapofpetroleum.gif" TargetMode="External"/><Relationship Id="rId12" Type="http://schemas.openxmlformats.org/officeDocument/2006/relationships/hyperlink" Target="http://i0.wp.com/www.jewishpress.com/wp-content/uploads/2013/01/Rose-012513.jpg" TargetMode="External"/><Relationship Id="rId17" Type="http://schemas.openxmlformats.org/officeDocument/2006/relationships/hyperlink" Target="http://www.worldbiomes.com/biomes_map.htm" TargetMode="External"/><Relationship Id="rId25" Type="http://schemas.openxmlformats.org/officeDocument/2006/relationships/hyperlink" Target="http://www.fao.org/docrep/013/i1757e/i1757e00.htm" TargetMode="External"/><Relationship Id="rId33" Type="http://schemas.openxmlformats.org/officeDocument/2006/relationships/hyperlink" Target="http://earthobservatory.nasa.gov/Features/ForestCarbon/" TargetMode="External"/><Relationship Id="rId38" Type="http://schemas.openxmlformats.org/officeDocument/2006/relationships/hyperlink" Target="http://en.wikipedia.org/wiki/Carbon" TargetMode="External"/><Relationship Id="rId2" Type="http://schemas.openxmlformats.org/officeDocument/2006/relationships/notesSlide" Target="../notesSlides/notesSlide31.xml"/><Relationship Id="rId16" Type="http://schemas.openxmlformats.org/officeDocument/2006/relationships/hyperlink" Target="http://www.amazon.com/exec/obidos/ASIN/047111636X/aguidetokipaw" TargetMode="External"/><Relationship Id="rId20" Type="http://schemas.openxmlformats.org/officeDocument/2006/relationships/hyperlink" Target="http://en.wikipedia.org/wiki/Temperate_forest" TargetMode="External"/><Relationship Id="rId29" Type="http://schemas.openxmlformats.org/officeDocument/2006/relationships/hyperlink" Target="http://www.fao.org/docrep/006/ad652e/ad652e36.gif" TargetMode="External"/><Relationship Id="rId41" Type="http://schemas.openxmlformats.org/officeDocument/2006/relationships/hyperlink" Target="http://www.physicalgeography.net/fundamentals/images/carboncycle.jpg" TargetMode="External"/><Relationship Id="rId1" Type="http://schemas.openxmlformats.org/officeDocument/2006/relationships/slideLayout" Target="../slideLayouts/slideLayout7.xml"/><Relationship Id="rId6" Type="http://schemas.openxmlformats.org/officeDocument/2006/relationships/hyperlink" Target="http://home.hiroshima-u.ac.jp/er/Resources/Image1946.gif" TargetMode="External"/><Relationship Id="rId11" Type="http://schemas.openxmlformats.org/officeDocument/2006/relationships/hyperlink" Target="http://images.clipartlogo.com/files/images/34/348717/conceptual-tree-with-root-and-grass_f.jpg" TargetMode="External"/><Relationship Id="rId24" Type="http://schemas.openxmlformats.org/officeDocument/2006/relationships/hyperlink" Target="http://wwf.panda.org/about_our_earth/ecoregions/ecoregion_list/" TargetMode="External"/><Relationship Id="rId32" Type="http://schemas.openxmlformats.org/officeDocument/2006/relationships/hyperlink" Target="http://www.mapsofworld.com/north-america/maps/north-america-map.gif" TargetMode="External"/><Relationship Id="rId37" Type="http://schemas.openxmlformats.org/officeDocument/2006/relationships/hyperlink" Target="http://en.wikipedia.org/wiki/Energy_density" TargetMode="External"/><Relationship Id="rId40" Type="http://schemas.openxmlformats.org/officeDocument/2006/relationships/hyperlink" Target="http://www.gfdl.noaa.gov/anthropogenic-carbon-cycle" TargetMode="External"/><Relationship Id="rId5" Type="http://schemas.openxmlformats.org/officeDocument/2006/relationships/hyperlink" Target="http://www.ecoworld.com/wp-content/uploads/2009/09/north-america-map.png" TargetMode="External"/><Relationship Id="rId15" Type="http://schemas.openxmlformats.org/officeDocument/2006/relationships/hyperlink" Target="http://en.wikipedia.org/wiki/Biome" TargetMode="External"/><Relationship Id="rId23" Type="http://schemas.openxmlformats.org/officeDocument/2006/relationships/hyperlink" Target="http://worldwildlife.org/ecoregions/na0520" TargetMode="External"/><Relationship Id="rId28" Type="http://schemas.openxmlformats.org/officeDocument/2006/relationships/hyperlink" Target="http://www.fao.org/docrep/013/i1757e/i1757e02.pdf" TargetMode="External"/><Relationship Id="rId36" Type="http://schemas.openxmlformats.org/officeDocument/2006/relationships/hyperlink" Target="http://rs.forest.wisc.edu/sites/default/files/pdfs/publications/93.PDF" TargetMode="External"/><Relationship Id="rId10" Type="http://schemas.openxmlformats.org/officeDocument/2006/relationships/hyperlink" Target="http://www.geni.org/globalenergy/library/renewable-energy-resources/north%20america/Bioenergy/usa.jpeg" TargetMode="External"/><Relationship Id="rId19" Type="http://schemas.openxmlformats.org/officeDocument/2006/relationships/hyperlink" Target="http://en.wikipedia.org/wiki/Pinophyta" TargetMode="External"/><Relationship Id="rId31" Type="http://schemas.openxmlformats.org/officeDocument/2006/relationships/hyperlink" Target="http://cnx.org/content/m41397/latest/" TargetMode="External"/><Relationship Id="rId4" Type="http://schemas.openxmlformats.org/officeDocument/2006/relationships/hyperlink" Target="http://www.mapresources.com/media/catalog/product/g/l/gl-nam-782294_comp_3.jpg" TargetMode="External"/><Relationship Id="rId9" Type="http://schemas.openxmlformats.org/officeDocument/2006/relationships/hyperlink" Target="http://www.worldatlas.com/webimage/countrys/nasatelliteview.jpg" TargetMode="External"/><Relationship Id="rId14" Type="http://schemas.openxmlformats.org/officeDocument/2006/relationships/hyperlink" Target="http://en.wikipedia.org/wiki/Tiaga" TargetMode="External"/><Relationship Id="rId22" Type="http://schemas.openxmlformats.org/officeDocument/2006/relationships/hyperlink" Target="http://en.wikipedia.org/wiki/Appalachian_orogeny" TargetMode="External"/><Relationship Id="rId27" Type="http://schemas.openxmlformats.org/officeDocument/2006/relationships/hyperlink" Target="http://www.destination360.com/central-america/costa-rica/costa-rica-rainforest" TargetMode="External"/><Relationship Id="rId30" Type="http://schemas.openxmlformats.org/officeDocument/2006/relationships/hyperlink" Target="http://cnx.org/content/m41397/latest/graphics3.jpg" TargetMode="External"/><Relationship Id="rId35" Type="http://schemas.openxmlformats.org/officeDocument/2006/relationships/hyperlink" Target="http://en.wikipedia.org/wiki/Taiga"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www.senioruniv.org/" TargetMode="External"/><Relationship Id="rId2" Type="http://schemas.openxmlformats.org/officeDocument/2006/relationships/hyperlink" Target="mailto:askthegeologist@suddenlink.net" TargetMode="External"/><Relationship Id="rId1" Type="http://schemas.openxmlformats.org/officeDocument/2006/relationships/slideLayout" Target="../slideLayouts/slideLayout7.xml"/><Relationship Id="rId4" Type="http://schemas.openxmlformats.org/officeDocument/2006/relationships/hyperlink" Target="http://www.vagabondgeology.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5.jpeg"/><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2.jpeg"/><Relationship Id="rId7" Type="http://schemas.openxmlformats.org/officeDocument/2006/relationships/image" Target="../media/image37.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www.fs.fed.us/grasslands/windmills/images/buffalogap_Charon_lg.jpg" TargetMode="External"/><Relationship Id="rId5" Type="http://schemas.openxmlformats.org/officeDocument/2006/relationships/image" Target="../media/image36.pn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9.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2.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9.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2.jpe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gif"/></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hyperlink" Target="https://www.google.com/url?url=http://objects3d.storage.googleapis.com/5CUcB3RxwGo/2d/poster-0.jpg&amp;rct=j&amp;sa=X&amp;q=carbon%20dioxide&amp;ei=RCLjUoKLA_fJsQSczYFo&amp;ved=0CJcBEPwdMA4" TargetMode="External"/><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71.xml.rels><?xml version="1.0" encoding="UTF-8" standalone="yes"?>
<Relationships xmlns="http://schemas.openxmlformats.org/package/2006/relationships"><Relationship Id="rId3" Type="http://schemas.openxmlformats.org/officeDocument/2006/relationships/hyperlink" Target="https://www.google.com/url?url=http://objects3d.storage.googleapis.com/5CUcB3RxwGo/2d/poster-0.jpg&amp;rct=j&amp;sa=X&amp;q=carbon%20dioxide&amp;ei=RCLjUoKLA_fJsQSczYFo&amp;ved=0CJcBEPwdMA4" TargetMode="External"/><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hyperlink" Target="https://www.google.com/url?url=http://objects3d.storage.googleapis.com/5CUcB3RxwGo/2d/poster-0.jpg&amp;rct=j&amp;sa=X&amp;q=carbon%20dioxide&amp;ei=RCLjUoKLA_fJsQSczYFo&amp;ved=0CJcBEPwdMA4" TargetMode="External"/><Relationship Id="rId4" Type="http://schemas.openxmlformats.org/officeDocument/2006/relationships/image" Target="../media/image58.gif"/></Relationships>
</file>

<file path=ppt/slides/_rels/slide7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wmf"/><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jpeg"/></Relationships>
</file>

<file path=ppt/slides/_rels/slide7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s://www.google.com/url?url=http://objects3d.storage.googleapis.com/5CUcB3RxwGo/2d/poster-0.jpg&amp;rct=j&amp;sa=X&amp;q=carbon%20dioxide&amp;ei=RCLjUoKLA_fJsQSczYFo&amp;ved=0CJcBEPwdMA4" TargetMode="External"/><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18.w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8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hyperlink" Target="https://www.google.com/url?url=http://objects3d.storage.googleapis.com/5CUcB3RxwGo/2d/poster-0.jpg&amp;rct=j&amp;sa=X&amp;q=carbon%20dioxide&amp;ei=RCLjUoKLA_fJsQSczYFo&amp;ved=0CJcBEPwdMA4"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8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hyperlink" Target="https://www.google.com/url?url=http://objects3d.storage.googleapis.com/5CUcB3RxwGo/2d/poster-0.jpg&amp;rct=j&amp;sa=X&amp;q=carbon%20dioxide&amp;ei=RCLjUoKLA_fJsQSczYFo&amp;ved=0CJcBEPwdMA4"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76.wmf"/></Relationships>
</file>

<file path=ppt/slides/_rels/slide9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8.wmf"/></Relationships>
</file>

<file path=ppt/slides/_rels/slide9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981200"/>
          </a:xfrm>
        </p:spPr>
        <p:txBody>
          <a:bodyPr>
            <a:noAutofit/>
          </a:bodyPr>
          <a:lstStyle/>
          <a:p>
            <a:pPr algn="ctr">
              <a:buNone/>
            </a:pPr>
            <a:r>
              <a:rPr lang="en-US" sz="4000" b="1" dirty="0" smtClean="0">
                <a:effectLst>
                  <a:outerShdw dist="38100" dir="5400000" algn="ctr" rotWithShape="0">
                    <a:srgbClr val="FF0000"/>
                  </a:outerShdw>
                </a:effectLst>
                <a:latin typeface="Tempus Sans ITC" pitchFamily="82" charset="0"/>
              </a:rPr>
              <a:t>The Hudson River Valley</a:t>
            </a:r>
          </a:p>
          <a:p>
            <a:pPr algn="ctr">
              <a:buNone/>
            </a:pPr>
            <a:r>
              <a:rPr lang="en-US" dirty="0" smtClean="0"/>
              <a:t>Senior University Trip May 15-19</a:t>
            </a:r>
          </a:p>
          <a:p>
            <a:pPr algn="ctr">
              <a:buNone/>
            </a:pPr>
            <a:r>
              <a:rPr lang="en-US" sz="3600" b="1" dirty="0" smtClean="0">
                <a:latin typeface="Tempus Sans ITC" pitchFamily="82" charset="0"/>
              </a:rPr>
              <a:t>See our natural resources up close!</a:t>
            </a:r>
          </a:p>
        </p:txBody>
      </p:sp>
      <p:sp>
        <p:nvSpPr>
          <p:cNvPr id="7" name="Content Placeholder 2"/>
          <p:cNvSpPr txBox="1">
            <a:spLocks/>
          </p:cNvSpPr>
          <p:nvPr/>
        </p:nvSpPr>
        <p:spPr>
          <a:xfrm>
            <a:off x="0" y="6172200"/>
            <a:ext cx="91440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outerShdw dist="38100" dir="7200000" algn="ctr" rotWithShape="0">
                    <a:srgbClr val="FF0000"/>
                  </a:outerShdw>
                </a:effectLst>
                <a:uLnTx/>
                <a:uFillTx/>
                <a:latin typeface="Tempus Sans ITC" pitchFamily="82" charset="0"/>
                <a:ea typeface="+mn-ea"/>
                <a:cs typeface="+mn-cs"/>
              </a:rPr>
              <a:t>Info from </a:t>
            </a:r>
            <a:r>
              <a:rPr kumimoji="0" lang="en-US" sz="3200" b="1" i="0" u="none" strike="noStrike" kern="1200" cap="none" spc="0" normalizeH="0" baseline="0" noProof="0" dirty="0" err="1" smtClean="0">
                <a:ln>
                  <a:noFill/>
                </a:ln>
                <a:solidFill>
                  <a:schemeClr val="tx1"/>
                </a:solidFill>
                <a:effectLst>
                  <a:outerShdw dist="38100" dir="7200000" algn="ctr" rotWithShape="0">
                    <a:srgbClr val="FF0000"/>
                  </a:outerShdw>
                </a:effectLst>
                <a:uLnTx/>
                <a:uFillTx/>
                <a:latin typeface="Tempus Sans ITC" pitchFamily="82" charset="0"/>
                <a:ea typeface="+mn-ea"/>
                <a:cs typeface="+mn-cs"/>
              </a:rPr>
              <a:t>Babs</a:t>
            </a:r>
            <a:r>
              <a:rPr kumimoji="0" lang="en-US" sz="3200" b="1" i="0" u="none" strike="noStrike" kern="1200" cap="none" spc="0" normalizeH="0" baseline="0" noProof="0" dirty="0" smtClean="0">
                <a:ln>
                  <a:noFill/>
                </a:ln>
                <a:solidFill>
                  <a:schemeClr val="tx1"/>
                </a:solidFill>
                <a:effectLst>
                  <a:outerShdw dist="38100" dir="7200000" algn="ctr" rotWithShape="0">
                    <a:srgbClr val="FF0000"/>
                  </a:outerShdw>
                </a:effectLst>
                <a:uLnTx/>
                <a:uFillTx/>
                <a:latin typeface="Tempus Sans ITC" pitchFamily="82" charset="0"/>
                <a:ea typeface="+mn-ea"/>
                <a:cs typeface="+mn-cs"/>
              </a:rPr>
              <a:t> Cape at the travel table in the lobby</a:t>
            </a:r>
          </a:p>
        </p:txBody>
      </p:sp>
      <p:pic>
        <p:nvPicPr>
          <p:cNvPr id="11" name="Picture 8"/>
          <p:cNvPicPr>
            <a:picLocks noChangeAspect="1" noChangeArrowheads="1"/>
          </p:cNvPicPr>
          <p:nvPr/>
        </p:nvPicPr>
        <p:blipFill>
          <a:blip r:embed="rId2" cstate="print"/>
          <a:srcRect t="637" r="78280"/>
          <a:stretch>
            <a:fillRect/>
          </a:stretch>
        </p:blipFill>
        <p:spPr bwMode="auto">
          <a:xfrm>
            <a:off x="5257799" y="1981200"/>
            <a:ext cx="3569253" cy="2438400"/>
          </a:xfrm>
          <a:prstGeom prst="rect">
            <a:avLst/>
          </a:prstGeom>
          <a:noFill/>
          <a:ln w="50800">
            <a:solidFill>
              <a:schemeClr val="tx1"/>
            </a:solidFill>
            <a:miter lim="800000"/>
            <a:headEnd/>
            <a:tailEnd/>
          </a:ln>
          <a:effectLst/>
        </p:spPr>
      </p:pic>
      <p:grpSp>
        <p:nvGrpSpPr>
          <p:cNvPr id="4" name="Group 7"/>
          <p:cNvGrpSpPr/>
          <p:nvPr/>
        </p:nvGrpSpPr>
        <p:grpSpPr>
          <a:xfrm>
            <a:off x="3124200" y="2362200"/>
            <a:ext cx="3124200" cy="2590800"/>
            <a:chOff x="3429000" y="2209800"/>
            <a:chExt cx="5715000" cy="3810000"/>
          </a:xfrm>
        </p:grpSpPr>
        <p:pic>
          <p:nvPicPr>
            <p:cNvPr id="9" name="Picture 7" descr="http://www.flagguys.com/img/wp1.jpg"/>
            <p:cNvPicPr>
              <a:picLocks noChangeAspect="1" noChangeArrowheads="1"/>
            </p:cNvPicPr>
            <p:nvPr/>
          </p:nvPicPr>
          <p:blipFill>
            <a:blip r:embed="rId3" cstate="print"/>
            <a:srcRect/>
            <a:stretch>
              <a:fillRect/>
            </a:stretch>
          </p:blipFill>
          <p:spPr bwMode="auto">
            <a:xfrm>
              <a:off x="3429000" y="2209800"/>
              <a:ext cx="5715000" cy="3810000"/>
            </a:xfrm>
            <a:prstGeom prst="rect">
              <a:avLst/>
            </a:prstGeom>
            <a:noFill/>
            <a:ln w="50800">
              <a:solidFill>
                <a:schemeClr val="tx1"/>
              </a:solidFill>
            </a:ln>
          </p:spPr>
        </p:pic>
        <p:sp>
          <p:nvSpPr>
            <p:cNvPr id="10" name="TextBox 9"/>
            <p:cNvSpPr txBox="1"/>
            <p:nvPr/>
          </p:nvSpPr>
          <p:spPr>
            <a:xfrm>
              <a:off x="4343400" y="2209800"/>
              <a:ext cx="4429984" cy="496415"/>
            </a:xfrm>
            <a:prstGeom prst="rect">
              <a:avLst/>
            </a:prstGeom>
            <a:noFill/>
          </p:spPr>
          <p:txBody>
            <a:bodyPr wrap="none" rtlCol="0">
              <a:spAutoFit/>
            </a:bodyPr>
            <a:lstStyle/>
            <a:p>
              <a:r>
                <a:rPr lang="en-US" sz="1400" b="1" dirty="0" smtClean="0">
                  <a:latin typeface="Tempus Sans ITC" pitchFamily="82" charset="0"/>
                </a:rPr>
                <a:t>The big bend at West Point</a:t>
              </a:r>
              <a:endParaRPr lang="en-US" sz="1400" b="1" dirty="0">
                <a:latin typeface="Tempus Sans ITC" pitchFamily="82" charset="0"/>
              </a:endParaRPr>
            </a:p>
          </p:txBody>
        </p:sp>
      </p:grpSp>
      <p:grpSp>
        <p:nvGrpSpPr>
          <p:cNvPr id="8" name="Group 3"/>
          <p:cNvGrpSpPr/>
          <p:nvPr/>
        </p:nvGrpSpPr>
        <p:grpSpPr>
          <a:xfrm>
            <a:off x="609600" y="2971800"/>
            <a:ext cx="2971800" cy="2286000"/>
            <a:chOff x="0" y="0"/>
            <a:chExt cx="4648200" cy="3021200"/>
          </a:xfrm>
        </p:grpSpPr>
        <p:pic>
          <p:nvPicPr>
            <p:cNvPr id="5" name="Picture 2"/>
            <p:cNvPicPr>
              <a:picLocks noChangeAspect="1" noChangeArrowheads="1"/>
            </p:cNvPicPr>
            <p:nvPr/>
          </p:nvPicPr>
          <p:blipFill>
            <a:blip r:embed="rId4" cstate="print"/>
            <a:srcRect l="6649" b="8750"/>
            <a:stretch>
              <a:fillRect/>
            </a:stretch>
          </p:blipFill>
          <p:spPr bwMode="auto">
            <a:xfrm>
              <a:off x="0" y="0"/>
              <a:ext cx="4648200" cy="3021200"/>
            </a:xfrm>
            <a:prstGeom prst="rect">
              <a:avLst/>
            </a:prstGeom>
            <a:noFill/>
            <a:ln w="50800">
              <a:solidFill>
                <a:schemeClr val="tx1"/>
              </a:solidFill>
              <a:miter lim="800000"/>
              <a:headEnd/>
              <a:tailEnd/>
            </a:ln>
            <a:effectLst/>
          </p:spPr>
        </p:pic>
        <p:sp>
          <p:nvSpPr>
            <p:cNvPr id="6" name="TextBox 5"/>
            <p:cNvSpPr txBox="1"/>
            <p:nvPr/>
          </p:nvSpPr>
          <p:spPr>
            <a:xfrm>
              <a:off x="879389" y="0"/>
              <a:ext cx="3505655" cy="451957"/>
            </a:xfrm>
            <a:prstGeom prst="rect">
              <a:avLst/>
            </a:prstGeom>
            <a:noFill/>
          </p:spPr>
          <p:txBody>
            <a:bodyPr wrap="square" rtlCol="0">
              <a:spAutoFit/>
            </a:bodyPr>
            <a:lstStyle/>
            <a:p>
              <a:pPr algn="ctr"/>
              <a:r>
                <a:rPr lang="en-US" sz="1400" b="1" dirty="0">
                  <a:latin typeface="Tempus Sans ITC" pitchFamily="82" charset="0"/>
                </a:rPr>
                <a:t>c</a:t>
              </a:r>
              <a:r>
                <a:rPr lang="en-US" sz="1400" b="1" dirty="0" smtClean="0">
                  <a:latin typeface="Tempus Sans ITC" pitchFamily="82" charset="0"/>
                </a:rPr>
                <a:t>liffs on Hudson River</a:t>
              </a:r>
              <a:endParaRPr lang="en-US" sz="1400" b="1" dirty="0">
                <a:latin typeface="Tempus Sans ITC" pitchFamily="82" charset="0"/>
              </a:endParaRPr>
            </a:p>
          </p:txBody>
        </p:sp>
      </p:grpSp>
      <p:sp>
        <p:nvSpPr>
          <p:cNvPr id="12" name="TextBox 11"/>
          <p:cNvSpPr txBox="1"/>
          <p:nvPr/>
        </p:nvSpPr>
        <p:spPr>
          <a:xfrm>
            <a:off x="6705600" y="1981200"/>
            <a:ext cx="2188420" cy="307777"/>
          </a:xfrm>
          <a:prstGeom prst="rect">
            <a:avLst/>
          </a:prstGeom>
          <a:noFill/>
        </p:spPr>
        <p:txBody>
          <a:bodyPr wrap="none" rtlCol="0">
            <a:spAutoFit/>
          </a:bodyPr>
          <a:lstStyle/>
          <a:p>
            <a:r>
              <a:rPr lang="en-US" sz="1400" b="1" dirty="0" err="1" smtClean="0">
                <a:solidFill>
                  <a:schemeClr val="bg1"/>
                </a:solidFill>
                <a:latin typeface="Tempus Sans ITC" pitchFamily="82" charset="0"/>
              </a:rPr>
              <a:t>Mohonk</a:t>
            </a:r>
            <a:r>
              <a:rPr lang="en-US" sz="1400" b="1" dirty="0" smtClean="0">
                <a:solidFill>
                  <a:schemeClr val="bg1"/>
                </a:solidFill>
                <a:latin typeface="Tempus Sans ITC" pitchFamily="82" charset="0"/>
              </a:rPr>
              <a:t> Mountain House</a:t>
            </a:r>
            <a:endParaRPr lang="en-US" sz="1400" b="1" dirty="0">
              <a:solidFill>
                <a:schemeClr val="bg1"/>
              </a:solidFill>
              <a:latin typeface="Tempus Sans ITC" pitchFamily="82" charset="0"/>
            </a:endParaRPr>
          </a:p>
        </p:txBody>
      </p:sp>
      <p:sp>
        <p:nvSpPr>
          <p:cNvPr id="13" name="Rectangle 12"/>
          <p:cNvSpPr/>
          <p:nvPr/>
        </p:nvSpPr>
        <p:spPr>
          <a:xfrm>
            <a:off x="609600" y="5410200"/>
            <a:ext cx="2971800" cy="461665"/>
          </a:xfrm>
          <a:prstGeom prst="rect">
            <a:avLst/>
          </a:prstGeom>
        </p:spPr>
        <p:txBody>
          <a:bodyPr wrap="square">
            <a:spAutoFit/>
          </a:bodyPr>
          <a:lstStyle/>
          <a:p>
            <a:r>
              <a:rPr lang="en-US" sz="2400" b="1" dirty="0" smtClean="0">
                <a:latin typeface="Tempus Sans ITC" pitchFamily="82" charset="0"/>
              </a:rPr>
              <a:t>the rocks &amp; river . . .</a:t>
            </a:r>
            <a:endParaRPr lang="en-US" sz="2400" dirty="0"/>
          </a:p>
        </p:txBody>
      </p:sp>
      <p:sp>
        <p:nvSpPr>
          <p:cNvPr id="14" name="Rectangle 13"/>
          <p:cNvSpPr/>
          <p:nvPr/>
        </p:nvSpPr>
        <p:spPr>
          <a:xfrm>
            <a:off x="3962400" y="5181600"/>
            <a:ext cx="2514600" cy="461665"/>
          </a:xfrm>
          <a:prstGeom prst="rect">
            <a:avLst/>
          </a:prstGeom>
        </p:spPr>
        <p:txBody>
          <a:bodyPr wrap="square">
            <a:spAutoFit/>
          </a:bodyPr>
          <a:lstStyle/>
          <a:p>
            <a:r>
              <a:rPr lang="en-US" sz="2400" b="1" dirty="0" smtClean="0">
                <a:latin typeface="Tempus Sans ITC" pitchFamily="82" charset="0"/>
              </a:rPr>
              <a:t>the history . . .</a:t>
            </a:r>
            <a:endParaRPr lang="en-US" sz="2400" dirty="0"/>
          </a:p>
        </p:txBody>
      </p:sp>
      <p:sp>
        <p:nvSpPr>
          <p:cNvPr id="15" name="Rectangle 14"/>
          <p:cNvSpPr/>
          <p:nvPr/>
        </p:nvSpPr>
        <p:spPr>
          <a:xfrm>
            <a:off x="6858000" y="4724400"/>
            <a:ext cx="2057400" cy="461665"/>
          </a:xfrm>
          <a:prstGeom prst="rect">
            <a:avLst/>
          </a:prstGeom>
        </p:spPr>
        <p:txBody>
          <a:bodyPr wrap="square">
            <a:spAutoFit/>
          </a:bodyPr>
          <a:lstStyle/>
          <a:p>
            <a:r>
              <a:rPr lang="en-US" sz="2400" b="1" dirty="0" smtClean="0">
                <a:latin typeface="Tempus Sans ITC" pitchFamily="82" charset="0"/>
              </a:rPr>
              <a:t>the forests . . .</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4" name="Picture 1"/>
          <p:cNvPicPr>
            <a:picLocks noChangeAspect="1" noChangeArrowheads="1"/>
          </p:cNvPicPr>
          <p:nvPr/>
        </p:nvPicPr>
        <p:blipFill>
          <a:blip r:embed="rId3" cstate="print"/>
          <a:srcRect/>
          <a:stretch>
            <a:fillRect/>
          </a:stretch>
        </p:blipFill>
        <p:spPr bwMode="auto">
          <a:xfrm>
            <a:off x="-1042416" y="-1335024"/>
            <a:ext cx="10304463" cy="9847263"/>
          </a:xfrm>
          <a:prstGeom prst="rect">
            <a:avLst/>
          </a:prstGeom>
          <a:noFill/>
          <a:ln w="9525">
            <a:noFill/>
            <a:miter lim="800000"/>
            <a:headEnd/>
            <a:tailEnd/>
          </a:ln>
          <a:effectLst/>
        </p:spPr>
      </p:pic>
      <p:sp>
        <p:nvSpPr>
          <p:cNvPr id="11" name="TextBox 3"/>
          <p:cNvSpPr txBox="1">
            <a:spLocks noChangeArrowheads="1"/>
          </p:cNvSpPr>
          <p:nvPr/>
        </p:nvSpPr>
        <p:spPr bwMode="auto">
          <a:xfrm>
            <a:off x="0" y="0"/>
            <a:ext cx="9144000" cy="646331"/>
          </a:xfrm>
          <a:prstGeom prst="rect">
            <a:avLst/>
          </a:prstGeom>
          <a:solidFill>
            <a:schemeClr val="tx2">
              <a:lumMod val="60000"/>
              <a:lumOff val="40000"/>
            </a:schemeClr>
          </a:solidFill>
          <a:ln w="9525">
            <a:noFill/>
            <a:miter lim="800000"/>
            <a:headEnd/>
            <a:tailEnd/>
          </a:ln>
        </p:spPr>
        <p:txBody>
          <a:bodyPr wrap="square">
            <a:spAutoFit/>
          </a:bodyPr>
          <a:lstStyle/>
          <a:p>
            <a:pPr>
              <a:defRPr/>
            </a:pPr>
            <a:r>
              <a:rPr lang="en-US" sz="3600" b="1" dirty="0" smtClean="0">
                <a:solidFill>
                  <a:schemeClr val="bg1"/>
                </a:solidFill>
                <a:effectLst>
                  <a:outerShdw dist="50800" dir="7200000" algn="ctr" rotWithShape="0">
                    <a:schemeClr val="tx1"/>
                  </a:outerShdw>
                </a:effectLst>
                <a:latin typeface="Calibri" pitchFamily="34" charset="0"/>
              </a:rPr>
              <a:t>	Natural Resources of North America</a:t>
            </a:r>
            <a:endParaRPr lang="en-US" sz="3600" b="1" dirty="0">
              <a:solidFill>
                <a:schemeClr val="bg1"/>
              </a:solidFill>
              <a:effectLst>
                <a:outerShdw dist="50800" dir="7200000" algn="ctr" rotWithShape="0">
                  <a:schemeClr val="tx1"/>
                </a:outerShdw>
              </a:effectLst>
              <a:latin typeface="Calibri" pitchFamily="34" charset="0"/>
            </a:endParaRPr>
          </a:p>
        </p:txBody>
      </p:sp>
      <p:sp>
        <p:nvSpPr>
          <p:cNvPr id="15" name="TextBox 14"/>
          <p:cNvSpPr txBox="1">
            <a:spLocks noChangeArrowheads="1"/>
          </p:cNvSpPr>
          <p:nvPr/>
        </p:nvSpPr>
        <p:spPr bwMode="auto">
          <a:xfrm>
            <a:off x="0" y="4107359"/>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5 – Our Water Resources</a:t>
            </a:r>
          </a:p>
        </p:txBody>
      </p:sp>
      <p:sp>
        <p:nvSpPr>
          <p:cNvPr id="16" name="TextBox 15"/>
          <p:cNvSpPr txBox="1">
            <a:spLocks noChangeArrowheads="1"/>
          </p:cNvSpPr>
          <p:nvPr/>
        </p:nvSpPr>
        <p:spPr bwMode="auto">
          <a:xfrm>
            <a:off x="0" y="4793159"/>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6 – Our Resources in ‘Google’</a:t>
            </a:r>
          </a:p>
        </p:txBody>
      </p:sp>
      <p:sp>
        <p:nvSpPr>
          <p:cNvPr id="17" name="TextBox 16"/>
          <p:cNvSpPr txBox="1">
            <a:spLocks noChangeArrowheads="1"/>
          </p:cNvSpPr>
          <p:nvPr/>
        </p:nvSpPr>
        <p:spPr bwMode="auto">
          <a:xfrm>
            <a:off x="0" y="2667000"/>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3 – </a:t>
            </a:r>
            <a:r>
              <a:rPr lang="en-US" sz="4100" b="1" dirty="0" smtClean="0">
                <a:effectLst>
                  <a:outerShdw dist="50800" dir="7200000" algn="ctr" rotWithShape="0">
                    <a:schemeClr val="bg1"/>
                  </a:outerShdw>
                </a:effectLst>
                <a:latin typeface="Calibri" pitchFamily="34" charset="0"/>
              </a:rPr>
              <a:t>Our Rock &amp; Mineral Resources</a:t>
            </a:r>
          </a:p>
        </p:txBody>
      </p:sp>
      <p:sp>
        <p:nvSpPr>
          <p:cNvPr id="18" name="TextBox 17"/>
          <p:cNvSpPr txBox="1">
            <a:spLocks noChangeArrowheads="1"/>
          </p:cNvSpPr>
          <p:nvPr/>
        </p:nvSpPr>
        <p:spPr bwMode="auto">
          <a:xfrm>
            <a:off x="0" y="3421559"/>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4 – Our Hydrocarbon Resources</a:t>
            </a:r>
          </a:p>
        </p:txBody>
      </p:sp>
      <p:sp>
        <p:nvSpPr>
          <p:cNvPr id="19" name="TextBox 3"/>
          <p:cNvSpPr txBox="1">
            <a:spLocks noChangeArrowheads="1"/>
          </p:cNvSpPr>
          <p:nvPr/>
        </p:nvSpPr>
        <p:spPr bwMode="auto">
          <a:xfrm>
            <a:off x="0" y="1295400"/>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1 – Geology Creates Resources</a:t>
            </a:r>
            <a:endParaRPr lang="en-US" sz="4400" b="1" dirty="0">
              <a:effectLst>
                <a:outerShdw dist="50800" dir="7200000" algn="ctr" rotWithShape="0">
                  <a:schemeClr val="bg1"/>
                </a:outerShdw>
              </a:effectLst>
              <a:latin typeface="Calibri" pitchFamily="34" charset="0"/>
            </a:endParaRPr>
          </a:p>
        </p:txBody>
      </p:sp>
      <p:sp>
        <p:nvSpPr>
          <p:cNvPr id="20" name="TextBox 19"/>
          <p:cNvSpPr txBox="1">
            <a:spLocks noChangeArrowheads="1"/>
          </p:cNvSpPr>
          <p:nvPr/>
        </p:nvSpPr>
        <p:spPr bwMode="auto">
          <a:xfrm>
            <a:off x="0" y="1981200"/>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2 – Our Forest Resources </a:t>
            </a:r>
          </a:p>
        </p:txBody>
      </p:sp>
      <p:sp>
        <p:nvSpPr>
          <p:cNvPr id="12" name="TextBox 3"/>
          <p:cNvSpPr txBox="1">
            <a:spLocks noChangeArrowheads="1"/>
          </p:cNvSpPr>
          <p:nvPr/>
        </p:nvSpPr>
        <p:spPr bwMode="auto">
          <a:xfrm>
            <a:off x="1905000" y="1981200"/>
            <a:ext cx="7239000" cy="769441"/>
          </a:xfrm>
          <a:prstGeom prst="rect">
            <a:avLst/>
          </a:prstGeom>
          <a:no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Our Forest Resources</a:t>
            </a:r>
            <a:endParaRPr lang="en-US" sz="4400" b="1" dirty="0">
              <a:effectLst>
                <a:outerShdw dist="50800" dir="7200000" algn="ctr" rotWithShape="0">
                  <a:schemeClr val="bg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17"/>
                                        </p:tgtEl>
                                      </p:cBhvr>
                                    </p:animEffect>
                                    <p:set>
                                      <p:cBhvr>
                                        <p:cTn id="7" dur="1" fill="hold">
                                          <p:stCondLst>
                                            <p:cond delay="9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8"/>
                                        </p:tgtEl>
                                      </p:cBhvr>
                                    </p:animEffect>
                                    <p:set>
                                      <p:cBhvr>
                                        <p:cTn id="10" dur="1" fill="hold">
                                          <p:stCondLst>
                                            <p:cond delay="999"/>
                                          </p:stCondLst>
                                        </p:cTn>
                                        <p:tgtEl>
                                          <p:spTgt spid="1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5"/>
                                        </p:tgtEl>
                                      </p:cBhvr>
                                    </p:animEffect>
                                    <p:set>
                                      <p:cBhvr>
                                        <p:cTn id="13" dur="1" fill="hold">
                                          <p:stCondLst>
                                            <p:cond delay="999"/>
                                          </p:stCondLst>
                                        </p:cTn>
                                        <p:tgtEl>
                                          <p:spTgt spid="1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16"/>
                                        </p:tgtEl>
                                      </p:cBhvr>
                                    </p:animEffect>
                                    <p:set>
                                      <p:cBhvr>
                                        <p:cTn id="16" dur="1" fill="hold">
                                          <p:stCondLst>
                                            <p:cond delay="999"/>
                                          </p:stCondLst>
                                        </p:cTn>
                                        <p:tgtEl>
                                          <p:spTgt spid="1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19"/>
                                        </p:tgtEl>
                                      </p:cBhvr>
                                    </p:animEffect>
                                    <p:set>
                                      <p:cBhvr>
                                        <p:cTn id="19" dur="1" fill="hold">
                                          <p:stCondLst>
                                            <p:cond delay="999"/>
                                          </p:stCondLst>
                                        </p:cTn>
                                        <p:tgtEl>
                                          <p:spTgt spid="1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64" presetClass="path" presetSubtype="0" accel="50000" decel="50000" fill="hold" grpId="1" nodeType="withEffect">
                                  <p:stCondLst>
                                    <p:cond delay="0"/>
                                  </p:stCondLst>
                                  <p:childTnLst>
                                    <p:animMotion origin="layout" path="M 3.33333E-6 2.59259E-6 L -0.04584 -0.28935 " pathEditMode="relative" rAng="0" ptsTypes="AA">
                                      <p:cBhvr>
                                        <p:cTn id="25" dur="1000" fill="hold"/>
                                        <p:tgtEl>
                                          <p:spTgt spid="12"/>
                                        </p:tgtEl>
                                        <p:attrNameLst>
                                          <p:attrName>ppt_x</p:attrName>
                                          <p:attrName>ppt_y</p:attrName>
                                        </p:attrNameLst>
                                      </p:cBhvr>
                                      <p:rCtr x="-23" y="-145"/>
                                    </p:animMotion>
                                  </p:childTnLst>
                                </p:cTn>
                              </p:par>
                              <p:par>
                                <p:cTn id="26" presetID="10" presetClass="exit" presetSubtype="0" fill="hold" grpId="0" nodeType="withEffect">
                                  <p:stCondLst>
                                    <p:cond delay="0"/>
                                  </p:stCondLst>
                                  <p:childTnLst>
                                    <p:animEffect transition="out" filter="fade">
                                      <p:cBhvr>
                                        <p:cTn id="27" dur="1000"/>
                                        <p:tgtEl>
                                          <p:spTgt spid="20"/>
                                        </p:tgtEl>
                                      </p:cBhvr>
                                    </p:animEffect>
                                    <p:set>
                                      <p:cBhvr>
                                        <p:cTn id="28" dur="1" fill="hold">
                                          <p:stCondLst>
                                            <p:cond delay="999"/>
                                          </p:stCondLst>
                                        </p:cTn>
                                        <p:tgtEl>
                                          <p:spTgt spid="20"/>
                                        </p:tgtEl>
                                        <p:attrNameLst>
                                          <p:attrName>style.visibility</p:attrName>
                                        </p:attrNameLst>
                                      </p:cBhvr>
                                      <p:to>
                                        <p:strVal val="hidden"/>
                                      </p:to>
                                    </p:set>
                                  </p:childTnLst>
                                </p:cTn>
                              </p:par>
                              <p:par>
                                <p:cTn id="29" presetID="10" presetClass="exit" presetSubtype="0" fill="hold" grpId="0" nodeType="withEffect">
                                  <p:stCondLst>
                                    <p:cond delay="500"/>
                                  </p:stCondLst>
                                  <p:childTnLst>
                                    <p:animEffect transition="out" filter="fade">
                                      <p:cBhvr>
                                        <p:cTn id="30" dur="1000"/>
                                        <p:tgtEl>
                                          <p:spTgt spid="11"/>
                                        </p:tgtEl>
                                      </p:cBhvr>
                                    </p:animEffect>
                                    <p:set>
                                      <p:cBhvr>
                                        <p:cTn id="31" dur="1" fill="hold">
                                          <p:stCondLst>
                                            <p:cond delay="999"/>
                                          </p:stCondLst>
                                        </p:cTn>
                                        <p:tgtEl>
                                          <p:spTgt spid="11"/>
                                        </p:tgtEl>
                                        <p:attrNameLst>
                                          <p:attrName>style.visibility</p:attrName>
                                        </p:attrNameLst>
                                      </p:cBhvr>
                                      <p:to>
                                        <p:strVal val="hidden"/>
                                      </p:to>
                                    </p:set>
                                  </p:childTnLst>
                                </p:cTn>
                              </p:par>
                              <p:par>
                                <p:cTn id="32" presetID="10" presetClass="exit" presetSubtype="0" fill="hold" nodeType="withEffect">
                                  <p:stCondLst>
                                    <p:cond delay="500"/>
                                  </p:stCondLst>
                                  <p:childTnLst>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animBg="1"/>
      <p:bldP spid="19" grpId="0" animBg="1"/>
      <p:bldP spid="20" grpId="0" animBg="1"/>
      <p:bldP spid="12" grpId="0"/>
      <p:bldP spid="12" grpId="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p:nvPr/>
        </p:nvGrpSpPr>
        <p:grpSpPr>
          <a:xfrm>
            <a:off x="0" y="838200"/>
            <a:ext cx="9216136" cy="6019800"/>
            <a:chOff x="0" y="838200"/>
            <a:chExt cx="9216136" cy="6019800"/>
          </a:xfrm>
        </p:grpSpPr>
        <p:grpSp>
          <p:nvGrpSpPr>
            <p:cNvPr id="3" name="Group 45"/>
            <p:cNvGrpSpPr/>
            <p:nvPr/>
          </p:nvGrpSpPr>
          <p:grpSpPr>
            <a:xfrm>
              <a:off x="0" y="838200"/>
              <a:ext cx="9216136" cy="6019800"/>
              <a:chOff x="0" y="838200"/>
              <a:chExt cx="9216136" cy="6019800"/>
            </a:xfrm>
          </p:grpSpPr>
          <p:grpSp>
            <p:nvGrpSpPr>
              <p:cNvPr id="6" name="Group 42"/>
              <p:cNvGrpSpPr/>
              <p:nvPr/>
            </p:nvGrpSpPr>
            <p:grpSpPr>
              <a:xfrm>
                <a:off x="0" y="838200"/>
                <a:ext cx="9216136" cy="6019800"/>
                <a:chOff x="0" y="838200"/>
                <a:chExt cx="9216136" cy="6019800"/>
              </a:xfrm>
            </p:grpSpPr>
            <p:pic>
              <p:nvPicPr>
                <p:cNvPr id="21506" name="Picture 2" descr="Anthropogenic carbon cycle"/>
                <p:cNvPicPr>
                  <a:picLocks noChangeAspect="1" noChangeArrowheads="1"/>
                </p:cNvPicPr>
                <p:nvPr/>
              </p:nvPicPr>
              <p:blipFill>
                <a:blip r:embed="rId2" cstate="print"/>
                <a:srcRect/>
                <a:stretch>
                  <a:fillRect/>
                </a:stretch>
              </p:blipFill>
              <p:spPr bwMode="auto">
                <a:xfrm>
                  <a:off x="0" y="838200"/>
                  <a:ext cx="9144000" cy="6019800"/>
                </a:xfrm>
                <a:prstGeom prst="rect">
                  <a:avLst/>
                </a:prstGeom>
                <a:noFill/>
              </p:spPr>
            </p:pic>
            <p:sp>
              <p:nvSpPr>
                <p:cNvPr id="25" name="Freeform 24"/>
                <p:cNvSpPr/>
                <p:nvPr/>
              </p:nvSpPr>
              <p:spPr>
                <a:xfrm>
                  <a:off x="4303776" y="4830504"/>
                  <a:ext cx="4912360" cy="1579028"/>
                </a:xfrm>
                <a:custGeom>
                  <a:avLst/>
                  <a:gdLst>
                    <a:gd name="connsiteX0" fmla="*/ 0 w 4940808"/>
                    <a:gd name="connsiteY0" fmla="*/ 76200 h 1420368"/>
                    <a:gd name="connsiteX1" fmla="*/ 73152 w 4940808"/>
                    <a:gd name="connsiteY1" fmla="*/ 551688 h 1420368"/>
                    <a:gd name="connsiteX2" fmla="*/ 164592 w 4940808"/>
                    <a:gd name="connsiteY2" fmla="*/ 917448 h 1420368"/>
                    <a:gd name="connsiteX3" fmla="*/ 256032 w 4940808"/>
                    <a:gd name="connsiteY3" fmla="*/ 1173480 h 1420368"/>
                    <a:gd name="connsiteX4" fmla="*/ 365760 w 4940808"/>
                    <a:gd name="connsiteY4" fmla="*/ 1191768 h 1420368"/>
                    <a:gd name="connsiteX5" fmla="*/ 402336 w 4940808"/>
                    <a:gd name="connsiteY5" fmla="*/ 1374648 h 1420368"/>
                    <a:gd name="connsiteX6" fmla="*/ 512064 w 4940808"/>
                    <a:gd name="connsiteY6" fmla="*/ 1338072 h 1420368"/>
                    <a:gd name="connsiteX7" fmla="*/ 1353312 w 4940808"/>
                    <a:gd name="connsiteY7" fmla="*/ 1356360 h 1420368"/>
                    <a:gd name="connsiteX8" fmla="*/ 2176272 w 4940808"/>
                    <a:gd name="connsiteY8" fmla="*/ 1301496 h 1420368"/>
                    <a:gd name="connsiteX9" fmla="*/ 2633472 w 4940808"/>
                    <a:gd name="connsiteY9" fmla="*/ 1301496 h 1420368"/>
                    <a:gd name="connsiteX10" fmla="*/ 2852928 w 4940808"/>
                    <a:gd name="connsiteY10" fmla="*/ 1319784 h 1420368"/>
                    <a:gd name="connsiteX11" fmla="*/ 3163824 w 4940808"/>
                    <a:gd name="connsiteY11" fmla="*/ 1356360 h 1420368"/>
                    <a:gd name="connsiteX12" fmla="*/ 3328416 w 4940808"/>
                    <a:gd name="connsiteY12" fmla="*/ 1283208 h 1420368"/>
                    <a:gd name="connsiteX13" fmla="*/ 3657600 w 4940808"/>
                    <a:gd name="connsiteY13" fmla="*/ 1338072 h 1420368"/>
                    <a:gd name="connsiteX14" fmla="*/ 4133088 w 4940808"/>
                    <a:gd name="connsiteY14" fmla="*/ 1301496 h 1420368"/>
                    <a:gd name="connsiteX15" fmla="*/ 4334256 w 4940808"/>
                    <a:gd name="connsiteY15" fmla="*/ 1319784 h 1420368"/>
                    <a:gd name="connsiteX16" fmla="*/ 4590288 w 4940808"/>
                    <a:gd name="connsiteY16" fmla="*/ 1319784 h 1420368"/>
                    <a:gd name="connsiteX17" fmla="*/ 4791456 w 4940808"/>
                    <a:gd name="connsiteY17" fmla="*/ 1356360 h 1420368"/>
                    <a:gd name="connsiteX18" fmla="*/ 4828032 w 4940808"/>
                    <a:gd name="connsiteY18" fmla="*/ 1338072 h 1420368"/>
                    <a:gd name="connsiteX19" fmla="*/ 4901184 w 4940808"/>
                    <a:gd name="connsiteY19" fmla="*/ 1228344 h 1420368"/>
                    <a:gd name="connsiteX20" fmla="*/ 4828032 w 4940808"/>
                    <a:gd name="connsiteY20" fmla="*/ 185928 h 1420368"/>
                    <a:gd name="connsiteX21" fmla="*/ 4828032 w 4940808"/>
                    <a:gd name="connsiteY21" fmla="*/ 112776 h 1420368"/>
                    <a:gd name="connsiteX22" fmla="*/ 4151376 w 4940808"/>
                    <a:gd name="connsiteY22" fmla="*/ 112776 h 1420368"/>
                    <a:gd name="connsiteX23" fmla="*/ 2706624 w 4940808"/>
                    <a:gd name="connsiteY23" fmla="*/ 149352 h 1420368"/>
                    <a:gd name="connsiteX24" fmla="*/ 1389888 w 4940808"/>
                    <a:gd name="connsiteY24" fmla="*/ 131064 h 1420368"/>
                    <a:gd name="connsiteX25" fmla="*/ 329184 w 4940808"/>
                    <a:gd name="connsiteY25" fmla="*/ 112776 h 1420368"/>
                    <a:gd name="connsiteX26" fmla="*/ 36576 w 4940808"/>
                    <a:gd name="connsiteY26" fmla="*/ 112776 h 1420368"/>
                    <a:gd name="connsiteX27" fmla="*/ 0 w 4940808"/>
                    <a:gd name="connsiteY27" fmla="*/ 76200 h 1420368"/>
                    <a:gd name="connsiteX0" fmla="*/ 0 w 4904232"/>
                    <a:gd name="connsiteY0" fmla="*/ 112776 h 1420368"/>
                    <a:gd name="connsiteX1" fmla="*/ 36576 w 4904232"/>
                    <a:gd name="connsiteY1" fmla="*/ 551688 h 1420368"/>
                    <a:gd name="connsiteX2" fmla="*/ 128016 w 4904232"/>
                    <a:gd name="connsiteY2" fmla="*/ 917448 h 1420368"/>
                    <a:gd name="connsiteX3" fmla="*/ 219456 w 4904232"/>
                    <a:gd name="connsiteY3" fmla="*/ 1173480 h 1420368"/>
                    <a:gd name="connsiteX4" fmla="*/ 329184 w 4904232"/>
                    <a:gd name="connsiteY4" fmla="*/ 1191768 h 1420368"/>
                    <a:gd name="connsiteX5" fmla="*/ 365760 w 4904232"/>
                    <a:gd name="connsiteY5" fmla="*/ 1374648 h 1420368"/>
                    <a:gd name="connsiteX6" fmla="*/ 475488 w 4904232"/>
                    <a:gd name="connsiteY6" fmla="*/ 1338072 h 1420368"/>
                    <a:gd name="connsiteX7" fmla="*/ 1316736 w 4904232"/>
                    <a:gd name="connsiteY7" fmla="*/ 1356360 h 1420368"/>
                    <a:gd name="connsiteX8" fmla="*/ 2139696 w 4904232"/>
                    <a:gd name="connsiteY8" fmla="*/ 1301496 h 1420368"/>
                    <a:gd name="connsiteX9" fmla="*/ 2596896 w 4904232"/>
                    <a:gd name="connsiteY9" fmla="*/ 1301496 h 1420368"/>
                    <a:gd name="connsiteX10" fmla="*/ 2816352 w 4904232"/>
                    <a:gd name="connsiteY10" fmla="*/ 1319784 h 1420368"/>
                    <a:gd name="connsiteX11" fmla="*/ 3127248 w 4904232"/>
                    <a:gd name="connsiteY11" fmla="*/ 1356360 h 1420368"/>
                    <a:gd name="connsiteX12" fmla="*/ 3291840 w 4904232"/>
                    <a:gd name="connsiteY12" fmla="*/ 1283208 h 1420368"/>
                    <a:gd name="connsiteX13" fmla="*/ 3621024 w 4904232"/>
                    <a:gd name="connsiteY13" fmla="*/ 1338072 h 1420368"/>
                    <a:gd name="connsiteX14" fmla="*/ 4096512 w 4904232"/>
                    <a:gd name="connsiteY14" fmla="*/ 1301496 h 1420368"/>
                    <a:gd name="connsiteX15" fmla="*/ 4297680 w 4904232"/>
                    <a:gd name="connsiteY15" fmla="*/ 1319784 h 1420368"/>
                    <a:gd name="connsiteX16" fmla="*/ 4553712 w 4904232"/>
                    <a:gd name="connsiteY16" fmla="*/ 1319784 h 1420368"/>
                    <a:gd name="connsiteX17" fmla="*/ 4754880 w 4904232"/>
                    <a:gd name="connsiteY17" fmla="*/ 1356360 h 1420368"/>
                    <a:gd name="connsiteX18" fmla="*/ 4791456 w 4904232"/>
                    <a:gd name="connsiteY18" fmla="*/ 1338072 h 1420368"/>
                    <a:gd name="connsiteX19" fmla="*/ 4864608 w 4904232"/>
                    <a:gd name="connsiteY19" fmla="*/ 1228344 h 1420368"/>
                    <a:gd name="connsiteX20" fmla="*/ 4791456 w 4904232"/>
                    <a:gd name="connsiteY20" fmla="*/ 185928 h 1420368"/>
                    <a:gd name="connsiteX21" fmla="*/ 4791456 w 4904232"/>
                    <a:gd name="connsiteY21" fmla="*/ 112776 h 1420368"/>
                    <a:gd name="connsiteX22" fmla="*/ 4114800 w 4904232"/>
                    <a:gd name="connsiteY22" fmla="*/ 112776 h 1420368"/>
                    <a:gd name="connsiteX23" fmla="*/ 2670048 w 4904232"/>
                    <a:gd name="connsiteY23" fmla="*/ 149352 h 1420368"/>
                    <a:gd name="connsiteX24" fmla="*/ 1353312 w 4904232"/>
                    <a:gd name="connsiteY24" fmla="*/ 131064 h 1420368"/>
                    <a:gd name="connsiteX25" fmla="*/ 292608 w 4904232"/>
                    <a:gd name="connsiteY25" fmla="*/ 112776 h 1420368"/>
                    <a:gd name="connsiteX26" fmla="*/ 0 w 4904232"/>
                    <a:gd name="connsiteY26" fmla="*/ 112776 h 1420368"/>
                    <a:gd name="connsiteX0" fmla="*/ 0 w 4904232"/>
                    <a:gd name="connsiteY0" fmla="*/ 112776 h 1420368"/>
                    <a:gd name="connsiteX1" fmla="*/ 36576 w 4904232"/>
                    <a:gd name="connsiteY1" fmla="*/ 551688 h 1420368"/>
                    <a:gd name="connsiteX2" fmla="*/ 128016 w 4904232"/>
                    <a:gd name="connsiteY2" fmla="*/ 917448 h 1420368"/>
                    <a:gd name="connsiteX3" fmla="*/ 219456 w 4904232"/>
                    <a:gd name="connsiteY3" fmla="*/ 1173480 h 1420368"/>
                    <a:gd name="connsiteX4" fmla="*/ 329184 w 4904232"/>
                    <a:gd name="connsiteY4" fmla="*/ 1191768 h 1420368"/>
                    <a:gd name="connsiteX5" fmla="*/ 365760 w 4904232"/>
                    <a:gd name="connsiteY5" fmla="*/ 1374648 h 1420368"/>
                    <a:gd name="connsiteX6" fmla="*/ 475488 w 4904232"/>
                    <a:gd name="connsiteY6" fmla="*/ 1338072 h 1420368"/>
                    <a:gd name="connsiteX7" fmla="*/ 1316736 w 4904232"/>
                    <a:gd name="connsiteY7" fmla="*/ 1356360 h 1420368"/>
                    <a:gd name="connsiteX8" fmla="*/ 2139696 w 4904232"/>
                    <a:gd name="connsiteY8" fmla="*/ 1301496 h 1420368"/>
                    <a:gd name="connsiteX9" fmla="*/ 2596896 w 4904232"/>
                    <a:gd name="connsiteY9" fmla="*/ 1301496 h 1420368"/>
                    <a:gd name="connsiteX10" fmla="*/ 2816352 w 4904232"/>
                    <a:gd name="connsiteY10" fmla="*/ 1319784 h 1420368"/>
                    <a:gd name="connsiteX11" fmla="*/ 3127248 w 4904232"/>
                    <a:gd name="connsiteY11" fmla="*/ 1356360 h 1420368"/>
                    <a:gd name="connsiteX12" fmla="*/ 3291840 w 4904232"/>
                    <a:gd name="connsiteY12" fmla="*/ 1283208 h 1420368"/>
                    <a:gd name="connsiteX13" fmla="*/ 3621024 w 4904232"/>
                    <a:gd name="connsiteY13" fmla="*/ 1338072 h 1420368"/>
                    <a:gd name="connsiteX14" fmla="*/ 4096512 w 4904232"/>
                    <a:gd name="connsiteY14" fmla="*/ 1301496 h 1420368"/>
                    <a:gd name="connsiteX15" fmla="*/ 4297680 w 4904232"/>
                    <a:gd name="connsiteY15" fmla="*/ 1319784 h 1420368"/>
                    <a:gd name="connsiteX16" fmla="*/ 4553712 w 4904232"/>
                    <a:gd name="connsiteY16" fmla="*/ 1319784 h 1420368"/>
                    <a:gd name="connsiteX17" fmla="*/ 4754880 w 4904232"/>
                    <a:gd name="connsiteY17" fmla="*/ 1356360 h 1420368"/>
                    <a:gd name="connsiteX18" fmla="*/ 4791456 w 4904232"/>
                    <a:gd name="connsiteY18" fmla="*/ 1338072 h 1420368"/>
                    <a:gd name="connsiteX19" fmla="*/ 4864608 w 4904232"/>
                    <a:gd name="connsiteY19" fmla="*/ 1228344 h 1420368"/>
                    <a:gd name="connsiteX20" fmla="*/ 4791456 w 4904232"/>
                    <a:gd name="connsiteY20" fmla="*/ 185928 h 1420368"/>
                    <a:gd name="connsiteX21" fmla="*/ 4791456 w 4904232"/>
                    <a:gd name="connsiteY21" fmla="*/ 112776 h 1420368"/>
                    <a:gd name="connsiteX22" fmla="*/ 4114800 w 4904232"/>
                    <a:gd name="connsiteY22" fmla="*/ 112776 h 1420368"/>
                    <a:gd name="connsiteX23" fmla="*/ 2670048 w 4904232"/>
                    <a:gd name="connsiteY23" fmla="*/ 149352 h 1420368"/>
                    <a:gd name="connsiteX24" fmla="*/ 1353312 w 4904232"/>
                    <a:gd name="connsiteY24" fmla="*/ 131064 h 1420368"/>
                    <a:gd name="connsiteX25" fmla="*/ 292608 w 4904232"/>
                    <a:gd name="connsiteY25" fmla="*/ 112776 h 1420368"/>
                    <a:gd name="connsiteX26" fmla="*/ 0 w 4904232"/>
                    <a:gd name="connsiteY26" fmla="*/ 112776 h 1420368"/>
                    <a:gd name="connsiteX0" fmla="*/ 0 w 4904232"/>
                    <a:gd name="connsiteY0" fmla="*/ 112776 h 1420368"/>
                    <a:gd name="connsiteX1" fmla="*/ 36576 w 4904232"/>
                    <a:gd name="connsiteY1" fmla="*/ 551688 h 1420368"/>
                    <a:gd name="connsiteX2" fmla="*/ 128016 w 4904232"/>
                    <a:gd name="connsiteY2" fmla="*/ 917448 h 1420368"/>
                    <a:gd name="connsiteX3" fmla="*/ 219456 w 4904232"/>
                    <a:gd name="connsiteY3" fmla="*/ 1173480 h 1420368"/>
                    <a:gd name="connsiteX4" fmla="*/ 329184 w 4904232"/>
                    <a:gd name="connsiteY4" fmla="*/ 1191768 h 1420368"/>
                    <a:gd name="connsiteX5" fmla="*/ 365760 w 4904232"/>
                    <a:gd name="connsiteY5" fmla="*/ 1374648 h 1420368"/>
                    <a:gd name="connsiteX6" fmla="*/ 475488 w 4904232"/>
                    <a:gd name="connsiteY6" fmla="*/ 1338072 h 1420368"/>
                    <a:gd name="connsiteX7" fmla="*/ 1316736 w 4904232"/>
                    <a:gd name="connsiteY7" fmla="*/ 1356360 h 1420368"/>
                    <a:gd name="connsiteX8" fmla="*/ 2139696 w 4904232"/>
                    <a:gd name="connsiteY8" fmla="*/ 1301496 h 1420368"/>
                    <a:gd name="connsiteX9" fmla="*/ 2596896 w 4904232"/>
                    <a:gd name="connsiteY9" fmla="*/ 1301496 h 1420368"/>
                    <a:gd name="connsiteX10" fmla="*/ 2816352 w 4904232"/>
                    <a:gd name="connsiteY10" fmla="*/ 1319784 h 1420368"/>
                    <a:gd name="connsiteX11" fmla="*/ 3127248 w 4904232"/>
                    <a:gd name="connsiteY11" fmla="*/ 1356360 h 1420368"/>
                    <a:gd name="connsiteX12" fmla="*/ 3291840 w 4904232"/>
                    <a:gd name="connsiteY12" fmla="*/ 1283208 h 1420368"/>
                    <a:gd name="connsiteX13" fmla="*/ 3621024 w 4904232"/>
                    <a:gd name="connsiteY13" fmla="*/ 1338072 h 1420368"/>
                    <a:gd name="connsiteX14" fmla="*/ 4096512 w 4904232"/>
                    <a:gd name="connsiteY14" fmla="*/ 1301496 h 1420368"/>
                    <a:gd name="connsiteX15" fmla="*/ 4297680 w 4904232"/>
                    <a:gd name="connsiteY15" fmla="*/ 1319784 h 1420368"/>
                    <a:gd name="connsiteX16" fmla="*/ 4553712 w 4904232"/>
                    <a:gd name="connsiteY16" fmla="*/ 1319784 h 1420368"/>
                    <a:gd name="connsiteX17" fmla="*/ 4754880 w 4904232"/>
                    <a:gd name="connsiteY17" fmla="*/ 1356360 h 1420368"/>
                    <a:gd name="connsiteX18" fmla="*/ 4791456 w 4904232"/>
                    <a:gd name="connsiteY18" fmla="*/ 1338072 h 1420368"/>
                    <a:gd name="connsiteX19" fmla="*/ 4864608 w 4904232"/>
                    <a:gd name="connsiteY19" fmla="*/ 1228344 h 1420368"/>
                    <a:gd name="connsiteX20" fmla="*/ 4791456 w 4904232"/>
                    <a:gd name="connsiteY20" fmla="*/ 185928 h 1420368"/>
                    <a:gd name="connsiteX21" fmla="*/ 4791456 w 4904232"/>
                    <a:gd name="connsiteY21" fmla="*/ 112776 h 1420368"/>
                    <a:gd name="connsiteX22" fmla="*/ 4114800 w 4904232"/>
                    <a:gd name="connsiteY22" fmla="*/ 112776 h 1420368"/>
                    <a:gd name="connsiteX23" fmla="*/ 2630424 w 4904232"/>
                    <a:gd name="connsiteY23" fmla="*/ 136903 h 1420368"/>
                    <a:gd name="connsiteX24" fmla="*/ 1353312 w 4904232"/>
                    <a:gd name="connsiteY24" fmla="*/ 131064 h 1420368"/>
                    <a:gd name="connsiteX25" fmla="*/ 292608 w 4904232"/>
                    <a:gd name="connsiteY25" fmla="*/ 112776 h 1420368"/>
                    <a:gd name="connsiteX26" fmla="*/ 0 w 4904232"/>
                    <a:gd name="connsiteY26" fmla="*/ 112776 h 1420368"/>
                    <a:gd name="connsiteX0" fmla="*/ 0 w 4912360"/>
                    <a:gd name="connsiteY0" fmla="*/ 161801 h 1477564"/>
                    <a:gd name="connsiteX1" fmla="*/ 36576 w 4912360"/>
                    <a:gd name="connsiteY1" fmla="*/ 600713 h 1477564"/>
                    <a:gd name="connsiteX2" fmla="*/ 128016 w 4912360"/>
                    <a:gd name="connsiteY2" fmla="*/ 966473 h 1477564"/>
                    <a:gd name="connsiteX3" fmla="*/ 219456 w 4912360"/>
                    <a:gd name="connsiteY3" fmla="*/ 1222505 h 1477564"/>
                    <a:gd name="connsiteX4" fmla="*/ 329184 w 4912360"/>
                    <a:gd name="connsiteY4" fmla="*/ 1240793 h 1477564"/>
                    <a:gd name="connsiteX5" fmla="*/ 365760 w 4912360"/>
                    <a:gd name="connsiteY5" fmla="*/ 1423673 h 1477564"/>
                    <a:gd name="connsiteX6" fmla="*/ 475488 w 4912360"/>
                    <a:gd name="connsiteY6" fmla="*/ 1387097 h 1477564"/>
                    <a:gd name="connsiteX7" fmla="*/ 1316736 w 4912360"/>
                    <a:gd name="connsiteY7" fmla="*/ 1405385 h 1477564"/>
                    <a:gd name="connsiteX8" fmla="*/ 2139696 w 4912360"/>
                    <a:gd name="connsiteY8" fmla="*/ 1350521 h 1477564"/>
                    <a:gd name="connsiteX9" fmla="*/ 2596896 w 4912360"/>
                    <a:gd name="connsiteY9" fmla="*/ 1350521 h 1477564"/>
                    <a:gd name="connsiteX10" fmla="*/ 2816352 w 4912360"/>
                    <a:gd name="connsiteY10" fmla="*/ 1368809 h 1477564"/>
                    <a:gd name="connsiteX11" fmla="*/ 3127248 w 4912360"/>
                    <a:gd name="connsiteY11" fmla="*/ 1405385 h 1477564"/>
                    <a:gd name="connsiteX12" fmla="*/ 3291840 w 4912360"/>
                    <a:gd name="connsiteY12" fmla="*/ 1332233 h 1477564"/>
                    <a:gd name="connsiteX13" fmla="*/ 3621024 w 4912360"/>
                    <a:gd name="connsiteY13" fmla="*/ 1387097 h 1477564"/>
                    <a:gd name="connsiteX14" fmla="*/ 4096512 w 4912360"/>
                    <a:gd name="connsiteY14" fmla="*/ 1350521 h 1477564"/>
                    <a:gd name="connsiteX15" fmla="*/ 4297680 w 4912360"/>
                    <a:gd name="connsiteY15" fmla="*/ 1368809 h 1477564"/>
                    <a:gd name="connsiteX16" fmla="*/ 4553712 w 4912360"/>
                    <a:gd name="connsiteY16" fmla="*/ 1368809 h 1477564"/>
                    <a:gd name="connsiteX17" fmla="*/ 4754880 w 4912360"/>
                    <a:gd name="connsiteY17" fmla="*/ 1405385 h 1477564"/>
                    <a:gd name="connsiteX18" fmla="*/ 4791456 w 4912360"/>
                    <a:gd name="connsiteY18" fmla="*/ 1387097 h 1477564"/>
                    <a:gd name="connsiteX19" fmla="*/ 4864608 w 4912360"/>
                    <a:gd name="connsiteY19" fmla="*/ 1277369 h 1477564"/>
                    <a:gd name="connsiteX20" fmla="*/ 4840224 w 4912360"/>
                    <a:gd name="connsiteY20" fmla="*/ 185928 h 1477564"/>
                    <a:gd name="connsiteX21" fmla="*/ 4791456 w 4912360"/>
                    <a:gd name="connsiteY21" fmla="*/ 161801 h 1477564"/>
                    <a:gd name="connsiteX22" fmla="*/ 4114800 w 4912360"/>
                    <a:gd name="connsiteY22" fmla="*/ 161801 h 1477564"/>
                    <a:gd name="connsiteX23" fmla="*/ 2630424 w 4912360"/>
                    <a:gd name="connsiteY23" fmla="*/ 185928 h 1477564"/>
                    <a:gd name="connsiteX24" fmla="*/ 1353312 w 4912360"/>
                    <a:gd name="connsiteY24" fmla="*/ 180089 h 1477564"/>
                    <a:gd name="connsiteX25" fmla="*/ 292608 w 4912360"/>
                    <a:gd name="connsiteY25" fmla="*/ 161801 h 1477564"/>
                    <a:gd name="connsiteX26" fmla="*/ 0 w 4912360"/>
                    <a:gd name="connsiteY26" fmla="*/ 161801 h 147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2360" h="1477564">
                      <a:moveTo>
                        <a:pt x="0" y="161801"/>
                      </a:moveTo>
                      <a:cubicBezTo>
                        <a:pt x="23316" y="287287"/>
                        <a:pt x="24384" y="454409"/>
                        <a:pt x="36576" y="600713"/>
                      </a:cubicBezTo>
                      <a:cubicBezTo>
                        <a:pt x="64008" y="740921"/>
                        <a:pt x="97536" y="862841"/>
                        <a:pt x="128016" y="966473"/>
                      </a:cubicBezTo>
                      <a:cubicBezTo>
                        <a:pt x="158496" y="1070105"/>
                        <a:pt x="185928" y="1176785"/>
                        <a:pt x="219456" y="1222505"/>
                      </a:cubicBezTo>
                      <a:cubicBezTo>
                        <a:pt x="252984" y="1268225"/>
                        <a:pt x="304800" y="1207265"/>
                        <a:pt x="329184" y="1240793"/>
                      </a:cubicBezTo>
                      <a:cubicBezTo>
                        <a:pt x="353568" y="1274321"/>
                        <a:pt x="341376" y="1399289"/>
                        <a:pt x="365760" y="1423673"/>
                      </a:cubicBezTo>
                      <a:cubicBezTo>
                        <a:pt x="390144" y="1448057"/>
                        <a:pt x="475488" y="1387097"/>
                        <a:pt x="475488" y="1387097"/>
                      </a:cubicBezTo>
                      <a:cubicBezTo>
                        <a:pt x="633984" y="1384049"/>
                        <a:pt x="1039368" y="1411481"/>
                        <a:pt x="1316736" y="1405385"/>
                      </a:cubicBezTo>
                      <a:cubicBezTo>
                        <a:pt x="1594104" y="1399289"/>
                        <a:pt x="1926336" y="1359665"/>
                        <a:pt x="2139696" y="1350521"/>
                      </a:cubicBezTo>
                      <a:cubicBezTo>
                        <a:pt x="2353056" y="1341377"/>
                        <a:pt x="2484120" y="1347473"/>
                        <a:pt x="2596896" y="1350521"/>
                      </a:cubicBezTo>
                      <a:cubicBezTo>
                        <a:pt x="2709672" y="1353569"/>
                        <a:pt x="2727960" y="1359665"/>
                        <a:pt x="2816352" y="1368809"/>
                      </a:cubicBezTo>
                      <a:cubicBezTo>
                        <a:pt x="2904744" y="1377953"/>
                        <a:pt x="3048000" y="1411481"/>
                        <a:pt x="3127248" y="1405385"/>
                      </a:cubicBezTo>
                      <a:cubicBezTo>
                        <a:pt x="3206496" y="1399289"/>
                        <a:pt x="3209544" y="1335281"/>
                        <a:pt x="3291840" y="1332233"/>
                      </a:cubicBezTo>
                      <a:cubicBezTo>
                        <a:pt x="3374136" y="1329185"/>
                        <a:pt x="3486912" y="1384049"/>
                        <a:pt x="3621024" y="1387097"/>
                      </a:cubicBezTo>
                      <a:cubicBezTo>
                        <a:pt x="3755136" y="1390145"/>
                        <a:pt x="3983736" y="1353569"/>
                        <a:pt x="4096512" y="1350521"/>
                      </a:cubicBezTo>
                      <a:cubicBezTo>
                        <a:pt x="4209288" y="1347473"/>
                        <a:pt x="4221480" y="1365761"/>
                        <a:pt x="4297680" y="1368809"/>
                      </a:cubicBezTo>
                      <a:cubicBezTo>
                        <a:pt x="4373880" y="1371857"/>
                        <a:pt x="4477512" y="1362713"/>
                        <a:pt x="4553712" y="1368809"/>
                      </a:cubicBezTo>
                      <a:cubicBezTo>
                        <a:pt x="4629912" y="1374905"/>
                        <a:pt x="4715256" y="1402337"/>
                        <a:pt x="4754880" y="1405385"/>
                      </a:cubicBezTo>
                      <a:cubicBezTo>
                        <a:pt x="4794504" y="1408433"/>
                        <a:pt x="4773168" y="1408433"/>
                        <a:pt x="4791456" y="1387097"/>
                      </a:cubicBezTo>
                      <a:cubicBezTo>
                        <a:pt x="4809744" y="1365761"/>
                        <a:pt x="4856480" y="1477564"/>
                        <a:pt x="4864608" y="1277369"/>
                      </a:cubicBezTo>
                      <a:cubicBezTo>
                        <a:pt x="4872736" y="1077174"/>
                        <a:pt x="4852416" y="371856"/>
                        <a:pt x="4840224" y="185928"/>
                      </a:cubicBezTo>
                      <a:cubicBezTo>
                        <a:pt x="4828032" y="0"/>
                        <a:pt x="4912360" y="165822"/>
                        <a:pt x="4791456" y="161801"/>
                      </a:cubicBezTo>
                      <a:cubicBezTo>
                        <a:pt x="4670552" y="157780"/>
                        <a:pt x="4114800" y="161801"/>
                        <a:pt x="4114800" y="161801"/>
                      </a:cubicBezTo>
                      <a:lnTo>
                        <a:pt x="2630424" y="185928"/>
                      </a:lnTo>
                      <a:lnTo>
                        <a:pt x="1353312" y="180089"/>
                      </a:lnTo>
                      <a:lnTo>
                        <a:pt x="292608" y="161801"/>
                      </a:lnTo>
                      <a:cubicBezTo>
                        <a:pt x="67056" y="158753"/>
                        <a:pt x="0" y="161801"/>
                        <a:pt x="0" y="161801"/>
                      </a:cubicBezTo>
                      <a:close/>
                    </a:path>
                  </a:pathLst>
                </a:custGeom>
                <a:solidFill>
                  <a:srgbClr val="5BAED7"/>
                </a:solid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1752600" y="2328446"/>
                  <a:ext cx="533400" cy="338554"/>
                  <a:chOff x="1752600" y="2328446"/>
                  <a:chExt cx="533400" cy="338554"/>
                </a:xfrm>
              </p:grpSpPr>
              <p:sp>
                <p:nvSpPr>
                  <p:cNvPr id="7" name="Rectangle 6"/>
                  <p:cNvSpPr/>
                  <p:nvPr/>
                </p:nvSpPr>
                <p:spPr>
                  <a:xfrm>
                    <a:off x="1828800" y="2362200"/>
                    <a:ext cx="3048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752600" y="2328446"/>
                    <a:ext cx="533400" cy="338554"/>
                  </a:xfrm>
                  <a:prstGeom prst="rect">
                    <a:avLst/>
                  </a:prstGeom>
                  <a:noFill/>
                </p:spPr>
                <p:txBody>
                  <a:bodyPr wrap="square" rtlCol="0">
                    <a:spAutoFit/>
                  </a:bodyPr>
                  <a:lstStyle/>
                  <a:p>
                    <a:r>
                      <a:rPr lang="en-US" sz="1600" b="1" i="1" dirty="0" smtClean="0">
                        <a:solidFill>
                          <a:srgbClr val="CC3300"/>
                        </a:solidFill>
                      </a:rPr>
                      <a:t>101</a:t>
                    </a:r>
                  </a:p>
                </p:txBody>
              </p:sp>
            </p:grpSp>
            <p:grpSp>
              <p:nvGrpSpPr>
                <p:cNvPr id="9" name="Group 8"/>
                <p:cNvGrpSpPr/>
                <p:nvPr/>
              </p:nvGrpSpPr>
              <p:grpSpPr>
                <a:xfrm>
                  <a:off x="2895600" y="2328446"/>
                  <a:ext cx="533400" cy="338554"/>
                  <a:chOff x="1752600" y="2328446"/>
                  <a:chExt cx="533400" cy="338554"/>
                </a:xfrm>
              </p:grpSpPr>
              <p:sp>
                <p:nvSpPr>
                  <p:cNvPr id="10" name="Rectangle 9"/>
                  <p:cNvSpPr/>
                  <p:nvPr/>
                </p:nvSpPr>
                <p:spPr>
                  <a:xfrm>
                    <a:off x="1828800" y="2362200"/>
                    <a:ext cx="3048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1752600" y="2328446"/>
                    <a:ext cx="533400" cy="338554"/>
                  </a:xfrm>
                  <a:prstGeom prst="rect">
                    <a:avLst/>
                  </a:prstGeom>
                  <a:noFill/>
                </p:spPr>
                <p:txBody>
                  <a:bodyPr wrap="square" rtlCol="0">
                    <a:spAutoFit/>
                  </a:bodyPr>
                  <a:lstStyle/>
                  <a:p>
                    <a:r>
                      <a:rPr lang="en-US" sz="1600" b="1" i="1" dirty="0" smtClean="0">
                        <a:solidFill>
                          <a:srgbClr val="CC3300"/>
                        </a:solidFill>
                      </a:rPr>
                      <a:t>140</a:t>
                    </a:r>
                  </a:p>
                </p:txBody>
              </p:sp>
            </p:grpSp>
            <p:grpSp>
              <p:nvGrpSpPr>
                <p:cNvPr id="12" name="Group 11"/>
                <p:cNvGrpSpPr/>
                <p:nvPr/>
              </p:nvGrpSpPr>
              <p:grpSpPr>
                <a:xfrm>
                  <a:off x="5431536" y="2785646"/>
                  <a:ext cx="533400" cy="338554"/>
                  <a:chOff x="1752600" y="2328446"/>
                  <a:chExt cx="533400" cy="338554"/>
                </a:xfrm>
              </p:grpSpPr>
              <p:sp>
                <p:nvSpPr>
                  <p:cNvPr id="13" name="Rectangle 12"/>
                  <p:cNvSpPr/>
                  <p:nvPr/>
                </p:nvSpPr>
                <p:spPr>
                  <a:xfrm>
                    <a:off x="1828800" y="2362200"/>
                    <a:ext cx="3048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752600" y="2328446"/>
                    <a:ext cx="533400" cy="338554"/>
                  </a:xfrm>
                  <a:prstGeom prst="rect">
                    <a:avLst/>
                  </a:prstGeom>
                  <a:noFill/>
                </p:spPr>
                <p:txBody>
                  <a:bodyPr wrap="square" rtlCol="0">
                    <a:spAutoFit/>
                  </a:bodyPr>
                  <a:lstStyle/>
                  <a:p>
                    <a:r>
                      <a:rPr lang="en-US" sz="1600" b="1" i="1" dirty="0" smtClean="0">
                        <a:solidFill>
                          <a:srgbClr val="CC3300"/>
                        </a:solidFill>
                      </a:rPr>
                      <a:t>118</a:t>
                    </a:r>
                  </a:p>
                </p:txBody>
              </p:sp>
            </p:grpSp>
            <p:grpSp>
              <p:nvGrpSpPr>
                <p:cNvPr id="15" name="Group 14"/>
                <p:cNvGrpSpPr/>
                <p:nvPr/>
              </p:nvGrpSpPr>
              <p:grpSpPr>
                <a:xfrm>
                  <a:off x="7010400" y="2438400"/>
                  <a:ext cx="533400" cy="338554"/>
                  <a:chOff x="1752600" y="2328446"/>
                  <a:chExt cx="533400" cy="338554"/>
                </a:xfrm>
              </p:grpSpPr>
              <p:sp>
                <p:nvSpPr>
                  <p:cNvPr id="16" name="Rectangle 15"/>
                  <p:cNvSpPr/>
                  <p:nvPr/>
                </p:nvSpPr>
                <p:spPr>
                  <a:xfrm>
                    <a:off x="1828800" y="2362200"/>
                    <a:ext cx="3048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752600" y="2328446"/>
                    <a:ext cx="533400" cy="338554"/>
                  </a:xfrm>
                  <a:prstGeom prst="rect">
                    <a:avLst/>
                  </a:prstGeom>
                  <a:noFill/>
                </p:spPr>
                <p:txBody>
                  <a:bodyPr wrap="square" rtlCol="0">
                    <a:spAutoFit/>
                  </a:bodyPr>
                  <a:lstStyle/>
                  <a:p>
                    <a:r>
                      <a:rPr lang="en-US" sz="1600" b="1" i="1" dirty="0" smtClean="0">
                        <a:solidFill>
                          <a:srgbClr val="CC3300"/>
                        </a:solidFill>
                      </a:rPr>
                      <a:t>244</a:t>
                    </a:r>
                  </a:p>
                </p:txBody>
              </p:sp>
            </p:grpSp>
            <p:pic>
              <p:nvPicPr>
                <p:cNvPr id="18" name="Picture 2" descr="Anthropogenic carbon cycle"/>
                <p:cNvPicPr>
                  <a:picLocks noChangeAspect="1" noChangeArrowheads="1"/>
                </p:cNvPicPr>
                <p:nvPr/>
              </p:nvPicPr>
              <p:blipFill>
                <a:blip r:embed="rId2" cstate="print"/>
                <a:srcRect l="47500" t="93671" r="48333" b="2532"/>
                <a:stretch>
                  <a:fillRect/>
                </a:stretch>
              </p:blipFill>
              <p:spPr bwMode="auto">
                <a:xfrm>
                  <a:off x="4038600" y="6553200"/>
                  <a:ext cx="381000" cy="228600"/>
                </a:xfrm>
                <a:prstGeom prst="rect">
                  <a:avLst/>
                </a:prstGeom>
                <a:noFill/>
              </p:spPr>
            </p:pic>
            <p:sp>
              <p:nvSpPr>
                <p:cNvPr id="24" name="Freeform 23"/>
                <p:cNvSpPr/>
                <p:nvPr/>
              </p:nvSpPr>
              <p:spPr>
                <a:xfrm>
                  <a:off x="3517494" y="3863127"/>
                  <a:ext cx="5579209" cy="1150307"/>
                </a:xfrm>
                <a:custGeom>
                  <a:avLst/>
                  <a:gdLst>
                    <a:gd name="connsiteX0" fmla="*/ 898634 w 7246883"/>
                    <a:gd name="connsiteY0" fmla="*/ 81455 h 874986"/>
                    <a:gd name="connsiteX1" fmla="*/ 6337738 w 7246883"/>
                    <a:gd name="connsiteY1" fmla="*/ 112986 h 874986"/>
                    <a:gd name="connsiteX2" fmla="*/ 6353503 w 7246883"/>
                    <a:gd name="connsiteY2" fmla="*/ 759372 h 874986"/>
                    <a:gd name="connsiteX3" fmla="*/ 4051738 w 7246883"/>
                    <a:gd name="connsiteY3" fmla="*/ 806668 h 874986"/>
                    <a:gd name="connsiteX4" fmla="*/ 1671145 w 7246883"/>
                    <a:gd name="connsiteY4" fmla="*/ 790903 h 874986"/>
                    <a:gd name="connsiteX5" fmla="*/ 1497724 w 7246883"/>
                    <a:gd name="connsiteY5" fmla="*/ 790903 h 874986"/>
                    <a:gd name="connsiteX6" fmla="*/ 1450428 w 7246883"/>
                    <a:gd name="connsiteY6" fmla="*/ 743606 h 874986"/>
                    <a:gd name="connsiteX7" fmla="*/ 1229710 w 7246883"/>
                    <a:gd name="connsiteY7" fmla="*/ 585951 h 874986"/>
                    <a:gd name="connsiteX8" fmla="*/ 1056290 w 7246883"/>
                    <a:gd name="connsiteY8" fmla="*/ 396765 h 874986"/>
                    <a:gd name="connsiteX9" fmla="*/ 945931 w 7246883"/>
                    <a:gd name="connsiteY9" fmla="*/ 112986 h 874986"/>
                    <a:gd name="connsiteX10" fmla="*/ 898634 w 7246883"/>
                    <a:gd name="connsiteY10" fmla="*/ 81455 h 874986"/>
                    <a:gd name="connsiteX0" fmla="*/ 898634 w 7246883"/>
                    <a:gd name="connsiteY0" fmla="*/ 23648 h 817179"/>
                    <a:gd name="connsiteX1" fmla="*/ 6337738 w 7246883"/>
                    <a:gd name="connsiteY1" fmla="*/ 55179 h 817179"/>
                    <a:gd name="connsiteX2" fmla="*/ 6353503 w 7246883"/>
                    <a:gd name="connsiteY2" fmla="*/ 701565 h 817179"/>
                    <a:gd name="connsiteX3" fmla="*/ 4051738 w 7246883"/>
                    <a:gd name="connsiteY3" fmla="*/ 748861 h 817179"/>
                    <a:gd name="connsiteX4" fmla="*/ 1671145 w 7246883"/>
                    <a:gd name="connsiteY4" fmla="*/ 733096 h 817179"/>
                    <a:gd name="connsiteX5" fmla="*/ 1497724 w 7246883"/>
                    <a:gd name="connsiteY5" fmla="*/ 733096 h 817179"/>
                    <a:gd name="connsiteX6" fmla="*/ 1450428 w 7246883"/>
                    <a:gd name="connsiteY6" fmla="*/ 685799 h 817179"/>
                    <a:gd name="connsiteX7" fmla="*/ 1229710 w 7246883"/>
                    <a:gd name="connsiteY7" fmla="*/ 528144 h 817179"/>
                    <a:gd name="connsiteX8" fmla="*/ 1056290 w 7246883"/>
                    <a:gd name="connsiteY8" fmla="*/ 338958 h 817179"/>
                    <a:gd name="connsiteX9" fmla="*/ 945931 w 7246883"/>
                    <a:gd name="connsiteY9" fmla="*/ 55179 h 817179"/>
                    <a:gd name="connsiteX10" fmla="*/ 898634 w 7246883"/>
                    <a:gd name="connsiteY10" fmla="*/ 23648 h 817179"/>
                    <a:gd name="connsiteX0" fmla="*/ 898634 w 6734503"/>
                    <a:gd name="connsiteY0" fmla="*/ 23648 h 817179"/>
                    <a:gd name="connsiteX1" fmla="*/ 6337738 w 6734503"/>
                    <a:gd name="connsiteY1" fmla="*/ 55179 h 817179"/>
                    <a:gd name="connsiteX2" fmla="*/ 6353503 w 6734503"/>
                    <a:gd name="connsiteY2" fmla="*/ 701565 h 817179"/>
                    <a:gd name="connsiteX3" fmla="*/ 4051738 w 6734503"/>
                    <a:gd name="connsiteY3" fmla="*/ 748861 h 817179"/>
                    <a:gd name="connsiteX4" fmla="*/ 1671145 w 6734503"/>
                    <a:gd name="connsiteY4" fmla="*/ 733096 h 817179"/>
                    <a:gd name="connsiteX5" fmla="*/ 1497724 w 6734503"/>
                    <a:gd name="connsiteY5" fmla="*/ 733096 h 817179"/>
                    <a:gd name="connsiteX6" fmla="*/ 1450428 w 6734503"/>
                    <a:gd name="connsiteY6" fmla="*/ 685799 h 817179"/>
                    <a:gd name="connsiteX7" fmla="*/ 1229710 w 6734503"/>
                    <a:gd name="connsiteY7" fmla="*/ 528144 h 817179"/>
                    <a:gd name="connsiteX8" fmla="*/ 1056290 w 6734503"/>
                    <a:gd name="connsiteY8" fmla="*/ 338958 h 817179"/>
                    <a:gd name="connsiteX9" fmla="*/ 945931 w 6734503"/>
                    <a:gd name="connsiteY9" fmla="*/ 55179 h 817179"/>
                    <a:gd name="connsiteX10" fmla="*/ 898634 w 6734503"/>
                    <a:gd name="connsiteY10" fmla="*/ 23648 h 817179"/>
                    <a:gd name="connsiteX0" fmla="*/ 898634 w 6734503"/>
                    <a:gd name="connsiteY0" fmla="*/ 23648 h 748861"/>
                    <a:gd name="connsiteX1" fmla="*/ 6337738 w 6734503"/>
                    <a:gd name="connsiteY1" fmla="*/ 55179 h 748861"/>
                    <a:gd name="connsiteX2" fmla="*/ 6353503 w 6734503"/>
                    <a:gd name="connsiteY2" fmla="*/ 701565 h 748861"/>
                    <a:gd name="connsiteX3" fmla="*/ 4051738 w 6734503"/>
                    <a:gd name="connsiteY3" fmla="*/ 748861 h 748861"/>
                    <a:gd name="connsiteX4" fmla="*/ 1671145 w 6734503"/>
                    <a:gd name="connsiteY4" fmla="*/ 733096 h 748861"/>
                    <a:gd name="connsiteX5" fmla="*/ 1497724 w 6734503"/>
                    <a:gd name="connsiteY5" fmla="*/ 733096 h 748861"/>
                    <a:gd name="connsiteX6" fmla="*/ 1450428 w 6734503"/>
                    <a:gd name="connsiteY6" fmla="*/ 685799 h 748861"/>
                    <a:gd name="connsiteX7" fmla="*/ 1229710 w 6734503"/>
                    <a:gd name="connsiteY7" fmla="*/ 528144 h 748861"/>
                    <a:gd name="connsiteX8" fmla="*/ 1056290 w 6734503"/>
                    <a:gd name="connsiteY8" fmla="*/ 338958 h 748861"/>
                    <a:gd name="connsiteX9" fmla="*/ 945931 w 6734503"/>
                    <a:gd name="connsiteY9" fmla="*/ 55179 h 748861"/>
                    <a:gd name="connsiteX10" fmla="*/ 898634 w 6734503"/>
                    <a:gd name="connsiteY10" fmla="*/ 23648 h 748861"/>
                    <a:gd name="connsiteX0" fmla="*/ 898634 w 6353503"/>
                    <a:gd name="connsiteY0" fmla="*/ 23648 h 748861"/>
                    <a:gd name="connsiteX1" fmla="*/ 6337738 w 6353503"/>
                    <a:gd name="connsiteY1" fmla="*/ 55179 h 748861"/>
                    <a:gd name="connsiteX2" fmla="*/ 6353503 w 6353503"/>
                    <a:gd name="connsiteY2" fmla="*/ 701565 h 748861"/>
                    <a:gd name="connsiteX3" fmla="*/ 4051738 w 6353503"/>
                    <a:gd name="connsiteY3" fmla="*/ 748861 h 748861"/>
                    <a:gd name="connsiteX4" fmla="*/ 1671145 w 6353503"/>
                    <a:gd name="connsiteY4" fmla="*/ 733096 h 748861"/>
                    <a:gd name="connsiteX5" fmla="*/ 1497724 w 6353503"/>
                    <a:gd name="connsiteY5" fmla="*/ 733096 h 748861"/>
                    <a:gd name="connsiteX6" fmla="*/ 1450428 w 6353503"/>
                    <a:gd name="connsiteY6" fmla="*/ 685799 h 748861"/>
                    <a:gd name="connsiteX7" fmla="*/ 1229710 w 6353503"/>
                    <a:gd name="connsiteY7" fmla="*/ 528144 h 748861"/>
                    <a:gd name="connsiteX8" fmla="*/ 1056290 w 6353503"/>
                    <a:gd name="connsiteY8" fmla="*/ 338958 h 748861"/>
                    <a:gd name="connsiteX9" fmla="*/ 945931 w 6353503"/>
                    <a:gd name="connsiteY9" fmla="*/ 55179 h 748861"/>
                    <a:gd name="connsiteX10" fmla="*/ 898634 w 6353503"/>
                    <a:gd name="connsiteY10" fmla="*/ 23648 h 748861"/>
                    <a:gd name="connsiteX0" fmla="*/ 898634 w 6261537"/>
                    <a:gd name="connsiteY0" fmla="*/ 67003 h 737037"/>
                    <a:gd name="connsiteX1" fmla="*/ 6245772 w 6261537"/>
                    <a:gd name="connsiteY1" fmla="*/ 43355 h 737037"/>
                    <a:gd name="connsiteX2" fmla="*/ 6261537 w 6261537"/>
                    <a:gd name="connsiteY2" fmla="*/ 689741 h 737037"/>
                    <a:gd name="connsiteX3" fmla="*/ 3959772 w 6261537"/>
                    <a:gd name="connsiteY3" fmla="*/ 737037 h 737037"/>
                    <a:gd name="connsiteX4" fmla="*/ 1579179 w 6261537"/>
                    <a:gd name="connsiteY4" fmla="*/ 721272 h 737037"/>
                    <a:gd name="connsiteX5" fmla="*/ 1405758 w 6261537"/>
                    <a:gd name="connsiteY5" fmla="*/ 721272 h 737037"/>
                    <a:gd name="connsiteX6" fmla="*/ 1358462 w 6261537"/>
                    <a:gd name="connsiteY6" fmla="*/ 673975 h 737037"/>
                    <a:gd name="connsiteX7" fmla="*/ 1137744 w 6261537"/>
                    <a:gd name="connsiteY7" fmla="*/ 516320 h 737037"/>
                    <a:gd name="connsiteX8" fmla="*/ 964324 w 6261537"/>
                    <a:gd name="connsiteY8" fmla="*/ 327134 h 737037"/>
                    <a:gd name="connsiteX9" fmla="*/ 853965 w 6261537"/>
                    <a:gd name="connsiteY9" fmla="*/ 43355 h 737037"/>
                    <a:gd name="connsiteX10" fmla="*/ 898634 w 6261537"/>
                    <a:gd name="connsiteY10" fmla="*/ 67003 h 737037"/>
                    <a:gd name="connsiteX0" fmla="*/ 880241 w 6287813"/>
                    <a:gd name="connsiteY0" fmla="*/ 107731 h 801413"/>
                    <a:gd name="connsiteX1" fmla="*/ 6272048 w 6287813"/>
                    <a:gd name="connsiteY1" fmla="*/ 107731 h 801413"/>
                    <a:gd name="connsiteX2" fmla="*/ 6287813 w 6287813"/>
                    <a:gd name="connsiteY2" fmla="*/ 754117 h 801413"/>
                    <a:gd name="connsiteX3" fmla="*/ 3986048 w 6287813"/>
                    <a:gd name="connsiteY3" fmla="*/ 801413 h 801413"/>
                    <a:gd name="connsiteX4" fmla="*/ 1605455 w 6287813"/>
                    <a:gd name="connsiteY4" fmla="*/ 785648 h 801413"/>
                    <a:gd name="connsiteX5" fmla="*/ 1432034 w 6287813"/>
                    <a:gd name="connsiteY5" fmla="*/ 785648 h 801413"/>
                    <a:gd name="connsiteX6" fmla="*/ 1384738 w 6287813"/>
                    <a:gd name="connsiteY6" fmla="*/ 738351 h 801413"/>
                    <a:gd name="connsiteX7" fmla="*/ 1164020 w 6287813"/>
                    <a:gd name="connsiteY7" fmla="*/ 580696 h 801413"/>
                    <a:gd name="connsiteX8" fmla="*/ 990600 w 6287813"/>
                    <a:gd name="connsiteY8" fmla="*/ 391510 h 801413"/>
                    <a:gd name="connsiteX9" fmla="*/ 880241 w 6287813"/>
                    <a:gd name="connsiteY9" fmla="*/ 107731 h 801413"/>
                    <a:gd name="connsiteX0" fmla="*/ 880241 w 6287813"/>
                    <a:gd name="connsiteY0" fmla="*/ 47296 h 740978"/>
                    <a:gd name="connsiteX1" fmla="*/ 6272048 w 6287813"/>
                    <a:gd name="connsiteY1" fmla="*/ 47296 h 740978"/>
                    <a:gd name="connsiteX2" fmla="*/ 6287813 w 6287813"/>
                    <a:gd name="connsiteY2" fmla="*/ 693682 h 740978"/>
                    <a:gd name="connsiteX3" fmla="*/ 3986048 w 6287813"/>
                    <a:gd name="connsiteY3" fmla="*/ 740978 h 740978"/>
                    <a:gd name="connsiteX4" fmla="*/ 1605455 w 6287813"/>
                    <a:gd name="connsiteY4" fmla="*/ 725213 h 740978"/>
                    <a:gd name="connsiteX5" fmla="*/ 1432034 w 6287813"/>
                    <a:gd name="connsiteY5" fmla="*/ 725213 h 740978"/>
                    <a:gd name="connsiteX6" fmla="*/ 1384738 w 6287813"/>
                    <a:gd name="connsiteY6" fmla="*/ 677916 h 740978"/>
                    <a:gd name="connsiteX7" fmla="*/ 1164020 w 6287813"/>
                    <a:gd name="connsiteY7" fmla="*/ 520261 h 740978"/>
                    <a:gd name="connsiteX8" fmla="*/ 990600 w 6287813"/>
                    <a:gd name="connsiteY8" fmla="*/ 331075 h 740978"/>
                    <a:gd name="connsiteX9" fmla="*/ 880241 w 6287813"/>
                    <a:gd name="connsiteY9" fmla="*/ 47296 h 740978"/>
                    <a:gd name="connsiteX0" fmla="*/ 909720 w 6317292"/>
                    <a:gd name="connsiteY0" fmla="*/ 47296 h 740978"/>
                    <a:gd name="connsiteX1" fmla="*/ 6301527 w 6317292"/>
                    <a:gd name="connsiteY1" fmla="*/ 47296 h 740978"/>
                    <a:gd name="connsiteX2" fmla="*/ 6317292 w 6317292"/>
                    <a:gd name="connsiteY2" fmla="*/ 693682 h 740978"/>
                    <a:gd name="connsiteX3" fmla="*/ 4015527 w 6317292"/>
                    <a:gd name="connsiteY3" fmla="*/ 740978 h 740978"/>
                    <a:gd name="connsiteX4" fmla="*/ 1634934 w 6317292"/>
                    <a:gd name="connsiteY4" fmla="*/ 725213 h 740978"/>
                    <a:gd name="connsiteX5" fmla="*/ 1461513 w 6317292"/>
                    <a:gd name="connsiteY5" fmla="*/ 725213 h 740978"/>
                    <a:gd name="connsiteX6" fmla="*/ 1414217 w 6317292"/>
                    <a:gd name="connsiteY6" fmla="*/ 677916 h 740978"/>
                    <a:gd name="connsiteX7" fmla="*/ 1193499 w 6317292"/>
                    <a:gd name="connsiteY7" fmla="*/ 520261 h 740978"/>
                    <a:gd name="connsiteX8" fmla="*/ 1020079 w 6317292"/>
                    <a:gd name="connsiteY8" fmla="*/ 331075 h 740978"/>
                    <a:gd name="connsiteX9" fmla="*/ 909720 w 6317292"/>
                    <a:gd name="connsiteY9" fmla="*/ 47296 h 740978"/>
                    <a:gd name="connsiteX0" fmla="*/ 909720 w 6317292"/>
                    <a:gd name="connsiteY0" fmla="*/ 0 h 693682"/>
                    <a:gd name="connsiteX1" fmla="*/ 6301527 w 6317292"/>
                    <a:gd name="connsiteY1" fmla="*/ 0 h 693682"/>
                    <a:gd name="connsiteX2" fmla="*/ 6317292 w 6317292"/>
                    <a:gd name="connsiteY2" fmla="*/ 646386 h 693682"/>
                    <a:gd name="connsiteX3" fmla="*/ 4015527 w 6317292"/>
                    <a:gd name="connsiteY3" fmla="*/ 693682 h 693682"/>
                    <a:gd name="connsiteX4" fmla="*/ 1634934 w 6317292"/>
                    <a:gd name="connsiteY4" fmla="*/ 677917 h 693682"/>
                    <a:gd name="connsiteX5" fmla="*/ 1461513 w 6317292"/>
                    <a:gd name="connsiteY5" fmla="*/ 677917 h 693682"/>
                    <a:gd name="connsiteX6" fmla="*/ 1414217 w 6317292"/>
                    <a:gd name="connsiteY6" fmla="*/ 630620 h 693682"/>
                    <a:gd name="connsiteX7" fmla="*/ 1193499 w 6317292"/>
                    <a:gd name="connsiteY7" fmla="*/ 472965 h 693682"/>
                    <a:gd name="connsiteX8" fmla="*/ 1020079 w 6317292"/>
                    <a:gd name="connsiteY8" fmla="*/ 283779 h 693682"/>
                    <a:gd name="connsiteX9" fmla="*/ 909720 w 6317292"/>
                    <a:gd name="connsiteY9" fmla="*/ 0 h 693682"/>
                    <a:gd name="connsiteX0" fmla="*/ 171637 w 5579209"/>
                    <a:gd name="connsiteY0" fmla="*/ 456625 h 1150307"/>
                    <a:gd name="connsiteX1" fmla="*/ 5563444 w 5579209"/>
                    <a:gd name="connsiteY1" fmla="*/ 456625 h 1150307"/>
                    <a:gd name="connsiteX2" fmla="*/ 5579209 w 5579209"/>
                    <a:gd name="connsiteY2" fmla="*/ 1103011 h 1150307"/>
                    <a:gd name="connsiteX3" fmla="*/ 3277444 w 5579209"/>
                    <a:gd name="connsiteY3" fmla="*/ 1150307 h 1150307"/>
                    <a:gd name="connsiteX4" fmla="*/ 896851 w 5579209"/>
                    <a:gd name="connsiteY4" fmla="*/ 1134542 h 1150307"/>
                    <a:gd name="connsiteX5" fmla="*/ 723430 w 5579209"/>
                    <a:gd name="connsiteY5" fmla="*/ 1134542 h 1150307"/>
                    <a:gd name="connsiteX6" fmla="*/ 676134 w 5579209"/>
                    <a:gd name="connsiteY6" fmla="*/ 1087245 h 1150307"/>
                    <a:gd name="connsiteX7" fmla="*/ 455416 w 5579209"/>
                    <a:gd name="connsiteY7" fmla="*/ 929590 h 1150307"/>
                    <a:gd name="connsiteX8" fmla="*/ 281996 w 5579209"/>
                    <a:gd name="connsiteY8" fmla="*/ 740404 h 1150307"/>
                    <a:gd name="connsiteX9" fmla="*/ 171637 w 5579209"/>
                    <a:gd name="connsiteY9" fmla="*/ 456625 h 115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9209" h="1150307">
                      <a:moveTo>
                        <a:pt x="171637" y="456625"/>
                      </a:moveTo>
                      <a:cubicBezTo>
                        <a:pt x="1038529" y="473849"/>
                        <a:pt x="4651614" y="462916"/>
                        <a:pt x="5563444" y="456625"/>
                      </a:cubicBezTo>
                      <a:cubicBezTo>
                        <a:pt x="5576477" y="868315"/>
                        <a:pt x="5560921" y="682597"/>
                        <a:pt x="5579209" y="1103011"/>
                      </a:cubicBezTo>
                      <a:cubicBezTo>
                        <a:pt x="5213449" y="1142425"/>
                        <a:pt x="3277444" y="1150307"/>
                        <a:pt x="3277444" y="1150307"/>
                      </a:cubicBezTo>
                      <a:lnTo>
                        <a:pt x="896851" y="1134542"/>
                      </a:lnTo>
                      <a:cubicBezTo>
                        <a:pt x="471182" y="1131915"/>
                        <a:pt x="760216" y="1142425"/>
                        <a:pt x="723430" y="1134542"/>
                      </a:cubicBezTo>
                      <a:cubicBezTo>
                        <a:pt x="686644" y="1126659"/>
                        <a:pt x="720803" y="1121404"/>
                        <a:pt x="676134" y="1087245"/>
                      </a:cubicBezTo>
                      <a:cubicBezTo>
                        <a:pt x="631465" y="1053086"/>
                        <a:pt x="521106" y="987397"/>
                        <a:pt x="455416" y="929590"/>
                      </a:cubicBezTo>
                      <a:cubicBezTo>
                        <a:pt x="389726" y="871783"/>
                        <a:pt x="329292" y="819231"/>
                        <a:pt x="281996" y="740404"/>
                      </a:cubicBezTo>
                      <a:cubicBezTo>
                        <a:pt x="234700" y="661577"/>
                        <a:pt x="0" y="0"/>
                        <a:pt x="171637" y="456625"/>
                      </a:cubicBezTo>
                      <a:close/>
                    </a:path>
                  </a:pathLst>
                </a:custGeom>
                <a:solidFill>
                  <a:schemeClr val="accent1">
                    <a:lumMod val="40000"/>
                    <a:lumOff val="60000"/>
                  </a:schemeClr>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2" descr="Anthropogenic carbon cycle"/>
                <p:cNvPicPr>
                  <a:picLocks noChangeAspect="1" noChangeArrowheads="1"/>
                </p:cNvPicPr>
                <p:nvPr/>
              </p:nvPicPr>
              <p:blipFill>
                <a:blip r:embed="rId2" cstate="print"/>
                <a:srcRect l="84167" t="56962" r="4167" b="34177"/>
                <a:stretch>
                  <a:fillRect/>
                </a:stretch>
              </p:blipFill>
              <p:spPr bwMode="auto">
                <a:xfrm>
                  <a:off x="7696200" y="4267200"/>
                  <a:ext cx="1066800" cy="533400"/>
                </a:xfrm>
                <a:prstGeom prst="rect">
                  <a:avLst/>
                </a:prstGeom>
                <a:noFill/>
              </p:spPr>
            </p:pic>
            <p:pic>
              <p:nvPicPr>
                <p:cNvPr id="21" name="Picture 2" descr="Anthropogenic carbon cycle"/>
                <p:cNvPicPr>
                  <a:picLocks noChangeAspect="1" noChangeArrowheads="1"/>
                </p:cNvPicPr>
                <p:nvPr/>
              </p:nvPicPr>
              <p:blipFill>
                <a:blip r:embed="rId2" cstate="print"/>
                <a:srcRect l="54167" t="58532" r="28333" b="34177"/>
                <a:stretch>
                  <a:fillRect/>
                </a:stretch>
              </p:blipFill>
              <p:spPr bwMode="auto">
                <a:xfrm>
                  <a:off x="4953000" y="4322499"/>
                  <a:ext cx="1676400" cy="459813"/>
                </a:xfrm>
                <a:prstGeom prst="rect">
                  <a:avLst/>
                </a:prstGeom>
                <a:noFill/>
                <a:ln w="12700">
                  <a:solidFill>
                    <a:schemeClr val="tx1"/>
                  </a:solidFill>
                </a:ln>
              </p:spPr>
            </p:pic>
            <p:cxnSp>
              <p:nvCxnSpPr>
                <p:cNvPr id="27" name="Straight Connector 26"/>
                <p:cNvCxnSpPr>
                  <a:stCxn id="25" idx="26"/>
                  <a:endCxn id="25" idx="21"/>
                </p:cNvCxnSpPr>
                <p:nvPr/>
              </p:nvCxnSpPr>
              <p:spPr>
                <a:xfrm>
                  <a:off x="4303776" y="5003416"/>
                  <a:ext cx="479145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0"/>
                  <a:endCxn id="24" idx="1"/>
                </p:cNvCxnSpPr>
                <p:nvPr/>
              </p:nvCxnSpPr>
              <p:spPr>
                <a:xfrm>
                  <a:off x="3689131" y="4319752"/>
                  <a:ext cx="539180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22" name="Picture 2" descr="Anthropogenic carbon cycle"/>
                <p:cNvPicPr>
                  <a:picLocks noChangeAspect="1" noChangeArrowheads="1"/>
                </p:cNvPicPr>
                <p:nvPr/>
              </p:nvPicPr>
              <p:blipFill>
                <a:blip r:embed="rId2" cstate="print"/>
                <a:srcRect l="54167" t="74684" r="28333" b="13924"/>
                <a:stretch>
                  <a:fillRect/>
                </a:stretch>
              </p:blipFill>
              <p:spPr bwMode="auto">
                <a:xfrm>
                  <a:off x="4876800" y="5105400"/>
                  <a:ext cx="1600200" cy="685800"/>
                </a:xfrm>
                <a:prstGeom prst="rect">
                  <a:avLst/>
                </a:prstGeom>
                <a:noFill/>
              </p:spPr>
            </p:pic>
            <p:grpSp>
              <p:nvGrpSpPr>
                <p:cNvPr id="19" name="Group 35"/>
                <p:cNvGrpSpPr/>
                <p:nvPr/>
              </p:nvGrpSpPr>
              <p:grpSpPr>
                <a:xfrm>
                  <a:off x="2005060" y="1905000"/>
                  <a:ext cx="890540" cy="838200"/>
                  <a:chOff x="-1271540" y="1143000"/>
                  <a:chExt cx="890540" cy="838200"/>
                </a:xfrm>
              </p:grpSpPr>
              <p:sp>
                <p:nvSpPr>
                  <p:cNvPr id="29" name="Rectangle 28"/>
                  <p:cNvSpPr/>
                  <p:nvPr/>
                </p:nvSpPr>
                <p:spPr>
                  <a:xfrm>
                    <a:off x="-1066800" y="1524000"/>
                    <a:ext cx="457200" cy="4572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1271540" y="1143000"/>
                    <a:ext cx="890540" cy="584775"/>
                  </a:xfrm>
                  <a:prstGeom prst="rect">
                    <a:avLst/>
                  </a:prstGeom>
                  <a:noFill/>
                </p:spPr>
                <p:txBody>
                  <a:bodyPr wrap="square" rtlCol="0">
                    <a:spAutoFit/>
                  </a:bodyPr>
                  <a:lstStyle/>
                  <a:p>
                    <a:pPr algn="ctr"/>
                    <a:r>
                      <a:rPr lang="en-US" sz="1600" b="1" dirty="0" smtClean="0">
                        <a:solidFill>
                          <a:srgbClr val="C00000"/>
                        </a:solidFill>
                      </a:rPr>
                      <a:t>forest </a:t>
                    </a:r>
                  </a:p>
                  <a:p>
                    <a:pPr algn="ctr"/>
                    <a:r>
                      <a:rPr lang="en-US" sz="1600" b="1" dirty="0" smtClean="0">
                        <a:solidFill>
                          <a:srgbClr val="C00000"/>
                        </a:solidFill>
                      </a:rPr>
                      <a:t>growth</a:t>
                    </a:r>
                  </a:p>
                </p:txBody>
              </p:sp>
            </p:grpSp>
            <p:sp>
              <p:nvSpPr>
                <p:cNvPr id="28" name="TextBox 27"/>
                <p:cNvSpPr txBox="1"/>
                <p:nvPr/>
              </p:nvSpPr>
              <p:spPr>
                <a:xfrm>
                  <a:off x="7274323" y="2743200"/>
                  <a:ext cx="1019831" cy="338554"/>
                </a:xfrm>
                <a:prstGeom prst="rect">
                  <a:avLst/>
                </a:prstGeom>
                <a:noFill/>
              </p:spPr>
              <p:txBody>
                <a:bodyPr wrap="none" rtlCol="0">
                  <a:spAutoFit/>
                </a:bodyPr>
                <a:lstStyle/>
                <a:p>
                  <a:pPr algn="ctr"/>
                  <a:r>
                    <a:rPr lang="en-US" sz="1600" b="1" dirty="0" smtClean="0">
                      <a:solidFill>
                        <a:srgbClr val="C00000"/>
                      </a:solidFill>
                    </a:rPr>
                    <a:t>emissions</a:t>
                  </a:r>
                </a:p>
              </p:txBody>
            </p:sp>
            <p:grpSp>
              <p:nvGrpSpPr>
                <p:cNvPr id="23" name="Group 34"/>
                <p:cNvGrpSpPr/>
                <p:nvPr/>
              </p:nvGrpSpPr>
              <p:grpSpPr>
                <a:xfrm>
                  <a:off x="3200400" y="2277905"/>
                  <a:ext cx="914400" cy="617694"/>
                  <a:chOff x="-1294449" y="2776283"/>
                  <a:chExt cx="957634" cy="753463"/>
                </a:xfrm>
              </p:grpSpPr>
              <p:sp>
                <p:nvSpPr>
                  <p:cNvPr id="32" name="Rectangle 31"/>
                  <p:cNvSpPr/>
                  <p:nvPr/>
                </p:nvSpPr>
                <p:spPr>
                  <a:xfrm>
                    <a:off x="-1058643" y="2776283"/>
                    <a:ext cx="642026" cy="753463"/>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1294449" y="3157952"/>
                    <a:ext cx="957634" cy="338554"/>
                  </a:xfrm>
                  <a:prstGeom prst="rect">
                    <a:avLst/>
                  </a:prstGeom>
                  <a:noFill/>
                </p:spPr>
                <p:txBody>
                  <a:bodyPr wrap="none" rtlCol="0">
                    <a:spAutoFit/>
                  </a:bodyPr>
                  <a:lstStyle/>
                  <a:p>
                    <a:pPr algn="ctr"/>
                    <a:r>
                      <a:rPr lang="en-US" sz="1600" b="1" dirty="0" smtClean="0">
                        <a:solidFill>
                          <a:srgbClr val="C00000"/>
                        </a:solidFill>
                      </a:rPr>
                      <a:t>de-forest</a:t>
                    </a:r>
                  </a:p>
                </p:txBody>
              </p:sp>
            </p:grpSp>
            <p:sp>
              <p:nvSpPr>
                <p:cNvPr id="37" name="Rectangle 36"/>
                <p:cNvSpPr/>
                <p:nvPr/>
              </p:nvSpPr>
              <p:spPr>
                <a:xfrm>
                  <a:off x="5943600" y="1874520"/>
                  <a:ext cx="228600" cy="1545336"/>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p:cNvCxnSpPr/>
                <p:nvPr/>
              </p:nvCxnSpPr>
              <p:spPr>
                <a:xfrm flipV="1">
                  <a:off x="5943600" y="3438144"/>
                  <a:ext cx="0" cy="594360"/>
                </a:xfrm>
                <a:prstGeom prst="line">
                  <a:avLst/>
                </a:prstGeom>
                <a:ln w="2540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053328" y="4078224"/>
                  <a:ext cx="0" cy="1524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0" y="5657671"/>
                <a:ext cx="4038600" cy="1200329"/>
              </a:xfrm>
              <a:prstGeom prst="rect">
                <a:avLst/>
              </a:prstGeom>
              <a:solidFill>
                <a:srgbClr val="BDAE43"/>
              </a:solidFill>
              <a:ln w="38100">
                <a:solidFill>
                  <a:schemeClr val="bg1"/>
                </a:solidFill>
              </a:ln>
            </p:spPr>
            <p:txBody>
              <a:bodyPr wrap="square" rtlCol="0">
                <a:spAutoFit/>
              </a:bodyPr>
              <a:lstStyle/>
              <a:p>
                <a:r>
                  <a:rPr lang="en-US" sz="2400" b="1" dirty="0" smtClean="0">
                    <a:effectLst>
                      <a:outerShdw dist="38100" dir="7200000" algn="ctr" rotWithShape="0">
                        <a:schemeClr val="bg1"/>
                      </a:outerShdw>
                    </a:effectLst>
                  </a:rPr>
                  <a:t>black text:  pre-industrial data</a:t>
                </a:r>
              </a:p>
              <a:p>
                <a:r>
                  <a:rPr lang="en-US" sz="2400" b="1" dirty="0" smtClean="0">
                    <a:solidFill>
                      <a:srgbClr val="C00000"/>
                    </a:solidFill>
                    <a:effectLst>
                      <a:outerShdw dist="38100" dir="7200000" algn="ctr" rotWithShape="0">
                        <a:schemeClr val="bg1"/>
                      </a:outerShdw>
                    </a:effectLst>
                  </a:rPr>
                  <a:t>red text: industrial age impact</a:t>
                </a:r>
              </a:p>
              <a:p>
                <a:r>
                  <a:rPr lang="en-US" sz="2400" b="1" dirty="0" smtClean="0">
                    <a:effectLst>
                      <a:outerShdw dist="38100" dir="7200000" algn="ctr" rotWithShape="0">
                        <a:schemeClr val="bg1"/>
                      </a:outerShdw>
                    </a:effectLst>
                  </a:rPr>
                  <a:t>Rate/flux: </a:t>
                </a:r>
                <a:r>
                  <a:rPr lang="en-US" sz="2400" b="1" dirty="0" err="1" smtClean="0">
                    <a:effectLst>
                      <a:outerShdw dist="38100" dir="7200000" algn="ctr" rotWithShape="0">
                        <a:schemeClr val="bg1"/>
                      </a:outerShdw>
                    </a:effectLst>
                  </a:rPr>
                  <a:t>GtC</a:t>
                </a:r>
                <a:r>
                  <a:rPr lang="en-US" sz="2400" b="1" dirty="0" smtClean="0">
                    <a:effectLst>
                      <a:outerShdw dist="38100" dir="7200000" algn="ctr" rotWithShape="0">
                        <a:schemeClr val="bg1"/>
                      </a:outerShdw>
                    </a:effectLst>
                  </a:rPr>
                  <a:t> (</a:t>
                </a:r>
                <a:r>
                  <a:rPr lang="en-US" sz="2400" b="1" dirty="0" err="1" smtClean="0">
                    <a:effectLst>
                      <a:outerShdw dist="38100" dir="7200000" algn="ctr" rotWithShape="0">
                        <a:schemeClr val="bg1"/>
                      </a:outerShdw>
                    </a:effectLst>
                  </a:rPr>
                  <a:t>gigaton</a:t>
                </a:r>
                <a:r>
                  <a:rPr lang="en-US" sz="2400" b="1" dirty="0" smtClean="0">
                    <a:effectLst>
                      <a:outerShdw dist="38100" dir="7200000" algn="ctr" rotWithShape="0">
                        <a:schemeClr val="bg1"/>
                      </a:outerShdw>
                    </a:effectLst>
                  </a:rPr>
                  <a:t> C)</a:t>
                </a:r>
              </a:p>
            </p:txBody>
          </p:sp>
        </p:grpSp>
        <p:sp>
          <p:nvSpPr>
            <p:cNvPr id="48" name="Rectangle 47"/>
            <p:cNvSpPr/>
            <p:nvPr/>
          </p:nvSpPr>
          <p:spPr>
            <a:xfrm>
              <a:off x="6096000" y="841248"/>
              <a:ext cx="3048000" cy="475488"/>
            </a:xfrm>
            <a:prstGeom prst="rect">
              <a:avLst/>
            </a:prstGeom>
            <a:solidFill>
              <a:schemeClr val="accent5">
                <a:lumMod val="20000"/>
                <a:lumOff val="80000"/>
              </a:schemeClr>
            </a:solidFill>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6019800" y="838200"/>
              <a:ext cx="2895600" cy="492443"/>
            </a:xfrm>
            <a:prstGeom prst="rect">
              <a:avLst/>
            </a:prstGeom>
            <a:noFill/>
          </p:spPr>
          <p:txBody>
            <a:bodyPr wrap="square" rtlCol="0">
              <a:spAutoFit/>
            </a:bodyPr>
            <a:lstStyle/>
            <a:p>
              <a:pPr algn="ctr"/>
              <a:r>
                <a:rPr lang="en-US" sz="2600" b="1" dirty="0" smtClean="0">
                  <a:effectLst>
                    <a:outerShdw dist="50800" dir="7200000" algn="ctr" rotWithShape="0">
                      <a:schemeClr val="bg1"/>
                    </a:outerShdw>
                  </a:effectLst>
                </a:rPr>
                <a:t>CARBON CYCLE</a:t>
              </a:r>
            </a:p>
          </p:txBody>
        </p:sp>
      </p:grpSp>
      <p:sp>
        <p:nvSpPr>
          <p:cNvPr id="72" name="TextBox 71"/>
          <p:cNvSpPr txBox="1"/>
          <p:nvPr/>
        </p:nvSpPr>
        <p:spPr>
          <a:xfrm>
            <a:off x="6108192" y="804672"/>
            <a:ext cx="3048000" cy="523220"/>
          </a:xfrm>
          <a:prstGeom prst="rect">
            <a:avLst/>
          </a:prstGeom>
          <a:solidFill>
            <a:srgbClr val="AC0000"/>
          </a:solidFill>
        </p:spPr>
        <p:txBody>
          <a:bodyPr wrap="square" rtlCol="0">
            <a:spAutoFit/>
          </a:bodyPr>
          <a:lstStyle/>
          <a:p>
            <a:pPr algn="ctr"/>
            <a:r>
              <a:rPr lang="en-US" sz="2800" b="1" dirty="0" smtClean="0">
                <a:solidFill>
                  <a:schemeClr val="bg1"/>
                </a:solidFill>
              </a:rPr>
              <a:t>Industrial age flux</a:t>
            </a:r>
          </a:p>
        </p:txBody>
      </p:sp>
      <p:grpSp>
        <p:nvGrpSpPr>
          <p:cNvPr id="21504" name="Group 60"/>
          <p:cNvGrpSpPr/>
          <p:nvPr/>
        </p:nvGrpSpPr>
        <p:grpSpPr>
          <a:xfrm>
            <a:off x="2057400" y="1828800"/>
            <a:ext cx="2484120" cy="1219200"/>
            <a:chOff x="2057400" y="1828800"/>
            <a:chExt cx="2484120" cy="1219200"/>
          </a:xfrm>
        </p:grpSpPr>
        <p:sp>
          <p:nvSpPr>
            <p:cNvPr id="60" name="TextBox 59"/>
            <p:cNvSpPr txBox="1"/>
            <p:nvPr/>
          </p:nvSpPr>
          <p:spPr>
            <a:xfrm>
              <a:off x="2103120" y="1865293"/>
              <a:ext cx="2438400" cy="954107"/>
            </a:xfrm>
            <a:prstGeom prst="rect">
              <a:avLst/>
            </a:prstGeom>
            <a:solidFill>
              <a:schemeClr val="bg1"/>
            </a:solidFill>
            <a:ln w="25400">
              <a:solidFill>
                <a:schemeClr val="tx1"/>
              </a:solidFill>
            </a:ln>
          </p:spPr>
          <p:txBody>
            <a:bodyPr wrap="square" rtlCol="0">
              <a:spAutoFit/>
            </a:bodyPr>
            <a:lstStyle/>
            <a:p>
              <a:pPr algn="ctr"/>
              <a:r>
                <a:rPr lang="en-US" sz="2800" b="1" dirty="0" smtClean="0">
                  <a:solidFill>
                    <a:srgbClr val="C00000"/>
                  </a:solidFill>
                </a:rPr>
                <a:t>Forest growth</a:t>
              </a:r>
            </a:p>
            <a:p>
              <a:pPr algn="ctr"/>
              <a:r>
                <a:rPr lang="en-US" sz="2800" b="1" dirty="0" smtClean="0">
                  <a:solidFill>
                    <a:srgbClr val="C00000"/>
                  </a:solidFill>
                </a:rPr>
                <a:t>101</a:t>
              </a:r>
            </a:p>
          </p:txBody>
        </p:sp>
        <p:cxnSp>
          <p:nvCxnSpPr>
            <p:cNvPr id="59" name="Straight Arrow Connector 58"/>
            <p:cNvCxnSpPr/>
            <p:nvPr/>
          </p:nvCxnSpPr>
          <p:spPr>
            <a:xfrm>
              <a:off x="2057400" y="1828800"/>
              <a:ext cx="0" cy="1219200"/>
            </a:xfrm>
            <a:prstGeom prst="straightConnector1">
              <a:avLst/>
            </a:prstGeom>
            <a:ln w="101600">
              <a:solidFill>
                <a:srgbClr val="C00000"/>
              </a:solidFill>
              <a:tailEnd type="arrow" w="sm" len="sm"/>
            </a:ln>
            <a:effectLst>
              <a:outerShdw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nvGrpSpPr>
          <p:cNvPr id="21505" name="Group 63"/>
          <p:cNvGrpSpPr/>
          <p:nvPr/>
        </p:nvGrpSpPr>
        <p:grpSpPr>
          <a:xfrm>
            <a:off x="2628900" y="1846385"/>
            <a:ext cx="2400300" cy="1934307"/>
            <a:chOff x="2628900" y="1846385"/>
            <a:chExt cx="2400300" cy="1934307"/>
          </a:xfrm>
        </p:grpSpPr>
        <p:sp>
          <p:nvSpPr>
            <p:cNvPr id="65" name="TextBox 64"/>
            <p:cNvSpPr txBox="1"/>
            <p:nvPr/>
          </p:nvSpPr>
          <p:spPr>
            <a:xfrm>
              <a:off x="3200400" y="1865293"/>
              <a:ext cx="1828800" cy="954107"/>
            </a:xfrm>
            <a:prstGeom prst="rect">
              <a:avLst/>
            </a:prstGeom>
            <a:solidFill>
              <a:schemeClr val="bg1"/>
            </a:solidFill>
            <a:ln w="25400">
              <a:solidFill>
                <a:schemeClr val="tx1"/>
              </a:solidFill>
            </a:ln>
          </p:spPr>
          <p:txBody>
            <a:bodyPr wrap="square" rtlCol="0">
              <a:spAutoFit/>
            </a:bodyPr>
            <a:lstStyle/>
            <a:p>
              <a:pPr algn="ctr"/>
              <a:r>
                <a:rPr lang="en-US" sz="2800" b="1" dirty="0" smtClean="0">
                  <a:solidFill>
                    <a:srgbClr val="C00000"/>
                  </a:solidFill>
                </a:rPr>
                <a:t>de-forest</a:t>
              </a:r>
            </a:p>
            <a:p>
              <a:pPr algn="ctr"/>
              <a:r>
                <a:rPr lang="en-US" sz="2800" b="1" dirty="0" smtClean="0">
                  <a:solidFill>
                    <a:srgbClr val="C00000"/>
                  </a:solidFill>
                </a:rPr>
                <a:t>140</a:t>
              </a:r>
            </a:p>
          </p:txBody>
        </p:sp>
        <p:sp>
          <p:nvSpPr>
            <p:cNvPr id="66" name="Freeform 65"/>
            <p:cNvSpPr/>
            <p:nvPr/>
          </p:nvSpPr>
          <p:spPr>
            <a:xfrm>
              <a:off x="2628900" y="1846385"/>
              <a:ext cx="552450" cy="1934307"/>
            </a:xfrm>
            <a:custGeom>
              <a:avLst/>
              <a:gdLst>
                <a:gd name="connsiteX0" fmla="*/ 0 w 552450"/>
                <a:gd name="connsiteY0" fmla="*/ 1934307 h 1934307"/>
                <a:gd name="connsiteX1" fmla="*/ 193431 w 552450"/>
                <a:gd name="connsiteY1" fmla="*/ 1855177 h 1934307"/>
                <a:gd name="connsiteX2" fmla="*/ 448408 w 552450"/>
                <a:gd name="connsiteY2" fmla="*/ 1626577 h 1934307"/>
                <a:gd name="connsiteX3" fmla="*/ 536331 w 552450"/>
                <a:gd name="connsiteY3" fmla="*/ 1283677 h 1934307"/>
                <a:gd name="connsiteX4" fmla="*/ 545123 w 552450"/>
                <a:gd name="connsiteY4" fmla="*/ 791307 h 1934307"/>
                <a:gd name="connsiteX5" fmla="*/ 536331 w 552450"/>
                <a:gd name="connsiteY5" fmla="*/ 237392 h 1934307"/>
                <a:gd name="connsiteX6" fmla="*/ 545123 w 552450"/>
                <a:gd name="connsiteY6" fmla="*/ 0 h 193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1934307">
                  <a:moveTo>
                    <a:pt x="0" y="1934307"/>
                  </a:moveTo>
                  <a:cubicBezTo>
                    <a:pt x="59348" y="1920386"/>
                    <a:pt x="118696" y="1906465"/>
                    <a:pt x="193431" y="1855177"/>
                  </a:cubicBezTo>
                  <a:cubicBezTo>
                    <a:pt x="268166" y="1803889"/>
                    <a:pt x="391258" y="1721827"/>
                    <a:pt x="448408" y="1626577"/>
                  </a:cubicBezTo>
                  <a:cubicBezTo>
                    <a:pt x="505558" y="1531327"/>
                    <a:pt x="520212" y="1422889"/>
                    <a:pt x="536331" y="1283677"/>
                  </a:cubicBezTo>
                  <a:cubicBezTo>
                    <a:pt x="552450" y="1144465"/>
                    <a:pt x="545123" y="965688"/>
                    <a:pt x="545123" y="791307"/>
                  </a:cubicBezTo>
                  <a:cubicBezTo>
                    <a:pt x="545123" y="616926"/>
                    <a:pt x="536331" y="369276"/>
                    <a:pt x="536331" y="237392"/>
                  </a:cubicBezTo>
                  <a:cubicBezTo>
                    <a:pt x="536331" y="105508"/>
                    <a:pt x="540727" y="52754"/>
                    <a:pt x="545123" y="0"/>
                  </a:cubicBezTo>
                </a:path>
              </a:pathLst>
            </a:custGeom>
            <a:ln w="101600">
              <a:solidFill>
                <a:srgbClr val="C00000"/>
              </a:solidFill>
              <a:tailEnd type="arrow" w="sm" len="sm"/>
            </a:ln>
            <a:effectLst>
              <a:outerShdw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useBgFill="1">
        <p:nvSpPr>
          <p:cNvPr id="4" name="TextBox 3"/>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Impact of Forest Biomass</a:t>
            </a:r>
          </a:p>
        </p:txBody>
      </p:sp>
      <p:sp>
        <p:nvSpPr>
          <p:cNvPr id="53" name="TextBox 52"/>
          <p:cNvSpPr txBox="1"/>
          <p:nvPr/>
        </p:nvSpPr>
        <p:spPr>
          <a:xfrm>
            <a:off x="2057400" y="889337"/>
            <a:ext cx="2145011" cy="1015663"/>
          </a:xfrm>
          <a:prstGeom prst="rect">
            <a:avLst/>
          </a:prstGeom>
          <a:solidFill>
            <a:schemeClr val="accent5">
              <a:lumMod val="20000"/>
              <a:lumOff val="80000"/>
            </a:schemeClr>
          </a:solidFill>
          <a:ln w="76200">
            <a:solidFill>
              <a:srgbClr val="FFC000"/>
            </a:solidFill>
          </a:ln>
          <a:effectLst>
            <a:outerShdw dist="50800" dir="8400000" algn="ctr" rotWithShape="0">
              <a:schemeClr val="tx1"/>
            </a:outerShdw>
          </a:effectLst>
        </p:spPr>
        <p:txBody>
          <a:bodyPr wrap="none" rtlCol="0">
            <a:spAutoFit/>
          </a:bodyPr>
          <a:lstStyle/>
          <a:p>
            <a:r>
              <a:rPr lang="en-US" sz="3000" b="1" dirty="0" smtClean="0"/>
              <a:t>Atmosphere</a:t>
            </a:r>
          </a:p>
          <a:p>
            <a:r>
              <a:rPr lang="en-US" sz="3000" b="1" dirty="0" smtClean="0"/>
              <a:t>597</a:t>
            </a:r>
          </a:p>
        </p:txBody>
      </p:sp>
      <p:sp>
        <p:nvSpPr>
          <p:cNvPr id="54" name="TextBox 53"/>
          <p:cNvSpPr txBox="1"/>
          <p:nvPr/>
        </p:nvSpPr>
        <p:spPr>
          <a:xfrm>
            <a:off x="914400" y="3124200"/>
            <a:ext cx="1600200" cy="1015663"/>
          </a:xfrm>
          <a:prstGeom prst="rect">
            <a:avLst/>
          </a:prstGeom>
          <a:solidFill>
            <a:schemeClr val="bg1"/>
          </a:solidFill>
          <a:ln w="76200">
            <a:solidFill>
              <a:srgbClr val="FFC000"/>
            </a:solidFill>
          </a:ln>
          <a:effectLst>
            <a:outerShdw dist="50800" dir="8400000" algn="ctr" rotWithShape="0">
              <a:schemeClr val="tx1"/>
            </a:outerShdw>
          </a:effectLst>
        </p:spPr>
        <p:txBody>
          <a:bodyPr wrap="square" rtlCol="0">
            <a:spAutoFit/>
          </a:bodyPr>
          <a:lstStyle/>
          <a:p>
            <a:pPr algn="ctr"/>
            <a:r>
              <a:rPr lang="en-US" sz="3000" b="1" dirty="0" smtClean="0"/>
              <a:t>Forests</a:t>
            </a:r>
          </a:p>
          <a:p>
            <a:r>
              <a:rPr lang="en-US" sz="3000" b="1" dirty="0" smtClean="0"/>
              <a:t> 2300</a:t>
            </a:r>
          </a:p>
        </p:txBody>
      </p:sp>
      <p:sp>
        <p:nvSpPr>
          <p:cNvPr id="55" name="TextBox 54"/>
          <p:cNvSpPr txBox="1"/>
          <p:nvPr/>
        </p:nvSpPr>
        <p:spPr>
          <a:xfrm>
            <a:off x="6181257" y="3048000"/>
            <a:ext cx="1972143" cy="1015663"/>
          </a:xfrm>
          <a:prstGeom prst="rect">
            <a:avLst/>
          </a:prstGeom>
          <a:solidFill>
            <a:schemeClr val="bg1"/>
          </a:solidFill>
          <a:ln w="76200">
            <a:solidFill>
              <a:srgbClr val="FFC000"/>
            </a:solidFill>
          </a:ln>
          <a:effectLst>
            <a:outerShdw dist="50800" dir="8400000" algn="ctr" rotWithShape="0">
              <a:schemeClr val="tx1"/>
            </a:outerShdw>
          </a:effectLst>
        </p:spPr>
        <p:txBody>
          <a:bodyPr wrap="none" rtlCol="0">
            <a:spAutoFit/>
          </a:bodyPr>
          <a:lstStyle/>
          <a:p>
            <a:r>
              <a:rPr lang="en-US" sz="3000" b="1" dirty="0" smtClean="0"/>
              <a:t>Fossil Fuels</a:t>
            </a:r>
          </a:p>
          <a:p>
            <a:r>
              <a:rPr lang="en-US" sz="3000" b="1" dirty="0" smtClean="0"/>
              <a:t>3700</a:t>
            </a:r>
          </a:p>
        </p:txBody>
      </p:sp>
      <p:sp>
        <p:nvSpPr>
          <p:cNvPr id="69" name="TextBox 68"/>
          <p:cNvSpPr txBox="1"/>
          <p:nvPr/>
        </p:nvSpPr>
        <p:spPr>
          <a:xfrm>
            <a:off x="2895600" y="1367135"/>
            <a:ext cx="94488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- 101</a:t>
            </a:r>
          </a:p>
        </p:txBody>
      </p:sp>
      <p:sp>
        <p:nvSpPr>
          <p:cNvPr id="68" name="TextBox 67"/>
          <p:cNvSpPr txBox="1"/>
          <p:nvPr/>
        </p:nvSpPr>
        <p:spPr>
          <a:xfrm>
            <a:off x="3581400" y="1367135"/>
            <a:ext cx="94488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+ 140</a:t>
            </a:r>
          </a:p>
        </p:txBody>
      </p:sp>
      <p:sp>
        <p:nvSpPr>
          <p:cNvPr id="63" name="TextBox 62"/>
          <p:cNvSpPr txBox="1"/>
          <p:nvPr/>
        </p:nvSpPr>
        <p:spPr>
          <a:xfrm>
            <a:off x="1950720" y="3581400"/>
            <a:ext cx="94488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+ 101</a:t>
            </a:r>
          </a:p>
        </p:txBody>
      </p:sp>
      <p:sp>
        <p:nvSpPr>
          <p:cNvPr id="67" name="TextBox 66"/>
          <p:cNvSpPr txBox="1"/>
          <p:nvPr/>
        </p:nvSpPr>
        <p:spPr>
          <a:xfrm>
            <a:off x="2712720" y="3576935"/>
            <a:ext cx="86868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- 140</a:t>
            </a:r>
          </a:p>
        </p:txBody>
      </p:sp>
      <p:grpSp>
        <p:nvGrpSpPr>
          <p:cNvPr id="21507" name="Group 76"/>
          <p:cNvGrpSpPr/>
          <p:nvPr/>
        </p:nvGrpSpPr>
        <p:grpSpPr>
          <a:xfrm>
            <a:off x="5334000" y="1828800"/>
            <a:ext cx="1905000" cy="1295400"/>
            <a:chOff x="5334000" y="1828800"/>
            <a:chExt cx="1905000" cy="1295400"/>
          </a:xfrm>
        </p:grpSpPr>
        <p:sp>
          <p:nvSpPr>
            <p:cNvPr id="70" name="TextBox 69"/>
            <p:cNvSpPr txBox="1"/>
            <p:nvPr/>
          </p:nvSpPr>
          <p:spPr>
            <a:xfrm>
              <a:off x="5334000" y="1828800"/>
              <a:ext cx="1828800" cy="954107"/>
            </a:xfrm>
            <a:prstGeom prst="rect">
              <a:avLst/>
            </a:prstGeom>
            <a:solidFill>
              <a:schemeClr val="bg1"/>
            </a:solidFill>
            <a:ln w="25400">
              <a:solidFill>
                <a:schemeClr val="tx1"/>
              </a:solidFill>
            </a:ln>
          </p:spPr>
          <p:txBody>
            <a:bodyPr wrap="square" rtlCol="0">
              <a:spAutoFit/>
            </a:bodyPr>
            <a:lstStyle/>
            <a:p>
              <a:pPr algn="ctr"/>
              <a:r>
                <a:rPr lang="en-US" sz="2800" b="1" dirty="0" smtClean="0">
                  <a:solidFill>
                    <a:srgbClr val="C00000"/>
                  </a:solidFill>
                </a:rPr>
                <a:t>emissions</a:t>
              </a:r>
            </a:p>
            <a:p>
              <a:pPr algn="ctr"/>
              <a:r>
                <a:rPr lang="en-US" sz="2800" b="1" dirty="0" smtClean="0">
                  <a:solidFill>
                    <a:srgbClr val="C00000"/>
                  </a:solidFill>
                </a:rPr>
                <a:t>244</a:t>
              </a:r>
            </a:p>
          </p:txBody>
        </p:sp>
        <p:cxnSp>
          <p:nvCxnSpPr>
            <p:cNvPr id="71" name="Straight Arrow Connector 70"/>
            <p:cNvCxnSpPr/>
            <p:nvPr/>
          </p:nvCxnSpPr>
          <p:spPr>
            <a:xfrm flipV="1">
              <a:off x="7239000" y="1828800"/>
              <a:ext cx="0" cy="1295400"/>
            </a:xfrm>
            <a:prstGeom prst="straightConnector1">
              <a:avLst/>
            </a:prstGeom>
            <a:ln w="101600">
              <a:solidFill>
                <a:srgbClr val="C00000"/>
              </a:solidFill>
              <a:tailEnd type="arrow" w="sm" len="sm"/>
            </a:ln>
            <a:effectLst>
              <a:outerShdw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7132320" y="3483864"/>
            <a:ext cx="944880" cy="461665"/>
          </a:xfrm>
          <a:prstGeom prst="rect">
            <a:avLst/>
          </a:prstGeom>
          <a:noFill/>
          <a:ln w="25400">
            <a:noFill/>
          </a:ln>
        </p:spPr>
        <p:txBody>
          <a:bodyPr wrap="square" rtlCol="0">
            <a:spAutoFit/>
          </a:bodyPr>
          <a:lstStyle/>
          <a:p>
            <a:r>
              <a:rPr lang="en-US" sz="2400" b="1" dirty="0" smtClean="0">
                <a:solidFill>
                  <a:srgbClr val="C00000"/>
                </a:solidFill>
              </a:rPr>
              <a:t>- 244</a:t>
            </a:r>
          </a:p>
        </p:txBody>
      </p:sp>
      <p:sp>
        <p:nvSpPr>
          <p:cNvPr id="79" name="TextBox 78"/>
          <p:cNvSpPr txBox="1"/>
          <p:nvPr/>
        </p:nvSpPr>
        <p:spPr>
          <a:xfrm>
            <a:off x="4419600" y="1367135"/>
            <a:ext cx="94488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+ 244</a:t>
            </a:r>
          </a:p>
        </p:txBody>
      </p:sp>
      <p:sp>
        <p:nvSpPr>
          <p:cNvPr id="88" name="Rectangle 87"/>
          <p:cNvSpPr/>
          <p:nvPr/>
        </p:nvSpPr>
        <p:spPr>
          <a:xfrm>
            <a:off x="4953000" y="4343400"/>
            <a:ext cx="1219200" cy="14478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86"/>
          <p:cNvSpPr txBox="1"/>
          <p:nvPr/>
        </p:nvSpPr>
        <p:spPr>
          <a:xfrm>
            <a:off x="5257800" y="1367135"/>
            <a:ext cx="91440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- 118</a:t>
            </a:r>
          </a:p>
        </p:txBody>
      </p:sp>
      <p:sp>
        <p:nvSpPr>
          <p:cNvPr id="56" name="TextBox 55"/>
          <p:cNvSpPr txBox="1"/>
          <p:nvPr/>
        </p:nvSpPr>
        <p:spPr>
          <a:xfrm>
            <a:off x="4986516" y="4343400"/>
            <a:ext cx="1261884" cy="1477328"/>
          </a:xfrm>
          <a:prstGeom prst="rect">
            <a:avLst/>
          </a:prstGeom>
          <a:solidFill>
            <a:schemeClr val="bg1"/>
          </a:solidFill>
          <a:ln w="76200">
            <a:solidFill>
              <a:srgbClr val="FFC000"/>
            </a:solidFill>
          </a:ln>
          <a:effectLst>
            <a:outerShdw dist="50800" dir="8400000" algn="ctr" rotWithShape="0">
              <a:schemeClr val="tx1"/>
            </a:outerShdw>
          </a:effectLst>
        </p:spPr>
        <p:txBody>
          <a:bodyPr wrap="none" rtlCol="0">
            <a:spAutoFit/>
          </a:bodyPr>
          <a:lstStyle/>
          <a:p>
            <a:pPr algn="ctr"/>
            <a:r>
              <a:rPr lang="en-US" sz="3000" b="1" dirty="0" smtClean="0"/>
              <a:t>900</a:t>
            </a:r>
          </a:p>
          <a:p>
            <a:pPr algn="ctr"/>
            <a:r>
              <a:rPr lang="en-US" sz="3000" b="1" dirty="0" smtClean="0"/>
              <a:t>Ocean</a:t>
            </a:r>
          </a:p>
          <a:p>
            <a:pPr algn="ctr"/>
            <a:r>
              <a:rPr lang="en-US" sz="3000" b="1" dirty="0" smtClean="0"/>
              <a:t>37,100</a:t>
            </a:r>
          </a:p>
        </p:txBody>
      </p:sp>
      <p:sp>
        <p:nvSpPr>
          <p:cNvPr id="85" name="TextBox 84"/>
          <p:cNvSpPr txBox="1"/>
          <p:nvPr/>
        </p:nvSpPr>
        <p:spPr>
          <a:xfrm>
            <a:off x="5867400" y="4495800"/>
            <a:ext cx="762000" cy="457200"/>
          </a:xfrm>
          <a:prstGeom prst="rect">
            <a:avLst/>
          </a:prstGeom>
          <a:solidFill>
            <a:schemeClr val="bg1"/>
          </a:solidFill>
          <a:ln w="25400">
            <a:noFill/>
          </a:ln>
        </p:spPr>
        <p:txBody>
          <a:bodyPr wrap="square" rtlCol="0">
            <a:spAutoFit/>
          </a:bodyPr>
          <a:lstStyle/>
          <a:p>
            <a:r>
              <a:rPr lang="en-US" sz="2400" b="1" dirty="0" smtClean="0">
                <a:solidFill>
                  <a:srgbClr val="C00000"/>
                </a:solidFill>
              </a:rPr>
              <a:t>+ 18</a:t>
            </a:r>
          </a:p>
        </p:txBody>
      </p:sp>
      <p:grpSp>
        <p:nvGrpSpPr>
          <p:cNvPr id="21508" name="Group 80"/>
          <p:cNvGrpSpPr/>
          <p:nvPr/>
        </p:nvGrpSpPr>
        <p:grpSpPr>
          <a:xfrm>
            <a:off x="3581400" y="1828800"/>
            <a:ext cx="2133600" cy="2667000"/>
            <a:chOff x="2438400" y="533400"/>
            <a:chExt cx="2133600" cy="2667000"/>
          </a:xfrm>
        </p:grpSpPr>
        <p:sp>
          <p:nvSpPr>
            <p:cNvPr id="82" name="TextBox 81"/>
            <p:cNvSpPr txBox="1"/>
            <p:nvPr/>
          </p:nvSpPr>
          <p:spPr>
            <a:xfrm>
              <a:off x="2438400" y="1828800"/>
              <a:ext cx="2133600" cy="954107"/>
            </a:xfrm>
            <a:prstGeom prst="rect">
              <a:avLst/>
            </a:prstGeom>
            <a:solidFill>
              <a:schemeClr val="bg1"/>
            </a:solidFill>
            <a:ln w="25400">
              <a:solidFill>
                <a:schemeClr val="tx1"/>
              </a:solidFill>
            </a:ln>
          </p:spPr>
          <p:txBody>
            <a:bodyPr wrap="square" rtlCol="0">
              <a:spAutoFit/>
            </a:bodyPr>
            <a:lstStyle/>
            <a:p>
              <a:pPr algn="ctr"/>
              <a:r>
                <a:rPr lang="en-US" sz="2800" b="1" dirty="0" smtClean="0">
                  <a:solidFill>
                    <a:srgbClr val="C00000"/>
                  </a:solidFill>
                </a:rPr>
                <a:t>acidification</a:t>
              </a:r>
            </a:p>
            <a:p>
              <a:pPr algn="ctr"/>
              <a:r>
                <a:rPr lang="en-US" sz="2800" b="1" dirty="0" smtClean="0">
                  <a:solidFill>
                    <a:srgbClr val="C00000"/>
                  </a:solidFill>
                </a:rPr>
                <a:t>118</a:t>
              </a:r>
            </a:p>
          </p:txBody>
        </p:sp>
        <p:cxnSp>
          <p:nvCxnSpPr>
            <p:cNvPr id="83" name="Straight Arrow Connector 82"/>
            <p:cNvCxnSpPr>
              <a:stCxn id="87" idx="2"/>
            </p:cNvCxnSpPr>
            <p:nvPr/>
          </p:nvCxnSpPr>
          <p:spPr>
            <a:xfrm>
              <a:off x="4572000" y="533400"/>
              <a:ext cx="0" cy="2667000"/>
            </a:xfrm>
            <a:prstGeom prst="straightConnector1">
              <a:avLst/>
            </a:prstGeom>
            <a:ln w="101600">
              <a:solidFill>
                <a:srgbClr val="C00000"/>
              </a:solidFill>
              <a:tailEnd type="arrow" w="sm" len="sm"/>
            </a:ln>
            <a:effectLst>
              <a:outerShdw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sp>
        <p:nvSpPr>
          <p:cNvPr id="86" name="TextBox 85"/>
          <p:cNvSpPr txBox="1"/>
          <p:nvPr/>
        </p:nvSpPr>
        <p:spPr>
          <a:xfrm>
            <a:off x="6019800" y="5181600"/>
            <a:ext cx="91440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1" nodeType="withEffect">
                                  <p:stCondLst>
                                    <p:cond delay="0"/>
                                  </p:stCondLst>
                                  <p:childTnLst>
                                    <p:animScale>
                                      <p:cBhvr>
                                        <p:cTn id="6" dur="1000" fill="hold"/>
                                        <p:tgtEl>
                                          <p:spTgt spid="53"/>
                                        </p:tgtEl>
                                      </p:cBhvr>
                                      <p:by x="80000" y="80000"/>
                                    </p:animScale>
                                  </p:childTnLst>
                                </p:cTn>
                              </p:par>
                              <p:par>
                                <p:cTn id="7" presetID="6" presetClass="emph" presetSubtype="0" fill="hold" grpId="1" nodeType="withEffect">
                                  <p:stCondLst>
                                    <p:cond delay="0"/>
                                  </p:stCondLst>
                                  <p:childTnLst>
                                    <p:animScale>
                                      <p:cBhvr>
                                        <p:cTn id="8" dur="1000" fill="hold"/>
                                        <p:tgtEl>
                                          <p:spTgt spid="54"/>
                                        </p:tgtEl>
                                      </p:cBhvr>
                                      <p:by x="80000" y="80000"/>
                                    </p:animScale>
                                  </p:childTnLst>
                                </p:cTn>
                              </p:par>
                              <p:par>
                                <p:cTn id="9" presetID="6" presetClass="emph" presetSubtype="0" fill="hold" grpId="1" nodeType="withEffect">
                                  <p:stCondLst>
                                    <p:cond delay="0"/>
                                  </p:stCondLst>
                                  <p:childTnLst>
                                    <p:animScale>
                                      <p:cBhvr>
                                        <p:cTn id="10" dur="1000" fill="hold"/>
                                        <p:tgtEl>
                                          <p:spTgt spid="55"/>
                                        </p:tgtEl>
                                      </p:cBhvr>
                                      <p:by x="80000" y="80000"/>
                                    </p:animScale>
                                  </p:childTnLst>
                                </p:cTn>
                              </p:par>
                              <p:par>
                                <p:cTn id="11" presetID="6" presetClass="emph" presetSubtype="0" fill="hold" grpId="1" nodeType="withEffect">
                                  <p:stCondLst>
                                    <p:cond delay="0"/>
                                  </p:stCondLst>
                                  <p:childTnLst>
                                    <p:animScale>
                                      <p:cBhvr>
                                        <p:cTn id="12" dur="1000" fill="hold"/>
                                        <p:tgtEl>
                                          <p:spTgt spid="56"/>
                                        </p:tgtEl>
                                      </p:cBhvr>
                                      <p:by x="80000" y="80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504"/>
                                        </p:tgtEl>
                                        <p:attrNameLst>
                                          <p:attrName>style.visibility</p:attrName>
                                        </p:attrNameLst>
                                      </p:cBhvr>
                                      <p:to>
                                        <p:strVal val="visible"/>
                                      </p:to>
                                    </p:set>
                                    <p:animEffect transition="in" filter="wipe(up)">
                                      <p:cBhvr>
                                        <p:cTn id="17" dur="1000"/>
                                        <p:tgtEl>
                                          <p:spTgt spid="2150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10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10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21504"/>
                                        </p:tgtEl>
                                      </p:cBhvr>
                                    </p:animEffect>
                                    <p:set>
                                      <p:cBhvr>
                                        <p:cTn id="32" dur="1" fill="hold">
                                          <p:stCondLst>
                                            <p:cond delay="999"/>
                                          </p:stCondLst>
                                        </p:cTn>
                                        <p:tgtEl>
                                          <p:spTgt spid="21504"/>
                                        </p:tgtEl>
                                        <p:attrNameLst>
                                          <p:attrName>style.visibility</p:attrName>
                                        </p:attrNameLst>
                                      </p:cBhvr>
                                      <p:to>
                                        <p:strVal val="hidden"/>
                                      </p:to>
                                    </p:se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21505"/>
                                        </p:tgtEl>
                                        <p:attrNameLst>
                                          <p:attrName>style.visibility</p:attrName>
                                        </p:attrNameLst>
                                      </p:cBhvr>
                                      <p:to>
                                        <p:strVal val="visible"/>
                                      </p:to>
                                    </p:set>
                                    <p:animEffect transition="in" filter="wipe(down)">
                                      <p:cBhvr>
                                        <p:cTn id="36" dur="1000"/>
                                        <p:tgtEl>
                                          <p:spTgt spid="2150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wipe(left)">
                                      <p:cBhvr>
                                        <p:cTn id="41" dur="1000"/>
                                        <p:tgtEl>
                                          <p:spTgt spid="6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left)">
                                      <p:cBhvr>
                                        <p:cTn id="46" dur="10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21505"/>
                                        </p:tgtEl>
                                      </p:cBhvr>
                                    </p:animEffect>
                                    <p:set>
                                      <p:cBhvr>
                                        <p:cTn id="51" dur="1" fill="hold">
                                          <p:stCondLst>
                                            <p:cond delay="999"/>
                                          </p:stCondLst>
                                        </p:cTn>
                                        <p:tgtEl>
                                          <p:spTgt spid="21505"/>
                                        </p:tgtEl>
                                        <p:attrNameLst>
                                          <p:attrName>style.visibility</p:attrName>
                                        </p:attrNameLst>
                                      </p:cBhvr>
                                      <p:to>
                                        <p:strVal val="hidden"/>
                                      </p:to>
                                    </p:set>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21507"/>
                                        </p:tgtEl>
                                        <p:attrNameLst>
                                          <p:attrName>style.visibility</p:attrName>
                                        </p:attrNameLst>
                                      </p:cBhvr>
                                      <p:to>
                                        <p:strVal val="visible"/>
                                      </p:to>
                                    </p:set>
                                    <p:animEffect transition="in" filter="wipe(down)">
                                      <p:cBhvr>
                                        <p:cTn id="55" dur="1000"/>
                                        <p:tgtEl>
                                          <p:spTgt spid="2150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wipe(left)">
                                      <p:cBhvr>
                                        <p:cTn id="60" dur="1000"/>
                                        <p:tgtEl>
                                          <p:spTgt spid="7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1000"/>
                                        <p:tgtEl>
                                          <p:spTgt spid="7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00"/>
                                        <p:tgtEl>
                                          <p:spTgt spid="21507"/>
                                        </p:tgtEl>
                                      </p:cBhvr>
                                    </p:animEffect>
                                    <p:set>
                                      <p:cBhvr>
                                        <p:cTn id="70" dur="1" fill="hold">
                                          <p:stCondLst>
                                            <p:cond delay="999"/>
                                          </p:stCondLst>
                                        </p:cTn>
                                        <p:tgtEl>
                                          <p:spTgt spid="2150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21508"/>
                                        </p:tgtEl>
                                        <p:attrNameLst>
                                          <p:attrName>style.visibility</p:attrName>
                                        </p:attrNameLst>
                                      </p:cBhvr>
                                      <p:to>
                                        <p:strVal val="visible"/>
                                      </p:to>
                                    </p:set>
                                    <p:animEffect transition="in" filter="wipe(up)">
                                      <p:cBhvr>
                                        <p:cTn id="75" dur="1000"/>
                                        <p:tgtEl>
                                          <p:spTgt spid="2150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1000"/>
                                        <p:tgtEl>
                                          <p:spTgt spid="8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wipe(left)">
                                      <p:cBhvr>
                                        <p:cTn id="85" dur="1000"/>
                                        <p:tgtEl>
                                          <p:spTgt spid="85"/>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wipe(left)">
                                      <p:cBhvr>
                                        <p:cTn id="89" dur="1000"/>
                                        <p:tgtEl>
                                          <p:spTgt spid="8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1000"/>
                                        <p:tgtEl>
                                          <p:spTgt spid="21508"/>
                                        </p:tgtEl>
                                      </p:cBhvr>
                                    </p:animEffect>
                                    <p:set>
                                      <p:cBhvr>
                                        <p:cTn id="94" dur="1" fill="hold">
                                          <p:stCondLst>
                                            <p:cond delay="999"/>
                                          </p:stCondLst>
                                        </p:cTn>
                                        <p:tgtEl>
                                          <p:spTgt spid="215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1" animBg="1"/>
      <p:bldP spid="54" grpId="1" animBg="1"/>
      <p:bldP spid="55" grpId="1" animBg="1"/>
      <p:bldP spid="69" grpId="0" animBg="1"/>
      <p:bldP spid="68" grpId="0" animBg="1"/>
      <p:bldP spid="63" grpId="0" animBg="1"/>
      <p:bldP spid="67" grpId="0" animBg="1"/>
      <p:bldP spid="78" grpId="0"/>
      <p:bldP spid="79" grpId="0" animBg="1"/>
      <p:bldP spid="87" grpId="0" animBg="1"/>
      <p:bldP spid="56" grpId="1" animBg="1"/>
      <p:bldP spid="85" grpId="0" animBg="1"/>
      <p:bldP spid="8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838200"/>
            <a:ext cx="9216136" cy="6019800"/>
            <a:chOff x="0" y="838200"/>
            <a:chExt cx="9216136" cy="6019800"/>
          </a:xfrm>
        </p:grpSpPr>
        <p:grpSp>
          <p:nvGrpSpPr>
            <p:cNvPr id="3" name="Group 45"/>
            <p:cNvGrpSpPr/>
            <p:nvPr/>
          </p:nvGrpSpPr>
          <p:grpSpPr>
            <a:xfrm>
              <a:off x="0" y="838200"/>
              <a:ext cx="9216136" cy="6019800"/>
              <a:chOff x="0" y="838200"/>
              <a:chExt cx="9216136" cy="6019800"/>
            </a:xfrm>
          </p:grpSpPr>
          <p:grpSp>
            <p:nvGrpSpPr>
              <p:cNvPr id="6" name="Group 42"/>
              <p:cNvGrpSpPr/>
              <p:nvPr/>
            </p:nvGrpSpPr>
            <p:grpSpPr>
              <a:xfrm>
                <a:off x="0" y="838200"/>
                <a:ext cx="9216136" cy="6019800"/>
                <a:chOff x="0" y="838200"/>
                <a:chExt cx="9216136" cy="6019800"/>
              </a:xfrm>
            </p:grpSpPr>
            <p:pic>
              <p:nvPicPr>
                <p:cNvPr id="8" name="Picture 2" descr="Anthropogenic carbon cycle"/>
                <p:cNvPicPr>
                  <a:picLocks noChangeAspect="1" noChangeArrowheads="1"/>
                </p:cNvPicPr>
                <p:nvPr/>
              </p:nvPicPr>
              <p:blipFill>
                <a:blip r:embed="rId3" cstate="print"/>
                <a:srcRect/>
                <a:stretch>
                  <a:fillRect/>
                </a:stretch>
              </p:blipFill>
              <p:spPr bwMode="auto">
                <a:xfrm>
                  <a:off x="0" y="838200"/>
                  <a:ext cx="9144000" cy="6019800"/>
                </a:xfrm>
                <a:prstGeom prst="rect">
                  <a:avLst/>
                </a:prstGeom>
                <a:noFill/>
              </p:spPr>
            </p:pic>
            <p:sp>
              <p:nvSpPr>
                <p:cNvPr id="9" name="Freeform 8"/>
                <p:cNvSpPr/>
                <p:nvPr/>
              </p:nvSpPr>
              <p:spPr>
                <a:xfrm>
                  <a:off x="4303776" y="4830504"/>
                  <a:ext cx="4912360" cy="1579028"/>
                </a:xfrm>
                <a:custGeom>
                  <a:avLst/>
                  <a:gdLst>
                    <a:gd name="connsiteX0" fmla="*/ 0 w 4940808"/>
                    <a:gd name="connsiteY0" fmla="*/ 76200 h 1420368"/>
                    <a:gd name="connsiteX1" fmla="*/ 73152 w 4940808"/>
                    <a:gd name="connsiteY1" fmla="*/ 551688 h 1420368"/>
                    <a:gd name="connsiteX2" fmla="*/ 164592 w 4940808"/>
                    <a:gd name="connsiteY2" fmla="*/ 917448 h 1420368"/>
                    <a:gd name="connsiteX3" fmla="*/ 256032 w 4940808"/>
                    <a:gd name="connsiteY3" fmla="*/ 1173480 h 1420368"/>
                    <a:gd name="connsiteX4" fmla="*/ 365760 w 4940808"/>
                    <a:gd name="connsiteY4" fmla="*/ 1191768 h 1420368"/>
                    <a:gd name="connsiteX5" fmla="*/ 402336 w 4940808"/>
                    <a:gd name="connsiteY5" fmla="*/ 1374648 h 1420368"/>
                    <a:gd name="connsiteX6" fmla="*/ 512064 w 4940808"/>
                    <a:gd name="connsiteY6" fmla="*/ 1338072 h 1420368"/>
                    <a:gd name="connsiteX7" fmla="*/ 1353312 w 4940808"/>
                    <a:gd name="connsiteY7" fmla="*/ 1356360 h 1420368"/>
                    <a:gd name="connsiteX8" fmla="*/ 2176272 w 4940808"/>
                    <a:gd name="connsiteY8" fmla="*/ 1301496 h 1420368"/>
                    <a:gd name="connsiteX9" fmla="*/ 2633472 w 4940808"/>
                    <a:gd name="connsiteY9" fmla="*/ 1301496 h 1420368"/>
                    <a:gd name="connsiteX10" fmla="*/ 2852928 w 4940808"/>
                    <a:gd name="connsiteY10" fmla="*/ 1319784 h 1420368"/>
                    <a:gd name="connsiteX11" fmla="*/ 3163824 w 4940808"/>
                    <a:gd name="connsiteY11" fmla="*/ 1356360 h 1420368"/>
                    <a:gd name="connsiteX12" fmla="*/ 3328416 w 4940808"/>
                    <a:gd name="connsiteY12" fmla="*/ 1283208 h 1420368"/>
                    <a:gd name="connsiteX13" fmla="*/ 3657600 w 4940808"/>
                    <a:gd name="connsiteY13" fmla="*/ 1338072 h 1420368"/>
                    <a:gd name="connsiteX14" fmla="*/ 4133088 w 4940808"/>
                    <a:gd name="connsiteY14" fmla="*/ 1301496 h 1420368"/>
                    <a:gd name="connsiteX15" fmla="*/ 4334256 w 4940808"/>
                    <a:gd name="connsiteY15" fmla="*/ 1319784 h 1420368"/>
                    <a:gd name="connsiteX16" fmla="*/ 4590288 w 4940808"/>
                    <a:gd name="connsiteY16" fmla="*/ 1319784 h 1420368"/>
                    <a:gd name="connsiteX17" fmla="*/ 4791456 w 4940808"/>
                    <a:gd name="connsiteY17" fmla="*/ 1356360 h 1420368"/>
                    <a:gd name="connsiteX18" fmla="*/ 4828032 w 4940808"/>
                    <a:gd name="connsiteY18" fmla="*/ 1338072 h 1420368"/>
                    <a:gd name="connsiteX19" fmla="*/ 4901184 w 4940808"/>
                    <a:gd name="connsiteY19" fmla="*/ 1228344 h 1420368"/>
                    <a:gd name="connsiteX20" fmla="*/ 4828032 w 4940808"/>
                    <a:gd name="connsiteY20" fmla="*/ 185928 h 1420368"/>
                    <a:gd name="connsiteX21" fmla="*/ 4828032 w 4940808"/>
                    <a:gd name="connsiteY21" fmla="*/ 112776 h 1420368"/>
                    <a:gd name="connsiteX22" fmla="*/ 4151376 w 4940808"/>
                    <a:gd name="connsiteY22" fmla="*/ 112776 h 1420368"/>
                    <a:gd name="connsiteX23" fmla="*/ 2706624 w 4940808"/>
                    <a:gd name="connsiteY23" fmla="*/ 149352 h 1420368"/>
                    <a:gd name="connsiteX24" fmla="*/ 1389888 w 4940808"/>
                    <a:gd name="connsiteY24" fmla="*/ 131064 h 1420368"/>
                    <a:gd name="connsiteX25" fmla="*/ 329184 w 4940808"/>
                    <a:gd name="connsiteY25" fmla="*/ 112776 h 1420368"/>
                    <a:gd name="connsiteX26" fmla="*/ 36576 w 4940808"/>
                    <a:gd name="connsiteY26" fmla="*/ 112776 h 1420368"/>
                    <a:gd name="connsiteX27" fmla="*/ 0 w 4940808"/>
                    <a:gd name="connsiteY27" fmla="*/ 76200 h 1420368"/>
                    <a:gd name="connsiteX0" fmla="*/ 0 w 4904232"/>
                    <a:gd name="connsiteY0" fmla="*/ 112776 h 1420368"/>
                    <a:gd name="connsiteX1" fmla="*/ 36576 w 4904232"/>
                    <a:gd name="connsiteY1" fmla="*/ 551688 h 1420368"/>
                    <a:gd name="connsiteX2" fmla="*/ 128016 w 4904232"/>
                    <a:gd name="connsiteY2" fmla="*/ 917448 h 1420368"/>
                    <a:gd name="connsiteX3" fmla="*/ 219456 w 4904232"/>
                    <a:gd name="connsiteY3" fmla="*/ 1173480 h 1420368"/>
                    <a:gd name="connsiteX4" fmla="*/ 329184 w 4904232"/>
                    <a:gd name="connsiteY4" fmla="*/ 1191768 h 1420368"/>
                    <a:gd name="connsiteX5" fmla="*/ 365760 w 4904232"/>
                    <a:gd name="connsiteY5" fmla="*/ 1374648 h 1420368"/>
                    <a:gd name="connsiteX6" fmla="*/ 475488 w 4904232"/>
                    <a:gd name="connsiteY6" fmla="*/ 1338072 h 1420368"/>
                    <a:gd name="connsiteX7" fmla="*/ 1316736 w 4904232"/>
                    <a:gd name="connsiteY7" fmla="*/ 1356360 h 1420368"/>
                    <a:gd name="connsiteX8" fmla="*/ 2139696 w 4904232"/>
                    <a:gd name="connsiteY8" fmla="*/ 1301496 h 1420368"/>
                    <a:gd name="connsiteX9" fmla="*/ 2596896 w 4904232"/>
                    <a:gd name="connsiteY9" fmla="*/ 1301496 h 1420368"/>
                    <a:gd name="connsiteX10" fmla="*/ 2816352 w 4904232"/>
                    <a:gd name="connsiteY10" fmla="*/ 1319784 h 1420368"/>
                    <a:gd name="connsiteX11" fmla="*/ 3127248 w 4904232"/>
                    <a:gd name="connsiteY11" fmla="*/ 1356360 h 1420368"/>
                    <a:gd name="connsiteX12" fmla="*/ 3291840 w 4904232"/>
                    <a:gd name="connsiteY12" fmla="*/ 1283208 h 1420368"/>
                    <a:gd name="connsiteX13" fmla="*/ 3621024 w 4904232"/>
                    <a:gd name="connsiteY13" fmla="*/ 1338072 h 1420368"/>
                    <a:gd name="connsiteX14" fmla="*/ 4096512 w 4904232"/>
                    <a:gd name="connsiteY14" fmla="*/ 1301496 h 1420368"/>
                    <a:gd name="connsiteX15" fmla="*/ 4297680 w 4904232"/>
                    <a:gd name="connsiteY15" fmla="*/ 1319784 h 1420368"/>
                    <a:gd name="connsiteX16" fmla="*/ 4553712 w 4904232"/>
                    <a:gd name="connsiteY16" fmla="*/ 1319784 h 1420368"/>
                    <a:gd name="connsiteX17" fmla="*/ 4754880 w 4904232"/>
                    <a:gd name="connsiteY17" fmla="*/ 1356360 h 1420368"/>
                    <a:gd name="connsiteX18" fmla="*/ 4791456 w 4904232"/>
                    <a:gd name="connsiteY18" fmla="*/ 1338072 h 1420368"/>
                    <a:gd name="connsiteX19" fmla="*/ 4864608 w 4904232"/>
                    <a:gd name="connsiteY19" fmla="*/ 1228344 h 1420368"/>
                    <a:gd name="connsiteX20" fmla="*/ 4791456 w 4904232"/>
                    <a:gd name="connsiteY20" fmla="*/ 185928 h 1420368"/>
                    <a:gd name="connsiteX21" fmla="*/ 4791456 w 4904232"/>
                    <a:gd name="connsiteY21" fmla="*/ 112776 h 1420368"/>
                    <a:gd name="connsiteX22" fmla="*/ 4114800 w 4904232"/>
                    <a:gd name="connsiteY22" fmla="*/ 112776 h 1420368"/>
                    <a:gd name="connsiteX23" fmla="*/ 2670048 w 4904232"/>
                    <a:gd name="connsiteY23" fmla="*/ 149352 h 1420368"/>
                    <a:gd name="connsiteX24" fmla="*/ 1353312 w 4904232"/>
                    <a:gd name="connsiteY24" fmla="*/ 131064 h 1420368"/>
                    <a:gd name="connsiteX25" fmla="*/ 292608 w 4904232"/>
                    <a:gd name="connsiteY25" fmla="*/ 112776 h 1420368"/>
                    <a:gd name="connsiteX26" fmla="*/ 0 w 4904232"/>
                    <a:gd name="connsiteY26" fmla="*/ 112776 h 1420368"/>
                    <a:gd name="connsiteX0" fmla="*/ 0 w 4904232"/>
                    <a:gd name="connsiteY0" fmla="*/ 112776 h 1420368"/>
                    <a:gd name="connsiteX1" fmla="*/ 36576 w 4904232"/>
                    <a:gd name="connsiteY1" fmla="*/ 551688 h 1420368"/>
                    <a:gd name="connsiteX2" fmla="*/ 128016 w 4904232"/>
                    <a:gd name="connsiteY2" fmla="*/ 917448 h 1420368"/>
                    <a:gd name="connsiteX3" fmla="*/ 219456 w 4904232"/>
                    <a:gd name="connsiteY3" fmla="*/ 1173480 h 1420368"/>
                    <a:gd name="connsiteX4" fmla="*/ 329184 w 4904232"/>
                    <a:gd name="connsiteY4" fmla="*/ 1191768 h 1420368"/>
                    <a:gd name="connsiteX5" fmla="*/ 365760 w 4904232"/>
                    <a:gd name="connsiteY5" fmla="*/ 1374648 h 1420368"/>
                    <a:gd name="connsiteX6" fmla="*/ 475488 w 4904232"/>
                    <a:gd name="connsiteY6" fmla="*/ 1338072 h 1420368"/>
                    <a:gd name="connsiteX7" fmla="*/ 1316736 w 4904232"/>
                    <a:gd name="connsiteY7" fmla="*/ 1356360 h 1420368"/>
                    <a:gd name="connsiteX8" fmla="*/ 2139696 w 4904232"/>
                    <a:gd name="connsiteY8" fmla="*/ 1301496 h 1420368"/>
                    <a:gd name="connsiteX9" fmla="*/ 2596896 w 4904232"/>
                    <a:gd name="connsiteY9" fmla="*/ 1301496 h 1420368"/>
                    <a:gd name="connsiteX10" fmla="*/ 2816352 w 4904232"/>
                    <a:gd name="connsiteY10" fmla="*/ 1319784 h 1420368"/>
                    <a:gd name="connsiteX11" fmla="*/ 3127248 w 4904232"/>
                    <a:gd name="connsiteY11" fmla="*/ 1356360 h 1420368"/>
                    <a:gd name="connsiteX12" fmla="*/ 3291840 w 4904232"/>
                    <a:gd name="connsiteY12" fmla="*/ 1283208 h 1420368"/>
                    <a:gd name="connsiteX13" fmla="*/ 3621024 w 4904232"/>
                    <a:gd name="connsiteY13" fmla="*/ 1338072 h 1420368"/>
                    <a:gd name="connsiteX14" fmla="*/ 4096512 w 4904232"/>
                    <a:gd name="connsiteY14" fmla="*/ 1301496 h 1420368"/>
                    <a:gd name="connsiteX15" fmla="*/ 4297680 w 4904232"/>
                    <a:gd name="connsiteY15" fmla="*/ 1319784 h 1420368"/>
                    <a:gd name="connsiteX16" fmla="*/ 4553712 w 4904232"/>
                    <a:gd name="connsiteY16" fmla="*/ 1319784 h 1420368"/>
                    <a:gd name="connsiteX17" fmla="*/ 4754880 w 4904232"/>
                    <a:gd name="connsiteY17" fmla="*/ 1356360 h 1420368"/>
                    <a:gd name="connsiteX18" fmla="*/ 4791456 w 4904232"/>
                    <a:gd name="connsiteY18" fmla="*/ 1338072 h 1420368"/>
                    <a:gd name="connsiteX19" fmla="*/ 4864608 w 4904232"/>
                    <a:gd name="connsiteY19" fmla="*/ 1228344 h 1420368"/>
                    <a:gd name="connsiteX20" fmla="*/ 4791456 w 4904232"/>
                    <a:gd name="connsiteY20" fmla="*/ 185928 h 1420368"/>
                    <a:gd name="connsiteX21" fmla="*/ 4791456 w 4904232"/>
                    <a:gd name="connsiteY21" fmla="*/ 112776 h 1420368"/>
                    <a:gd name="connsiteX22" fmla="*/ 4114800 w 4904232"/>
                    <a:gd name="connsiteY22" fmla="*/ 112776 h 1420368"/>
                    <a:gd name="connsiteX23" fmla="*/ 2670048 w 4904232"/>
                    <a:gd name="connsiteY23" fmla="*/ 149352 h 1420368"/>
                    <a:gd name="connsiteX24" fmla="*/ 1353312 w 4904232"/>
                    <a:gd name="connsiteY24" fmla="*/ 131064 h 1420368"/>
                    <a:gd name="connsiteX25" fmla="*/ 292608 w 4904232"/>
                    <a:gd name="connsiteY25" fmla="*/ 112776 h 1420368"/>
                    <a:gd name="connsiteX26" fmla="*/ 0 w 4904232"/>
                    <a:gd name="connsiteY26" fmla="*/ 112776 h 1420368"/>
                    <a:gd name="connsiteX0" fmla="*/ 0 w 4904232"/>
                    <a:gd name="connsiteY0" fmla="*/ 112776 h 1420368"/>
                    <a:gd name="connsiteX1" fmla="*/ 36576 w 4904232"/>
                    <a:gd name="connsiteY1" fmla="*/ 551688 h 1420368"/>
                    <a:gd name="connsiteX2" fmla="*/ 128016 w 4904232"/>
                    <a:gd name="connsiteY2" fmla="*/ 917448 h 1420368"/>
                    <a:gd name="connsiteX3" fmla="*/ 219456 w 4904232"/>
                    <a:gd name="connsiteY3" fmla="*/ 1173480 h 1420368"/>
                    <a:gd name="connsiteX4" fmla="*/ 329184 w 4904232"/>
                    <a:gd name="connsiteY4" fmla="*/ 1191768 h 1420368"/>
                    <a:gd name="connsiteX5" fmla="*/ 365760 w 4904232"/>
                    <a:gd name="connsiteY5" fmla="*/ 1374648 h 1420368"/>
                    <a:gd name="connsiteX6" fmla="*/ 475488 w 4904232"/>
                    <a:gd name="connsiteY6" fmla="*/ 1338072 h 1420368"/>
                    <a:gd name="connsiteX7" fmla="*/ 1316736 w 4904232"/>
                    <a:gd name="connsiteY7" fmla="*/ 1356360 h 1420368"/>
                    <a:gd name="connsiteX8" fmla="*/ 2139696 w 4904232"/>
                    <a:gd name="connsiteY8" fmla="*/ 1301496 h 1420368"/>
                    <a:gd name="connsiteX9" fmla="*/ 2596896 w 4904232"/>
                    <a:gd name="connsiteY9" fmla="*/ 1301496 h 1420368"/>
                    <a:gd name="connsiteX10" fmla="*/ 2816352 w 4904232"/>
                    <a:gd name="connsiteY10" fmla="*/ 1319784 h 1420368"/>
                    <a:gd name="connsiteX11" fmla="*/ 3127248 w 4904232"/>
                    <a:gd name="connsiteY11" fmla="*/ 1356360 h 1420368"/>
                    <a:gd name="connsiteX12" fmla="*/ 3291840 w 4904232"/>
                    <a:gd name="connsiteY12" fmla="*/ 1283208 h 1420368"/>
                    <a:gd name="connsiteX13" fmla="*/ 3621024 w 4904232"/>
                    <a:gd name="connsiteY13" fmla="*/ 1338072 h 1420368"/>
                    <a:gd name="connsiteX14" fmla="*/ 4096512 w 4904232"/>
                    <a:gd name="connsiteY14" fmla="*/ 1301496 h 1420368"/>
                    <a:gd name="connsiteX15" fmla="*/ 4297680 w 4904232"/>
                    <a:gd name="connsiteY15" fmla="*/ 1319784 h 1420368"/>
                    <a:gd name="connsiteX16" fmla="*/ 4553712 w 4904232"/>
                    <a:gd name="connsiteY16" fmla="*/ 1319784 h 1420368"/>
                    <a:gd name="connsiteX17" fmla="*/ 4754880 w 4904232"/>
                    <a:gd name="connsiteY17" fmla="*/ 1356360 h 1420368"/>
                    <a:gd name="connsiteX18" fmla="*/ 4791456 w 4904232"/>
                    <a:gd name="connsiteY18" fmla="*/ 1338072 h 1420368"/>
                    <a:gd name="connsiteX19" fmla="*/ 4864608 w 4904232"/>
                    <a:gd name="connsiteY19" fmla="*/ 1228344 h 1420368"/>
                    <a:gd name="connsiteX20" fmla="*/ 4791456 w 4904232"/>
                    <a:gd name="connsiteY20" fmla="*/ 185928 h 1420368"/>
                    <a:gd name="connsiteX21" fmla="*/ 4791456 w 4904232"/>
                    <a:gd name="connsiteY21" fmla="*/ 112776 h 1420368"/>
                    <a:gd name="connsiteX22" fmla="*/ 4114800 w 4904232"/>
                    <a:gd name="connsiteY22" fmla="*/ 112776 h 1420368"/>
                    <a:gd name="connsiteX23" fmla="*/ 2630424 w 4904232"/>
                    <a:gd name="connsiteY23" fmla="*/ 136903 h 1420368"/>
                    <a:gd name="connsiteX24" fmla="*/ 1353312 w 4904232"/>
                    <a:gd name="connsiteY24" fmla="*/ 131064 h 1420368"/>
                    <a:gd name="connsiteX25" fmla="*/ 292608 w 4904232"/>
                    <a:gd name="connsiteY25" fmla="*/ 112776 h 1420368"/>
                    <a:gd name="connsiteX26" fmla="*/ 0 w 4904232"/>
                    <a:gd name="connsiteY26" fmla="*/ 112776 h 1420368"/>
                    <a:gd name="connsiteX0" fmla="*/ 0 w 4912360"/>
                    <a:gd name="connsiteY0" fmla="*/ 161801 h 1477564"/>
                    <a:gd name="connsiteX1" fmla="*/ 36576 w 4912360"/>
                    <a:gd name="connsiteY1" fmla="*/ 600713 h 1477564"/>
                    <a:gd name="connsiteX2" fmla="*/ 128016 w 4912360"/>
                    <a:gd name="connsiteY2" fmla="*/ 966473 h 1477564"/>
                    <a:gd name="connsiteX3" fmla="*/ 219456 w 4912360"/>
                    <a:gd name="connsiteY3" fmla="*/ 1222505 h 1477564"/>
                    <a:gd name="connsiteX4" fmla="*/ 329184 w 4912360"/>
                    <a:gd name="connsiteY4" fmla="*/ 1240793 h 1477564"/>
                    <a:gd name="connsiteX5" fmla="*/ 365760 w 4912360"/>
                    <a:gd name="connsiteY5" fmla="*/ 1423673 h 1477564"/>
                    <a:gd name="connsiteX6" fmla="*/ 475488 w 4912360"/>
                    <a:gd name="connsiteY6" fmla="*/ 1387097 h 1477564"/>
                    <a:gd name="connsiteX7" fmla="*/ 1316736 w 4912360"/>
                    <a:gd name="connsiteY7" fmla="*/ 1405385 h 1477564"/>
                    <a:gd name="connsiteX8" fmla="*/ 2139696 w 4912360"/>
                    <a:gd name="connsiteY8" fmla="*/ 1350521 h 1477564"/>
                    <a:gd name="connsiteX9" fmla="*/ 2596896 w 4912360"/>
                    <a:gd name="connsiteY9" fmla="*/ 1350521 h 1477564"/>
                    <a:gd name="connsiteX10" fmla="*/ 2816352 w 4912360"/>
                    <a:gd name="connsiteY10" fmla="*/ 1368809 h 1477564"/>
                    <a:gd name="connsiteX11" fmla="*/ 3127248 w 4912360"/>
                    <a:gd name="connsiteY11" fmla="*/ 1405385 h 1477564"/>
                    <a:gd name="connsiteX12" fmla="*/ 3291840 w 4912360"/>
                    <a:gd name="connsiteY12" fmla="*/ 1332233 h 1477564"/>
                    <a:gd name="connsiteX13" fmla="*/ 3621024 w 4912360"/>
                    <a:gd name="connsiteY13" fmla="*/ 1387097 h 1477564"/>
                    <a:gd name="connsiteX14" fmla="*/ 4096512 w 4912360"/>
                    <a:gd name="connsiteY14" fmla="*/ 1350521 h 1477564"/>
                    <a:gd name="connsiteX15" fmla="*/ 4297680 w 4912360"/>
                    <a:gd name="connsiteY15" fmla="*/ 1368809 h 1477564"/>
                    <a:gd name="connsiteX16" fmla="*/ 4553712 w 4912360"/>
                    <a:gd name="connsiteY16" fmla="*/ 1368809 h 1477564"/>
                    <a:gd name="connsiteX17" fmla="*/ 4754880 w 4912360"/>
                    <a:gd name="connsiteY17" fmla="*/ 1405385 h 1477564"/>
                    <a:gd name="connsiteX18" fmla="*/ 4791456 w 4912360"/>
                    <a:gd name="connsiteY18" fmla="*/ 1387097 h 1477564"/>
                    <a:gd name="connsiteX19" fmla="*/ 4864608 w 4912360"/>
                    <a:gd name="connsiteY19" fmla="*/ 1277369 h 1477564"/>
                    <a:gd name="connsiteX20" fmla="*/ 4840224 w 4912360"/>
                    <a:gd name="connsiteY20" fmla="*/ 185928 h 1477564"/>
                    <a:gd name="connsiteX21" fmla="*/ 4791456 w 4912360"/>
                    <a:gd name="connsiteY21" fmla="*/ 161801 h 1477564"/>
                    <a:gd name="connsiteX22" fmla="*/ 4114800 w 4912360"/>
                    <a:gd name="connsiteY22" fmla="*/ 161801 h 1477564"/>
                    <a:gd name="connsiteX23" fmla="*/ 2630424 w 4912360"/>
                    <a:gd name="connsiteY23" fmla="*/ 185928 h 1477564"/>
                    <a:gd name="connsiteX24" fmla="*/ 1353312 w 4912360"/>
                    <a:gd name="connsiteY24" fmla="*/ 180089 h 1477564"/>
                    <a:gd name="connsiteX25" fmla="*/ 292608 w 4912360"/>
                    <a:gd name="connsiteY25" fmla="*/ 161801 h 1477564"/>
                    <a:gd name="connsiteX26" fmla="*/ 0 w 4912360"/>
                    <a:gd name="connsiteY26" fmla="*/ 161801 h 147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2360" h="1477564">
                      <a:moveTo>
                        <a:pt x="0" y="161801"/>
                      </a:moveTo>
                      <a:cubicBezTo>
                        <a:pt x="23316" y="287287"/>
                        <a:pt x="24384" y="454409"/>
                        <a:pt x="36576" y="600713"/>
                      </a:cubicBezTo>
                      <a:cubicBezTo>
                        <a:pt x="64008" y="740921"/>
                        <a:pt x="97536" y="862841"/>
                        <a:pt x="128016" y="966473"/>
                      </a:cubicBezTo>
                      <a:cubicBezTo>
                        <a:pt x="158496" y="1070105"/>
                        <a:pt x="185928" y="1176785"/>
                        <a:pt x="219456" y="1222505"/>
                      </a:cubicBezTo>
                      <a:cubicBezTo>
                        <a:pt x="252984" y="1268225"/>
                        <a:pt x="304800" y="1207265"/>
                        <a:pt x="329184" y="1240793"/>
                      </a:cubicBezTo>
                      <a:cubicBezTo>
                        <a:pt x="353568" y="1274321"/>
                        <a:pt x="341376" y="1399289"/>
                        <a:pt x="365760" y="1423673"/>
                      </a:cubicBezTo>
                      <a:cubicBezTo>
                        <a:pt x="390144" y="1448057"/>
                        <a:pt x="475488" y="1387097"/>
                        <a:pt x="475488" y="1387097"/>
                      </a:cubicBezTo>
                      <a:cubicBezTo>
                        <a:pt x="633984" y="1384049"/>
                        <a:pt x="1039368" y="1411481"/>
                        <a:pt x="1316736" y="1405385"/>
                      </a:cubicBezTo>
                      <a:cubicBezTo>
                        <a:pt x="1594104" y="1399289"/>
                        <a:pt x="1926336" y="1359665"/>
                        <a:pt x="2139696" y="1350521"/>
                      </a:cubicBezTo>
                      <a:cubicBezTo>
                        <a:pt x="2353056" y="1341377"/>
                        <a:pt x="2484120" y="1347473"/>
                        <a:pt x="2596896" y="1350521"/>
                      </a:cubicBezTo>
                      <a:cubicBezTo>
                        <a:pt x="2709672" y="1353569"/>
                        <a:pt x="2727960" y="1359665"/>
                        <a:pt x="2816352" y="1368809"/>
                      </a:cubicBezTo>
                      <a:cubicBezTo>
                        <a:pt x="2904744" y="1377953"/>
                        <a:pt x="3048000" y="1411481"/>
                        <a:pt x="3127248" y="1405385"/>
                      </a:cubicBezTo>
                      <a:cubicBezTo>
                        <a:pt x="3206496" y="1399289"/>
                        <a:pt x="3209544" y="1335281"/>
                        <a:pt x="3291840" y="1332233"/>
                      </a:cubicBezTo>
                      <a:cubicBezTo>
                        <a:pt x="3374136" y="1329185"/>
                        <a:pt x="3486912" y="1384049"/>
                        <a:pt x="3621024" y="1387097"/>
                      </a:cubicBezTo>
                      <a:cubicBezTo>
                        <a:pt x="3755136" y="1390145"/>
                        <a:pt x="3983736" y="1353569"/>
                        <a:pt x="4096512" y="1350521"/>
                      </a:cubicBezTo>
                      <a:cubicBezTo>
                        <a:pt x="4209288" y="1347473"/>
                        <a:pt x="4221480" y="1365761"/>
                        <a:pt x="4297680" y="1368809"/>
                      </a:cubicBezTo>
                      <a:cubicBezTo>
                        <a:pt x="4373880" y="1371857"/>
                        <a:pt x="4477512" y="1362713"/>
                        <a:pt x="4553712" y="1368809"/>
                      </a:cubicBezTo>
                      <a:cubicBezTo>
                        <a:pt x="4629912" y="1374905"/>
                        <a:pt x="4715256" y="1402337"/>
                        <a:pt x="4754880" y="1405385"/>
                      </a:cubicBezTo>
                      <a:cubicBezTo>
                        <a:pt x="4794504" y="1408433"/>
                        <a:pt x="4773168" y="1408433"/>
                        <a:pt x="4791456" y="1387097"/>
                      </a:cubicBezTo>
                      <a:cubicBezTo>
                        <a:pt x="4809744" y="1365761"/>
                        <a:pt x="4856480" y="1477564"/>
                        <a:pt x="4864608" y="1277369"/>
                      </a:cubicBezTo>
                      <a:cubicBezTo>
                        <a:pt x="4872736" y="1077174"/>
                        <a:pt x="4852416" y="371856"/>
                        <a:pt x="4840224" y="185928"/>
                      </a:cubicBezTo>
                      <a:cubicBezTo>
                        <a:pt x="4828032" y="0"/>
                        <a:pt x="4912360" y="165822"/>
                        <a:pt x="4791456" y="161801"/>
                      </a:cubicBezTo>
                      <a:cubicBezTo>
                        <a:pt x="4670552" y="157780"/>
                        <a:pt x="4114800" y="161801"/>
                        <a:pt x="4114800" y="161801"/>
                      </a:cubicBezTo>
                      <a:lnTo>
                        <a:pt x="2630424" y="185928"/>
                      </a:lnTo>
                      <a:lnTo>
                        <a:pt x="1353312" y="180089"/>
                      </a:lnTo>
                      <a:lnTo>
                        <a:pt x="292608" y="161801"/>
                      </a:lnTo>
                      <a:cubicBezTo>
                        <a:pt x="67056" y="158753"/>
                        <a:pt x="0" y="161801"/>
                        <a:pt x="0" y="161801"/>
                      </a:cubicBezTo>
                      <a:close/>
                    </a:path>
                  </a:pathLst>
                </a:custGeom>
                <a:solidFill>
                  <a:srgbClr val="5BAED7"/>
                </a:solid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7"/>
                <p:cNvGrpSpPr/>
                <p:nvPr/>
              </p:nvGrpSpPr>
              <p:grpSpPr>
                <a:xfrm>
                  <a:off x="1752600" y="2328446"/>
                  <a:ext cx="533400" cy="338554"/>
                  <a:chOff x="1752600" y="2328446"/>
                  <a:chExt cx="533400" cy="338554"/>
                </a:xfrm>
              </p:grpSpPr>
              <p:sp>
                <p:nvSpPr>
                  <p:cNvPr id="37" name="Rectangle 6"/>
                  <p:cNvSpPr/>
                  <p:nvPr/>
                </p:nvSpPr>
                <p:spPr>
                  <a:xfrm>
                    <a:off x="1828800" y="2362200"/>
                    <a:ext cx="3048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4"/>
                  <p:cNvSpPr txBox="1"/>
                  <p:nvPr/>
                </p:nvSpPr>
                <p:spPr>
                  <a:xfrm>
                    <a:off x="1752600" y="2328446"/>
                    <a:ext cx="533400" cy="338554"/>
                  </a:xfrm>
                  <a:prstGeom prst="rect">
                    <a:avLst/>
                  </a:prstGeom>
                  <a:noFill/>
                </p:spPr>
                <p:txBody>
                  <a:bodyPr wrap="square" rtlCol="0">
                    <a:spAutoFit/>
                  </a:bodyPr>
                  <a:lstStyle/>
                  <a:p>
                    <a:r>
                      <a:rPr lang="en-US" sz="1600" b="1" i="1" dirty="0" smtClean="0">
                        <a:solidFill>
                          <a:srgbClr val="CC3300"/>
                        </a:solidFill>
                      </a:rPr>
                      <a:t>101</a:t>
                    </a:r>
                  </a:p>
                </p:txBody>
              </p:sp>
            </p:grpSp>
            <p:grpSp>
              <p:nvGrpSpPr>
                <p:cNvPr id="11" name="Group 8"/>
                <p:cNvGrpSpPr/>
                <p:nvPr/>
              </p:nvGrpSpPr>
              <p:grpSpPr>
                <a:xfrm>
                  <a:off x="2895600" y="2328446"/>
                  <a:ext cx="533400" cy="338554"/>
                  <a:chOff x="1752600" y="2328446"/>
                  <a:chExt cx="533400" cy="338554"/>
                </a:xfrm>
              </p:grpSpPr>
              <p:sp>
                <p:nvSpPr>
                  <p:cNvPr id="35" name="Rectangle 9"/>
                  <p:cNvSpPr/>
                  <p:nvPr/>
                </p:nvSpPr>
                <p:spPr>
                  <a:xfrm>
                    <a:off x="1828800" y="2362200"/>
                    <a:ext cx="3048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10"/>
                  <p:cNvSpPr txBox="1"/>
                  <p:nvPr/>
                </p:nvSpPr>
                <p:spPr>
                  <a:xfrm>
                    <a:off x="1752600" y="2328446"/>
                    <a:ext cx="533400" cy="338554"/>
                  </a:xfrm>
                  <a:prstGeom prst="rect">
                    <a:avLst/>
                  </a:prstGeom>
                  <a:noFill/>
                </p:spPr>
                <p:txBody>
                  <a:bodyPr wrap="square" rtlCol="0">
                    <a:spAutoFit/>
                  </a:bodyPr>
                  <a:lstStyle/>
                  <a:p>
                    <a:r>
                      <a:rPr lang="en-US" sz="1600" b="1" i="1" dirty="0" smtClean="0">
                        <a:solidFill>
                          <a:srgbClr val="CC3300"/>
                        </a:solidFill>
                      </a:rPr>
                      <a:t>140</a:t>
                    </a:r>
                  </a:p>
                </p:txBody>
              </p:sp>
            </p:grpSp>
            <p:grpSp>
              <p:nvGrpSpPr>
                <p:cNvPr id="12" name="Group 11"/>
                <p:cNvGrpSpPr/>
                <p:nvPr/>
              </p:nvGrpSpPr>
              <p:grpSpPr>
                <a:xfrm>
                  <a:off x="5431536" y="2785646"/>
                  <a:ext cx="533400" cy="338554"/>
                  <a:chOff x="1752600" y="2328446"/>
                  <a:chExt cx="533400" cy="338554"/>
                </a:xfrm>
              </p:grpSpPr>
              <p:sp>
                <p:nvSpPr>
                  <p:cNvPr id="33" name="Rectangle 12"/>
                  <p:cNvSpPr/>
                  <p:nvPr/>
                </p:nvSpPr>
                <p:spPr>
                  <a:xfrm>
                    <a:off x="1828800" y="2362200"/>
                    <a:ext cx="3048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1752600" y="2328446"/>
                    <a:ext cx="533400" cy="338554"/>
                  </a:xfrm>
                  <a:prstGeom prst="rect">
                    <a:avLst/>
                  </a:prstGeom>
                  <a:noFill/>
                </p:spPr>
                <p:txBody>
                  <a:bodyPr wrap="square" rtlCol="0">
                    <a:spAutoFit/>
                  </a:bodyPr>
                  <a:lstStyle/>
                  <a:p>
                    <a:r>
                      <a:rPr lang="en-US" sz="1600" b="1" i="1" dirty="0" smtClean="0">
                        <a:solidFill>
                          <a:srgbClr val="CC3300"/>
                        </a:solidFill>
                      </a:rPr>
                      <a:t>118</a:t>
                    </a:r>
                  </a:p>
                </p:txBody>
              </p:sp>
            </p:grpSp>
            <p:grpSp>
              <p:nvGrpSpPr>
                <p:cNvPr id="13" name="Group 14"/>
                <p:cNvGrpSpPr/>
                <p:nvPr/>
              </p:nvGrpSpPr>
              <p:grpSpPr>
                <a:xfrm>
                  <a:off x="7010400" y="2438400"/>
                  <a:ext cx="533400" cy="338554"/>
                  <a:chOff x="1752600" y="2328446"/>
                  <a:chExt cx="533400" cy="338554"/>
                </a:xfrm>
              </p:grpSpPr>
              <p:sp>
                <p:nvSpPr>
                  <p:cNvPr id="31" name="Rectangle 30"/>
                  <p:cNvSpPr/>
                  <p:nvPr/>
                </p:nvSpPr>
                <p:spPr>
                  <a:xfrm>
                    <a:off x="1828800" y="2362200"/>
                    <a:ext cx="3048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1752600" y="2328446"/>
                    <a:ext cx="533400" cy="338554"/>
                  </a:xfrm>
                  <a:prstGeom prst="rect">
                    <a:avLst/>
                  </a:prstGeom>
                  <a:noFill/>
                </p:spPr>
                <p:txBody>
                  <a:bodyPr wrap="square" rtlCol="0">
                    <a:spAutoFit/>
                  </a:bodyPr>
                  <a:lstStyle/>
                  <a:p>
                    <a:r>
                      <a:rPr lang="en-US" sz="1600" b="1" i="1" dirty="0" smtClean="0">
                        <a:solidFill>
                          <a:srgbClr val="CC3300"/>
                        </a:solidFill>
                      </a:rPr>
                      <a:t>244</a:t>
                    </a:r>
                  </a:p>
                </p:txBody>
              </p:sp>
            </p:grpSp>
            <p:pic>
              <p:nvPicPr>
                <p:cNvPr id="14" name="Picture 2" descr="Anthropogenic carbon cycle"/>
                <p:cNvPicPr>
                  <a:picLocks noChangeAspect="1" noChangeArrowheads="1"/>
                </p:cNvPicPr>
                <p:nvPr/>
              </p:nvPicPr>
              <p:blipFill>
                <a:blip r:embed="rId3" cstate="print"/>
                <a:srcRect l="47500" t="93671" r="48333" b="2532"/>
                <a:stretch>
                  <a:fillRect/>
                </a:stretch>
              </p:blipFill>
              <p:spPr bwMode="auto">
                <a:xfrm>
                  <a:off x="4038600" y="6553200"/>
                  <a:ext cx="381000" cy="228600"/>
                </a:xfrm>
                <a:prstGeom prst="rect">
                  <a:avLst/>
                </a:prstGeom>
                <a:noFill/>
              </p:spPr>
            </p:pic>
            <p:sp>
              <p:nvSpPr>
                <p:cNvPr id="15" name="Freeform 14"/>
                <p:cNvSpPr/>
                <p:nvPr/>
              </p:nvSpPr>
              <p:spPr>
                <a:xfrm>
                  <a:off x="3517494" y="3863127"/>
                  <a:ext cx="5579209" cy="1150307"/>
                </a:xfrm>
                <a:custGeom>
                  <a:avLst/>
                  <a:gdLst>
                    <a:gd name="connsiteX0" fmla="*/ 898634 w 7246883"/>
                    <a:gd name="connsiteY0" fmla="*/ 81455 h 874986"/>
                    <a:gd name="connsiteX1" fmla="*/ 6337738 w 7246883"/>
                    <a:gd name="connsiteY1" fmla="*/ 112986 h 874986"/>
                    <a:gd name="connsiteX2" fmla="*/ 6353503 w 7246883"/>
                    <a:gd name="connsiteY2" fmla="*/ 759372 h 874986"/>
                    <a:gd name="connsiteX3" fmla="*/ 4051738 w 7246883"/>
                    <a:gd name="connsiteY3" fmla="*/ 806668 h 874986"/>
                    <a:gd name="connsiteX4" fmla="*/ 1671145 w 7246883"/>
                    <a:gd name="connsiteY4" fmla="*/ 790903 h 874986"/>
                    <a:gd name="connsiteX5" fmla="*/ 1497724 w 7246883"/>
                    <a:gd name="connsiteY5" fmla="*/ 790903 h 874986"/>
                    <a:gd name="connsiteX6" fmla="*/ 1450428 w 7246883"/>
                    <a:gd name="connsiteY6" fmla="*/ 743606 h 874986"/>
                    <a:gd name="connsiteX7" fmla="*/ 1229710 w 7246883"/>
                    <a:gd name="connsiteY7" fmla="*/ 585951 h 874986"/>
                    <a:gd name="connsiteX8" fmla="*/ 1056290 w 7246883"/>
                    <a:gd name="connsiteY8" fmla="*/ 396765 h 874986"/>
                    <a:gd name="connsiteX9" fmla="*/ 945931 w 7246883"/>
                    <a:gd name="connsiteY9" fmla="*/ 112986 h 874986"/>
                    <a:gd name="connsiteX10" fmla="*/ 898634 w 7246883"/>
                    <a:gd name="connsiteY10" fmla="*/ 81455 h 874986"/>
                    <a:gd name="connsiteX0" fmla="*/ 898634 w 7246883"/>
                    <a:gd name="connsiteY0" fmla="*/ 23648 h 817179"/>
                    <a:gd name="connsiteX1" fmla="*/ 6337738 w 7246883"/>
                    <a:gd name="connsiteY1" fmla="*/ 55179 h 817179"/>
                    <a:gd name="connsiteX2" fmla="*/ 6353503 w 7246883"/>
                    <a:gd name="connsiteY2" fmla="*/ 701565 h 817179"/>
                    <a:gd name="connsiteX3" fmla="*/ 4051738 w 7246883"/>
                    <a:gd name="connsiteY3" fmla="*/ 748861 h 817179"/>
                    <a:gd name="connsiteX4" fmla="*/ 1671145 w 7246883"/>
                    <a:gd name="connsiteY4" fmla="*/ 733096 h 817179"/>
                    <a:gd name="connsiteX5" fmla="*/ 1497724 w 7246883"/>
                    <a:gd name="connsiteY5" fmla="*/ 733096 h 817179"/>
                    <a:gd name="connsiteX6" fmla="*/ 1450428 w 7246883"/>
                    <a:gd name="connsiteY6" fmla="*/ 685799 h 817179"/>
                    <a:gd name="connsiteX7" fmla="*/ 1229710 w 7246883"/>
                    <a:gd name="connsiteY7" fmla="*/ 528144 h 817179"/>
                    <a:gd name="connsiteX8" fmla="*/ 1056290 w 7246883"/>
                    <a:gd name="connsiteY8" fmla="*/ 338958 h 817179"/>
                    <a:gd name="connsiteX9" fmla="*/ 945931 w 7246883"/>
                    <a:gd name="connsiteY9" fmla="*/ 55179 h 817179"/>
                    <a:gd name="connsiteX10" fmla="*/ 898634 w 7246883"/>
                    <a:gd name="connsiteY10" fmla="*/ 23648 h 817179"/>
                    <a:gd name="connsiteX0" fmla="*/ 898634 w 6734503"/>
                    <a:gd name="connsiteY0" fmla="*/ 23648 h 817179"/>
                    <a:gd name="connsiteX1" fmla="*/ 6337738 w 6734503"/>
                    <a:gd name="connsiteY1" fmla="*/ 55179 h 817179"/>
                    <a:gd name="connsiteX2" fmla="*/ 6353503 w 6734503"/>
                    <a:gd name="connsiteY2" fmla="*/ 701565 h 817179"/>
                    <a:gd name="connsiteX3" fmla="*/ 4051738 w 6734503"/>
                    <a:gd name="connsiteY3" fmla="*/ 748861 h 817179"/>
                    <a:gd name="connsiteX4" fmla="*/ 1671145 w 6734503"/>
                    <a:gd name="connsiteY4" fmla="*/ 733096 h 817179"/>
                    <a:gd name="connsiteX5" fmla="*/ 1497724 w 6734503"/>
                    <a:gd name="connsiteY5" fmla="*/ 733096 h 817179"/>
                    <a:gd name="connsiteX6" fmla="*/ 1450428 w 6734503"/>
                    <a:gd name="connsiteY6" fmla="*/ 685799 h 817179"/>
                    <a:gd name="connsiteX7" fmla="*/ 1229710 w 6734503"/>
                    <a:gd name="connsiteY7" fmla="*/ 528144 h 817179"/>
                    <a:gd name="connsiteX8" fmla="*/ 1056290 w 6734503"/>
                    <a:gd name="connsiteY8" fmla="*/ 338958 h 817179"/>
                    <a:gd name="connsiteX9" fmla="*/ 945931 w 6734503"/>
                    <a:gd name="connsiteY9" fmla="*/ 55179 h 817179"/>
                    <a:gd name="connsiteX10" fmla="*/ 898634 w 6734503"/>
                    <a:gd name="connsiteY10" fmla="*/ 23648 h 817179"/>
                    <a:gd name="connsiteX0" fmla="*/ 898634 w 6734503"/>
                    <a:gd name="connsiteY0" fmla="*/ 23648 h 748861"/>
                    <a:gd name="connsiteX1" fmla="*/ 6337738 w 6734503"/>
                    <a:gd name="connsiteY1" fmla="*/ 55179 h 748861"/>
                    <a:gd name="connsiteX2" fmla="*/ 6353503 w 6734503"/>
                    <a:gd name="connsiteY2" fmla="*/ 701565 h 748861"/>
                    <a:gd name="connsiteX3" fmla="*/ 4051738 w 6734503"/>
                    <a:gd name="connsiteY3" fmla="*/ 748861 h 748861"/>
                    <a:gd name="connsiteX4" fmla="*/ 1671145 w 6734503"/>
                    <a:gd name="connsiteY4" fmla="*/ 733096 h 748861"/>
                    <a:gd name="connsiteX5" fmla="*/ 1497724 w 6734503"/>
                    <a:gd name="connsiteY5" fmla="*/ 733096 h 748861"/>
                    <a:gd name="connsiteX6" fmla="*/ 1450428 w 6734503"/>
                    <a:gd name="connsiteY6" fmla="*/ 685799 h 748861"/>
                    <a:gd name="connsiteX7" fmla="*/ 1229710 w 6734503"/>
                    <a:gd name="connsiteY7" fmla="*/ 528144 h 748861"/>
                    <a:gd name="connsiteX8" fmla="*/ 1056290 w 6734503"/>
                    <a:gd name="connsiteY8" fmla="*/ 338958 h 748861"/>
                    <a:gd name="connsiteX9" fmla="*/ 945931 w 6734503"/>
                    <a:gd name="connsiteY9" fmla="*/ 55179 h 748861"/>
                    <a:gd name="connsiteX10" fmla="*/ 898634 w 6734503"/>
                    <a:gd name="connsiteY10" fmla="*/ 23648 h 748861"/>
                    <a:gd name="connsiteX0" fmla="*/ 898634 w 6353503"/>
                    <a:gd name="connsiteY0" fmla="*/ 23648 h 748861"/>
                    <a:gd name="connsiteX1" fmla="*/ 6337738 w 6353503"/>
                    <a:gd name="connsiteY1" fmla="*/ 55179 h 748861"/>
                    <a:gd name="connsiteX2" fmla="*/ 6353503 w 6353503"/>
                    <a:gd name="connsiteY2" fmla="*/ 701565 h 748861"/>
                    <a:gd name="connsiteX3" fmla="*/ 4051738 w 6353503"/>
                    <a:gd name="connsiteY3" fmla="*/ 748861 h 748861"/>
                    <a:gd name="connsiteX4" fmla="*/ 1671145 w 6353503"/>
                    <a:gd name="connsiteY4" fmla="*/ 733096 h 748861"/>
                    <a:gd name="connsiteX5" fmla="*/ 1497724 w 6353503"/>
                    <a:gd name="connsiteY5" fmla="*/ 733096 h 748861"/>
                    <a:gd name="connsiteX6" fmla="*/ 1450428 w 6353503"/>
                    <a:gd name="connsiteY6" fmla="*/ 685799 h 748861"/>
                    <a:gd name="connsiteX7" fmla="*/ 1229710 w 6353503"/>
                    <a:gd name="connsiteY7" fmla="*/ 528144 h 748861"/>
                    <a:gd name="connsiteX8" fmla="*/ 1056290 w 6353503"/>
                    <a:gd name="connsiteY8" fmla="*/ 338958 h 748861"/>
                    <a:gd name="connsiteX9" fmla="*/ 945931 w 6353503"/>
                    <a:gd name="connsiteY9" fmla="*/ 55179 h 748861"/>
                    <a:gd name="connsiteX10" fmla="*/ 898634 w 6353503"/>
                    <a:gd name="connsiteY10" fmla="*/ 23648 h 748861"/>
                    <a:gd name="connsiteX0" fmla="*/ 898634 w 6261537"/>
                    <a:gd name="connsiteY0" fmla="*/ 67003 h 737037"/>
                    <a:gd name="connsiteX1" fmla="*/ 6245772 w 6261537"/>
                    <a:gd name="connsiteY1" fmla="*/ 43355 h 737037"/>
                    <a:gd name="connsiteX2" fmla="*/ 6261537 w 6261537"/>
                    <a:gd name="connsiteY2" fmla="*/ 689741 h 737037"/>
                    <a:gd name="connsiteX3" fmla="*/ 3959772 w 6261537"/>
                    <a:gd name="connsiteY3" fmla="*/ 737037 h 737037"/>
                    <a:gd name="connsiteX4" fmla="*/ 1579179 w 6261537"/>
                    <a:gd name="connsiteY4" fmla="*/ 721272 h 737037"/>
                    <a:gd name="connsiteX5" fmla="*/ 1405758 w 6261537"/>
                    <a:gd name="connsiteY5" fmla="*/ 721272 h 737037"/>
                    <a:gd name="connsiteX6" fmla="*/ 1358462 w 6261537"/>
                    <a:gd name="connsiteY6" fmla="*/ 673975 h 737037"/>
                    <a:gd name="connsiteX7" fmla="*/ 1137744 w 6261537"/>
                    <a:gd name="connsiteY7" fmla="*/ 516320 h 737037"/>
                    <a:gd name="connsiteX8" fmla="*/ 964324 w 6261537"/>
                    <a:gd name="connsiteY8" fmla="*/ 327134 h 737037"/>
                    <a:gd name="connsiteX9" fmla="*/ 853965 w 6261537"/>
                    <a:gd name="connsiteY9" fmla="*/ 43355 h 737037"/>
                    <a:gd name="connsiteX10" fmla="*/ 898634 w 6261537"/>
                    <a:gd name="connsiteY10" fmla="*/ 67003 h 737037"/>
                    <a:gd name="connsiteX0" fmla="*/ 880241 w 6287813"/>
                    <a:gd name="connsiteY0" fmla="*/ 107731 h 801413"/>
                    <a:gd name="connsiteX1" fmla="*/ 6272048 w 6287813"/>
                    <a:gd name="connsiteY1" fmla="*/ 107731 h 801413"/>
                    <a:gd name="connsiteX2" fmla="*/ 6287813 w 6287813"/>
                    <a:gd name="connsiteY2" fmla="*/ 754117 h 801413"/>
                    <a:gd name="connsiteX3" fmla="*/ 3986048 w 6287813"/>
                    <a:gd name="connsiteY3" fmla="*/ 801413 h 801413"/>
                    <a:gd name="connsiteX4" fmla="*/ 1605455 w 6287813"/>
                    <a:gd name="connsiteY4" fmla="*/ 785648 h 801413"/>
                    <a:gd name="connsiteX5" fmla="*/ 1432034 w 6287813"/>
                    <a:gd name="connsiteY5" fmla="*/ 785648 h 801413"/>
                    <a:gd name="connsiteX6" fmla="*/ 1384738 w 6287813"/>
                    <a:gd name="connsiteY6" fmla="*/ 738351 h 801413"/>
                    <a:gd name="connsiteX7" fmla="*/ 1164020 w 6287813"/>
                    <a:gd name="connsiteY7" fmla="*/ 580696 h 801413"/>
                    <a:gd name="connsiteX8" fmla="*/ 990600 w 6287813"/>
                    <a:gd name="connsiteY8" fmla="*/ 391510 h 801413"/>
                    <a:gd name="connsiteX9" fmla="*/ 880241 w 6287813"/>
                    <a:gd name="connsiteY9" fmla="*/ 107731 h 801413"/>
                    <a:gd name="connsiteX0" fmla="*/ 880241 w 6287813"/>
                    <a:gd name="connsiteY0" fmla="*/ 47296 h 740978"/>
                    <a:gd name="connsiteX1" fmla="*/ 6272048 w 6287813"/>
                    <a:gd name="connsiteY1" fmla="*/ 47296 h 740978"/>
                    <a:gd name="connsiteX2" fmla="*/ 6287813 w 6287813"/>
                    <a:gd name="connsiteY2" fmla="*/ 693682 h 740978"/>
                    <a:gd name="connsiteX3" fmla="*/ 3986048 w 6287813"/>
                    <a:gd name="connsiteY3" fmla="*/ 740978 h 740978"/>
                    <a:gd name="connsiteX4" fmla="*/ 1605455 w 6287813"/>
                    <a:gd name="connsiteY4" fmla="*/ 725213 h 740978"/>
                    <a:gd name="connsiteX5" fmla="*/ 1432034 w 6287813"/>
                    <a:gd name="connsiteY5" fmla="*/ 725213 h 740978"/>
                    <a:gd name="connsiteX6" fmla="*/ 1384738 w 6287813"/>
                    <a:gd name="connsiteY6" fmla="*/ 677916 h 740978"/>
                    <a:gd name="connsiteX7" fmla="*/ 1164020 w 6287813"/>
                    <a:gd name="connsiteY7" fmla="*/ 520261 h 740978"/>
                    <a:gd name="connsiteX8" fmla="*/ 990600 w 6287813"/>
                    <a:gd name="connsiteY8" fmla="*/ 331075 h 740978"/>
                    <a:gd name="connsiteX9" fmla="*/ 880241 w 6287813"/>
                    <a:gd name="connsiteY9" fmla="*/ 47296 h 740978"/>
                    <a:gd name="connsiteX0" fmla="*/ 909720 w 6317292"/>
                    <a:gd name="connsiteY0" fmla="*/ 47296 h 740978"/>
                    <a:gd name="connsiteX1" fmla="*/ 6301527 w 6317292"/>
                    <a:gd name="connsiteY1" fmla="*/ 47296 h 740978"/>
                    <a:gd name="connsiteX2" fmla="*/ 6317292 w 6317292"/>
                    <a:gd name="connsiteY2" fmla="*/ 693682 h 740978"/>
                    <a:gd name="connsiteX3" fmla="*/ 4015527 w 6317292"/>
                    <a:gd name="connsiteY3" fmla="*/ 740978 h 740978"/>
                    <a:gd name="connsiteX4" fmla="*/ 1634934 w 6317292"/>
                    <a:gd name="connsiteY4" fmla="*/ 725213 h 740978"/>
                    <a:gd name="connsiteX5" fmla="*/ 1461513 w 6317292"/>
                    <a:gd name="connsiteY5" fmla="*/ 725213 h 740978"/>
                    <a:gd name="connsiteX6" fmla="*/ 1414217 w 6317292"/>
                    <a:gd name="connsiteY6" fmla="*/ 677916 h 740978"/>
                    <a:gd name="connsiteX7" fmla="*/ 1193499 w 6317292"/>
                    <a:gd name="connsiteY7" fmla="*/ 520261 h 740978"/>
                    <a:gd name="connsiteX8" fmla="*/ 1020079 w 6317292"/>
                    <a:gd name="connsiteY8" fmla="*/ 331075 h 740978"/>
                    <a:gd name="connsiteX9" fmla="*/ 909720 w 6317292"/>
                    <a:gd name="connsiteY9" fmla="*/ 47296 h 740978"/>
                    <a:gd name="connsiteX0" fmla="*/ 909720 w 6317292"/>
                    <a:gd name="connsiteY0" fmla="*/ 0 h 693682"/>
                    <a:gd name="connsiteX1" fmla="*/ 6301527 w 6317292"/>
                    <a:gd name="connsiteY1" fmla="*/ 0 h 693682"/>
                    <a:gd name="connsiteX2" fmla="*/ 6317292 w 6317292"/>
                    <a:gd name="connsiteY2" fmla="*/ 646386 h 693682"/>
                    <a:gd name="connsiteX3" fmla="*/ 4015527 w 6317292"/>
                    <a:gd name="connsiteY3" fmla="*/ 693682 h 693682"/>
                    <a:gd name="connsiteX4" fmla="*/ 1634934 w 6317292"/>
                    <a:gd name="connsiteY4" fmla="*/ 677917 h 693682"/>
                    <a:gd name="connsiteX5" fmla="*/ 1461513 w 6317292"/>
                    <a:gd name="connsiteY5" fmla="*/ 677917 h 693682"/>
                    <a:gd name="connsiteX6" fmla="*/ 1414217 w 6317292"/>
                    <a:gd name="connsiteY6" fmla="*/ 630620 h 693682"/>
                    <a:gd name="connsiteX7" fmla="*/ 1193499 w 6317292"/>
                    <a:gd name="connsiteY7" fmla="*/ 472965 h 693682"/>
                    <a:gd name="connsiteX8" fmla="*/ 1020079 w 6317292"/>
                    <a:gd name="connsiteY8" fmla="*/ 283779 h 693682"/>
                    <a:gd name="connsiteX9" fmla="*/ 909720 w 6317292"/>
                    <a:gd name="connsiteY9" fmla="*/ 0 h 693682"/>
                    <a:gd name="connsiteX0" fmla="*/ 171637 w 5579209"/>
                    <a:gd name="connsiteY0" fmla="*/ 456625 h 1150307"/>
                    <a:gd name="connsiteX1" fmla="*/ 5563444 w 5579209"/>
                    <a:gd name="connsiteY1" fmla="*/ 456625 h 1150307"/>
                    <a:gd name="connsiteX2" fmla="*/ 5579209 w 5579209"/>
                    <a:gd name="connsiteY2" fmla="*/ 1103011 h 1150307"/>
                    <a:gd name="connsiteX3" fmla="*/ 3277444 w 5579209"/>
                    <a:gd name="connsiteY3" fmla="*/ 1150307 h 1150307"/>
                    <a:gd name="connsiteX4" fmla="*/ 896851 w 5579209"/>
                    <a:gd name="connsiteY4" fmla="*/ 1134542 h 1150307"/>
                    <a:gd name="connsiteX5" fmla="*/ 723430 w 5579209"/>
                    <a:gd name="connsiteY5" fmla="*/ 1134542 h 1150307"/>
                    <a:gd name="connsiteX6" fmla="*/ 676134 w 5579209"/>
                    <a:gd name="connsiteY6" fmla="*/ 1087245 h 1150307"/>
                    <a:gd name="connsiteX7" fmla="*/ 455416 w 5579209"/>
                    <a:gd name="connsiteY7" fmla="*/ 929590 h 1150307"/>
                    <a:gd name="connsiteX8" fmla="*/ 281996 w 5579209"/>
                    <a:gd name="connsiteY8" fmla="*/ 740404 h 1150307"/>
                    <a:gd name="connsiteX9" fmla="*/ 171637 w 5579209"/>
                    <a:gd name="connsiteY9" fmla="*/ 456625 h 115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9209" h="1150307">
                      <a:moveTo>
                        <a:pt x="171637" y="456625"/>
                      </a:moveTo>
                      <a:cubicBezTo>
                        <a:pt x="1038529" y="473849"/>
                        <a:pt x="4651614" y="462916"/>
                        <a:pt x="5563444" y="456625"/>
                      </a:cubicBezTo>
                      <a:cubicBezTo>
                        <a:pt x="5576477" y="868315"/>
                        <a:pt x="5560921" y="682597"/>
                        <a:pt x="5579209" y="1103011"/>
                      </a:cubicBezTo>
                      <a:cubicBezTo>
                        <a:pt x="5213449" y="1142425"/>
                        <a:pt x="3277444" y="1150307"/>
                        <a:pt x="3277444" y="1150307"/>
                      </a:cubicBezTo>
                      <a:lnTo>
                        <a:pt x="896851" y="1134542"/>
                      </a:lnTo>
                      <a:cubicBezTo>
                        <a:pt x="471182" y="1131915"/>
                        <a:pt x="760216" y="1142425"/>
                        <a:pt x="723430" y="1134542"/>
                      </a:cubicBezTo>
                      <a:cubicBezTo>
                        <a:pt x="686644" y="1126659"/>
                        <a:pt x="720803" y="1121404"/>
                        <a:pt x="676134" y="1087245"/>
                      </a:cubicBezTo>
                      <a:cubicBezTo>
                        <a:pt x="631465" y="1053086"/>
                        <a:pt x="521106" y="987397"/>
                        <a:pt x="455416" y="929590"/>
                      </a:cubicBezTo>
                      <a:cubicBezTo>
                        <a:pt x="389726" y="871783"/>
                        <a:pt x="329292" y="819231"/>
                        <a:pt x="281996" y="740404"/>
                      </a:cubicBezTo>
                      <a:cubicBezTo>
                        <a:pt x="234700" y="661577"/>
                        <a:pt x="0" y="0"/>
                        <a:pt x="171637" y="456625"/>
                      </a:cubicBezTo>
                      <a:close/>
                    </a:path>
                  </a:pathLst>
                </a:custGeom>
                <a:solidFill>
                  <a:schemeClr val="accent1">
                    <a:lumMod val="40000"/>
                    <a:lumOff val="60000"/>
                  </a:schemeClr>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2" descr="Anthropogenic carbon cycle"/>
                <p:cNvPicPr>
                  <a:picLocks noChangeAspect="1" noChangeArrowheads="1"/>
                </p:cNvPicPr>
                <p:nvPr/>
              </p:nvPicPr>
              <p:blipFill>
                <a:blip r:embed="rId3" cstate="print"/>
                <a:srcRect l="84167" t="56962" r="4167" b="34177"/>
                <a:stretch>
                  <a:fillRect/>
                </a:stretch>
              </p:blipFill>
              <p:spPr bwMode="auto">
                <a:xfrm>
                  <a:off x="7696200" y="4267200"/>
                  <a:ext cx="1066800" cy="533400"/>
                </a:xfrm>
                <a:prstGeom prst="rect">
                  <a:avLst/>
                </a:prstGeom>
                <a:noFill/>
              </p:spPr>
            </p:pic>
            <p:pic>
              <p:nvPicPr>
                <p:cNvPr id="17" name="Picture 2" descr="Anthropogenic carbon cycle"/>
                <p:cNvPicPr>
                  <a:picLocks noChangeAspect="1" noChangeArrowheads="1"/>
                </p:cNvPicPr>
                <p:nvPr/>
              </p:nvPicPr>
              <p:blipFill>
                <a:blip r:embed="rId3" cstate="print"/>
                <a:srcRect l="54167" t="58532" r="28333" b="34177"/>
                <a:stretch>
                  <a:fillRect/>
                </a:stretch>
              </p:blipFill>
              <p:spPr bwMode="auto">
                <a:xfrm>
                  <a:off x="4953000" y="4322499"/>
                  <a:ext cx="1676400" cy="459813"/>
                </a:xfrm>
                <a:prstGeom prst="rect">
                  <a:avLst/>
                </a:prstGeom>
                <a:noFill/>
                <a:ln w="12700">
                  <a:solidFill>
                    <a:schemeClr val="tx1"/>
                  </a:solidFill>
                </a:ln>
              </p:spPr>
            </p:pic>
            <p:cxnSp>
              <p:nvCxnSpPr>
                <p:cNvPr id="18" name="Straight Connector 17"/>
                <p:cNvCxnSpPr>
                  <a:stCxn id="9" idx="26"/>
                  <a:endCxn id="9" idx="21"/>
                </p:cNvCxnSpPr>
                <p:nvPr/>
              </p:nvCxnSpPr>
              <p:spPr>
                <a:xfrm>
                  <a:off x="4303776" y="5003416"/>
                  <a:ext cx="479145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0"/>
                  <a:endCxn id="15" idx="1"/>
                </p:cNvCxnSpPr>
                <p:nvPr/>
              </p:nvCxnSpPr>
              <p:spPr>
                <a:xfrm>
                  <a:off x="3689131" y="4319752"/>
                  <a:ext cx="539180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20" name="Picture 2" descr="Anthropogenic carbon cycle"/>
                <p:cNvPicPr>
                  <a:picLocks noChangeAspect="1" noChangeArrowheads="1"/>
                </p:cNvPicPr>
                <p:nvPr/>
              </p:nvPicPr>
              <p:blipFill>
                <a:blip r:embed="rId3" cstate="print"/>
                <a:srcRect l="54167" t="74684" r="28333" b="13924"/>
                <a:stretch>
                  <a:fillRect/>
                </a:stretch>
              </p:blipFill>
              <p:spPr bwMode="auto">
                <a:xfrm>
                  <a:off x="4876800" y="5105400"/>
                  <a:ext cx="1600200" cy="685800"/>
                </a:xfrm>
                <a:prstGeom prst="rect">
                  <a:avLst/>
                </a:prstGeom>
                <a:noFill/>
              </p:spPr>
            </p:pic>
            <p:grpSp>
              <p:nvGrpSpPr>
                <p:cNvPr id="21" name="Group 35"/>
                <p:cNvGrpSpPr/>
                <p:nvPr/>
              </p:nvGrpSpPr>
              <p:grpSpPr>
                <a:xfrm>
                  <a:off x="2005060" y="1905000"/>
                  <a:ext cx="966740" cy="838200"/>
                  <a:chOff x="-1271540" y="1143000"/>
                  <a:chExt cx="966740" cy="838200"/>
                </a:xfrm>
              </p:grpSpPr>
              <p:sp>
                <p:nvSpPr>
                  <p:cNvPr id="29" name="Rectangle 28"/>
                  <p:cNvSpPr/>
                  <p:nvPr/>
                </p:nvSpPr>
                <p:spPr>
                  <a:xfrm>
                    <a:off x="-1066800" y="1524000"/>
                    <a:ext cx="457200" cy="4572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5"/>
                  <p:cNvSpPr txBox="1"/>
                  <p:nvPr/>
                </p:nvSpPr>
                <p:spPr>
                  <a:xfrm>
                    <a:off x="-1271540" y="1143000"/>
                    <a:ext cx="966740" cy="584775"/>
                  </a:xfrm>
                  <a:prstGeom prst="rect">
                    <a:avLst/>
                  </a:prstGeom>
                  <a:noFill/>
                </p:spPr>
                <p:txBody>
                  <a:bodyPr wrap="square" rtlCol="0">
                    <a:spAutoFit/>
                  </a:bodyPr>
                  <a:lstStyle/>
                  <a:p>
                    <a:pPr algn="ctr"/>
                    <a:r>
                      <a:rPr lang="en-US" sz="1600" b="1" dirty="0" smtClean="0">
                        <a:solidFill>
                          <a:srgbClr val="C00000"/>
                        </a:solidFill>
                      </a:rPr>
                      <a:t>forest</a:t>
                    </a:r>
                  </a:p>
                  <a:p>
                    <a:pPr algn="ctr"/>
                    <a:r>
                      <a:rPr lang="en-US" sz="1600" b="1" dirty="0" smtClean="0">
                        <a:solidFill>
                          <a:srgbClr val="C00000"/>
                        </a:solidFill>
                      </a:rPr>
                      <a:t>growth</a:t>
                    </a:r>
                  </a:p>
                </p:txBody>
              </p:sp>
            </p:grpSp>
            <p:sp>
              <p:nvSpPr>
                <p:cNvPr id="22" name="TextBox 21"/>
                <p:cNvSpPr txBox="1"/>
                <p:nvPr/>
              </p:nvSpPr>
              <p:spPr>
                <a:xfrm>
                  <a:off x="7315200" y="2743200"/>
                  <a:ext cx="938077" cy="338554"/>
                </a:xfrm>
                <a:prstGeom prst="rect">
                  <a:avLst/>
                </a:prstGeom>
                <a:noFill/>
              </p:spPr>
              <p:txBody>
                <a:bodyPr wrap="none" rtlCol="0">
                  <a:spAutoFit/>
                </a:bodyPr>
                <a:lstStyle/>
                <a:p>
                  <a:pPr algn="ctr"/>
                  <a:r>
                    <a:rPr lang="en-US" sz="1600" b="1" dirty="0" err="1" smtClean="0">
                      <a:solidFill>
                        <a:srgbClr val="C00000"/>
                      </a:solidFill>
                    </a:rPr>
                    <a:t>emisions</a:t>
                  </a:r>
                  <a:endParaRPr lang="en-US" sz="1600" b="1" dirty="0" smtClean="0">
                    <a:solidFill>
                      <a:srgbClr val="C00000"/>
                    </a:solidFill>
                  </a:endParaRPr>
                </a:p>
              </p:txBody>
            </p:sp>
            <p:grpSp>
              <p:nvGrpSpPr>
                <p:cNvPr id="23" name="Group 34"/>
                <p:cNvGrpSpPr/>
                <p:nvPr/>
              </p:nvGrpSpPr>
              <p:grpSpPr>
                <a:xfrm>
                  <a:off x="3200400" y="2277905"/>
                  <a:ext cx="914400" cy="617694"/>
                  <a:chOff x="-1294449" y="2776283"/>
                  <a:chExt cx="957634" cy="753463"/>
                </a:xfrm>
              </p:grpSpPr>
              <p:sp>
                <p:nvSpPr>
                  <p:cNvPr id="27" name="Rectangle 26"/>
                  <p:cNvSpPr/>
                  <p:nvPr/>
                </p:nvSpPr>
                <p:spPr>
                  <a:xfrm>
                    <a:off x="-1058643" y="2776283"/>
                    <a:ext cx="642026" cy="753463"/>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1294449" y="3157952"/>
                    <a:ext cx="957634" cy="338554"/>
                  </a:xfrm>
                  <a:prstGeom prst="rect">
                    <a:avLst/>
                  </a:prstGeom>
                  <a:noFill/>
                </p:spPr>
                <p:txBody>
                  <a:bodyPr wrap="none" rtlCol="0">
                    <a:spAutoFit/>
                  </a:bodyPr>
                  <a:lstStyle/>
                  <a:p>
                    <a:pPr algn="ctr"/>
                    <a:r>
                      <a:rPr lang="en-US" sz="1600" b="1" dirty="0" smtClean="0">
                        <a:solidFill>
                          <a:srgbClr val="C00000"/>
                        </a:solidFill>
                      </a:rPr>
                      <a:t>de-forest</a:t>
                    </a:r>
                  </a:p>
                </p:txBody>
              </p:sp>
            </p:grpSp>
            <p:sp>
              <p:nvSpPr>
                <p:cNvPr id="24" name="Rectangle 23"/>
                <p:cNvSpPr/>
                <p:nvPr/>
              </p:nvSpPr>
              <p:spPr>
                <a:xfrm>
                  <a:off x="5943600" y="1874520"/>
                  <a:ext cx="228600" cy="1545336"/>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Connector 24"/>
                <p:cNvCxnSpPr/>
                <p:nvPr/>
              </p:nvCxnSpPr>
              <p:spPr>
                <a:xfrm flipV="1">
                  <a:off x="5943600" y="3438144"/>
                  <a:ext cx="0" cy="594360"/>
                </a:xfrm>
                <a:prstGeom prst="line">
                  <a:avLst/>
                </a:prstGeom>
                <a:ln w="2540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053328" y="4078224"/>
                  <a:ext cx="0" cy="1524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0" y="5657671"/>
                <a:ext cx="4038600" cy="1200329"/>
              </a:xfrm>
              <a:prstGeom prst="rect">
                <a:avLst/>
              </a:prstGeom>
              <a:solidFill>
                <a:srgbClr val="BDAE43"/>
              </a:solidFill>
              <a:ln w="38100">
                <a:solidFill>
                  <a:schemeClr val="bg1"/>
                </a:solidFill>
              </a:ln>
            </p:spPr>
            <p:txBody>
              <a:bodyPr wrap="square" rtlCol="0">
                <a:spAutoFit/>
              </a:bodyPr>
              <a:lstStyle/>
              <a:p>
                <a:r>
                  <a:rPr lang="en-US" sz="2400" b="1" dirty="0" smtClean="0">
                    <a:effectLst>
                      <a:outerShdw dist="38100" dir="7200000" algn="ctr" rotWithShape="0">
                        <a:schemeClr val="bg1"/>
                      </a:outerShdw>
                    </a:effectLst>
                  </a:rPr>
                  <a:t>black text:  pre-industrial data</a:t>
                </a:r>
              </a:p>
              <a:p>
                <a:r>
                  <a:rPr lang="en-US" sz="2400" b="1" dirty="0" smtClean="0">
                    <a:solidFill>
                      <a:srgbClr val="C00000"/>
                    </a:solidFill>
                    <a:effectLst>
                      <a:outerShdw dist="38100" dir="7200000" algn="ctr" rotWithShape="0">
                        <a:schemeClr val="bg1"/>
                      </a:outerShdw>
                    </a:effectLst>
                  </a:rPr>
                  <a:t>red text: industrial age impact</a:t>
                </a:r>
              </a:p>
              <a:p>
                <a:r>
                  <a:rPr lang="en-US" sz="2400" b="1" dirty="0" smtClean="0">
                    <a:effectLst>
                      <a:outerShdw dist="38100" dir="7200000" algn="ctr" rotWithShape="0">
                        <a:schemeClr val="bg1"/>
                      </a:outerShdw>
                    </a:effectLst>
                  </a:rPr>
                  <a:t>Rate/flux: </a:t>
                </a:r>
                <a:r>
                  <a:rPr lang="en-US" sz="2400" b="1" dirty="0" err="1" smtClean="0">
                    <a:effectLst>
                      <a:outerShdw dist="38100" dir="7200000" algn="ctr" rotWithShape="0">
                        <a:schemeClr val="bg1"/>
                      </a:outerShdw>
                    </a:effectLst>
                  </a:rPr>
                  <a:t>GtC</a:t>
                </a:r>
                <a:r>
                  <a:rPr lang="en-US" sz="2400" b="1" dirty="0" smtClean="0">
                    <a:effectLst>
                      <a:outerShdw dist="38100" dir="7200000" algn="ctr" rotWithShape="0">
                        <a:schemeClr val="bg1"/>
                      </a:outerShdw>
                    </a:effectLst>
                  </a:rPr>
                  <a:t> (</a:t>
                </a:r>
                <a:r>
                  <a:rPr lang="en-US" sz="2400" b="1" dirty="0" err="1" smtClean="0">
                    <a:effectLst>
                      <a:outerShdw dist="38100" dir="7200000" algn="ctr" rotWithShape="0">
                        <a:schemeClr val="bg1"/>
                      </a:outerShdw>
                    </a:effectLst>
                  </a:rPr>
                  <a:t>gigaton</a:t>
                </a:r>
                <a:r>
                  <a:rPr lang="en-US" sz="2400" b="1" dirty="0" smtClean="0">
                    <a:effectLst>
                      <a:outerShdw dist="38100" dir="7200000" algn="ctr" rotWithShape="0">
                        <a:schemeClr val="bg1"/>
                      </a:outerShdw>
                    </a:effectLst>
                  </a:rPr>
                  <a:t> C)</a:t>
                </a:r>
              </a:p>
            </p:txBody>
          </p:sp>
        </p:grpSp>
        <p:sp>
          <p:nvSpPr>
            <p:cNvPr id="4" name="Rectangle 3"/>
            <p:cNvSpPr/>
            <p:nvPr/>
          </p:nvSpPr>
          <p:spPr>
            <a:xfrm>
              <a:off x="6096000" y="841248"/>
              <a:ext cx="3048000" cy="475488"/>
            </a:xfrm>
            <a:prstGeom prst="rect">
              <a:avLst/>
            </a:prstGeom>
            <a:solidFill>
              <a:schemeClr val="accent5">
                <a:lumMod val="20000"/>
                <a:lumOff val="80000"/>
              </a:schemeClr>
            </a:solidFill>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019800" y="838200"/>
              <a:ext cx="2895600" cy="492443"/>
            </a:xfrm>
            <a:prstGeom prst="rect">
              <a:avLst/>
            </a:prstGeom>
            <a:noFill/>
          </p:spPr>
          <p:txBody>
            <a:bodyPr wrap="square" rtlCol="0">
              <a:spAutoFit/>
            </a:bodyPr>
            <a:lstStyle/>
            <a:p>
              <a:pPr algn="ctr"/>
              <a:r>
                <a:rPr lang="en-US" sz="2600" b="1" dirty="0" smtClean="0">
                  <a:effectLst>
                    <a:outerShdw dist="50800" dir="7200000" algn="ctr" rotWithShape="0">
                      <a:schemeClr val="bg1"/>
                    </a:outerShdw>
                  </a:effectLst>
                </a:rPr>
                <a:t>CARBON CYCLE</a:t>
              </a:r>
            </a:p>
          </p:txBody>
        </p:sp>
      </p:grpSp>
      <p:sp>
        <p:nvSpPr>
          <p:cNvPr id="50" name="Rectangle 49"/>
          <p:cNvSpPr/>
          <p:nvPr/>
        </p:nvSpPr>
        <p:spPr>
          <a:xfrm>
            <a:off x="4953000" y="4343400"/>
            <a:ext cx="1219200" cy="14478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a:spLocks noChangeAspect="1"/>
          </p:cNvSpPr>
          <p:nvPr/>
        </p:nvSpPr>
        <p:spPr>
          <a:xfrm>
            <a:off x="2267712" y="984408"/>
            <a:ext cx="1753878" cy="830997"/>
          </a:xfrm>
          <a:prstGeom prst="rect">
            <a:avLst/>
          </a:prstGeom>
          <a:solidFill>
            <a:schemeClr val="accent5">
              <a:lumMod val="20000"/>
              <a:lumOff val="80000"/>
            </a:schemeClr>
          </a:solidFill>
          <a:ln w="63500">
            <a:solidFill>
              <a:srgbClr val="FFC000"/>
            </a:solidFill>
          </a:ln>
          <a:effectLst>
            <a:outerShdw dist="50800" dir="8400000" algn="ctr" rotWithShape="0">
              <a:schemeClr val="tx1"/>
            </a:outerShdw>
          </a:effectLst>
        </p:spPr>
        <p:txBody>
          <a:bodyPr wrap="none" rtlCol="0">
            <a:spAutoFit/>
          </a:bodyPr>
          <a:lstStyle/>
          <a:p>
            <a:r>
              <a:rPr lang="en-US" sz="2400" b="1" dirty="0" smtClean="0"/>
              <a:t>Atmosphere</a:t>
            </a:r>
          </a:p>
          <a:p>
            <a:r>
              <a:rPr lang="en-US" sz="2400" b="1" dirty="0" smtClean="0"/>
              <a:t>597</a:t>
            </a:r>
          </a:p>
        </p:txBody>
      </p:sp>
      <p:sp>
        <p:nvSpPr>
          <p:cNvPr id="47" name="TextBox 46"/>
          <p:cNvSpPr txBox="1">
            <a:spLocks noChangeAspect="1"/>
          </p:cNvSpPr>
          <p:nvPr/>
        </p:nvSpPr>
        <p:spPr>
          <a:xfrm>
            <a:off x="1065522" y="3218688"/>
            <a:ext cx="1372878" cy="830997"/>
          </a:xfrm>
          <a:prstGeom prst="rect">
            <a:avLst/>
          </a:prstGeom>
          <a:solidFill>
            <a:schemeClr val="bg1"/>
          </a:solidFill>
          <a:ln w="63500">
            <a:solidFill>
              <a:srgbClr val="FFC000"/>
            </a:solidFill>
          </a:ln>
          <a:effectLst>
            <a:outerShdw dist="50800" dir="8400000" algn="ctr" rotWithShape="0">
              <a:schemeClr val="tx1"/>
            </a:outerShdw>
          </a:effectLst>
        </p:spPr>
        <p:txBody>
          <a:bodyPr wrap="square" rtlCol="0">
            <a:spAutoFit/>
          </a:bodyPr>
          <a:lstStyle/>
          <a:p>
            <a:r>
              <a:rPr lang="en-US" sz="2400" b="1" dirty="0" smtClean="0"/>
              <a:t> Forests</a:t>
            </a:r>
          </a:p>
          <a:p>
            <a:r>
              <a:rPr lang="en-US" sz="2400" b="1" dirty="0" smtClean="0"/>
              <a:t> 2300</a:t>
            </a:r>
          </a:p>
        </p:txBody>
      </p:sp>
      <p:sp>
        <p:nvSpPr>
          <p:cNvPr id="48" name="TextBox 47"/>
          <p:cNvSpPr txBox="1">
            <a:spLocks noChangeAspect="1"/>
          </p:cNvSpPr>
          <p:nvPr/>
        </p:nvSpPr>
        <p:spPr>
          <a:xfrm>
            <a:off x="6333657" y="3143071"/>
            <a:ext cx="1613968" cy="830997"/>
          </a:xfrm>
          <a:prstGeom prst="rect">
            <a:avLst/>
          </a:prstGeom>
          <a:solidFill>
            <a:schemeClr val="bg1"/>
          </a:solidFill>
          <a:ln w="63500">
            <a:solidFill>
              <a:srgbClr val="FFC000"/>
            </a:solidFill>
          </a:ln>
          <a:effectLst>
            <a:outerShdw dist="50800" dir="8400000" algn="ctr" rotWithShape="0">
              <a:schemeClr val="tx1"/>
            </a:outerShdw>
          </a:effectLst>
        </p:spPr>
        <p:txBody>
          <a:bodyPr wrap="none" rtlCol="0">
            <a:spAutoFit/>
          </a:bodyPr>
          <a:lstStyle/>
          <a:p>
            <a:r>
              <a:rPr lang="en-US" sz="2400" b="1" dirty="0" smtClean="0"/>
              <a:t>Fossil Fuels</a:t>
            </a:r>
          </a:p>
          <a:p>
            <a:r>
              <a:rPr lang="en-US" sz="2400" b="1" dirty="0" smtClean="0"/>
              <a:t>3700</a:t>
            </a:r>
          </a:p>
        </p:txBody>
      </p:sp>
      <p:sp>
        <p:nvSpPr>
          <p:cNvPr id="49" name="TextBox 48"/>
          <p:cNvSpPr txBox="1">
            <a:spLocks noChangeAspect="1"/>
          </p:cNvSpPr>
          <p:nvPr/>
        </p:nvSpPr>
        <p:spPr>
          <a:xfrm>
            <a:off x="5084064" y="4480560"/>
            <a:ext cx="1042273" cy="1200329"/>
          </a:xfrm>
          <a:prstGeom prst="rect">
            <a:avLst/>
          </a:prstGeom>
          <a:solidFill>
            <a:schemeClr val="bg1"/>
          </a:solidFill>
          <a:ln w="63500">
            <a:solidFill>
              <a:srgbClr val="FFC000"/>
            </a:solidFill>
          </a:ln>
          <a:effectLst>
            <a:outerShdw dist="50800" dir="8400000" algn="ctr" rotWithShape="0">
              <a:schemeClr val="tx1"/>
            </a:outerShdw>
          </a:effectLst>
        </p:spPr>
        <p:txBody>
          <a:bodyPr wrap="none" rtlCol="0">
            <a:spAutoFit/>
          </a:bodyPr>
          <a:lstStyle/>
          <a:p>
            <a:pPr algn="ctr"/>
            <a:r>
              <a:rPr lang="en-US" sz="2400" b="1" dirty="0" smtClean="0"/>
              <a:t>900</a:t>
            </a:r>
          </a:p>
          <a:p>
            <a:pPr algn="ctr"/>
            <a:r>
              <a:rPr lang="en-US" sz="2400" b="1" dirty="0" smtClean="0"/>
              <a:t>Ocean</a:t>
            </a:r>
          </a:p>
          <a:p>
            <a:pPr algn="ctr"/>
            <a:r>
              <a:rPr lang="en-US" sz="2400" b="1" dirty="0" smtClean="0"/>
              <a:t>37,100</a:t>
            </a:r>
          </a:p>
        </p:txBody>
      </p:sp>
      <p:sp>
        <p:nvSpPr>
          <p:cNvPr id="51" name="TextBox 50"/>
          <p:cNvSpPr txBox="1"/>
          <p:nvPr/>
        </p:nvSpPr>
        <p:spPr>
          <a:xfrm>
            <a:off x="2895600" y="1367135"/>
            <a:ext cx="94488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- 101</a:t>
            </a:r>
          </a:p>
        </p:txBody>
      </p:sp>
      <p:sp>
        <p:nvSpPr>
          <p:cNvPr id="52" name="TextBox 51"/>
          <p:cNvSpPr txBox="1"/>
          <p:nvPr/>
        </p:nvSpPr>
        <p:spPr>
          <a:xfrm>
            <a:off x="3581400" y="1367135"/>
            <a:ext cx="94488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+ 140</a:t>
            </a:r>
          </a:p>
        </p:txBody>
      </p:sp>
      <p:sp>
        <p:nvSpPr>
          <p:cNvPr id="53" name="TextBox 52"/>
          <p:cNvSpPr txBox="1"/>
          <p:nvPr/>
        </p:nvSpPr>
        <p:spPr>
          <a:xfrm>
            <a:off x="1950720" y="3581400"/>
            <a:ext cx="94488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+ 101</a:t>
            </a:r>
          </a:p>
        </p:txBody>
      </p:sp>
      <p:sp>
        <p:nvSpPr>
          <p:cNvPr id="55" name="TextBox 54"/>
          <p:cNvSpPr txBox="1"/>
          <p:nvPr/>
        </p:nvSpPr>
        <p:spPr>
          <a:xfrm>
            <a:off x="7162800" y="3505200"/>
            <a:ext cx="868680" cy="461665"/>
          </a:xfrm>
          <a:prstGeom prst="rect">
            <a:avLst/>
          </a:prstGeom>
          <a:noFill/>
          <a:ln w="25400">
            <a:noFill/>
          </a:ln>
        </p:spPr>
        <p:txBody>
          <a:bodyPr wrap="square" rtlCol="0">
            <a:spAutoFit/>
          </a:bodyPr>
          <a:lstStyle/>
          <a:p>
            <a:r>
              <a:rPr lang="en-US" sz="2400" b="1" dirty="0" smtClean="0">
                <a:solidFill>
                  <a:srgbClr val="C00000"/>
                </a:solidFill>
              </a:rPr>
              <a:t>- 244</a:t>
            </a:r>
          </a:p>
        </p:txBody>
      </p:sp>
      <p:sp>
        <p:nvSpPr>
          <p:cNvPr id="56" name="TextBox 55"/>
          <p:cNvSpPr txBox="1"/>
          <p:nvPr/>
        </p:nvSpPr>
        <p:spPr>
          <a:xfrm>
            <a:off x="4419600" y="1367135"/>
            <a:ext cx="94488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+ 244</a:t>
            </a:r>
          </a:p>
        </p:txBody>
      </p:sp>
      <p:sp>
        <p:nvSpPr>
          <p:cNvPr id="57" name="TextBox 56"/>
          <p:cNvSpPr txBox="1"/>
          <p:nvPr/>
        </p:nvSpPr>
        <p:spPr>
          <a:xfrm>
            <a:off x="5257800" y="1367135"/>
            <a:ext cx="91440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- 118</a:t>
            </a:r>
          </a:p>
        </p:txBody>
      </p:sp>
      <p:sp>
        <p:nvSpPr>
          <p:cNvPr id="58" name="TextBox 57"/>
          <p:cNvSpPr txBox="1"/>
          <p:nvPr/>
        </p:nvSpPr>
        <p:spPr>
          <a:xfrm>
            <a:off x="5867400" y="4495800"/>
            <a:ext cx="762000" cy="457200"/>
          </a:xfrm>
          <a:prstGeom prst="rect">
            <a:avLst/>
          </a:prstGeom>
          <a:solidFill>
            <a:schemeClr val="bg1"/>
          </a:solidFill>
          <a:ln w="25400">
            <a:noFill/>
          </a:ln>
        </p:spPr>
        <p:txBody>
          <a:bodyPr wrap="square" rtlCol="0">
            <a:spAutoFit/>
          </a:bodyPr>
          <a:lstStyle/>
          <a:p>
            <a:r>
              <a:rPr lang="en-US" sz="2400" b="1" dirty="0" smtClean="0">
                <a:solidFill>
                  <a:srgbClr val="C00000"/>
                </a:solidFill>
              </a:rPr>
              <a:t>+ 18</a:t>
            </a:r>
          </a:p>
        </p:txBody>
      </p:sp>
      <p:sp>
        <p:nvSpPr>
          <p:cNvPr id="59" name="TextBox 58"/>
          <p:cNvSpPr txBox="1"/>
          <p:nvPr/>
        </p:nvSpPr>
        <p:spPr>
          <a:xfrm>
            <a:off x="6019800" y="5181600"/>
            <a:ext cx="91440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+ 100</a:t>
            </a:r>
          </a:p>
        </p:txBody>
      </p:sp>
      <p:sp>
        <p:nvSpPr>
          <p:cNvPr id="60" name="Oval 59"/>
          <p:cNvSpPr/>
          <p:nvPr/>
        </p:nvSpPr>
        <p:spPr>
          <a:xfrm>
            <a:off x="2743200" y="1295400"/>
            <a:ext cx="3581400" cy="609600"/>
          </a:xfrm>
          <a:prstGeom prst="ellipse">
            <a:avLst/>
          </a:prstGeom>
          <a:ln w="762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p:cNvSpPr txBox="1"/>
          <p:nvPr/>
        </p:nvSpPr>
        <p:spPr>
          <a:xfrm rot="20400000">
            <a:off x="2701000" y="2851805"/>
            <a:ext cx="793807" cy="646331"/>
          </a:xfrm>
          <a:prstGeom prst="rect">
            <a:avLst/>
          </a:prstGeom>
          <a:solidFill>
            <a:schemeClr val="bg1"/>
          </a:solidFill>
        </p:spPr>
        <p:txBody>
          <a:bodyPr wrap="none" rtlCol="0">
            <a:spAutoFit/>
          </a:bodyPr>
          <a:lstStyle/>
          <a:p>
            <a:r>
              <a:rPr lang="en-US" sz="3600" b="1" dirty="0" smtClean="0">
                <a:solidFill>
                  <a:srgbClr val="C00000"/>
                </a:solidFill>
              </a:rPr>
              <a:t>-39</a:t>
            </a:r>
          </a:p>
        </p:txBody>
      </p:sp>
      <p:sp>
        <p:nvSpPr>
          <p:cNvPr id="54" name="TextBox 53"/>
          <p:cNvSpPr txBox="1"/>
          <p:nvPr/>
        </p:nvSpPr>
        <p:spPr>
          <a:xfrm>
            <a:off x="2712720" y="3576935"/>
            <a:ext cx="868680" cy="461665"/>
          </a:xfrm>
          <a:prstGeom prst="rect">
            <a:avLst/>
          </a:prstGeom>
          <a:solidFill>
            <a:schemeClr val="bg1"/>
          </a:solidFill>
          <a:ln w="25400">
            <a:noFill/>
          </a:ln>
        </p:spPr>
        <p:txBody>
          <a:bodyPr wrap="square" rtlCol="0">
            <a:spAutoFit/>
          </a:bodyPr>
          <a:lstStyle/>
          <a:p>
            <a:r>
              <a:rPr lang="en-US" sz="2400" b="1" dirty="0" smtClean="0">
                <a:solidFill>
                  <a:srgbClr val="C00000"/>
                </a:solidFill>
              </a:rPr>
              <a:t>- 140</a:t>
            </a:r>
          </a:p>
        </p:txBody>
      </p:sp>
      <p:sp>
        <p:nvSpPr>
          <p:cNvPr id="62" name="Oval 61"/>
          <p:cNvSpPr/>
          <p:nvPr/>
        </p:nvSpPr>
        <p:spPr>
          <a:xfrm>
            <a:off x="1752600" y="3505200"/>
            <a:ext cx="1905000" cy="609600"/>
          </a:xfrm>
          <a:prstGeom prst="ellipse">
            <a:avLst/>
          </a:prstGeom>
          <a:ln w="762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Oval 66"/>
          <p:cNvSpPr/>
          <p:nvPr/>
        </p:nvSpPr>
        <p:spPr>
          <a:xfrm>
            <a:off x="7086600" y="3429000"/>
            <a:ext cx="990600" cy="609600"/>
          </a:xfrm>
          <a:prstGeom prst="ellipse">
            <a:avLst/>
          </a:prstGeom>
          <a:ln w="762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Oval 68"/>
          <p:cNvSpPr/>
          <p:nvPr/>
        </p:nvSpPr>
        <p:spPr>
          <a:xfrm rot="20212716">
            <a:off x="5917641" y="4397512"/>
            <a:ext cx="821519" cy="1430937"/>
          </a:xfrm>
          <a:prstGeom prst="ellipse">
            <a:avLst/>
          </a:prstGeom>
          <a:ln w="762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3" name="Group 72"/>
          <p:cNvGrpSpPr/>
          <p:nvPr/>
        </p:nvGrpSpPr>
        <p:grpSpPr>
          <a:xfrm>
            <a:off x="914400" y="3505200"/>
            <a:ext cx="3352800" cy="2612886"/>
            <a:chOff x="914400" y="3505200"/>
            <a:chExt cx="3352800" cy="2612886"/>
          </a:xfrm>
        </p:grpSpPr>
        <p:sp>
          <p:nvSpPr>
            <p:cNvPr id="70" name="Oval 69"/>
            <p:cNvSpPr/>
            <p:nvPr/>
          </p:nvSpPr>
          <p:spPr>
            <a:xfrm>
              <a:off x="1828800" y="3505200"/>
              <a:ext cx="1066800" cy="838200"/>
            </a:xfrm>
            <a:prstGeom prst="ellipse">
              <a:avLst/>
            </a:prstGeom>
            <a:ln w="762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rot="3521271">
              <a:off x="2199294" y="4624366"/>
              <a:ext cx="1055638" cy="390486"/>
            </a:xfrm>
            <a:custGeom>
              <a:avLst/>
              <a:gdLst>
                <a:gd name="connsiteX0" fmla="*/ 1615440 w 1615440"/>
                <a:gd name="connsiteY0" fmla="*/ 304800 h 304800"/>
                <a:gd name="connsiteX1" fmla="*/ 594360 w 1615440"/>
                <a:gd name="connsiteY1" fmla="*/ 45720 h 304800"/>
                <a:gd name="connsiteX2" fmla="*/ 0 w 1615440"/>
                <a:gd name="connsiteY2" fmla="*/ 30480 h 304800"/>
              </a:gdLst>
              <a:ahLst/>
              <a:cxnLst>
                <a:cxn ang="0">
                  <a:pos x="connsiteX0" y="connsiteY0"/>
                </a:cxn>
                <a:cxn ang="0">
                  <a:pos x="connsiteX1" y="connsiteY1"/>
                </a:cxn>
                <a:cxn ang="0">
                  <a:pos x="connsiteX2" y="connsiteY2"/>
                </a:cxn>
              </a:cxnLst>
              <a:rect l="l" t="t" r="r" b="b"/>
              <a:pathLst>
                <a:path w="1615440" h="304800">
                  <a:moveTo>
                    <a:pt x="1615440" y="304800"/>
                  </a:moveTo>
                  <a:cubicBezTo>
                    <a:pt x="1239520" y="198120"/>
                    <a:pt x="863600" y="91440"/>
                    <a:pt x="594360" y="45720"/>
                  </a:cubicBezTo>
                  <a:cubicBezTo>
                    <a:pt x="325120" y="0"/>
                    <a:pt x="73660" y="22860"/>
                    <a:pt x="0" y="30480"/>
                  </a:cubicBezTo>
                </a:path>
              </a:pathLst>
            </a:custGeom>
            <a:ln w="101600">
              <a:solidFill>
                <a:schemeClr val="tx1"/>
              </a:solidFill>
              <a:tailEnd type="triangle" w="lg" len="lg"/>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p:cNvSpPr txBox="1"/>
            <p:nvPr/>
          </p:nvSpPr>
          <p:spPr>
            <a:xfrm>
              <a:off x="914400" y="5410200"/>
              <a:ext cx="3352800" cy="707886"/>
            </a:xfrm>
            <a:prstGeom prst="rect">
              <a:avLst/>
            </a:prstGeom>
            <a:solidFill>
              <a:schemeClr val="bg1"/>
            </a:solidFill>
            <a:ln w="38100">
              <a:solidFill>
                <a:schemeClr val="tx1"/>
              </a:solidFill>
            </a:ln>
          </p:spPr>
          <p:txBody>
            <a:bodyPr wrap="square" rtlCol="0">
              <a:spAutoFit/>
            </a:bodyPr>
            <a:lstStyle/>
            <a:p>
              <a:pPr algn="ctr"/>
              <a:r>
                <a:rPr lang="en-US" sz="4000" b="1" dirty="0" smtClean="0">
                  <a:solidFill>
                    <a:srgbClr val="FF0000"/>
                  </a:solidFill>
                  <a:effectLst>
                    <a:outerShdw dist="50800" dir="7200000" algn="ctr" rotWithShape="0">
                      <a:schemeClr val="tx1"/>
                    </a:outerShdw>
                  </a:effectLst>
                </a:rPr>
                <a:t>net forest loss</a:t>
              </a:r>
            </a:p>
          </p:txBody>
        </p:sp>
      </p:grpSp>
      <p:grpSp>
        <p:nvGrpSpPr>
          <p:cNvPr id="74" name="Group 73"/>
          <p:cNvGrpSpPr/>
          <p:nvPr/>
        </p:nvGrpSpPr>
        <p:grpSpPr>
          <a:xfrm>
            <a:off x="6172200" y="3352800"/>
            <a:ext cx="2667000" cy="2746248"/>
            <a:chOff x="1295400" y="3352800"/>
            <a:chExt cx="2667000" cy="2746248"/>
          </a:xfrm>
        </p:grpSpPr>
        <p:sp>
          <p:nvSpPr>
            <p:cNvPr id="75" name="Oval 74"/>
            <p:cNvSpPr/>
            <p:nvPr/>
          </p:nvSpPr>
          <p:spPr>
            <a:xfrm>
              <a:off x="2133600" y="3352800"/>
              <a:ext cx="1143000" cy="914400"/>
            </a:xfrm>
            <a:prstGeom prst="ellipse">
              <a:avLst/>
            </a:prstGeom>
            <a:ln w="762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rot="8034314" flipV="1">
              <a:off x="1363510" y="4431074"/>
              <a:ext cx="1339060" cy="586651"/>
            </a:xfrm>
            <a:custGeom>
              <a:avLst/>
              <a:gdLst>
                <a:gd name="connsiteX0" fmla="*/ 1615440 w 1615440"/>
                <a:gd name="connsiteY0" fmla="*/ 304800 h 304800"/>
                <a:gd name="connsiteX1" fmla="*/ 594360 w 1615440"/>
                <a:gd name="connsiteY1" fmla="*/ 45720 h 304800"/>
                <a:gd name="connsiteX2" fmla="*/ 0 w 1615440"/>
                <a:gd name="connsiteY2" fmla="*/ 30480 h 304800"/>
              </a:gdLst>
              <a:ahLst/>
              <a:cxnLst>
                <a:cxn ang="0">
                  <a:pos x="connsiteX0" y="connsiteY0"/>
                </a:cxn>
                <a:cxn ang="0">
                  <a:pos x="connsiteX1" y="connsiteY1"/>
                </a:cxn>
                <a:cxn ang="0">
                  <a:pos x="connsiteX2" y="connsiteY2"/>
                </a:cxn>
              </a:cxnLst>
              <a:rect l="l" t="t" r="r" b="b"/>
              <a:pathLst>
                <a:path w="1615440" h="304800">
                  <a:moveTo>
                    <a:pt x="1615440" y="304800"/>
                  </a:moveTo>
                  <a:cubicBezTo>
                    <a:pt x="1239520" y="198120"/>
                    <a:pt x="863600" y="91440"/>
                    <a:pt x="594360" y="45720"/>
                  </a:cubicBezTo>
                  <a:cubicBezTo>
                    <a:pt x="325120" y="0"/>
                    <a:pt x="73660" y="22860"/>
                    <a:pt x="0" y="30480"/>
                  </a:cubicBezTo>
                </a:path>
              </a:pathLst>
            </a:custGeom>
            <a:ln w="101600">
              <a:solidFill>
                <a:schemeClr val="tx1"/>
              </a:solidFill>
              <a:tailEnd type="triangle" w="lg" len="lg"/>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p:cNvSpPr txBox="1"/>
            <p:nvPr/>
          </p:nvSpPr>
          <p:spPr>
            <a:xfrm>
              <a:off x="1295400" y="5404104"/>
              <a:ext cx="2667000" cy="694944"/>
            </a:xfrm>
            <a:prstGeom prst="rect">
              <a:avLst/>
            </a:prstGeom>
            <a:solidFill>
              <a:schemeClr val="bg1"/>
            </a:solidFill>
            <a:ln w="38100">
              <a:solidFill>
                <a:schemeClr val="tx1"/>
              </a:solidFill>
            </a:ln>
          </p:spPr>
          <p:txBody>
            <a:bodyPr wrap="square" rtlCol="0">
              <a:spAutoFit/>
            </a:bodyPr>
            <a:lstStyle/>
            <a:p>
              <a:pPr algn="ctr"/>
              <a:r>
                <a:rPr lang="en-US" sz="4000" b="1" dirty="0" smtClean="0">
                  <a:solidFill>
                    <a:srgbClr val="FF0000"/>
                  </a:solidFill>
                  <a:effectLst>
                    <a:outerShdw dist="50800" dir="7200000" algn="ctr" rotWithShape="0">
                      <a:schemeClr val="tx1"/>
                    </a:outerShdw>
                  </a:effectLst>
                </a:rPr>
                <a:t>emissions </a:t>
              </a:r>
            </a:p>
          </p:txBody>
        </p:sp>
      </p:grpSp>
      <p:sp useBgFill="1">
        <p:nvSpPr>
          <p:cNvPr id="78" name="TextBox 77"/>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Impact of Forest Biomass</a:t>
            </a:r>
          </a:p>
        </p:txBody>
      </p:sp>
      <p:grpSp>
        <p:nvGrpSpPr>
          <p:cNvPr id="83" name="Group 82"/>
          <p:cNvGrpSpPr/>
          <p:nvPr/>
        </p:nvGrpSpPr>
        <p:grpSpPr>
          <a:xfrm>
            <a:off x="4038600" y="5410200"/>
            <a:ext cx="2362200" cy="707886"/>
            <a:chOff x="4038600" y="5410200"/>
            <a:chExt cx="2362200" cy="707886"/>
          </a:xfrm>
        </p:grpSpPr>
        <p:sp>
          <p:nvSpPr>
            <p:cNvPr id="79" name="TextBox 78"/>
            <p:cNvSpPr txBox="1"/>
            <p:nvPr/>
          </p:nvSpPr>
          <p:spPr>
            <a:xfrm>
              <a:off x="4114800" y="5410200"/>
              <a:ext cx="2209800" cy="707886"/>
            </a:xfrm>
            <a:prstGeom prst="rect">
              <a:avLst/>
            </a:prstGeom>
            <a:solidFill>
              <a:schemeClr val="bg1"/>
            </a:solidFill>
            <a:ln w="38100">
              <a:noFill/>
            </a:ln>
          </p:spPr>
          <p:txBody>
            <a:bodyPr wrap="square" rtlCol="0">
              <a:spAutoFit/>
            </a:bodyPr>
            <a:lstStyle/>
            <a:p>
              <a:pPr algn="ctr"/>
              <a:r>
                <a:rPr lang="en-US" sz="4000" b="1" dirty="0" smtClean="0">
                  <a:solidFill>
                    <a:srgbClr val="FF0000"/>
                  </a:solidFill>
                  <a:effectLst>
                    <a:outerShdw dist="50800" dir="7200000" algn="ctr" rotWithShape="0">
                      <a:schemeClr val="tx1"/>
                    </a:outerShdw>
                  </a:effectLst>
                </a:rPr>
                <a:t>~ 15%</a:t>
              </a:r>
            </a:p>
          </p:txBody>
        </p:sp>
        <p:cxnSp>
          <p:nvCxnSpPr>
            <p:cNvPr id="81" name="Straight Connector 80"/>
            <p:cNvCxnSpPr/>
            <p:nvPr/>
          </p:nvCxnSpPr>
          <p:spPr>
            <a:xfrm>
              <a:off x="4114800" y="5410200"/>
              <a:ext cx="2209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038600" y="6096000"/>
              <a:ext cx="2362200" cy="21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1928234" y="2322929"/>
            <a:ext cx="5152017" cy="1071012"/>
            <a:chOff x="1928234" y="2322929"/>
            <a:chExt cx="5152017" cy="1071012"/>
          </a:xfrm>
        </p:grpSpPr>
        <p:sp>
          <p:nvSpPr>
            <p:cNvPr id="90" name="Freeform 89"/>
            <p:cNvSpPr/>
            <p:nvPr/>
          </p:nvSpPr>
          <p:spPr>
            <a:xfrm rot="17551179">
              <a:off x="1635346" y="2687304"/>
              <a:ext cx="999525" cy="413750"/>
            </a:xfrm>
            <a:custGeom>
              <a:avLst/>
              <a:gdLst>
                <a:gd name="connsiteX0" fmla="*/ 1615440 w 1615440"/>
                <a:gd name="connsiteY0" fmla="*/ 304800 h 304800"/>
                <a:gd name="connsiteX1" fmla="*/ 594360 w 1615440"/>
                <a:gd name="connsiteY1" fmla="*/ 45720 h 304800"/>
                <a:gd name="connsiteX2" fmla="*/ 0 w 1615440"/>
                <a:gd name="connsiteY2" fmla="*/ 30480 h 304800"/>
              </a:gdLst>
              <a:ahLst/>
              <a:cxnLst>
                <a:cxn ang="0">
                  <a:pos x="connsiteX0" y="connsiteY0"/>
                </a:cxn>
                <a:cxn ang="0">
                  <a:pos x="connsiteX1" y="connsiteY1"/>
                </a:cxn>
                <a:cxn ang="0">
                  <a:pos x="connsiteX2" y="connsiteY2"/>
                </a:cxn>
              </a:cxnLst>
              <a:rect l="l" t="t" r="r" b="b"/>
              <a:pathLst>
                <a:path w="1615440" h="304800">
                  <a:moveTo>
                    <a:pt x="1615440" y="304800"/>
                  </a:moveTo>
                  <a:cubicBezTo>
                    <a:pt x="1239520" y="198120"/>
                    <a:pt x="863600" y="91440"/>
                    <a:pt x="594360" y="45720"/>
                  </a:cubicBezTo>
                  <a:cubicBezTo>
                    <a:pt x="325120" y="0"/>
                    <a:pt x="73660" y="22860"/>
                    <a:pt x="0" y="30480"/>
                  </a:cubicBezTo>
                </a:path>
              </a:pathLst>
            </a:custGeom>
            <a:ln w="101600">
              <a:solidFill>
                <a:schemeClr val="tx1"/>
              </a:solidFill>
              <a:tailEnd type="triangle" w="lg" len="lg"/>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rot="14238934" flipV="1">
              <a:off x="6308478" y="2573999"/>
              <a:ext cx="1022844" cy="520703"/>
            </a:xfrm>
            <a:custGeom>
              <a:avLst/>
              <a:gdLst>
                <a:gd name="connsiteX0" fmla="*/ 1615440 w 1615440"/>
                <a:gd name="connsiteY0" fmla="*/ 304800 h 304800"/>
                <a:gd name="connsiteX1" fmla="*/ 594360 w 1615440"/>
                <a:gd name="connsiteY1" fmla="*/ 45720 h 304800"/>
                <a:gd name="connsiteX2" fmla="*/ 0 w 1615440"/>
                <a:gd name="connsiteY2" fmla="*/ 30480 h 304800"/>
              </a:gdLst>
              <a:ahLst/>
              <a:cxnLst>
                <a:cxn ang="0">
                  <a:pos x="connsiteX0" y="connsiteY0"/>
                </a:cxn>
                <a:cxn ang="0">
                  <a:pos x="connsiteX1" y="connsiteY1"/>
                </a:cxn>
                <a:cxn ang="0">
                  <a:pos x="connsiteX2" y="connsiteY2"/>
                </a:cxn>
              </a:cxnLst>
              <a:rect l="l" t="t" r="r" b="b"/>
              <a:pathLst>
                <a:path w="1615440" h="304800">
                  <a:moveTo>
                    <a:pt x="1615440" y="304800"/>
                  </a:moveTo>
                  <a:cubicBezTo>
                    <a:pt x="1239520" y="198120"/>
                    <a:pt x="863600" y="91440"/>
                    <a:pt x="594360" y="45720"/>
                  </a:cubicBezTo>
                  <a:cubicBezTo>
                    <a:pt x="325120" y="0"/>
                    <a:pt x="73660" y="22860"/>
                    <a:pt x="0" y="30480"/>
                  </a:cubicBezTo>
                </a:path>
              </a:pathLst>
            </a:custGeom>
            <a:ln w="101600">
              <a:solidFill>
                <a:schemeClr val="tx1"/>
              </a:solidFill>
              <a:tailEnd type="triangle" w="lg" len="lg"/>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7" name="TextBox 86"/>
          <p:cNvSpPr txBox="1"/>
          <p:nvPr/>
        </p:nvSpPr>
        <p:spPr>
          <a:xfrm>
            <a:off x="2514600" y="2362200"/>
            <a:ext cx="3886200" cy="584775"/>
          </a:xfrm>
          <a:prstGeom prst="rect">
            <a:avLst/>
          </a:prstGeom>
          <a:solidFill>
            <a:schemeClr val="bg1"/>
          </a:solidFill>
          <a:ln w="38100">
            <a:solidFill>
              <a:schemeClr val="tx1"/>
            </a:solidFill>
          </a:ln>
        </p:spPr>
        <p:txBody>
          <a:bodyPr wrap="square" rtlCol="0">
            <a:spAutoFit/>
          </a:bodyPr>
          <a:lstStyle/>
          <a:p>
            <a:pPr algn="ctr"/>
            <a:r>
              <a:rPr lang="en-US" sz="3200" b="1" dirty="0" smtClean="0">
                <a:solidFill>
                  <a:srgbClr val="FF0000"/>
                </a:solidFill>
                <a:effectLst>
                  <a:outerShdw dist="50800" dir="7200000" algn="ctr" rotWithShape="0">
                    <a:schemeClr val="tx1"/>
                  </a:outerShdw>
                </a:effectLst>
              </a:rPr>
              <a:t>Primary culprits are:</a:t>
            </a:r>
          </a:p>
        </p:txBody>
      </p:sp>
      <p:sp>
        <p:nvSpPr>
          <p:cNvPr id="94" name="TextBox 93"/>
          <p:cNvSpPr txBox="1"/>
          <p:nvPr/>
        </p:nvSpPr>
        <p:spPr>
          <a:xfrm rot="975845">
            <a:off x="792215" y="4004594"/>
            <a:ext cx="7667289" cy="1015663"/>
          </a:xfrm>
          <a:prstGeom prst="rect">
            <a:avLst/>
          </a:prstGeom>
          <a:solidFill>
            <a:schemeClr val="bg1"/>
          </a:solidFill>
          <a:ln w="38100">
            <a:solidFill>
              <a:schemeClr val="tx1"/>
            </a:solidFill>
          </a:ln>
        </p:spPr>
        <p:txBody>
          <a:bodyPr wrap="square" rtlCol="0">
            <a:spAutoFit/>
          </a:bodyPr>
          <a:lstStyle/>
          <a:p>
            <a:pPr algn="ctr"/>
            <a:r>
              <a:rPr lang="en-US" sz="6000" b="1" dirty="0" smtClean="0">
                <a:solidFill>
                  <a:srgbClr val="FF0000"/>
                </a:solidFill>
                <a:effectLst>
                  <a:outerShdw dist="50800" dir="7200000" algn="ctr" rotWithShape="0">
                    <a:schemeClr val="tx1"/>
                  </a:outerShdw>
                </a:effectLst>
              </a:rPr>
              <a:t>More to come: Week 4</a:t>
            </a:r>
          </a:p>
        </p:txBody>
      </p:sp>
      <p:sp>
        <p:nvSpPr>
          <p:cNvPr id="80" name="TextBox 79"/>
          <p:cNvSpPr txBox="1"/>
          <p:nvPr/>
        </p:nvSpPr>
        <p:spPr>
          <a:xfrm>
            <a:off x="6108192" y="804672"/>
            <a:ext cx="3048000" cy="523220"/>
          </a:xfrm>
          <a:prstGeom prst="rect">
            <a:avLst/>
          </a:prstGeom>
          <a:solidFill>
            <a:srgbClr val="AC0000"/>
          </a:solidFill>
        </p:spPr>
        <p:txBody>
          <a:bodyPr wrap="square" rtlCol="0">
            <a:spAutoFit/>
          </a:bodyPr>
          <a:lstStyle/>
          <a:p>
            <a:pPr algn="ctr"/>
            <a:r>
              <a:rPr lang="en-US" sz="2800" b="1" dirty="0" smtClean="0">
                <a:solidFill>
                  <a:schemeClr val="bg1"/>
                </a:solidFill>
              </a:rPr>
              <a:t>Industrial age flux</a:t>
            </a:r>
          </a:p>
        </p:txBody>
      </p:sp>
      <p:sp>
        <p:nvSpPr>
          <p:cNvPr id="61" name="TextBox 60"/>
          <p:cNvSpPr txBox="1"/>
          <p:nvPr/>
        </p:nvSpPr>
        <p:spPr>
          <a:xfrm rot="20400000">
            <a:off x="4750711" y="683645"/>
            <a:ext cx="1116011" cy="646331"/>
          </a:xfrm>
          <a:prstGeom prst="rect">
            <a:avLst/>
          </a:prstGeom>
          <a:noFill/>
        </p:spPr>
        <p:txBody>
          <a:bodyPr wrap="none" rtlCol="0">
            <a:spAutoFit/>
          </a:bodyPr>
          <a:lstStyle/>
          <a:p>
            <a:r>
              <a:rPr lang="en-US" sz="3600" b="1" dirty="0" smtClean="0">
                <a:solidFill>
                  <a:srgbClr val="C00000"/>
                </a:solidFill>
              </a:rPr>
              <a:t>+165</a:t>
            </a:r>
          </a:p>
        </p:txBody>
      </p:sp>
      <p:sp>
        <p:nvSpPr>
          <p:cNvPr id="86" name="TextBox 85"/>
          <p:cNvSpPr txBox="1"/>
          <p:nvPr/>
        </p:nvSpPr>
        <p:spPr>
          <a:xfrm>
            <a:off x="4495800" y="762000"/>
            <a:ext cx="4648200" cy="1600200"/>
          </a:xfrm>
          <a:prstGeom prst="rect">
            <a:avLst/>
          </a:prstGeom>
          <a:solidFill>
            <a:schemeClr val="bg1"/>
          </a:solidFill>
          <a:ln w="38100">
            <a:solidFill>
              <a:schemeClr val="tx1"/>
            </a:solidFill>
          </a:ln>
        </p:spPr>
        <p:txBody>
          <a:bodyPr wrap="square" rtlCol="0">
            <a:spAutoFit/>
          </a:bodyPr>
          <a:lstStyle/>
          <a:p>
            <a:pPr algn="ctr"/>
            <a:r>
              <a:rPr lang="en-US" sz="3200" b="1" dirty="0" smtClean="0">
                <a:solidFill>
                  <a:srgbClr val="FF0000"/>
                </a:solidFill>
                <a:effectLst>
                  <a:outerShdw dist="50800" dir="7200000" algn="ctr" rotWithShape="0">
                    <a:schemeClr val="tx1"/>
                  </a:outerShdw>
                </a:effectLst>
              </a:rPr>
              <a:t>net increase in </a:t>
            </a:r>
          </a:p>
          <a:p>
            <a:pPr algn="ctr"/>
            <a:r>
              <a:rPr lang="en-US" sz="3200" b="1" dirty="0" smtClean="0">
                <a:solidFill>
                  <a:srgbClr val="FF0000"/>
                </a:solidFill>
                <a:effectLst>
                  <a:outerShdw dist="50800" dir="7200000" algn="ctr" rotWithShape="0">
                    <a:schemeClr val="tx1"/>
                  </a:outerShdw>
                </a:effectLst>
              </a:rPr>
              <a:t>atmospheric carbon  </a:t>
            </a:r>
          </a:p>
          <a:p>
            <a:pPr algn="ctr"/>
            <a:r>
              <a:rPr lang="en-US" sz="3200" b="1" dirty="0" smtClean="0">
                <a:solidFill>
                  <a:srgbClr val="FF0000"/>
                </a:solidFill>
                <a:effectLst>
                  <a:outerShdw dist="50800" dir="7200000" algn="ctr" rotWithShape="0">
                    <a:schemeClr val="tx1"/>
                  </a:outerShdw>
                </a:effectLst>
              </a:rPr>
              <a:t>&gt; 25%</a:t>
            </a:r>
          </a:p>
        </p:txBody>
      </p:sp>
      <p:sp>
        <p:nvSpPr>
          <p:cNvPr id="93" name="TextBox 92"/>
          <p:cNvSpPr txBox="1"/>
          <p:nvPr/>
        </p:nvSpPr>
        <p:spPr>
          <a:xfrm>
            <a:off x="914400" y="1828800"/>
            <a:ext cx="6858000" cy="707886"/>
          </a:xfrm>
          <a:prstGeom prst="rect">
            <a:avLst/>
          </a:prstGeom>
          <a:solidFill>
            <a:schemeClr val="bg1"/>
          </a:solidFill>
          <a:ln w="38100">
            <a:solidFill>
              <a:schemeClr val="tx1"/>
            </a:solidFill>
          </a:ln>
        </p:spPr>
        <p:txBody>
          <a:bodyPr wrap="square" rtlCol="0">
            <a:spAutoFit/>
          </a:bodyPr>
          <a:lstStyle/>
          <a:p>
            <a:pPr algn="ctr"/>
            <a:r>
              <a:rPr lang="en-US" sz="4000" b="1" dirty="0" smtClean="0"/>
              <a:t>We need to look at fossil fuels!</a:t>
            </a:r>
          </a:p>
        </p:txBody>
      </p:sp>
      <p:sp>
        <p:nvSpPr>
          <p:cNvPr id="88" name="TextBox 87"/>
          <p:cNvSpPr txBox="1"/>
          <p:nvPr/>
        </p:nvSpPr>
        <p:spPr>
          <a:xfrm>
            <a:off x="0" y="762000"/>
            <a:ext cx="9144000" cy="1077218"/>
          </a:xfrm>
          <a:prstGeom prst="rect">
            <a:avLst/>
          </a:prstGeom>
          <a:solidFill>
            <a:schemeClr val="bg1"/>
          </a:solidFill>
          <a:ln w="38100">
            <a:solidFill>
              <a:schemeClr val="tx1"/>
            </a:solidFill>
          </a:ln>
        </p:spPr>
        <p:txBody>
          <a:bodyPr wrap="square" rtlCol="0">
            <a:spAutoFit/>
          </a:bodyPr>
          <a:lstStyle/>
          <a:p>
            <a:pPr algn="ctr"/>
            <a:r>
              <a:rPr lang="en-US" sz="3200" b="1" dirty="0" smtClean="0">
                <a:effectLst>
                  <a:outerShdw dist="25400" dir="7200000" algn="ctr" rotWithShape="0">
                    <a:srgbClr val="FF0000"/>
                  </a:outerShdw>
                </a:effectLst>
              </a:rPr>
              <a:t>Eliminating deforestation &amp; increasing reforestation will not solve our Atmospheric CO</a:t>
            </a:r>
            <a:r>
              <a:rPr lang="en-US" sz="3200" b="1" baseline="-25000" dirty="0" smtClean="0">
                <a:effectLst>
                  <a:outerShdw dist="25400" dir="7200000" algn="ctr" rotWithShape="0">
                    <a:srgbClr val="FF0000"/>
                  </a:outerShdw>
                </a:effectLst>
              </a:rPr>
              <a:t>2</a:t>
            </a:r>
            <a:r>
              <a:rPr lang="en-US" sz="3200" b="1" dirty="0" smtClean="0">
                <a:effectLst>
                  <a:outerShdw dist="25400" dir="7200000" algn="ctr" rotWithShape="0">
                    <a:srgbClr val="FF0000"/>
                  </a:outerShdw>
                </a:effectLst>
              </a:rPr>
              <a:t> problem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1000" fill="hold"/>
                                        <p:tgtEl>
                                          <p:spTgt spid="61"/>
                                        </p:tgtEl>
                                        <p:attrNameLst>
                                          <p:attrName>ppt_w</p:attrName>
                                        </p:attrNameLst>
                                      </p:cBhvr>
                                      <p:tavLst>
                                        <p:tav tm="0">
                                          <p:val>
                                            <p:fltVal val="0"/>
                                          </p:val>
                                        </p:tav>
                                        <p:tav tm="100000">
                                          <p:val>
                                            <p:strVal val="#ppt_w"/>
                                          </p:val>
                                        </p:tav>
                                      </p:tavLst>
                                    </p:anim>
                                    <p:anim calcmode="lin" valueType="num">
                                      <p:cBhvr>
                                        <p:cTn id="12" dur="1000" fill="hold"/>
                                        <p:tgtEl>
                                          <p:spTgt spid="61"/>
                                        </p:tgtEl>
                                        <p:attrNameLst>
                                          <p:attrName>ppt_h</p:attrName>
                                        </p:attrNameLst>
                                      </p:cBhvr>
                                      <p:tavLst>
                                        <p:tav tm="0">
                                          <p:val>
                                            <p:fltVal val="0"/>
                                          </p:val>
                                        </p:tav>
                                        <p:tav tm="100000">
                                          <p:val>
                                            <p:strVal val="#ppt_h"/>
                                          </p:val>
                                        </p:tav>
                                      </p:tavLst>
                                    </p:anim>
                                    <p:animEffect transition="in" filter="fade">
                                      <p:cBhvr>
                                        <p:cTn id="13" dur="1000"/>
                                        <p:tgtEl>
                                          <p:spTgt spid="6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1000"/>
                                        <p:tgtEl>
                                          <p:spTgt spid="60"/>
                                        </p:tgtEl>
                                      </p:cBhvr>
                                    </p:animEffect>
                                    <p:set>
                                      <p:cBhvr>
                                        <p:cTn id="18" dur="1" fill="hold">
                                          <p:stCondLst>
                                            <p:cond delay="999"/>
                                          </p:stCondLst>
                                        </p:cTn>
                                        <p:tgtEl>
                                          <p:spTgt spid="60"/>
                                        </p:tgtEl>
                                        <p:attrNameLst>
                                          <p:attrName>style.visibility</p:attrName>
                                        </p:attrNameLst>
                                      </p:cBhvr>
                                      <p:to>
                                        <p:strVal val="hidden"/>
                                      </p:to>
                                    </p:se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1000"/>
                                        <p:tgtEl>
                                          <p:spTgt spid="62"/>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p:cTn id="26" dur="1000" fill="hold"/>
                                        <p:tgtEl>
                                          <p:spTgt spid="63"/>
                                        </p:tgtEl>
                                        <p:attrNameLst>
                                          <p:attrName>ppt_w</p:attrName>
                                        </p:attrNameLst>
                                      </p:cBhvr>
                                      <p:tavLst>
                                        <p:tav tm="0">
                                          <p:val>
                                            <p:fltVal val="0"/>
                                          </p:val>
                                        </p:tav>
                                        <p:tav tm="100000">
                                          <p:val>
                                            <p:strVal val="#ppt_w"/>
                                          </p:val>
                                        </p:tav>
                                      </p:tavLst>
                                    </p:anim>
                                    <p:anim calcmode="lin" valueType="num">
                                      <p:cBhvr>
                                        <p:cTn id="27" dur="1000" fill="hold"/>
                                        <p:tgtEl>
                                          <p:spTgt spid="63"/>
                                        </p:tgtEl>
                                        <p:attrNameLst>
                                          <p:attrName>ppt_h</p:attrName>
                                        </p:attrNameLst>
                                      </p:cBhvr>
                                      <p:tavLst>
                                        <p:tav tm="0">
                                          <p:val>
                                            <p:fltVal val="0"/>
                                          </p:val>
                                        </p:tav>
                                        <p:tav tm="100000">
                                          <p:val>
                                            <p:strVal val="#ppt_h"/>
                                          </p:val>
                                        </p:tav>
                                      </p:tavLst>
                                    </p:anim>
                                    <p:animEffect transition="in" filter="fade">
                                      <p:cBhvr>
                                        <p:cTn id="28" dur="10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0"/>
                                        <p:tgtEl>
                                          <p:spTgt spid="62"/>
                                        </p:tgtEl>
                                      </p:cBhvr>
                                    </p:animEffect>
                                    <p:set>
                                      <p:cBhvr>
                                        <p:cTn id="33" dur="1" fill="hold">
                                          <p:stCondLst>
                                            <p:cond delay="999"/>
                                          </p:stCondLst>
                                        </p:cTn>
                                        <p:tgtEl>
                                          <p:spTgt spid="62"/>
                                        </p:tgtEl>
                                        <p:attrNameLst>
                                          <p:attrName>style.visibility</p:attrName>
                                        </p:attrNameLst>
                                      </p:cBhvr>
                                      <p:to>
                                        <p:strVal val="hidden"/>
                                      </p:to>
                                    </p:se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left)">
                                      <p:cBhvr>
                                        <p:cTn id="37" dur="10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1000"/>
                                        <p:tgtEl>
                                          <p:spTgt spid="69"/>
                                        </p:tgtEl>
                                      </p:cBhvr>
                                    </p:animEffect>
                                    <p:set>
                                      <p:cBhvr>
                                        <p:cTn id="47" dur="1" fill="hold">
                                          <p:stCondLst>
                                            <p:cond delay="999"/>
                                          </p:stCondLst>
                                        </p:cTn>
                                        <p:tgtEl>
                                          <p:spTgt spid="69"/>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1000"/>
                                        <p:tgtEl>
                                          <p:spTgt spid="67"/>
                                        </p:tgtEl>
                                      </p:cBhvr>
                                    </p:animEffect>
                                    <p:set>
                                      <p:cBhvr>
                                        <p:cTn id="50" dur="1" fill="hold">
                                          <p:stCondLst>
                                            <p:cond delay="999"/>
                                          </p:stCondLst>
                                        </p:cTn>
                                        <p:tgtEl>
                                          <p:spTgt spid="67"/>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1000"/>
                                        <p:tgtEl>
                                          <p:spTgt spid="57"/>
                                        </p:tgtEl>
                                      </p:cBhvr>
                                    </p:animEffect>
                                    <p:set>
                                      <p:cBhvr>
                                        <p:cTn id="53" dur="1" fill="hold">
                                          <p:stCondLst>
                                            <p:cond delay="999"/>
                                          </p:stCondLst>
                                        </p:cTn>
                                        <p:tgtEl>
                                          <p:spTgt spid="57"/>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1000"/>
                                        <p:tgtEl>
                                          <p:spTgt spid="56"/>
                                        </p:tgtEl>
                                      </p:cBhvr>
                                    </p:animEffect>
                                    <p:set>
                                      <p:cBhvr>
                                        <p:cTn id="56" dur="1" fill="hold">
                                          <p:stCondLst>
                                            <p:cond delay="999"/>
                                          </p:stCondLst>
                                        </p:cTn>
                                        <p:tgtEl>
                                          <p:spTgt spid="56"/>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1000"/>
                                        <p:tgtEl>
                                          <p:spTgt spid="52"/>
                                        </p:tgtEl>
                                      </p:cBhvr>
                                    </p:animEffect>
                                    <p:set>
                                      <p:cBhvr>
                                        <p:cTn id="59" dur="1" fill="hold">
                                          <p:stCondLst>
                                            <p:cond delay="999"/>
                                          </p:stCondLst>
                                        </p:cTn>
                                        <p:tgtEl>
                                          <p:spTgt spid="52"/>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1000"/>
                                        <p:tgtEl>
                                          <p:spTgt spid="51"/>
                                        </p:tgtEl>
                                      </p:cBhvr>
                                    </p:animEffect>
                                    <p:set>
                                      <p:cBhvr>
                                        <p:cTn id="62" dur="1" fill="hold">
                                          <p:stCondLst>
                                            <p:cond delay="999"/>
                                          </p:stCondLst>
                                        </p:cTn>
                                        <p:tgtEl>
                                          <p:spTgt spid="51"/>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1000"/>
                                        <p:tgtEl>
                                          <p:spTgt spid="53"/>
                                        </p:tgtEl>
                                      </p:cBhvr>
                                    </p:animEffect>
                                    <p:set>
                                      <p:cBhvr>
                                        <p:cTn id="65" dur="1" fill="hold">
                                          <p:stCondLst>
                                            <p:cond delay="999"/>
                                          </p:stCondLst>
                                        </p:cTn>
                                        <p:tgtEl>
                                          <p:spTgt spid="53"/>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1000"/>
                                        <p:tgtEl>
                                          <p:spTgt spid="54"/>
                                        </p:tgtEl>
                                      </p:cBhvr>
                                    </p:animEffect>
                                    <p:set>
                                      <p:cBhvr>
                                        <p:cTn id="68" dur="1" fill="hold">
                                          <p:stCondLst>
                                            <p:cond delay="999"/>
                                          </p:stCondLst>
                                        </p:cTn>
                                        <p:tgtEl>
                                          <p:spTgt spid="54"/>
                                        </p:tgtEl>
                                        <p:attrNameLst>
                                          <p:attrName>style.visibility</p:attrName>
                                        </p:attrNameLst>
                                      </p:cBhvr>
                                      <p:to>
                                        <p:strVal val="hidden"/>
                                      </p:to>
                                    </p:set>
                                  </p:childTnLst>
                                </p:cTn>
                              </p:par>
                            </p:childTnLst>
                          </p:cTn>
                        </p:par>
                        <p:par>
                          <p:cTn id="69" fill="hold">
                            <p:stCondLst>
                              <p:cond delay="1000"/>
                            </p:stCondLst>
                            <p:childTnLst>
                              <p:par>
                                <p:cTn id="70" presetID="6" presetClass="emph" presetSubtype="0" fill="hold" grpId="0" nodeType="afterEffect">
                                  <p:stCondLst>
                                    <p:cond delay="0"/>
                                  </p:stCondLst>
                                  <p:childTnLst>
                                    <p:animScale>
                                      <p:cBhvr>
                                        <p:cTn id="71" dur="1000" fill="hold"/>
                                        <p:tgtEl>
                                          <p:spTgt spid="46"/>
                                        </p:tgtEl>
                                      </p:cBhvr>
                                      <p:by x="150000" y="150000"/>
                                    </p:animScale>
                                  </p:childTnLst>
                                </p:cTn>
                              </p:par>
                              <p:par>
                                <p:cTn id="72" presetID="6" presetClass="emph" presetSubtype="0" fill="hold" grpId="0" nodeType="withEffect">
                                  <p:stCondLst>
                                    <p:cond delay="0"/>
                                  </p:stCondLst>
                                  <p:childTnLst>
                                    <p:animScale>
                                      <p:cBhvr>
                                        <p:cTn id="73" dur="1000" fill="hold"/>
                                        <p:tgtEl>
                                          <p:spTgt spid="55"/>
                                        </p:tgtEl>
                                      </p:cBhvr>
                                      <p:by x="150000" y="150000"/>
                                    </p:animScale>
                                  </p:childTnLst>
                                </p:cTn>
                              </p:par>
                              <p:par>
                                <p:cTn id="74" presetID="6" presetClass="emph" presetSubtype="0" fill="hold" grpId="0" nodeType="withEffect">
                                  <p:stCondLst>
                                    <p:cond delay="0"/>
                                  </p:stCondLst>
                                  <p:childTnLst>
                                    <p:animScale>
                                      <p:cBhvr>
                                        <p:cTn id="75" dur="1000" fill="hold"/>
                                        <p:tgtEl>
                                          <p:spTgt spid="48"/>
                                        </p:tgtEl>
                                      </p:cBhvr>
                                      <p:by x="150000" y="150000"/>
                                    </p:animScale>
                                  </p:childTnLst>
                                </p:cTn>
                              </p:par>
                              <p:par>
                                <p:cTn id="76" presetID="6" presetClass="emph" presetSubtype="0" fill="hold" grpId="0" nodeType="withEffect">
                                  <p:stCondLst>
                                    <p:cond delay="0"/>
                                  </p:stCondLst>
                                  <p:childTnLst>
                                    <p:animScale>
                                      <p:cBhvr>
                                        <p:cTn id="77" dur="1000" fill="hold"/>
                                        <p:tgtEl>
                                          <p:spTgt spid="47"/>
                                        </p:tgtEl>
                                      </p:cBhvr>
                                      <p:by x="150000" y="150000"/>
                                    </p:animScale>
                                  </p:childTnLst>
                                </p:cTn>
                              </p:par>
                              <p:par>
                                <p:cTn id="78" presetID="35" presetClass="path" presetSubtype="0" accel="50000" decel="50000" fill="hold" grpId="1" nodeType="withEffect">
                                  <p:stCondLst>
                                    <p:cond delay="0"/>
                                  </p:stCondLst>
                                  <p:childTnLst>
                                    <p:animMotion origin="layout" path="M 2.77778E-7 -2.96296E-6 L -0.08524 0.10371 " pathEditMode="relative" rAng="0" ptsTypes="AA">
                                      <p:cBhvr>
                                        <p:cTn id="79" dur="1000" fill="hold"/>
                                        <p:tgtEl>
                                          <p:spTgt spid="63"/>
                                        </p:tgtEl>
                                        <p:attrNameLst>
                                          <p:attrName>ppt_x</p:attrName>
                                          <p:attrName>ppt_y</p:attrName>
                                        </p:attrNameLst>
                                      </p:cBhvr>
                                      <p:rCtr x="-43" y="52"/>
                                    </p:animMotion>
                                  </p:childTnLst>
                                </p:cTn>
                              </p:par>
                              <p:par>
                                <p:cTn id="80" presetID="8" presetClass="emph" presetSubtype="0" fill="hold" grpId="2" nodeType="withEffect">
                                  <p:stCondLst>
                                    <p:cond delay="0"/>
                                  </p:stCondLst>
                                  <p:childTnLst>
                                    <p:animRot by="1200000">
                                      <p:cBhvr>
                                        <p:cTn id="81" dur="1000" fill="hold"/>
                                        <p:tgtEl>
                                          <p:spTgt spid="63"/>
                                        </p:tgtEl>
                                        <p:attrNameLst>
                                          <p:attrName>r</p:attrName>
                                        </p:attrNameLst>
                                      </p:cBhvr>
                                    </p:animRot>
                                  </p:childTnLst>
                                </p:cTn>
                              </p:par>
                              <p:par>
                                <p:cTn id="82" presetID="35" presetClass="path" presetSubtype="0" accel="50000" decel="50000" fill="hold" grpId="1" nodeType="withEffect">
                                  <p:stCondLst>
                                    <p:cond delay="0"/>
                                  </p:stCondLst>
                                  <p:childTnLst>
                                    <p:animMotion origin="layout" path="M -2.77778E-7 7.40741E-7 L -0.22309 0.08657 " pathEditMode="relative" rAng="0" ptsTypes="AA">
                                      <p:cBhvr>
                                        <p:cTn id="83" dur="1000" fill="hold"/>
                                        <p:tgtEl>
                                          <p:spTgt spid="61"/>
                                        </p:tgtEl>
                                        <p:attrNameLst>
                                          <p:attrName>ppt_x</p:attrName>
                                          <p:attrName>ppt_y</p:attrName>
                                        </p:attrNameLst>
                                      </p:cBhvr>
                                      <p:rCtr x="-112" y="43"/>
                                    </p:animMotion>
                                  </p:childTnLst>
                                </p:cTn>
                              </p:par>
                              <p:par>
                                <p:cTn id="84" presetID="8" presetClass="emph" presetSubtype="0" fill="hold" grpId="2" nodeType="withEffect">
                                  <p:stCondLst>
                                    <p:cond delay="0"/>
                                  </p:stCondLst>
                                  <p:childTnLst>
                                    <p:animRot by="1200000">
                                      <p:cBhvr>
                                        <p:cTn id="85" dur="1000" fill="hold"/>
                                        <p:tgtEl>
                                          <p:spTgt spid="61"/>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1000"/>
                                        <p:tgtEl>
                                          <p:spTgt spid="2"/>
                                        </p:tgtEl>
                                      </p:cBhvr>
                                    </p:animEffect>
                                    <p:set>
                                      <p:cBhvr>
                                        <p:cTn id="90" dur="1" fill="hold">
                                          <p:stCondLst>
                                            <p:cond delay="999"/>
                                          </p:stCondLst>
                                        </p:cTn>
                                        <p:tgtEl>
                                          <p:spTgt spid="2"/>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1000"/>
                                        <p:tgtEl>
                                          <p:spTgt spid="49"/>
                                        </p:tgtEl>
                                      </p:cBhvr>
                                    </p:animEffect>
                                    <p:set>
                                      <p:cBhvr>
                                        <p:cTn id="93" dur="1" fill="hold">
                                          <p:stCondLst>
                                            <p:cond delay="999"/>
                                          </p:stCondLst>
                                        </p:cTn>
                                        <p:tgtEl>
                                          <p:spTgt spid="49"/>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1000"/>
                                        <p:tgtEl>
                                          <p:spTgt spid="58"/>
                                        </p:tgtEl>
                                      </p:cBhvr>
                                    </p:animEffect>
                                    <p:set>
                                      <p:cBhvr>
                                        <p:cTn id="96" dur="1" fill="hold">
                                          <p:stCondLst>
                                            <p:cond delay="999"/>
                                          </p:stCondLst>
                                        </p:cTn>
                                        <p:tgtEl>
                                          <p:spTgt spid="58"/>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1000"/>
                                        <p:tgtEl>
                                          <p:spTgt spid="59"/>
                                        </p:tgtEl>
                                      </p:cBhvr>
                                    </p:animEffect>
                                    <p:set>
                                      <p:cBhvr>
                                        <p:cTn id="99" dur="1" fill="hold">
                                          <p:stCondLst>
                                            <p:cond delay="999"/>
                                          </p:stCondLst>
                                        </p:cTn>
                                        <p:tgtEl>
                                          <p:spTgt spid="59"/>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1000"/>
                                        <p:tgtEl>
                                          <p:spTgt spid="50"/>
                                        </p:tgtEl>
                                      </p:cBhvr>
                                    </p:animEffect>
                                    <p:set>
                                      <p:cBhvr>
                                        <p:cTn id="102" dur="1" fill="hold">
                                          <p:stCondLst>
                                            <p:cond delay="999"/>
                                          </p:stCondLst>
                                        </p:cTn>
                                        <p:tgtEl>
                                          <p:spTgt spid="50"/>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1000"/>
                                        <p:tgtEl>
                                          <p:spTgt spid="80"/>
                                        </p:tgtEl>
                                      </p:cBhvr>
                                    </p:animEffect>
                                    <p:set>
                                      <p:cBhvr>
                                        <p:cTn id="105" dur="1" fill="hold">
                                          <p:stCondLst>
                                            <p:cond delay="999"/>
                                          </p:stCondLst>
                                        </p:cTn>
                                        <p:tgtEl>
                                          <p:spTgt spid="80"/>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87"/>
                                        </p:tgtEl>
                                        <p:attrNameLst>
                                          <p:attrName>style.visibility</p:attrName>
                                        </p:attrNameLst>
                                      </p:cBhvr>
                                      <p:to>
                                        <p:strVal val="visible"/>
                                      </p:to>
                                    </p:set>
                                    <p:animEffect transition="in" filter="fade">
                                      <p:cBhvr>
                                        <p:cTn id="115" dur="1000"/>
                                        <p:tgtEl>
                                          <p:spTgt spid="87"/>
                                        </p:tgtEl>
                                      </p:cBhvr>
                                    </p:animEffect>
                                  </p:childTnLst>
                                </p:cTn>
                              </p:par>
                              <p:par>
                                <p:cTn id="116" presetID="22" presetClass="entr" presetSubtype="1" fill="hold" nodeType="withEffect">
                                  <p:stCondLst>
                                    <p:cond delay="500"/>
                                  </p:stCondLst>
                                  <p:childTnLst>
                                    <p:set>
                                      <p:cBhvr>
                                        <p:cTn id="117" dur="1" fill="hold">
                                          <p:stCondLst>
                                            <p:cond delay="0"/>
                                          </p:stCondLst>
                                        </p:cTn>
                                        <p:tgtEl>
                                          <p:spTgt spid="92"/>
                                        </p:tgtEl>
                                        <p:attrNameLst>
                                          <p:attrName>style.visibility</p:attrName>
                                        </p:attrNameLst>
                                      </p:cBhvr>
                                      <p:to>
                                        <p:strVal val="visible"/>
                                      </p:to>
                                    </p:set>
                                    <p:animEffect transition="in" filter="wipe(up)">
                                      <p:cBhvr>
                                        <p:cTn id="118" dur="1000"/>
                                        <p:tgtEl>
                                          <p:spTgt spid="9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73"/>
                                        </p:tgtEl>
                                        <p:attrNameLst>
                                          <p:attrName>style.visibility</p:attrName>
                                        </p:attrNameLst>
                                      </p:cBhvr>
                                      <p:to>
                                        <p:strVal val="visible"/>
                                      </p:to>
                                    </p:set>
                                    <p:animEffect transition="in" filter="wipe(down)">
                                      <p:cBhvr>
                                        <p:cTn id="123" dur="1000"/>
                                        <p:tgtEl>
                                          <p:spTgt spid="73"/>
                                        </p:tgtEl>
                                      </p:cBhvr>
                                    </p:animEffect>
                                  </p:childTnLst>
                                </p:cTn>
                              </p:par>
                              <p:par>
                                <p:cTn id="124" presetID="10" presetClass="exit" presetSubtype="0" fill="hold" nodeType="withEffect">
                                  <p:stCondLst>
                                    <p:cond delay="0"/>
                                  </p:stCondLst>
                                  <p:childTnLst>
                                    <p:animEffect transition="out" filter="fade">
                                      <p:cBhvr>
                                        <p:cTn id="125" dur="1000"/>
                                        <p:tgtEl>
                                          <p:spTgt spid="92"/>
                                        </p:tgtEl>
                                      </p:cBhvr>
                                    </p:animEffect>
                                    <p:set>
                                      <p:cBhvr>
                                        <p:cTn id="126" dur="1" fill="hold">
                                          <p:stCondLst>
                                            <p:cond delay="999"/>
                                          </p:stCondLst>
                                        </p:cTn>
                                        <p:tgtEl>
                                          <p:spTgt spid="92"/>
                                        </p:tgtEl>
                                        <p:attrNameLst>
                                          <p:attrName>style.visibility</p:attrName>
                                        </p:attrNameLst>
                                      </p:cBhvr>
                                      <p:to>
                                        <p:strVal val="hidden"/>
                                      </p:to>
                                    </p:set>
                                  </p:childTnLst>
                                </p:cTn>
                              </p:par>
                              <p:par>
                                <p:cTn id="127" presetID="10" presetClass="exit" presetSubtype="0" fill="hold" grpId="2" nodeType="withEffect">
                                  <p:stCondLst>
                                    <p:cond delay="0"/>
                                  </p:stCondLst>
                                  <p:childTnLst>
                                    <p:animEffect transition="out" filter="fade">
                                      <p:cBhvr>
                                        <p:cTn id="128" dur="1000"/>
                                        <p:tgtEl>
                                          <p:spTgt spid="87"/>
                                        </p:tgtEl>
                                      </p:cBhvr>
                                    </p:animEffect>
                                    <p:set>
                                      <p:cBhvr>
                                        <p:cTn id="129" dur="1" fill="hold">
                                          <p:stCondLst>
                                            <p:cond delay="999"/>
                                          </p:stCondLst>
                                        </p:cTn>
                                        <p:tgtEl>
                                          <p:spTgt spid="87"/>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74"/>
                                        </p:tgtEl>
                                        <p:attrNameLst>
                                          <p:attrName>style.visibility</p:attrName>
                                        </p:attrNameLst>
                                      </p:cBhvr>
                                      <p:to>
                                        <p:strVal val="visible"/>
                                      </p:to>
                                    </p:set>
                                    <p:animEffect transition="in" filter="wipe(down)">
                                      <p:cBhvr>
                                        <p:cTn id="134" dur="1000"/>
                                        <p:tgtEl>
                                          <p:spTgt spid="7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83"/>
                                        </p:tgtEl>
                                        <p:attrNameLst>
                                          <p:attrName>style.visibility</p:attrName>
                                        </p:attrNameLst>
                                      </p:cBhvr>
                                      <p:to>
                                        <p:strVal val="visible"/>
                                      </p:to>
                                    </p:set>
                                    <p:animEffect transition="in" filter="wipe(left)">
                                      <p:cBhvr>
                                        <p:cTn id="139" dur="2000"/>
                                        <p:tgtEl>
                                          <p:spTgt spid="83"/>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1" nodeType="clickEffect">
                                  <p:stCondLst>
                                    <p:cond delay="0"/>
                                  </p:stCondLst>
                                  <p:childTnLst>
                                    <p:animEffect transition="out" filter="fade">
                                      <p:cBhvr>
                                        <p:cTn id="143" dur="1000"/>
                                        <p:tgtEl>
                                          <p:spTgt spid="87"/>
                                        </p:tgtEl>
                                      </p:cBhvr>
                                    </p:animEffect>
                                    <p:set>
                                      <p:cBhvr>
                                        <p:cTn id="144" dur="1" fill="hold">
                                          <p:stCondLst>
                                            <p:cond delay="999"/>
                                          </p:stCondLst>
                                        </p:cTn>
                                        <p:tgtEl>
                                          <p:spTgt spid="8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1000"/>
                                        <p:tgtEl>
                                          <p:spTgt spid="86"/>
                                        </p:tgtEl>
                                      </p:cBhvr>
                                    </p:animEffect>
                                    <p:set>
                                      <p:cBhvr>
                                        <p:cTn id="147" dur="1" fill="hold">
                                          <p:stCondLst>
                                            <p:cond delay="999"/>
                                          </p:stCondLst>
                                        </p:cTn>
                                        <p:tgtEl>
                                          <p:spTgt spid="86"/>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1000"/>
                                        <p:tgtEl>
                                          <p:spTgt spid="46"/>
                                        </p:tgtEl>
                                      </p:cBhvr>
                                    </p:animEffect>
                                    <p:set>
                                      <p:cBhvr>
                                        <p:cTn id="150" dur="1" fill="hold">
                                          <p:stCondLst>
                                            <p:cond delay="999"/>
                                          </p:stCondLst>
                                        </p:cTn>
                                        <p:tgtEl>
                                          <p:spTgt spid="46"/>
                                        </p:tgtEl>
                                        <p:attrNameLst>
                                          <p:attrName>style.visibility</p:attrName>
                                        </p:attrNameLst>
                                      </p:cBhvr>
                                      <p:to>
                                        <p:strVal val="hidden"/>
                                      </p:to>
                                    </p:set>
                                  </p:childTnLst>
                                </p:cTn>
                              </p:par>
                              <p:par>
                                <p:cTn id="151" presetID="10" presetClass="exit" presetSubtype="0" fill="hold" grpId="3" nodeType="withEffect">
                                  <p:stCondLst>
                                    <p:cond delay="0"/>
                                  </p:stCondLst>
                                  <p:childTnLst>
                                    <p:animEffect transition="out" filter="fade">
                                      <p:cBhvr>
                                        <p:cTn id="152" dur="1000"/>
                                        <p:tgtEl>
                                          <p:spTgt spid="61"/>
                                        </p:tgtEl>
                                      </p:cBhvr>
                                    </p:animEffect>
                                    <p:set>
                                      <p:cBhvr>
                                        <p:cTn id="153" dur="1" fill="hold">
                                          <p:stCondLst>
                                            <p:cond delay="999"/>
                                          </p:stCondLst>
                                        </p:cTn>
                                        <p:tgtEl>
                                          <p:spTgt spid="61"/>
                                        </p:tgtEl>
                                        <p:attrNameLst>
                                          <p:attrName>style.visibility</p:attrName>
                                        </p:attrNameLst>
                                      </p:cBhvr>
                                      <p:to>
                                        <p:strVal val="hidden"/>
                                      </p:to>
                                    </p:set>
                                  </p:childTnLst>
                                </p:cTn>
                              </p:par>
                            </p:childTnLst>
                          </p:cTn>
                        </p:par>
                        <p:par>
                          <p:cTn id="154" fill="hold">
                            <p:stCondLst>
                              <p:cond delay="1000"/>
                            </p:stCondLst>
                            <p:childTnLst>
                              <p:par>
                                <p:cTn id="155" presetID="10" presetClass="entr" presetSubtype="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fade">
                                      <p:cBhvr>
                                        <p:cTn id="157" dur="10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93"/>
                                        </p:tgtEl>
                                        <p:attrNameLst>
                                          <p:attrName>style.visibility</p:attrName>
                                        </p:attrNameLst>
                                      </p:cBhvr>
                                      <p:to>
                                        <p:strVal val="visible"/>
                                      </p:to>
                                    </p:set>
                                    <p:animEffect transition="in" filter="fade">
                                      <p:cBhvr>
                                        <p:cTn id="162" dur="1000"/>
                                        <p:tgtEl>
                                          <p:spTgt spid="93"/>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1000"/>
                                        <p:tgtEl>
                                          <p:spTgt spid="47"/>
                                        </p:tgtEl>
                                      </p:cBhvr>
                                    </p:animEffect>
                                    <p:set>
                                      <p:cBhvr>
                                        <p:cTn id="167" dur="1" fill="hold">
                                          <p:stCondLst>
                                            <p:cond delay="999"/>
                                          </p:stCondLst>
                                        </p:cTn>
                                        <p:tgtEl>
                                          <p:spTgt spid="47"/>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1000"/>
                                        <p:tgtEl>
                                          <p:spTgt spid="83"/>
                                        </p:tgtEl>
                                      </p:cBhvr>
                                    </p:animEffect>
                                    <p:set>
                                      <p:cBhvr>
                                        <p:cTn id="170" dur="1" fill="hold">
                                          <p:stCondLst>
                                            <p:cond delay="999"/>
                                          </p:stCondLst>
                                        </p:cTn>
                                        <p:tgtEl>
                                          <p:spTgt spid="83"/>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1000"/>
                                        <p:tgtEl>
                                          <p:spTgt spid="74"/>
                                        </p:tgtEl>
                                      </p:cBhvr>
                                    </p:animEffect>
                                    <p:set>
                                      <p:cBhvr>
                                        <p:cTn id="173" dur="1" fill="hold">
                                          <p:stCondLst>
                                            <p:cond delay="999"/>
                                          </p:stCondLst>
                                        </p:cTn>
                                        <p:tgtEl>
                                          <p:spTgt spid="74"/>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1000"/>
                                        <p:tgtEl>
                                          <p:spTgt spid="73"/>
                                        </p:tgtEl>
                                      </p:cBhvr>
                                    </p:animEffect>
                                    <p:set>
                                      <p:cBhvr>
                                        <p:cTn id="176" dur="1" fill="hold">
                                          <p:stCondLst>
                                            <p:cond delay="999"/>
                                          </p:stCondLst>
                                        </p:cTn>
                                        <p:tgtEl>
                                          <p:spTgt spid="73"/>
                                        </p:tgtEl>
                                        <p:attrNameLst>
                                          <p:attrName>style.visibility</p:attrName>
                                        </p:attrNameLst>
                                      </p:cBhvr>
                                      <p:to>
                                        <p:strVal val="hidden"/>
                                      </p:to>
                                    </p:set>
                                  </p:childTnLst>
                                </p:cTn>
                              </p:par>
                              <p:par>
                                <p:cTn id="177" presetID="10" presetClass="exit" presetSubtype="0" fill="hold" grpId="3" nodeType="withEffect">
                                  <p:stCondLst>
                                    <p:cond delay="0"/>
                                  </p:stCondLst>
                                  <p:childTnLst>
                                    <p:animEffect transition="out" filter="fade">
                                      <p:cBhvr>
                                        <p:cTn id="178" dur="1000"/>
                                        <p:tgtEl>
                                          <p:spTgt spid="63"/>
                                        </p:tgtEl>
                                      </p:cBhvr>
                                    </p:animEffect>
                                    <p:set>
                                      <p:cBhvr>
                                        <p:cTn id="179" dur="1" fill="hold">
                                          <p:stCondLst>
                                            <p:cond delay="999"/>
                                          </p:stCondLst>
                                        </p:cTn>
                                        <p:tgtEl>
                                          <p:spTgt spid="63"/>
                                        </p:tgtEl>
                                        <p:attrNameLst>
                                          <p:attrName>style.visibility</p:attrName>
                                        </p:attrNameLst>
                                      </p:cBhvr>
                                      <p:to>
                                        <p:strVal val="hidden"/>
                                      </p:to>
                                    </p:set>
                                  </p:childTnLst>
                                </p:cTn>
                              </p:par>
                            </p:childTnLst>
                          </p:cTn>
                        </p:par>
                        <p:par>
                          <p:cTn id="180" fill="hold">
                            <p:stCondLst>
                              <p:cond delay="1000"/>
                            </p:stCondLst>
                            <p:childTnLst>
                              <p:par>
                                <p:cTn id="181" presetID="53" presetClass="entr" presetSubtype="0" fill="hold" grpId="0" nodeType="afterEffect">
                                  <p:stCondLst>
                                    <p:cond delay="0"/>
                                  </p:stCondLst>
                                  <p:childTnLst>
                                    <p:set>
                                      <p:cBhvr>
                                        <p:cTn id="182" dur="1" fill="hold">
                                          <p:stCondLst>
                                            <p:cond delay="0"/>
                                          </p:stCondLst>
                                        </p:cTn>
                                        <p:tgtEl>
                                          <p:spTgt spid="94"/>
                                        </p:tgtEl>
                                        <p:attrNameLst>
                                          <p:attrName>style.visibility</p:attrName>
                                        </p:attrNameLst>
                                      </p:cBhvr>
                                      <p:to>
                                        <p:strVal val="visible"/>
                                      </p:to>
                                    </p:set>
                                    <p:anim calcmode="lin" valueType="num">
                                      <p:cBhvr>
                                        <p:cTn id="183" dur="1000" fill="hold"/>
                                        <p:tgtEl>
                                          <p:spTgt spid="94"/>
                                        </p:tgtEl>
                                        <p:attrNameLst>
                                          <p:attrName>ppt_w</p:attrName>
                                        </p:attrNameLst>
                                      </p:cBhvr>
                                      <p:tavLst>
                                        <p:tav tm="0">
                                          <p:val>
                                            <p:fltVal val="0"/>
                                          </p:val>
                                        </p:tav>
                                        <p:tav tm="100000">
                                          <p:val>
                                            <p:strVal val="#ppt_w"/>
                                          </p:val>
                                        </p:tav>
                                      </p:tavLst>
                                    </p:anim>
                                    <p:anim calcmode="lin" valueType="num">
                                      <p:cBhvr>
                                        <p:cTn id="184" dur="1000" fill="hold"/>
                                        <p:tgtEl>
                                          <p:spTgt spid="94"/>
                                        </p:tgtEl>
                                        <p:attrNameLst>
                                          <p:attrName>ppt_h</p:attrName>
                                        </p:attrNameLst>
                                      </p:cBhvr>
                                      <p:tavLst>
                                        <p:tav tm="0">
                                          <p:val>
                                            <p:fltVal val="0"/>
                                          </p:val>
                                        </p:tav>
                                        <p:tav tm="100000">
                                          <p:val>
                                            <p:strVal val="#ppt_h"/>
                                          </p:val>
                                        </p:tav>
                                      </p:tavLst>
                                    </p:anim>
                                    <p:animEffect transition="in" filter="fade">
                                      <p:cBhvr>
                                        <p:cTn id="185"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6" grpId="0" animBg="1"/>
      <p:bldP spid="46" grpId="1" animBg="1"/>
      <p:bldP spid="47" grpId="0" animBg="1"/>
      <p:bldP spid="47" grpId="1" animBg="1"/>
      <p:bldP spid="48" grpId="0" animBg="1"/>
      <p:bldP spid="49" grpId="0" animBg="1"/>
      <p:bldP spid="51" grpId="0" animBg="1"/>
      <p:bldP spid="52" grpId="0" animBg="1"/>
      <p:bldP spid="53" grpId="0" animBg="1"/>
      <p:bldP spid="55" grpId="0"/>
      <p:bldP spid="56" grpId="0" animBg="1"/>
      <p:bldP spid="57" grpId="0" animBg="1"/>
      <p:bldP spid="58" grpId="0" animBg="1"/>
      <p:bldP spid="59" grpId="0" animBg="1"/>
      <p:bldP spid="60" grpId="0" animBg="1"/>
      <p:bldP spid="60" grpId="1" animBg="1"/>
      <p:bldP spid="63" grpId="0" animBg="1"/>
      <p:bldP spid="63" grpId="1" animBg="1"/>
      <p:bldP spid="63" grpId="2" animBg="1"/>
      <p:bldP spid="63" grpId="3" animBg="1"/>
      <p:bldP spid="54" grpId="0" animBg="1"/>
      <p:bldP spid="62" grpId="0" animBg="1"/>
      <p:bldP spid="62" grpId="1" animBg="1"/>
      <p:bldP spid="67" grpId="0" animBg="1"/>
      <p:bldP spid="67" grpId="1" animBg="1"/>
      <p:bldP spid="69" grpId="0" animBg="1"/>
      <p:bldP spid="69" grpId="1" animBg="1"/>
      <p:bldP spid="87" grpId="0" animBg="1"/>
      <p:bldP spid="87" grpId="1" animBg="1"/>
      <p:bldP spid="87" grpId="2" animBg="1"/>
      <p:bldP spid="94" grpId="0" animBg="1"/>
      <p:bldP spid="80" grpId="0" animBg="1"/>
      <p:bldP spid="61" grpId="0"/>
      <p:bldP spid="61" grpId="1"/>
      <p:bldP spid="61" grpId="2"/>
      <p:bldP spid="61" grpId="3"/>
      <p:bldP spid="86" grpId="0" animBg="1"/>
      <p:bldP spid="86" grpId="1" animBg="1"/>
      <p:bldP spid="93" grpId="0" animBg="1"/>
      <p:bldP spid="8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www.mapresources.com/media/catalog/product/g/l/gl-nam-782294_comp_3.jpg"/>
          <p:cNvPicPr>
            <a:picLocks noChangeAspect="1" noChangeArrowheads="1"/>
          </p:cNvPicPr>
          <p:nvPr/>
        </p:nvPicPr>
        <p:blipFill>
          <a:blip r:embed="rId3" cstate="print"/>
          <a:srcRect/>
          <a:stretch>
            <a:fillRect/>
          </a:stretch>
        </p:blipFill>
        <p:spPr bwMode="auto">
          <a:xfrm>
            <a:off x="1371601" y="609600"/>
            <a:ext cx="6324599" cy="6324600"/>
          </a:xfrm>
          <a:prstGeom prst="rect">
            <a:avLst/>
          </a:prstGeom>
          <a:noFill/>
        </p:spPr>
      </p:pic>
      <p:pic>
        <p:nvPicPr>
          <p:cNvPr id="8" name="Picture 2" descr="http://home.hiroshima-u.ac.jp/er/Resources/Image1946.gif"/>
          <p:cNvPicPr>
            <a:picLocks noChangeAspect="1" noChangeArrowheads="1"/>
          </p:cNvPicPr>
          <p:nvPr/>
        </p:nvPicPr>
        <p:blipFill>
          <a:blip r:embed="rId4" cstate="print"/>
          <a:srcRect l="1329" t="2532" r="3023" b="968"/>
          <a:stretch>
            <a:fillRect/>
          </a:stretch>
        </p:blipFill>
        <p:spPr bwMode="auto">
          <a:xfrm>
            <a:off x="2209800" y="1595718"/>
            <a:ext cx="3962400" cy="4195482"/>
          </a:xfrm>
          <a:prstGeom prst="rect">
            <a:avLst/>
          </a:prstGeom>
          <a:noFill/>
        </p:spPr>
      </p:pic>
      <p:sp>
        <p:nvSpPr>
          <p:cNvPr id="9" name="TextBox 8"/>
          <p:cNvSpPr txBox="1">
            <a:spLocks noChangeArrowheads="1"/>
          </p:cNvSpPr>
          <p:nvPr/>
        </p:nvSpPr>
        <p:spPr bwMode="auto">
          <a:xfrm>
            <a:off x="0" y="5715000"/>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100" b="1" dirty="0" smtClean="0">
                <a:effectLst>
                  <a:outerShdw dist="50800" dir="7200000" algn="ctr" rotWithShape="0">
                    <a:schemeClr val="bg1"/>
                  </a:outerShdw>
                </a:effectLst>
                <a:latin typeface="Calibri" pitchFamily="34" charset="0"/>
              </a:rPr>
              <a:t> </a:t>
            </a:r>
            <a:r>
              <a:rPr lang="en-US" sz="4400" b="1" dirty="0" smtClean="0">
                <a:effectLst>
                  <a:outerShdw dist="50800" dir="7200000" algn="ctr" rotWithShape="0">
                    <a:schemeClr val="bg1"/>
                  </a:outerShdw>
                </a:effectLst>
                <a:latin typeface="Calibri" pitchFamily="34" charset="0"/>
              </a:rPr>
              <a:t>Week 3 </a:t>
            </a:r>
            <a:r>
              <a:rPr lang="en-US" sz="4100" b="1" dirty="0" smtClean="0">
                <a:effectLst>
                  <a:outerShdw dist="50800" dir="7200000" algn="ctr" rotWithShape="0">
                    <a:schemeClr val="bg1"/>
                  </a:outerShdw>
                </a:effectLst>
                <a:latin typeface="Calibri" pitchFamily="34" charset="0"/>
              </a:rPr>
              <a:t>– Our Rock &amp; Mineral Resources</a:t>
            </a:r>
          </a:p>
        </p:txBody>
      </p:sp>
      <p:sp>
        <p:nvSpPr>
          <p:cNvPr id="11" name="TextBox 3"/>
          <p:cNvSpPr txBox="1">
            <a:spLocks noChangeArrowheads="1"/>
          </p:cNvSpPr>
          <p:nvPr/>
        </p:nvSpPr>
        <p:spPr bwMode="auto">
          <a:xfrm>
            <a:off x="0" y="0"/>
            <a:ext cx="9144000" cy="769441"/>
          </a:xfrm>
          <a:prstGeom prst="rect">
            <a:avLst/>
          </a:prstGeom>
          <a:solidFill>
            <a:schemeClr val="tx2">
              <a:lumMod val="60000"/>
              <a:lumOff val="40000"/>
            </a:schemeClr>
          </a:solidFill>
          <a:ln w="9525">
            <a:noFill/>
            <a:miter lim="800000"/>
            <a:headEnd/>
            <a:tailEnd/>
          </a:ln>
        </p:spPr>
        <p:txBody>
          <a:bodyPr wrap="square">
            <a:spAutoFit/>
          </a:bodyPr>
          <a:lstStyle/>
          <a:p>
            <a:pPr algn="ctr">
              <a:defRPr/>
            </a:pPr>
            <a:r>
              <a:rPr lang="en-US" sz="4400" b="1" dirty="0" smtClean="0">
                <a:solidFill>
                  <a:schemeClr val="bg1"/>
                </a:solidFill>
                <a:effectLst>
                  <a:outerShdw dist="50800" dir="7200000" algn="ctr" rotWithShape="0">
                    <a:schemeClr val="tx1"/>
                  </a:outerShdw>
                </a:effectLst>
                <a:latin typeface="Calibri" pitchFamily="34" charset="0"/>
              </a:rPr>
              <a:t>	NEXT WEEK . . . .</a:t>
            </a:r>
            <a:endParaRPr lang="en-US" sz="4400" b="1" dirty="0">
              <a:solidFill>
                <a:schemeClr val="bg1"/>
              </a:solidFill>
              <a:effectLst>
                <a:outerShdw dist="50800" dir="7200000" algn="ctr" rotWithShape="0">
                  <a:schemeClr val="tx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360"/>
                                          </p:val>
                                        </p:tav>
                                        <p:tav tm="100000">
                                          <p:val>
                                            <p:fltVal val="0"/>
                                          </p:val>
                                        </p:tav>
                                      </p:tavLst>
                                    </p:anim>
                                    <p:animEffect transition="in" filter="fade">
                                      <p:cBhvr>
                                        <p:cTn id="13" dur="10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9" presetClass="entr" presetSubtype="0" fill="hold"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2000"/>
                                        <p:tgtEl>
                                          <p:spTgt spid="8"/>
                                        </p:tgtEl>
                                      </p:cBhvr>
                                    </p:animEffect>
                                  </p:childTnLst>
                                </p:cTn>
                              </p:par>
                            </p:childTnLst>
                          </p:cTn>
                        </p:par>
                        <p:par>
                          <p:cTn id="21" fill="hold">
                            <p:stCondLst>
                              <p:cond delay="4500"/>
                            </p:stCondLst>
                            <p:childTnLst>
                              <p:par>
                                <p:cTn id="22" presetID="6" presetClass="emph" presetSubtype="0" fill="hold" nodeType="afterEffect">
                                  <p:stCondLst>
                                    <p:cond delay="1000"/>
                                  </p:stCondLst>
                                  <p:childTnLst>
                                    <p:animScale>
                                      <p:cBhvr>
                                        <p:cTn id="23" dur="1000" fill="hold"/>
                                        <p:tgtEl>
                                          <p:spTgt spid="8"/>
                                        </p:tgtEl>
                                      </p:cBhvr>
                                      <p:by x="150000" y="150000"/>
                                    </p:animScale>
                                  </p:childTnLst>
                                </p:cTn>
                              </p:par>
                              <p:par>
                                <p:cTn id="24" presetID="10" presetClass="exit" presetSubtype="0" fill="hold" nodeType="withEffect">
                                  <p:stCondLst>
                                    <p:cond delay="1000"/>
                                  </p:stCondLst>
                                  <p:childTnLst>
                                    <p:animEffect transition="out" filter="fade">
                                      <p:cBhvr>
                                        <p:cTn id="25" dur="2000"/>
                                        <p:tgtEl>
                                          <p:spTgt spid="10"/>
                                        </p:tgtEl>
                                      </p:cBhvr>
                                    </p:animEffect>
                                    <p:set>
                                      <p:cBhvr>
                                        <p:cTn id="26"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61665"/>
          </a:xfrm>
          <a:prstGeom prst="rect">
            <a:avLst/>
          </a:prstGeom>
          <a:noFill/>
        </p:spPr>
        <p:txBody>
          <a:bodyPr wrap="square" rtlCol="0">
            <a:spAutoFit/>
          </a:bodyPr>
          <a:lstStyle/>
          <a:p>
            <a:pPr algn="ctr"/>
            <a:r>
              <a:rPr lang="en-US" sz="2400" b="1" dirty="0" smtClean="0">
                <a:solidFill>
                  <a:srgbClr val="0070C0"/>
                </a:solidFill>
                <a:effectLst>
                  <a:outerShdw dist="50800" dir="5400000" algn="ctr" rotWithShape="0">
                    <a:schemeClr val="tx1"/>
                  </a:outerShdw>
                </a:effectLst>
              </a:rPr>
              <a:t>REFERENCES</a:t>
            </a:r>
          </a:p>
        </p:txBody>
      </p:sp>
      <p:sp>
        <p:nvSpPr>
          <p:cNvPr id="3" name="Rectangle 2"/>
          <p:cNvSpPr/>
          <p:nvPr/>
        </p:nvSpPr>
        <p:spPr>
          <a:xfrm>
            <a:off x="0" y="457200"/>
            <a:ext cx="9144000" cy="7694414"/>
          </a:xfrm>
          <a:prstGeom prst="rect">
            <a:avLst/>
          </a:prstGeom>
          <a:noFill/>
        </p:spPr>
        <p:txBody>
          <a:bodyPr wrap="square">
            <a:spAutoFit/>
          </a:bodyPr>
          <a:lstStyle/>
          <a:p>
            <a:r>
              <a:rPr lang="en-US" sz="950" dirty="0" smtClean="0">
                <a:hlinkClick r:id="rId3"/>
              </a:rPr>
              <a:t>http://www.map-of-north-america.us/north-america-topo-map.gif</a:t>
            </a:r>
            <a:endParaRPr lang="en-US" sz="950" dirty="0" smtClean="0"/>
          </a:p>
          <a:p>
            <a:r>
              <a:rPr lang="en-US" sz="950" dirty="0" smtClean="0">
                <a:solidFill>
                  <a:srgbClr val="0070C0"/>
                </a:solidFill>
                <a:hlinkClick r:id="rId4"/>
              </a:rPr>
              <a:t>http://www.mapresources.com/media/catalog/product/g/l/gl-nam-782294_comp_3.jpg</a:t>
            </a:r>
            <a:endParaRPr lang="en-US" sz="950" dirty="0" smtClean="0"/>
          </a:p>
          <a:p>
            <a:r>
              <a:rPr lang="en-US" sz="950" dirty="0" smtClean="0">
                <a:hlinkClick r:id="rId5"/>
              </a:rPr>
              <a:t>http://www.ecoworld.com/wp-content/uploads/2009/09/north-america-map.png</a:t>
            </a:r>
            <a:endParaRPr lang="en-US" sz="950" dirty="0" smtClean="0"/>
          </a:p>
          <a:p>
            <a:r>
              <a:rPr lang="en-US" sz="950" dirty="0" smtClean="0">
                <a:hlinkClick r:id="rId6"/>
              </a:rPr>
              <a:t>http://home.hiroshima-u.ac.jp/er/Resources/Image1946.gif</a:t>
            </a:r>
            <a:endParaRPr lang="en-US" sz="950" dirty="0" smtClean="0"/>
          </a:p>
          <a:p>
            <a:r>
              <a:rPr lang="en-US" sz="950" dirty="0" smtClean="0">
                <a:hlinkClick r:id="rId7"/>
              </a:rPr>
              <a:t>http://aventalearning.com/courses/GEOGx-HS-A09/a/unit02/resources/images/Sec2_graphics/Geo_U2_S2_PD/Geo_2.2.8_mapofpetroleum.gif</a:t>
            </a:r>
            <a:endParaRPr lang="en-US" sz="950" dirty="0" smtClean="0"/>
          </a:p>
          <a:p>
            <a:r>
              <a:rPr lang="en-US" sz="950" dirty="0" smtClean="0">
                <a:hlinkClick r:id="rId8"/>
              </a:rPr>
              <a:t>http://www.whymap.org/whymap/EN/Downloads/Continental_maps/gwrm_namerica_g.jpg?__blob=normal&amp;v=2</a:t>
            </a:r>
            <a:endParaRPr lang="en-US" sz="950" dirty="0" smtClean="0"/>
          </a:p>
          <a:p>
            <a:r>
              <a:rPr lang="en-US" sz="950" dirty="0" smtClean="0">
                <a:hlinkClick r:id="rId9"/>
              </a:rPr>
              <a:t>http://www.worldatlas.com/webimage/countrys/nasatelliteview.jpg</a:t>
            </a:r>
            <a:endParaRPr lang="en-US" sz="950" dirty="0" smtClean="0">
              <a:solidFill>
                <a:srgbClr val="0070C0"/>
              </a:solidFill>
            </a:endParaRPr>
          </a:p>
          <a:p>
            <a:r>
              <a:rPr lang="en-US" sz="950" dirty="0" smtClean="0">
                <a:hlinkClick r:id="rId10"/>
              </a:rPr>
              <a:t>http://www.geni.org/globalenergy/library/renewable-energy-resources/north%20america/Bioenergy/usa.jpeg</a:t>
            </a:r>
            <a:endParaRPr lang="en-US" sz="950" dirty="0" smtClean="0"/>
          </a:p>
          <a:p>
            <a:r>
              <a:rPr lang="en-US" sz="950" dirty="0" smtClean="0">
                <a:hlinkClick r:id="rId11"/>
              </a:rPr>
              <a:t>http://images.clipartlogo.com/files/images/34/348717/conceptual-tree-with-root-and-grass_f.jpg</a:t>
            </a:r>
            <a:endParaRPr lang="en-US" sz="950" dirty="0" smtClean="0"/>
          </a:p>
          <a:p>
            <a:r>
              <a:rPr lang="en-US" sz="950" dirty="0" smtClean="0">
                <a:hlinkClick r:id="rId12"/>
              </a:rPr>
              <a:t>http://i0.wp.com/www.jewishpress.com/wp-content/uploads/2013/01/Rose-012513.jpg</a:t>
            </a:r>
            <a:endParaRPr lang="en-US" sz="950" dirty="0" smtClean="0"/>
          </a:p>
          <a:p>
            <a:r>
              <a:rPr lang="en-US" sz="950" dirty="0" smtClean="0">
                <a:hlinkClick r:id="rId13"/>
              </a:rPr>
              <a:t>http://en.wikipedia.org/wiki/Forest</a:t>
            </a:r>
            <a:endParaRPr lang="en-US" sz="950" dirty="0" smtClean="0"/>
          </a:p>
          <a:p>
            <a:r>
              <a:rPr lang="en-US" sz="950" dirty="0" smtClean="0">
                <a:hlinkClick r:id="rId14"/>
              </a:rPr>
              <a:t>http://en.wikipedia.org/wiki/Tiaga</a:t>
            </a:r>
            <a:endParaRPr lang="en-US" sz="950" dirty="0" smtClean="0"/>
          </a:p>
          <a:p>
            <a:r>
              <a:rPr lang="en-US" sz="950" dirty="0" smtClean="0">
                <a:hlinkClick r:id="rId15"/>
              </a:rPr>
              <a:t>http://en.wikipedia.org/wiki/Biome</a:t>
            </a:r>
            <a:endParaRPr lang="en-US" sz="950" dirty="0" smtClean="0"/>
          </a:p>
          <a:p>
            <a:r>
              <a:rPr lang="en-US" sz="950" dirty="0" smtClean="0">
                <a:hlinkClick r:id="rId16"/>
              </a:rPr>
              <a:t>Physical Geography of the Global Environment, 2nd Edition</a:t>
            </a:r>
            <a:r>
              <a:rPr lang="en-US" sz="950" dirty="0" smtClean="0"/>
              <a:t>,  by H. J. De </a:t>
            </a:r>
            <a:r>
              <a:rPr lang="en-US" sz="950" dirty="0" err="1" smtClean="0"/>
              <a:t>Blij</a:t>
            </a:r>
            <a:r>
              <a:rPr lang="en-US" sz="950" dirty="0" smtClean="0"/>
              <a:t>, et al; Paperback</a:t>
            </a:r>
          </a:p>
          <a:p>
            <a:r>
              <a:rPr lang="en-US" sz="950" dirty="0" smtClean="0">
                <a:hlinkClick r:id="rId17"/>
              </a:rPr>
              <a:t>http://www.worldbiomes.com/biomes_map.htm</a:t>
            </a:r>
            <a:endParaRPr lang="en-US" sz="950" dirty="0" smtClean="0"/>
          </a:p>
          <a:p>
            <a:r>
              <a:rPr lang="en-US" sz="950" dirty="0" smtClean="0">
                <a:hlinkClick r:id="rId18"/>
              </a:rPr>
              <a:t>http://en.wikipedia.org/wiki/Larch</a:t>
            </a:r>
            <a:endParaRPr lang="en-US" sz="950" dirty="0" smtClean="0"/>
          </a:p>
          <a:p>
            <a:r>
              <a:rPr lang="en-US" sz="950" u="sng" dirty="0" smtClean="0">
                <a:hlinkClick r:id="rId19"/>
              </a:rPr>
              <a:t>http://en.wikipedia.org/wiki/Pinophyta</a:t>
            </a:r>
            <a:endParaRPr lang="en-US" sz="950" u="sng" dirty="0" smtClean="0"/>
          </a:p>
          <a:p>
            <a:r>
              <a:rPr lang="en-US" sz="950" dirty="0" smtClean="0">
                <a:hlinkClick r:id="rId20"/>
              </a:rPr>
              <a:t>http://en.wikipedia.org/wiki/Temperate_forest</a:t>
            </a:r>
            <a:endParaRPr lang="en-US" sz="950" dirty="0" smtClean="0"/>
          </a:p>
          <a:p>
            <a:r>
              <a:rPr lang="en-US" sz="950" dirty="0" smtClean="0">
                <a:hlinkClick r:id="rId21"/>
              </a:rPr>
              <a:t>http://en.wikipedia.org/wiki/Appalachian_Mountains</a:t>
            </a:r>
            <a:endParaRPr lang="en-US" sz="950" dirty="0" smtClean="0"/>
          </a:p>
          <a:p>
            <a:r>
              <a:rPr lang="en-US" sz="950" dirty="0" smtClean="0">
                <a:hlinkClick r:id="rId22"/>
              </a:rPr>
              <a:t>http://en.wikipedia.org/wiki/Appalachian_orogeny</a:t>
            </a:r>
            <a:endParaRPr lang="en-US" sz="950" dirty="0" smtClean="0"/>
          </a:p>
          <a:p>
            <a:r>
              <a:rPr lang="en-US" sz="950" dirty="0" smtClean="0">
                <a:hlinkClick r:id="rId23"/>
              </a:rPr>
              <a:t>http://worldwildlife.org/ecoregions/na0520</a:t>
            </a:r>
            <a:endParaRPr lang="en-US" sz="950" dirty="0" smtClean="0"/>
          </a:p>
          <a:p>
            <a:r>
              <a:rPr lang="en-US" sz="950" dirty="0" smtClean="0">
                <a:hlinkClick r:id="rId24"/>
              </a:rPr>
              <a:t>http://wwf.panda.org/about_our_earth/ecoregions/ecoregion_list/</a:t>
            </a:r>
            <a:endParaRPr lang="en-US" sz="950" dirty="0" smtClean="0"/>
          </a:p>
          <a:p>
            <a:r>
              <a:rPr lang="en-US" sz="950" dirty="0" smtClean="0">
                <a:hlinkClick r:id="rId25"/>
              </a:rPr>
              <a:t>http://www.fao.org/docrep/013/i1757e/i1757e00.htm</a:t>
            </a:r>
            <a:r>
              <a:rPr lang="en-US" sz="950" dirty="0" smtClean="0"/>
              <a:t>  UN Food &amp; Agriculture Organization  FORESTRY PAPER 163</a:t>
            </a:r>
          </a:p>
          <a:p>
            <a:r>
              <a:rPr lang="en-US" sz="950" dirty="0" smtClean="0">
                <a:hlinkClick r:id="rId26"/>
              </a:rPr>
              <a:t>http://ths.sps.lane.edu/biomes/rain3/rain3.html</a:t>
            </a:r>
            <a:endParaRPr lang="en-US" sz="950" dirty="0" smtClean="0"/>
          </a:p>
          <a:p>
            <a:r>
              <a:rPr lang="en-US" sz="950" dirty="0" smtClean="0">
                <a:hlinkClick r:id="rId27"/>
              </a:rPr>
              <a:t>http://www.destination360.com/central-america/costa-rica/costa-rica-rainforest</a:t>
            </a:r>
            <a:endParaRPr lang="en-US" sz="950" dirty="0" smtClean="0"/>
          </a:p>
          <a:p>
            <a:r>
              <a:rPr lang="en-US" sz="950" dirty="0" smtClean="0">
                <a:hlinkClick r:id="rId25"/>
              </a:rPr>
              <a:t>http://www.fao.org/docrep/013/i1757e/i1757e00.htm</a:t>
            </a:r>
            <a:endParaRPr lang="en-US" sz="950" dirty="0" smtClean="0"/>
          </a:p>
          <a:p>
            <a:r>
              <a:rPr lang="en-US" sz="950" dirty="0" smtClean="0">
                <a:hlinkClick r:id="rId28"/>
              </a:rPr>
              <a:t>http://www.fao.org/docrep/013/i1757e/i1757e02.pdf</a:t>
            </a:r>
            <a:endParaRPr lang="en-US" sz="950" dirty="0" smtClean="0"/>
          </a:p>
          <a:p>
            <a:r>
              <a:rPr lang="en-US" sz="950" dirty="0" smtClean="0">
                <a:hlinkClick r:id="rId29"/>
              </a:rPr>
              <a:t>http://www.fao.org/docrep/006/ad652e/ad652e36.gif</a:t>
            </a:r>
            <a:endParaRPr lang="en-US" sz="950" dirty="0" smtClean="0"/>
          </a:p>
          <a:p>
            <a:r>
              <a:rPr lang="en-US" sz="950" dirty="0" smtClean="0">
                <a:hlinkClick r:id="rId30"/>
              </a:rPr>
              <a:t>http://cnx.org/content/m41397/latest/graphics3.jpg</a:t>
            </a:r>
            <a:endParaRPr lang="en-US" sz="950" dirty="0" smtClean="0"/>
          </a:p>
          <a:p>
            <a:r>
              <a:rPr lang="en-US" sz="950" dirty="0" smtClean="0">
                <a:hlinkClick r:id="rId31"/>
              </a:rPr>
              <a:t>http://cnx.org/content/m41397/latest/</a:t>
            </a:r>
            <a:endParaRPr lang="en-US" sz="950" dirty="0" smtClean="0"/>
          </a:p>
          <a:p>
            <a:r>
              <a:rPr lang="en-US" sz="950" dirty="0" smtClean="0">
                <a:hlinkClick r:id="rId32"/>
              </a:rPr>
              <a:t>http://www.mapsofworld.com/north-america/maps/north-america-map.gif</a:t>
            </a:r>
            <a:endParaRPr lang="en-US" sz="950" dirty="0" smtClean="0">
              <a:solidFill>
                <a:srgbClr val="0070C0"/>
              </a:solidFill>
              <a:hlinkClick r:id="rId4"/>
            </a:endParaRPr>
          </a:p>
          <a:p>
            <a:r>
              <a:rPr lang="en-US" sz="950" dirty="0" smtClean="0">
                <a:hlinkClick r:id="rId33"/>
              </a:rPr>
              <a:t>http://earthobservatory.nasa.gov/Features/ForestCarbon/</a:t>
            </a:r>
            <a:endParaRPr lang="en-US" sz="950" dirty="0" smtClean="0"/>
          </a:p>
          <a:p>
            <a:r>
              <a:rPr lang="en-US" sz="950" dirty="0" smtClean="0">
                <a:hlinkClick r:id="rId34"/>
              </a:rPr>
              <a:t>http://www.fao.org/forestry/32194/en/</a:t>
            </a:r>
            <a:endParaRPr lang="en-US" sz="950" dirty="0" smtClean="0"/>
          </a:p>
          <a:p>
            <a:r>
              <a:rPr lang="en-US" sz="950" dirty="0" smtClean="0">
                <a:hlinkClick r:id="rId13"/>
              </a:rPr>
              <a:t>http://en.wikipedia.org/wiki/Forest</a:t>
            </a:r>
            <a:endParaRPr lang="en-US" sz="950" dirty="0" smtClean="0"/>
          </a:p>
          <a:p>
            <a:r>
              <a:rPr lang="en-US" sz="950" dirty="0" smtClean="0">
                <a:hlinkClick r:id="rId35"/>
              </a:rPr>
              <a:t>http://en.wikipedia.org/wiki/Taiga</a:t>
            </a:r>
            <a:endParaRPr lang="en-US" sz="950" dirty="0" smtClean="0"/>
          </a:p>
          <a:p>
            <a:r>
              <a:rPr lang="en-US" sz="950" dirty="0" smtClean="0">
                <a:hlinkClick r:id="rId36"/>
              </a:rPr>
              <a:t>http://rs.forest.wisc.edu/sites/default/files/pdfs/publications/93.PDF</a:t>
            </a:r>
            <a:endParaRPr lang="en-US" sz="950" dirty="0" smtClean="0"/>
          </a:p>
          <a:p>
            <a:r>
              <a:rPr lang="en-US" sz="950" dirty="0" smtClean="0">
                <a:hlinkClick r:id="rId37"/>
              </a:rPr>
              <a:t>http://en.wikipedia.org/wiki/Energy_density</a:t>
            </a:r>
            <a:endParaRPr lang="en-US" sz="950" dirty="0" smtClean="0"/>
          </a:p>
          <a:p>
            <a:r>
              <a:rPr lang="en-US" sz="950" dirty="0" smtClean="0">
                <a:hlinkClick r:id="rId38"/>
              </a:rPr>
              <a:t>http://en.wikipedia.org/wiki/Carbon</a:t>
            </a:r>
            <a:endParaRPr lang="en-US" sz="950" dirty="0" smtClean="0"/>
          </a:p>
          <a:p>
            <a:r>
              <a:rPr lang="en-US" sz="950" u="sng" dirty="0" smtClean="0">
                <a:hlinkClick r:id="rId39"/>
              </a:rPr>
              <a:t>http://en.wikipedia.org/wiki/Carbon_footprint</a:t>
            </a:r>
            <a:endParaRPr lang="en-US" sz="950" u="sng" dirty="0" smtClean="0"/>
          </a:p>
          <a:p>
            <a:r>
              <a:rPr lang="en-US" sz="950" u="sng" dirty="0" smtClean="0">
                <a:hlinkClick r:id="rId28"/>
              </a:rPr>
              <a:t>http://www.fao.org/docrep/013/i1757e/i1757e02.pdf</a:t>
            </a:r>
            <a:endParaRPr lang="en-US" sz="950" u="sng" dirty="0" smtClean="0"/>
          </a:p>
          <a:p>
            <a:r>
              <a:rPr lang="en-US" sz="950" u="sng" dirty="0" smtClean="0">
                <a:hlinkClick r:id="rId40"/>
              </a:rPr>
              <a:t>http://www.gfdl.noaa.gov/anthropogenic-carbon-cycle</a:t>
            </a:r>
            <a:endParaRPr lang="en-US" sz="950" u="sng" dirty="0" smtClean="0"/>
          </a:p>
          <a:p>
            <a:r>
              <a:rPr lang="en-US" sz="950" u="sng" dirty="0" smtClean="0">
                <a:hlinkClick r:id="rId41"/>
              </a:rPr>
              <a:t>http://www.physicalgeography.net/fundamentals/images/carboncycle.jpg</a:t>
            </a:r>
            <a:endParaRPr lang="en-US" sz="950" u="sng" dirty="0" smtClean="0"/>
          </a:p>
          <a:p>
            <a:r>
              <a:rPr lang="en-US" sz="950" u="sng" dirty="0" smtClean="0">
                <a:hlinkClick r:id="rId42"/>
              </a:rPr>
              <a:t>http://cbse.meritnation.com/img/editlive_lp/64/2012_02_07_12_59_41/carbon_cycle.png</a:t>
            </a:r>
            <a:endParaRPr lang="en-US" sz="950" u="sng" dirty="0" smtClean="0"/>
          </a:p>
          <a:p>
            <a:endParaRPr lang="en-US" sz="950" u="sng" dirty="0" smtClean="0"/>
          </a:p>
          <a:p>
            <a:endParaRPr lang="en-US" sz="950" u="sng" dirty="0" smtClean="0"/>
          </a:p>
          <a:p>
            <a:endParaRPr lang="en-US" sz="950" u="sng" dirty="0" smtClean="0"/>
          </a:p>
          <a:p>
            <a:endParaRPr lang="en-US" sz="950" dirty="0" smtClean="0"/>
          </a:p>
          <a:p>
            <a:endParaRPr lang="en-US" sz="950" dirty="0" smtClean="0"/>
          </a:p>
          <a:p>
            <a:endParaRPr lang="en-US" sz="950" dirty="0" smtClean="0"/>
          </a:p>
          <a:p>
            <a:endParaRPr lang="en-US" sz="950" dirty="0" smtClean="0"/>
          </a:p>
          <a:p>
            <a:endParaRPr lang="en-US" sz="950" dirty="0" smtClean="0">
              <a:solidFill>
                <a:srgbClr val="0070C0"/>
              </a:solidFill>
            </a:endParaRPr>
          </a:p>
          <a:p>
            <a:endParaRPr lang="en-US" sz="950" dirty="0" smtClean="0">
              <a:solidFill>
                <a:srgbClr val="0070C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6555641"/>
          </a:xfrm>
          <a:prstGeom prst="rect">
            <a:avLst/>
          </a:prstGeom>
          <a:solidFill>
            <a:schemeClr val="tx2">
              <a:lumMod val="20000"/>
              <a:lumOff val="80000"/>
            </a:schemeClr>
          </a:solidFill>
        </p:spPr>
        <p:txBody>
          <a:bodyPr wrap="square">
            <a:spAutoFit/>
          </a:bodyPr>
          <a:lstStyle/>
          <a:p>
            <a:pPr marL="225425" indent="-225425" algn="ctr"/>
            <a:r>
              <a:rPr lang="en-US" sz="4400" dirty="0" smtClean="0"/>
              <a:t>Don’s email address:</a:t>
            </a:r>
          </a:p>
          <a:p>
            <a:pPr marL="225425" indent="-225425" algn="ctr"/>
            <a:r>
              <a:rPr lang="en-US" sz="4400" b="1" dirty="0" smtClean="0">
                <a:hlinkClick r:id="rId2"/>
              </a:rPr>
              <a:t>askthegeologist@suddenlink.net</a:t>
            </a:r>
            <a:endParaRPr lang="en-US" sz="4400" b="1" dirty="0" smtClean="0"/>
          </a:p>
          <a:p>
            <a:pPr marL="225425" indent="-225425" algn="ctr"/>
            <a:endParaRPr lang="en-US" sz="4400" b="1" dirty="0" smtClean="0">
              <a:effectLst>
                <a:outerShdw dist="12700" dir="7200000" algn="ctr" rotWithShape="0">
                  <a:srgbClr val="FF0000"/>
                </a:outerShdw>
              </a:effectLst>
              <a:latin typeface="Arial" pitchFamily="34" charset="0"/>
              <a:cs typeface="Arial" pitchFamily="34" charset="0"/>
            </a:endParaRPr>
          </a:p>
          <a:p>
            <a:pPr marL="225425" indent="-225425" algn="ctr"/>
            <a:r>
              <a:rPr lang="en-US" sz="4400" b="1" dirty="0" smtClean="0">
                <a:effectLst>
                  <a:outerShdw dist="12700" dir="7200000" algn="ctr" rotWithShape="0">
                    <a:srgbClr val="FF0000"/>
                  </a:outerShdw>
                </a:effectLst>
                <a:latin typeface="Arial" pitchFamily="34" charset="0"/>
                <a:cs typeface="Arial" pitchFamily="34" charset="0"/>
              </a:rPr>
              <a:t>Class material is available . . .</a:t>
            </a:r>
          </a:p>
          <a:p>
            <a:pPr marL="225425" indent="-225425" algn="ctr"/>
            <a:endParaRPr lang="en-US" sz="2000" b="1" dirty="0" smtClean="0"/>
          </a:p>
          <a:p>
            <a:pPr marL="225425" indent="-225425" algn="ctr"/>
            <a:r>
              <a:rPr lang="en-US" sz="4400" dirty="0" smtClean="0"/>
              <a:t>Senior University Website</a:t>
            </a:r>
          </a:p>
          <a:p>
            <a:pPr marL="225425" indent="-225425" algn="ctr"/>
            <a:r>
              <a:rPr lang="en-US" sz="4400" b="1" dirty="0" smtClean="0">
                <a:hlinkClick r:id="rId3"/>
              </a:rPr>
              <a:t>www.senioruniv.org</a:t>
            </a:r>
            <a:endParaRPr lang="en-US" sz="4400" b="1" dirty="0" smtClean="0"/>
          </a:p>
          <a:p>
            <a:pPr marL="225425" indent="-225425" algn="ctr"/>
            <a:endParaRPr lang="en-US" sz="2400" dirty="0" smtClean="0"/>
          </a:p>
          <a:p>
            <a:pPr marL="225425" indent="-225425" algn="ctr"/>
            <a:r>
              <a:rPr lang="en-US" sz="4400" dirty="0" smtClean="0"/>
              <a:t>Our Website</a:t>
            </a:r>
          </a:p>
          <a:p>
            <a:pPr marL="225425" indent="-225425" algn="ctr"/>
            <a:r>
              <a:rPr lang="en-US" sz="4400" b="1" dirty="0" smtClean="0">
                <a:hlinkClick r:id="rId4"/>
              </a:rPr>
              <a:t>www.vagabondgeology.com</a:t>
            </a:r>
            <a:endParaRPr lang="en-US" sz="4400" b="1" dirty="0" smtClean="0"/>
          </a:p>
          <a:p>
            <a:pPr marL="225425" indent="-225425" algn="ct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effectLst>
                  <a:outerShdw dist="50800" dir="7200000" algn="ctr" rotWithShape="0">
                    <a:schemeClr val="bg1"/>
                  </a:outerShdw>
                </a:effectLst>
                <a:latin typeface="Calibri" pitchFamily="34" charset="0"/>
              </a:rPr>
              <a:t>Our Forest Resources</a:t>
            </a:r>
            <a:endParaRPr lang="en-US" sz="4400" b="1" dirty="0">
              <a:effectLst>
                <a:outerShdw dist="50800" dir="7200000" algn="ctr" rotWithShape="0">
                  <a:schemeClr val="bg1"/>
                </a:outerShdw>
              </a:effectLst>
              <a:latin typeface="Calibri" pitchFamily="34" charset="0"/>
            </a:endParaRPr>
          </a:p>
        </p:txBody>
      </p:sp>
      <p:sp>
        <p:nvSpPr>
          <p:cNvPr id="4" name="TextBox 3"/>
          <p:cNvSpPr txBox="1"/>
          <p:nvPr/>
        </p:nvSpPr>
        <p:spPr>
          <a:xfrm>
            <a:off x="1447800" y="1398925"/>
            <a:ext cx="7696200" cy="2800767"/>
          </a:xfrm>
          <a:prstGeom prst="rect">
            <a:avLst/>
          </a:prstGeom>
          <a:noFill/>
        </p:spPr>
        <p:txBody>
          <a:bodyPr wrap="square" rtlCol="0">
            <a:spAutoFit/>
          </a:bodyPr>
          <a:lstStyle/>
          <a:p>
            <a:pPr>
              <a:buFontTx/>
              <a:buChar char="-"/>
            </a:pPr>
            <a:r>
              <a:rPr lang="en-US" sz="4400" b="1" dirty="0" smtClean="0">
                <a:effectLst>
                  <a:outerShdw dist="50800" dir="7200000" algn="ctr" rotWithShape="0">
                    <a:schemeClr val="bg1"/>
                  </a:outerShdw>
                </a:effectLst>
              </a:rPr>
              <a:t> Definition of a ‘Forest’</a:t>
            </a:r>
          </a:p>
          <a:p>
            <a:pPr>
              <a:buFontTx/>
              <a:buChar char="-"/>
            </a:pPr>
            <a:r>
              <a:rPr lang="en-US" sz="4400" b="1" dirty="0" smtClean="0">
                <a:effectLst>
                  <a:outerShdw dist="50800" dir="7200000" algn="ctr" rotWithShape="0">
                    <a:schemeClr val="bg1"/>
                  </a:outerShdw>
                </a:effectLst>
              </a:rPr>
              <a:t> Where Forests Grow</a:t>
            </a:r>
          </a:p>
          <a:p>
            <a:pPr>
              <a:buFontTx/>
              <a:buChar char="-"/>
            </a:pPr>
            <a:r>
              <a:rPr lang="en-US" sz="4400" b="1" dirty="0" smtClean="0">
                <a:effectLst>
                  <a:outerShdw dist="50800" dir="7200000" algn="ctr" rotWithShape="0">
                    <a:schemeClr val="bg1"/>
                  </a:outerShdw>
                </a:effectLst>
              </a:rPr>
              <a:t> Uses of Forests</a:t>
            </a:r>
          </a:p>
          <a:p>
            <a:pPr>
              <a:buFontTx/>
              <a:buChar char="-"/>
            </a:pPr>
            <a:r>
              <a:rPr lang="en-US" sz="4400" b="1" dirty="0" smtClean="0">
                <a:effectLst>
                  <a:outerShdw dist="50800" dir="7200000" algn="ctr" rotWithShape="0">
                    <a:schemeClr val="bg1"/>
                  </a:outerShdw>
                </a:effectLst>
              </a:rPr>
              <a:t> Future of Our Forests</a:t>
            </a:r>
          </a:p>
        </p:txBody>
      </p:sp>
      <p:sp useBgFill="1">
        <p:nvSpPr>
          <p:cNvPr id="6" name="TextBox 5"/>
          <p:cNvSpPr txBox="1"/>
          <p:nvPr/>
        </p:nvSpPr>
        <p:spPr>
          <a:xfrm>
            <a:off x="1728216" y="1395877"/>
            <a:ext cx="6044184" cy="769441"/>
          </a:xfrm>
          <a:prstGeom prst="rect">
            <a:avLst/>
          </a:prstGeom>
        </p:spPr>
        <p:txBody>
          <a:bodyPr wrap="square" rtlCol="0">
            <a:spAutoFit/>
          </a:bodyPr>
          <a:lstStyle/>
          <a:p>
            <a:r>
              <a:rPr lang="en-US" sz="4400" b="1" dirty="0" smtClean="0">
                <a:effectLst>
                  <a:outerShdw dist="50800" dir="7200000" algn="ctr" rotWithShape="0">
                    <a:schemeClr val="bg1"/>
                  </a:outerShdw>
                </a:effectLst>
              </a:rPr>
              <a:t>Definition of a ‘Forest’</a:t>
            </a:r>
          </a:p>
        </p:txBody>
      </p:sp>
      <p:sp useBgFill="1">
        <p:nvSpPr>
          <p:cNvPr id="7" name="TextBox 6"/>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Definition of a ‘Forest’</a:t>
            </a:r>
          </a:p>
        </p:txBody>
      </p:sp>
      <p:sp>
        <p:nvSpPr>
          <p:cNvPr id="8" name="Rectangle 7"/>
          <p:cNvSpPr/>
          <p:nvPr/>
        </p:nvSpPr>
        <p:spPr>
          <a:xfrm>
            <a:off x="1676400" y="1447800"/>
            <a:ext cx="5638800" cy="6858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par>
                                <p:cTn id="33" presetID="64" presetClass="path" presetSubtype="0" accel="50000" decel="50000" fill="hold" grpId="1" nodeType="withEffect">
                                  <p:stCondLst>
                                    <p:cond delay="0"/>
                                  </p:stCondLst>
                                  <p:childTnLst>
                                    <p:animMotion origin="layout" path="M -4.44444E-6 -8.36801E-7 L 0.01389 -0.20365 " pathEditMode="relative" rAng="0" ptsTypes="AA">
                                      <p:cBhvr>
                                        <p:cTn id="34" dur="1000" fill="hold"/>
                                        <p:tgtEl>
                                          <p:spTgt spid="6"/>
                                        </p:tgtEl>
                                        <p:attrNameLst>
                                          <p:attrName>ppt_x</p:attrName>
                                          <p:attrName>ppt_y</p:attrName>
                                        </p:attrNameLst>
                                      </p:cBhvr>
                                      <p:rCtr x="7" y="-102"/>
                                    </p:animMotion>
                                  </p:childTnLst>
                                </p:cTn>
                              </p:par>
                              <p:par>
                                <p:cTn id="35" presetID="10" presetClass="exit" presetSubtype="0" fill="hold" grpId="0" nodeType="withEffect">
                                  <p:stCondLst>
                                    <p:cond delay="500"/>
                                  </p:stCondLst>
                                  <p:childTnLst>
                                    <p:animEffect transition="out" filter="fade">
                                      <p:cBhvr>
                                        <p:cTn id="36" dur="1000"/>
                                        <p:tgtEl>
                                          <p:spTgt spid="5"/>
                                        </p:tgtEl>
                                      </p:cBhvr>
                                    </p:animEffect>
                                    <p:set>
                                      <p:cBhvr>
                                        <p:cTn id="37" dur="1" fill="hold">
                                          <p:stCondLst>
                                            <p:cond delay="999"/>
                                          </p:stCondLst>
                                        </p:cTn>
                                        <p:tgtEl>
                                          <p:spTgt spid="5"/>
                                        </p:tgtEl>
                                        <p:attrNameLst>
                                          <p:attrName>style.visibility</p:attrName>
                                        </p:attrNameLst>
                                      </p:cBhvr>
                                      <p:to>
                                        <p:strVal val="hidden"/>
                                      </p:to>
                                    </p:set>
                                  </p:childTnLst>
                                </p:cTn>
                              </p:par>
                              <p:par>
                                <p:cTn id="38" presetID="10" presetClass="exit" presetSubtype="0" fill="hold" grpId="0" nodeType="withEffect">
                                  <p:stCondLst>
                                    <p:cond delay="500"/>
                                  </p:stCondLst>
                                  <p:childTnLst>
                                    <p:animEffect transition="out" filter="fade">
                                      <p:cBhvr>
                                        <p:cTn id="39" dur="1000"/>
                                        <p:tgtEl>
                                          <p:spTgt spid="4">
                                            <p:txEl>
                                              <p:pRg st="0" end="0"/>
                                            </p:txEl>
                                          </p:spTgt>
                                        </p:tgtEl>
                                      </p:cBhvr>
                                    </p:animEffect>
                                    <p:set>
                                      <p:cBhvr>
                                        <p:cTn id="40" dur="1" fill="hold">
                                          <p:stCondLst>
                                            <p:cond delay="999"/>
                                          </p:stCondLst>
                                        </p:cTn>
                                        <p:tgtEl>
                                          <p:spTgt spid="4">
                                            <p:txEl>
                                              <p:pRg st="0" end="0"/>
                                            </p:txEl>
                                          </p:spTgt>
                                        </p:tgtEl>
                                        <p:attrNameLst>
                                          <p:attrName>style.visibility</p:attrName>
                                        </p:attrNameLst>
                                      </p:cBhvr>
                                      <p:to>
                                        <p:strVal val="hidden"/>
                                      </p:to>
                                    </p:set>
                                  </p:childTnLst>
                                </p:cTn>
                              </p:par>
                              <p:par>
                                <p:cTn id="41" presetID="10" presetClass="exit" presetSubtype="0" fill="hold" grpId="0" nodeType="withEffect">
                                  <p:stCondLst>
                                    <p:cond delay="500"/>
                                  </p:stCondLst>
                                  <p:childTnLst>
                                    <p:animEffect transition="out" filter="fade">
                                      <p:cBhvr>
                                        <p:cTn id="42" dur="1000"/>
                                        <p:tgtEl>
                                          <p:spTgt spid="4">
                                            <p:txEl>
                                              <p:pRg st="1" end="1"/>
                                            </p:txEl>
                                          </p:spTgt>
                                        </p:tgtEl>
                                      </p:cBhvr>
                                    </p:animEffect>
                                    <p:set>
                                      <p:cBhvr>
                                        <p:cTn id="43" dur="1" fill="hold">
                                          <p:stCondLst>
                                            <p:cond delay="999"/>
                                          </p:stCondLst>
                                        </p:cTn>
                                        <p:tgtEl>
                                          <p:spTgt spid="4">
                                            <p:txEl>
                                              <p:pRg st="1" end="1"/>
                                            </p:txEl>
                                          </p:spTgt>
                                        </p:tgtEl>
                                        <p:attrNameLst>
                                          <p:attrName>style.visibility</p:attrName>
                                        </p:attrNameLst>
                                      </p:cBhvr>
                                      <p:to>
                                        <p:strVal val="hidden"/>
                                      </p:to>
                                    </p:set>
                                  </p:childTnLst>
                                </p:cTn>
                              </p:par>
                              <p:par>
                                <p:cTn id="44" presetID="10" presetClass="exit" presetSubtype="0" fill="hold" grpId="0" nodeType="withEffect">
                                  <p:stCondLst>
                                    <p:cond delay="500"/>
                                  </p:stCondLst>
                                  <p:childTnLst>
                                    <p:animEffect transition="out" filter="fade">
                                      <p:cBhvr>
                                        <p:cTn id="45" dur="1000"/>
                                        <p:tgtEl>
                                          <p:spTgt spid="4">
                                            <p:txEl>
                                              <p:pRg st="2" end="2"/>
                                            </p:txEl>
                                          </p:spTgt>
                                        </p:tgtEl>
                                      </p:cBhvr>
                                    </p:animEffect>
                                    <p:set>
                                      <p:cBhvr>
                                        <p:cTn id="46" dur="1" fill="hold">
                                          <p:stCondLst>
                                            <p:cond delay="999"/>
                                          </p:stCondLst>
                                        </p:cTn>
                                        <p:tgtEl>
                                          <p:spTgt spid="4">
                                            <p:txEl>
                                              <p:pRg st="2" end="2"/>
                                            </p:txEl>
                                          </p:spTgt>
                                        </p:tgtEl>
                                        <p:attrNameLst>
                                          <p:attrName>style.visibility</p:attrName>
                                        </p:attrNameLst>
                                      </p:cBhvr>
                                      <p:to>
                                        <p:strVal val="hidden"/>
                                      </p:to>
                                    </p:set>
                                  </p:childTnLst>
                                </p:cTn>
                              </p:par>
                              <p:par>
                                <p:cTn id="47" presetID="10" presetClass="exit" presetSubtype="0" fill="hold" grpId="0" nodeType="withEffect">
                                  <p:stCondLst>
                                    <p:cond delay="500"/>
                                  </p:stCondLst>
                                  <p:childTnLst>
                                    <p:animEffect transition="out" filter="fade">
                                      <p:cBhvr>
                                        <p:cTn id="48" dur="1000"/>
                                        <p:tgtEl>
                                          <p:spTgt spid="4">
                                            <p:txEl>
                                              <p:pRg st="3" end="3"/>
                                            </p:txEl>
                                          </p:spTgt>
                                        </p:tgtEl>
                                      </p:cBhvr>
                                    </p:animEffect>
                                    <p:set>
                                      <p:cBhvr>
                                        <p:cTn id="49" dur="1" fill="hold">
                                          <p:stCondLst>
                                            <p:cond delay="999"/>
                                          </p:stCondLst>
                                        </p:cTn>
                                        <p:tgtEl>
                                          <p:spTgt spid="4">
                                            <p:txEl>
                                              <p:pRg st="3" end="3"/>
                                            </p:txEl>
                                          </p:spTgt>
                                        </p:tgtEl>
                                        <p:attrNameLst>
                                          <p:attrName>style.visibility</p:attrName>
                                        </p:attrNameLst>
                                      </p:cBhvr>
                                      <p:to>
                                        <p:strVal val="hidden"/>
                                      </p:to>
                                    </p:set>
                                  </p:childTnLst>
                                </p:cTn>
                              </p:par>
                              <p:par>
                                <p:cTn id="50" presetID="10" presetClass="exit" presetSubtype="0" fill="hold" grpId="1" nodeType="withEffect">
                                  <p:stCondLst>
                                    <p:cond delay="500"/>
                                  </p:stCondLst>
                                  <p:childTnLst>
                                    <p:animEffect transition="out" filter="fade">
                                      <p:cBhvr>
                                        <p:cTn id="51" dur="1000"/>
                                        <p:tgtEl>
                                          <p:spTgt spid="8"/>
                                        </p:tgtEl>
                                      </p:cBhvr>
                                    </p:animEffect>
                                    <p:set>
                                      <p:cBhvr>
                                        <p:cTn id="52" dur="1" fill="hold">
                                          <p:stCondLst>
                                            <p:cond delay="999"/>
                                          </p:stCondLst>
                                        </p:cTn>
                                        <p:tgtEl>
                                          <p:spTgt spid="8"/>
                                        </p:tgtEl>
                                        <p:attrNameLst>
                                          <p:attrName>style.visibility</p:attrName>
                                        </p:attrNameLst>
                                      </p:cBhvr>
                                      <p:to>
                                        <p:strVal val="hidden"/>
                                      </p:to>
                                    </p:set>
                                  </p:childTnLst>
                                </p:cTn>
                              </p:par>
                              <p:par>
                                <p:cTn id="53" presetID="10" presetClass="entr" presetSubtype="0" fill="hold" grpId="0" nodeType="withEffect">
                                  <p:stCondLst>
                                    <p:cond delay="50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childTnLst>
                                </p:cTn>
                              </p:par>
                              <p:par>
                                <p:cTn id="56" presetID="10" presetClass="exit" presetSubtype="0" fill="hold" grpId="2" nodeType="withEffect">
                                  <p:stCondLst>
                                    <p:cond delay="500"/>
                                  </p:stCondLst>
                                  <p:childTnLst>
                                    <p:animEffect transition="out" filter="fade">
                                      <p:cBhvr>
                                        <p:cTn id="57" dur="1000"/>
                                        <p:tgtEl>
                                          <p:spTgt spid="6"/>
                                        </p:tgtEl>
                                      </p:cBhvr>
                                    </p:animEffect>
                                    <p:set>
                                      <p:cBhvr>
                                        <p:cTn id="5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allAtOnce"/>
      <p:bldP spid="6" grpId="0" animBg="1"/>
      <p:bldP spid="6" grpId="1" animBg="1"/>
      <p:bldP spid="6" grpId="2" animBg="1"/>
      <p:bldP spid="7" grpId="0"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6269-9001.zippykid.netdna-cdn.com/wp-content/uploads/2013/11/Forest-Background.jpg"/>
          <p:cNvPicPr>
            <a:picLocks noChangeAspect="1" noChangeArrowheads="1"/>
          </p:cNvPicPr>
          <p:nvPr/>
        </p:nvPicPr>
        <p:blipFill>
          <a:blip r:embed="rId3" cstate="print"/>
          <a:srcRect/>
          <a:stretch>
            <a:fillRect/>
          </a:stretch>
        </p:blipFill>
        <p:spPr bwMode="auto">
          <a:xfrm>
            <a:off x="1447800" y="2286000"/>
            <a:ext cx="6096000" cy="4495800"/>
          </a:xfrm>
          <a:prstGeom prst="rect">
            <a:avLst/>
          </a:prstGeom>
          <a:noFill/>
          <a:ln w="50800">
            <a:solidFill>
              <a:schemeClr val="tx1"/>
            </a:solidFill>
          </a:ln>
        </p:spPr>
      </p:pic>
      <p:grpSp>
        <p:nvGrpSpPr>
          <p:cNvPr id="17" name="Group 16"/>
          <p:cNvGrpSpPr/>
          <p:nvPr/>
        </p:nvGrpSpPr>
        <p:grpSpPr>
          <a:xfrm>
            <a:off x="1447800" y="2286000"/>
            <a:ext cx="6104089" cy="4495800"/>
            <a:chOff x="517667" y="4998203"/>
            <a:chExt cx="7364295" cy="5486400"/>
          </a:xfrm>
        </p:grpSpPr>
        <p:pic>
          <p:nvPicPr>
            <p:cNvPr id="18" name="Picture 2" descr="http://www.californiasciencecenter.org/Exhibits/WorldOfEcology/ForestZone/KelpForest/Restoration/images/kelp-tank3.jpg"/>
            <p:cNvPicPr>
              <a:picLocks noChangeAspect="1" noChangeArrowheads="1"/>
            </p:cNvPicPr>
            <p:nvPr/>
          </p:nvPicPr>
          <p:blipFill>
            <a:blip r:embed="rId4" cstate="print"/>
            <a:srcRect/>
            <a:stretch>
              <a:fillRect/>
            </a:stretch>
          </p:blipFill>
          <p:spPr bwMode="auto">
            <a:xfrm>
              <a:off x="517667" y="4998203"/>
              <a:ext cx="7364295" cy="5486400"/>
            </a:xfrm>
            <a:prstGeom prst="rect">
              <a:avLst/>
            </a:prstGeom>
            <a:noFill/>
            <a:ln w="50800">
              <a:solidFill>
                <a:schemeClr val="tx1"/>
              </a:solidFill>
            </a:ln>
          </p:spPr>
        </p:pic>
        <p:sp>
          <p:nvSpPr>
            <p:cNvPr id="19" name="TextBox 18"/>
            <p:cNvSpPr txBox="1"/>
            <p:nvPr/>
          </p:nvSpPr>
          <p:spPr>
            <a:xfrm>
              <a:off x="4562662" y="10115271"/>
              <a:ext cx="2798267" cy="369332"/>
            </a:xfrm>
            <a:prstGeom prst="rect">
              <a:avLst/>
            </a:prstGeom>
            <a:noFill/>
          </p:spPr>
          <p:txBody>
            <a:bodyPr wrap="none" rtlCol="0">
              <a:spAutoFit/>
            </a:bodyPr>
            <a:lstStyle/>
            <a:p>
              <a:r>
                <a:rPr lang="en-US" b="1" dirty="0" smtClean="0">
                  <a:solidFill>
                    <a:schemeClr val="bg1"/>
                  </a:solidFill>
                </a:rPr>
                <a:t>CaliforniaScienceCenter.org</a:t>
              </a:r>
            </a:p>
          </p:txBody>
        </p:sp>
      </p:grpSp>
      <p:pic>
        <p:nvPicPr>
          <p:cNvPr id="16" name="Picture 15" descr="http://images.clipartlogo.com/files/images/34/348717/conceptual-tree-with-root-and-grass_f.jpg"/>
          <p:cNvPicPr>
            <a:picLocks noChangeAspect="1" noChangeArrowheads="1"/>
          </p:cNvPicPr>
          <p:nvPr/>
        </p:nvPicPr>
        <p:blipFill>
          <a:blip r:embed="rId5" cstate="print"/>
          <a:srcRect l="12489" t="2816" r="16980"/>
          <a:stretch>
            <a:fillRect/>
          </a:stretch>
        </p:blipFill>
        <p:spPr bwMode="auto">
          <a:xfrm>
            <a:off x="4419600" y="821266"/>
            <a:ext cx="4724400" cy="6036734"/>
          </a:xfrm>
          <a:prstGeom prst="rect">
            <a:avLst/>
          </a:prstGeom>
          <a:noFill/>
        </p:spPr>
      </p:pic>
      <p:sp useBgFill="1">
        <p:nvSpPr>
          <p:cNvPr id="15" name="Rectangle 14"/>
          <p:cNvSpPr/>
          <p:nvPr/>
        </p:nvSpPr>
        <p:spPr>
          <a:xfrm>
            <a:off x="0" y="685800"/>
            <a:ext cx="9144000" cy="738664"/>
          </a:xfrm>
          <a:prstGeom prst="rect">
            <a:avLst/>
          </a:prstGeom>
        </p:spPr>
        <p:txBody>
          <a:bodyPr wrap="square">
            <a:spAutoFit/>
          </a:bodyPr>
          <a:lstStyle/>
          <a:p>
            <a:pPr algn="ctr"/>
            <a:r>
              <a:rPr lang="en-US" sz="4200" b="1" dirty="0" smtClean="0"/>
              <a:t>an area with a high density of trees</a:t>
            </a:r>
            <a:endParaRPr lang="en-US" sz="4200" b="1" dirty="0"/>
          </a:p>
        </p:txBody>
      </p:sp>
      <p:sp>
        <p:nvSpPr>
          <p:cNvPr id="6" name="Rectangle 5"/>
          <p:cNvSpPr/>
          <p:nvPr/>
        </p:nvSpPr>
        <p:spPr>
          <a:xfrm>
            <a:off x="762000" y="1219200"/>
            <a:ext cx="7086600" cy="523220"/>
          </a:xfrm>
          <a:prstGeom prst="rect">
            <a:avLst/>
          </a:prstGeom>
        </p:spPr>
        <p:txBody>
          <a:bodyPr wrap="square">
            <a:spAutoFit/>
          </a:bodyPr>
          <a:lstStyle/>
          <a:p>
            <a:r>
              <a:rPr lang="en-US" sz="2800" b="1" dirty="0" smtClean="0"/>
              <a:t>“usually an area with a high density of trees”</a:t>
            </a:r>
            <a:endParaRPr lang="en-US" sz="2800" b="1" dirty="0"/>
          </a:p>
        </p:txBody>
      </p:sp>
      <p:sp>
        <p:nvSpPr>
          <p:cNvPr id="4" name="TextBox 3"/>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Definition of a ‘Forest’</a:t>
            </a:r>
          </a:p>
        </p:txBody>
      </p:sp>
      <p:sp>
        <p:nvSpPr>
          <p:cNvPr id="7" name="Rectangle 6"/>
          <p:cNvSpPr/>
          <p:nvPr/>
        </p:nvSpPr>
        <p:spPr>
          <a:xfrm>
            <a:off x="152400" y="695980"/>
            <a:ext cx="7056394" cy="523220"/>
          </a:xfrm>
          <a:prstGeom prst="rect">
            <a:avLst/>
          </a:prstGeom>
        </p:spPr>
        <p:txBody>
          <a:bodyPr wrap="square">
            <a:spAutoFit/>
          </a:bodyPr>
          <a:lstStyle/>
          <a:p>
            <a:r>
              <a:rPr lang="en-US" sz="2800" b="1" dirty="0" smtClean="0"/>
              <a:t>“any tall densely packed area of vegetation”</a:t>
            </a:r>
            <a:endParaRPr lang="en-US" sz="2800" b="1" dirty="0"/>
          </a:p>
        </p:txBody>
      </p:sp>
      <p:sp>
        <p:nvSpPr>
          <p:cNvPr id="9" name="Rectangle 8"/>
          <p:cNvSpPr/>
          <p:nvPr/>
        </p:nvSpPr>
        <p:spPr>
          <a:xfrm>
            <a:off x="1447800" y="1762780"/>
            <a:ext cx="7739743" cy="523220"/>
          </a:xfrm>
          <a:prstGeom prst="rect">
            <a:avLst/>
          </a:prstGeom>
        </p:spPr>
        <p:txBody>
          <a:bodyPr wrap="square">
            <a:spAutoFit/>
          </a:bodyPr>
          <a:lstStyle/>
          <a:p>
            <a:r>
              <a:rPr lang="en-US" sz="2800" b="1" dirty="0" smtClean="0"/>
              <a:t>“even underwater vegetation such as </a:t>
            </a:r>
            <a:r>
              <a:rPr lang="en-US" sz="2800" b="1" i="1" dirty="0" smtClean="0"/>
              <a:t>kelp forests</a:t>
            </a:r>
            <a:r>
              <a:rPr lang="en-US" sz="2800" b="1" dirty="0" smtClean="0"/>
              <a:t>”</a:t>
            </a:r>
            <a:endParaRPr lang="en-US" sz="2800" b="1" dirty="0"/>
          </a:p>
        </p:txBody>
      </p:sp>
      <p:sp useBgFill="1">
        <p:nvSpPr>
          <p:cNvPr id="12" name="Rectangle 11"/>
          <p:cNvSpPr/>
          <p:nvPr/>
        </p:nvSpPr>
        <p:spPr>
          <a:xfrm>
            <a:off x="1981200" y="1219200"/>
            <a:ext cx="5486400" cy="533400"/>
          </a:xfrm>
          <a:prstGeom prst="rect">
            <a:avLst/>
          </a:prstGeom>
        </p:spPr>
        <p:txBody>
          <a:bodyPr wrap="square">
            <a:spAutoFit/>
          </a:bodyPr>
          <a:lstStyle/>
          <a:p>
            <a:r>
              <a:rPr lang="en-US" sz="2800" b="1" dirty="0" smtClean="0"/>
              <a:t> an area with a high density of trees</a:t>
            </a:r>
            <a:endParaRPr lang="en-US" sz="2800" b="1" dirty="0"/>
          </a:p>
        </p:txBody>
      </p:sp>
      <p:sp>
        <p:nvSpPr>
          <p:cNvPr id="13" name="Oval 12"/>
          <p:cNvSpPr/>
          <p:nvPr/>
        </p:nvSpPr>
        <p:spPr>
          <a:xfrm>
            <a:off x="1828800" y="1066800"/>
            <a:ext cx="5791200" cy="838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10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000"/>
                                        <p:tgtEl>
                                          <p:spTgt spid="13"/>
                                        </p:tgtEl>
                                      </p:cBhvr>
                                    </p:animEffect>
                                  </p:childTnLst>
                                </p:cTn>
                              </p:par>
                              <p:par>
                                <p:cTn id="29" presetID="10" presetClass="exit" presetSubtype="0" fill="hold" nodeType="withEffect">
                                  <p:stCondLst>
                                    <p:cond delay="0"/>
                                  </p:stCondLst>
                                  <p:childTnLst>
                                    <p:animEffect transition="out" filter="fade">
                                      <p:cBhvr>
                                        <p:cTn id="30" dur="1000"/>
                                        <p:tgtEl>
                                          <p:spTgt spid="17"/>
                                        </p:tgtEl>
                                      </p:cBhvr>
                                    </p:animEffect>
                                    <p:set>
                                      <p:cBhvr>
                                        <p:cTn id="31" dur="1" fill="hold">
                                          <p:stCondLst>
                                            <p:cond delay="999"/>
                                          </p:stCondLst>
                                        </p:cTn>
                                        <p:tgtEl>
                                          <p:spTgt spid="1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7"/>
                                        </p:tgtEl>
                                      </p:cBhvr>
                                    </p:animEffect>
                                    <p:set>
                                      <p:cBhvr>
                                        <p:cTn id="34" dur="1" fill="hold">
                                          <p:stCondLst>
                                            <p:cond delay="1999"/>
                                          </p:stCondLst>
                                        </p:cTn>
                                        <p:tgtEl>
                                          <p:spTgt spid="7"/>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9"/>
                                        </p:tgtEl>
                                      </p:cBhvr>
                                    </p:animEffect>
                                    <p:set>
                                      <p:cBhvr>
                                        <p:cTn id="37" dur="1" fill="hold">
                                          <p:stCondLst>
                                            <p:cond delay="19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childTnLst>
                          </p:cTn>
                        </p:par>
                        <p:par>
                          <p:cTn id="43" fill="hold">
                            <p:stCondLst>
                              <p:cond delay="1000"/>
                            </p:stCondLst>
                            <p:childTnLst>
                              <p:par>
                                <p:cTn id="44" presetID="6" presetClass="emph" presetSubtype="0" fill="hold" grpId="1" nodeType="afterEffect">
                                  <p:stCondLst>
                                    <p:cond delay="0"/>
                                  </p:stCondLst>
                                  <p:childTnLst>
                                    <p:animScale>
                                      <p:cBhvr>
                                        <p:cTn id="45" dur="1000" fill="hold"/>
                                        <p:tgtEl>
                                          <p:spTgt spid="12"/>
                                        </p:tgtEl>
                                      </p:cBhvr>
                                      <p:by x="150000" y="150000"/>
                                    </p:animScale>
                                  </p:childTnLst>
                                </p:cTn>
                              </p:par>
                              <p:par>
                                <p:cTn id="46" presetID="64" presetClass="path" presetSubtype="0" accel="50000" decel="50000" fill="hold" grpId="2" nodeType="withEffect">
                                  <p:stCondLst>
                                    <p:cond delay="0"/>
                                  </p:stCondLst>
                                  <p:childTnLst>
                                    <p:animMotion origin="layout" path="M 0 4.44444E-6 L -0.05 -0.05 " pathEditMode="relative" rAng="0" ptsTypes="AA">
                                      <p:cBhvr>
                                        <p:cTn id="47" dur="1000" fill="hold"/>
                                        <p:tgtEl>
                                          <p:spTgt spid="12"/>
                                        </p:tgtEl>
                                        <p:attrNameLst>
                                          <p:attrName>ppt_x</p:attrName>
                                          <p:attrName>ppt_y</p:attrName>
                                        </p:attrNameLst>
                                      </p:cBhvr>
                                      <p:rCtr x="-25" y="-25"/>
                                    </p:animMotion>
                                  </p:childTnLst>
                                </p:cTn>
                              </p:par>
                              <p:par>
                                <p:cTn id="48" presetID="10" presetClass="entr" presetSubtype="0" fill="hold" grpId="0" nodeType="withEffect">
                                  <p:stCondLst>
                                    <p:cond delay="5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childTnLst>
                                </p:cTn>
                              </p:par>
                              <p:par>
                                <p:cTn id="51" presetID="10" presetClass="exit" presetSubtype="0" fill="hold" grpId="1" nodeType="withEffect">
                                  <p:stCondLst>
                                    <p:cond delay="500"/>
                                  </p:stCondLst>
                                  <p:childTnLst>
                                    <p:animEffect transition="out" filter="fade">
                                      <p:cBhvr>
                                        <p:cTn id="52" dur="1000"/>
                                        <p:tgtEl>
                                          <p:spTgt spid="6"/>
                                        </p:tgtEl>
                                      </p:cBhvr>
                                    </p:animEffect>
                                    <p:set>
                                      <p:cBhvr>
                                        <p:cTn id="53" dur="1" fill="hold">
                                          <p:stCondLst>
                                            <p:cond delay="999"/>
                                          </p:stCondLst>
                                        </p:cTn>
                                        <p:tgtEl>
                                          <p:spTgt spid="6"/>
                                        </p:tgtEl>
                                        <p:attrNameLst>
                                          <p:attrName>style.visibility</p:attrName>
                                        </p:attrNameLst>
                                      </p:cBhvr>
                                      <p:to>
                                        <p:strVal val="hidden"/>
                                      </p:to>
                                    </p:set>
                                  </p:childTnLst>
                                </p:cTn>
                              </p:par>
                              <p:par>
                                <p:cTn id="54" presetID="10" presetClass="exit" presetSubtype="0" fill="hold" grpId="3" nodeType="withEffect">
                                  <p:stCondLst>
                                    <p:cond delay="500"/>
                                  </p:stCondLst>
                                  <p:childTnLst>
                                    <p:animEffect transition="out" filter="fade">
                                      <p:cBhvr>
                                        <p:cTn id="55" dur="1000"/>
                                        <p:tgtEl>
                                          <p:spTgt spid="12"/>
                                        </p:tgtEl>
                                      </p:cBhvr>
                                    </p:animEffect>
                                    <p:set>
                                      <p:cBhvr>
                                        <p:cTn id="56" dur="1" fill="hold">
                                          <p:stCondLst>
                                            <p:cond delay="999"/>
                                          </p:stCondLst>
                                        </p:cTn>
                                        <p:tgtEl>
                                          <p:spTgt spid="1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par>
                                <p:cTn id="60" presetID="53" presetClass="exit" presetSubtype="0" fill="hold" nodeType="withEffect">
                                  <p:stCondLst>
                                    <p:cond delay="0"/>
                                  </p:stCondLst>
                                  <p:childTnLst>
                                    <p:anim calcmode="lin" valueType="num">
                                      <p:cBhvr>
                                        <p:cTn id="61" dur="2000"/>
                                        <p:tgtEl>
                                          <p:spTgt spid="2052"/>
                                        </p:tgtEl>
                                        <p:attrNameLst>
                                          <p:attrName>ppt_w</p:attrName>
                                        </p:attrNameLst>
                                      </p:cBhvr>
                                      <p:tavLst>
                                        <p:tav tm="0">
                                          <p:val>
                                            <p:strVal val="ppt_w"/>
                                          </p:val>
                                        </p:tav>
                                        <p:tav tm="100000">
                                          <p:val>
                                            <p:fltVal val="0"/>
                                          </p:val>
                                        </p:tav>
                                      </p:tavLst>
                                    </p:anim>
                                    <p:anim calcmode="lin" valueType="num">
                                      <p:cBhvr>
                                        <p:cTn id="62" dur="2000"/>
                                        <p:tgtEl>
                                          <p:spTgt spid="2052"/>
                                        </p:tgtEl>
                                        <p:attrNameLst>
                                          <p:attrName>ppt_h</p:attrName>
                                        </p:attrNameLst>
                                      </p:cBhvr>
                                      <p:tavLst>
                                        <p:tav tm="0">
                                          <p:val>
                                            <p:strVal val="ppt_h"/>
                                          </p:val>
                                        </p:tav>
                                        <p:tav tm="100000">
                                          <p:val>
                                            <p:fltVal val="0"/>
                                          </p:val>
                                        </p:tav>
                                      </p:tavLst>
                                    </p:anim>
                                    <p:animEffect transition="out" filter="fade">
                                      <p:cBhvr>
                                        <p:cTn id="63" dur="2000"/>
                                        <p:tgtEl>
                                          <p:spTgt spid="2052"/>
                                        </p:tgtEl>
                                      </p:cBhvr>
                                    </p:animEffect>
                                    <p:set>
                                      <p:cBhvr>
                                        <p:cTn id="64" dur="1" fill="hold">
                                          <p:stCondLst>
                                            <p:cond delay="1999"/>
                                          </p:stCondLst>
                                        </p:cTn>
                                        <p:tgtEl>
                                          <p:spTgt spid="2052"/>
                                        </p:tgtEl>
                                        <p:attrNameLst>
                                          <p:attrName>style.visibility</p:attrName>
                                        </p:attrNameLst>
                                      </p:cBhvr>
                                      <p:to>
                                        <p:strVal val="hidden"/>
                                      </p:to>
                                    </p:set>
                                  </p:childTnLst>
                                </p:cTn>
                              </p:par>
                              <p:par>
                                <p:cTn id="65" presetID="64" presetClass="path" presetSubtype="0" accel="50000" decel="50000" fill="hold" nodeType="withEffect">
                                  <p:stCondLst>
                                    <p:cond delay="0"/>
                                  </p:stCondLst>
                                  <p:childTnLst>
                                    <p:animMotion origin="layout" path="M 3.33333E-6 -2.22222E-6 L 0.28333 -0.27222 " pathEditMode="relative" rAng="0" ptsTypes="AA">
                                      <p:cBhvr>
                                        <p:cTn id="66" dur="1000" fill="hold"/>
                                        <p:tgtEl>
                                          <p:spTgt spid="2052"/>
                                        </p:tgtEl>
                                        <p:attrNameLst>
                                          <p:attrName>ppt_x</p:attrName>
                                          <p:attrName>ppt_y</p:attrName>
                                        </p:attrNameLst>
                                      </p:cBhvr>
                                      <p:rCtr x="142" y="-136"/>
                                    </p:animMotion>
                                  </p:childTnLst>
                                </p:cTn>
                              </p:par>
                              <p:par>
                                <p:cTn id="67" presetID="10"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6" grpId="1"/>
      <p:bldP spid="7" grpId="0"/>
      <p:bldP spid="7" grpId="1"/>
      <p:bldP spid="9" grpId="0"/>
      <p:bldP spid="9" grpId="1"/>
      <p:bldP spid="12" grpId="0" animBg="1"/>
      <p:bldP spid="12" grpId="1" animBg="1"/>
      <p:bldP spid="12" grpId="2" animBg="1"/>
      <p:bldP spid="12" grpId="3"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p:cNvSpPr/>
          <p:nvPr/>
        </p:nvSpPr>
        <p:spPr>
          <a:xfrm>
            <a:off x="0" y="2057400"/>
            <a:ext cx="4343400" cy="584775"/>
          </a:xfrm>
          <a:prstGeom prst="rect">
            <a:avLst/>
          </a:prstGeom>
        </p:spPr>
        <p:txBody>
          <a:bodyPr wrap="square">
            <a:spAutoFit/>
          </a:bodyPr>
          <a:lstStyle/>
          <a:p>
            <a:r>
              <a:rPr lang="en-US" sz="3200" b="1" dirty="0" smtClean="0"/>
              <a:t>  BIOMASS: </a:t>
            </a:r>
          </a:p>
        </p:txBody>
      </p:sp>
      <p:pic>
        <p:nvPicPr>
          <p:cNvPr id="3" name="Picture 2" descr="http://images.clipartlogo.com/files/images/34/348717/conceptual-tree-with-root-and-grass_f.jpg"/>
          <p:cNvPicPr>
            <a:picLocks noChangeAspect="1" noChangeArrowheads="1"/>
          </p:cNvPicPr>
          <p:nvPr/>
        </p:nvPicPr>
        <p:blipFill>
          <a:blip r:embed="rId2" cstate="print"/>
          <a:srcRect l="12489" t="2816" r="16980"/>
          <a:stretch>
            <a:fillRect/>
          </a:stretch>
        </p:blipFill>
        <p:spPr bwMode="auto">
          <a:xfrm>
            <a:off x="4419600" y="821266"/>
            <a:ext cx="4724400" cy="6036734"/>
          </a:xfrm>
          <a:prstGeom prst="rect">
            <a:avLst/>
          </a:prstGeom>
          <a:noFill/>
        </p:spPr>
      </p:pic>
      <p:sp>
        <p:nvSpPr>
          <p:cNvPr id="4" name="TextBox 3"/>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Definition of a ‘Forest’</a:t>
            </a:r>
          </a:p>
        </p:txBody>
      </p:sp>
      <p:sp useBgFill="1">
        <p:nvSpPr>
          <p:cNvPr id="5" name="Rectangle 4"/>
          <p:cNvSpPr/>
          <p:nvPr/>
        </p:nvSpPr>
        <p:spPr>
          <a:xfrm>
            <a:off x="0" y="685800"/>
            <a:ext cx="9144000" cy="762000"/>
          </a:xfrm>
          <a:prstGeom prst="rect">
            <a:avLst/>
          </a:prstGeom>
        </p:spPr>
        <p:txBody>
          <a:bodyPr wrap="square">
            <a:spAutoFit/>
          </a:bodyPr>
          <a:lstStyle/>
          <a:p>
            <a:pPr algn="ctr"/>
            <a:r>
              <a:rPr lang="en-US" sz="4200" b="1" dirty="0" smtClean="0"/>
              <a:t>an area with a high density of trees</a:t>
            </a:r>
            <a:endParaRPr lang="en-US" sz="4200" b="1" dirty="0"/>
          </a:p>
        </p:txBody>
      </p:sp>
      <p:sp useBgFill="1">
        <p:nvSpPr>
          <p:cNvPr id="6" name="Rectangle 5"/>
          <p:cNvSpPr/>
          <p:nvPr/>
        </p:nvSpPr>
        <p:spPr>
          <a:xfrm>
            <a:off x="0" y="2133600"/>
            <a:ext cx="3048000" cy="584775"/>
          </a:xfrm>
          <a:prstGeom prst="rect">
            <a:avLst/>
          </a:prstGeom>
        </p:spPr>
        <p:txBody>
          <a:bodyPr wrap="square">
            <a:spAutoFit/>
          </a:bodyPr>
          <a:lstStyle/>
          <a:p>
            <a:r>
              <a:rPr lang="en-US" sz="3200" b="1" dirty="0" smtClean="0"/>
              <a:t>  OVERSTORY:</a:t>
            </a:r>
            <a:endParaRPr lang="en-US" sz="3200" b="1" dirty="0"/>
          </a:p>
        </p:txBody>
      </p:sp>
      <p:sp useBgFill="1">
        <p:nvSpPr>
          <p:cNvPr id="7" name="Rectangle 6"/>
          <p:cNvSpPr/>
          <p:nvPr/>
        </p:nvSpPr>
        <p:spPr>
          <a:xfrm>
            <a:off x="0" y="3810000"/>
            <a:ext cx="3276600" cy="584775"/>
          </a:xfrm>
          <a:prstGeom prst="rect">
            <a:avLst/>
          </a:prstGeom>
        </p:spPr>
        <p:txBody>
          <a:bodyPr wrap="square">
            <a:spAutoFit/>
          </a:bodyPr>
          <a:lstStyle/>
          <a:p>
            <a:r>
              <a:rPr lang="en-US" sz="3200" b="1" dirty="0" smtClean="0"/>
              <a:t>  UNDERSTORY:</a:t>
            </a:r>
            <a:endParaRPr lang="en-US" sz="3200" b="1" dirty="0"/>
          </a:p>
        </p:txBody>
      </p:sp>
      <p:sp useBgFill="1">
        <p:nvSpPr>
          <p:cNvPr id="16" name="Rectangle 15"/>
          <p:cNvSpPr/>
          <p:nvPr/>
        </p:nvSpPr>
        <p:spPr>
          <a:xfrm>
            <a:off x="609600" y="2662297"/>
            <a:ext cx="3505200" cy="1077218"/>
          </a:xfrm>
          <a:prstGeom prst="rect">
            <a:avLst/>
          </a:prstGeom>
        </p:spPr>
        <p:txBody>
          <a:bodyPr wrap="square">
            <a:spAutoFit/>
          </a:bodyPr>
          <a:lstStyle/>
          <a:p>
            <a:pPr>
              <a:buFont typeface="Arial" pitchFamily="34" charset="0"/>
              <a:buChar char="•"/>
            </a:pPr>
            <a:r>
              <a:rPr lang="en-US" sz="3200" b="1" dirty="0" smtClean="0"/>
              <a:t> the canopy</a:t>
            </a:r>
          </a:p>
          <a:p>
            <a:r>
              <a:rPr lang="en-US" sz="3200" b="1" dirty="0" smtClean="0"/>
              <a:t>   (upper tree level)</a:t>
            </a:r>
            <a:endParaRPr lang="en-US" sz="3200" b="1" dirty="0"/>
          </a:p>
        </p:txBody>
      </p:sp>
      <p:pic>
        <p:nvPicPr>
          <p:cNvPr id="1027" name="Picture 3" descr="C:\Documents and Settings\Phillips\Local Settings\Temporary Internet Files\Content.IE5\KCAVLF23\MC900335432[1].wmf"/>
          <p:cNvPicPr>
            <a:picLocks noChangeAspect="1" noChangeArrowheads="1"/>
          </p:cNvPicPr>
          <p:nvPr/>
        </p:nvPicPr>
        <p:blipFill>
          <a:blip r:embed="rId3" cstate="print"/>
          <a:srcRect l="14987" t="8293" r="43797"/>
          <a:stretch>
            <a:fillRect/>
          </a:stretch>
        </p:blipFill>
        <p:spPr bwMode="auto">
          <a:xfrm>
            <a:off x="5673364" y="4165600"/>
            <a:ext cx="896774" cy="711199"/>
          </a:xfrm>
          <a:prstGeom prst="rect">
            <a:avLst/>
          </a:prstGeom>
          <a:noFill/>
        </p:spPr>
      </p:pic>
      <p:sp>
        <p:nvSpPr>
          <p:cNvPr id="10" name="Freeform 9"/>
          <p:cNvSpPr/>
          <p:nvPr/>
        </p:nvSpPr>
        <p:spPr>
          <a:xfrm flipH="1">
            <a:off x="5257800" y="4137660"/>
            <a:ext cx="457200" cy="701040"/>
          </a:xfrm>
          <a:custGeom>
            <a:avLst/>
            <a:gdLst>
              <a:gd name="connsiteX0" fmla="*/ 172720 w 538480"/>
              <a:gd name="connsiteY0" fmla="*/ 647700 h 716280"/>
              <a:gd name="connsiteX1" fmla="*/ 127000 w 538480"/>
              <a:gd name="connsiteY1" fmla="*/ 556260 h 716280"/>
              <a:gd name="connsiteX2" fmla="*/ 50800 w 538480"/>
              <a:gd name="connsiteY2" fmla="*/ 495300 h 716280"/>
              <a:gd name="connsiteX3" fmla="*/ 5080 w 538480"/>
              <a:gd name="connsiteY3" fmla="*/ 373380 h 716280"/>
              <a:gd name="connsiteX4" fmla="*/ 81280 w 538480"/>
              <a:gd name="connsiteY4" fmla="*/ 251460 h 716280"/>
              <a:gd name="connsiteX5" fmla="*/ 172720 w 538480"/>
              <a:gd name="connsiteY5" fmla="*/ 22860 h 716280"/>
              <a:gd name="connsiteX6" fmla="*/ 233680 w 538480"/>
              <a:gd name="connsiteY6" fmla="*/ 114300 h 716280"/>
              <a:gd name="connsiteX7" fmla="*/ 355600 w 538480"/>
              <a:gd name="connsiteY7" fmla="*/ 99060 h 716280"/>
              <a:gd name="connsiteX8" fmla="*/ 325120 w 538480"/>
              <a:gd name="connsiteY8" fmla="*/ 175260 h 716280"/>
              <a:gd name="connsiteX9" fmla="*/ 508000 w 538480"/>
              <a:gd name="connsiteY9" fmla="*/ 327660 h 716280"/>
              <a:gd name="connsiteX10" fmla="*/ 508000 w 538480"/>
              <a:gd name="connsiteY10" fmla="*/ 419100 h 716280"/>
              <a:gd name="connsiteX11" fmla="*/ 370840 w 538480"/>
              <a:gd name="connsiteY11" fmla="*/ 434340 h 716280"/>
              <a:gd name="connsiteX12" fmla="*/ 309880 w 538480"/>
              <a:gd name="connsiteY12" fmla="*/ 556260 h 716280"/>
              <a:gd name="connsiteX13" fmla="*/ 309880 w 538480"/>
              <a:gd name="connsiteY13" fmla="*/ 647700 h 716280"/>
              <a:gd name="connsiteX14" fmla="*/ 309880 w 538480"/>
              <a:gd name="connsiteY14" fmla="*/ 708660 h 716280"/>
              <a:gd name="connsiteX15" fmla="*/ 203200 w 538480"/>
              <a:gd name="connsiteY15" fmla="*/ 6019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8480" h="716280">
                <a:moveTo>
                  <a:pt x="172720" y="647700"/>
                </a:moveTo>
                <a:cubicBezTo>
                  <a:pt x="160020" y="614680"/>
                  <a:pt x="147320" y="581660"/>
                  <a:pt x="127000" y="556260"/>
                </a:cubicBezTo>
                <a:cubicBezTo>
                  <a:pt x="106680" y="530860"/>
                  <a:pt x="71120" y="525780"/>
                  <a:pt x="50800" y="495300"/>
                </a:cubicBezTo>
                <a:cubicBezTo>
                  <a:pt x="30480" y="464820"/>
                  <a:pt x="0" y="414020"/>
                  <a:pt x="5080" y="373380"/>
                </a:cubicBezTo>
                <a:cubicBezTo>
                  <a:pt x="10160" y="332740"/>
                  <a:pt x="53340" y="309880"/>
                  <a:pt x="81280" y="251460"/>
                </a:cubicBezTo>
                <a:cubicBezTo>
                  <a:pt x="109220" y="193040"/>
                  <a:pt x="147320" y="45720"/>
                  <a:pt x="172720" y="22860"/>
                </a:cubicBezTo>
                <a:cubicBezTo>
                  <a:pt x="198120" y="0"/>
                  <a:pt x="203200" y="101600"/>
                  <a:pt x="233680" y="114300"/>
                </a:cubicBezTo>
                <a:cubicBezTo>
                  <a:pt x="264160" y="127000"/>
                  <a:pt x="340360" y="88900"/>
                  <a:pt x="355600" y="99060"/>
                </a:cubicBezTo>
                <a:cubicBezTo>
                  <a:pt x="370840" y="109220"/>
                  <a:pt x="299720" y="137160"/>
                  <a:pt x="325120" y="175260"/>
                </a:cubicBezTo>
                <a:cubicBezTo>
                  <a:pt x="350520" y="213360"/>
                  <a:pt x="477520" y="287020"/>
                  <a:pt x="508000" y="327660"/>
                </a:cubicBezTo>
                <a:cubicBezTo>
                  <a:pt x="538480" y="368300"/>
                  <a:pt x="530860" y="401320"/>
                  <a:pt x="508000" y="419100"/>
                </a:cubicBezTo>
                <a:cubicBezTo>
                  <a:pt x="485140" y="436880"/>
                  <a:pt x="403860" y="411480"/>
                  <a:pt x="370840" y="434340"/>
                </a:cubicBezTo>
                <a:cubicBezTo>
                  <a:pt x="337820" y="457200"/>
                  <a:pt x="320040" y="520700"/>
                  <a:pt x="309880" y="556260"/>
                </a:cubicBezTo>
                <a:cubicBezTo>
                  <a:pt x="299720" y="591820"/>
                  <a:pt x="309880" y="647700"/>
                  <a:pt x="309880" y="647700"/>
                </a:cubicBezTo>
                <a:cubicBezTo>
                  <a:pt x="309880" y="673100"/>
                  <a:pt x="327660" y="716280"/>
                  <a:pt x="309880" y="708660"/>
                </a:cubicBezTo>
                <a:cubicBezTo>
                  <a:pt x="292100" y="701040"/>
                  <a:pt x="247650" y="651510"/>
                  <a:pt x="203200" y="601980"/>
                </a:cubicBezTo>
              </a:path>
            </a:pathLst>
          </a:custGeom>
          <a:blipFill dpi="0" rotWithShape="1">
            <a:blip r:embed="rId4" cstate="print">
              <a:alphaModFix amt="56000"/>
            </a:blip>
            <a:srcRect/>
            <a:tile tx="0" ty="0" sx="100000" sy="100000" flip="none" algn="tl"/>
          </a:bli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6248400" y="3962400"/>
            <a:ext cx="800100" cy="871728"/>
          </a:xfrm>
          <a:custGeom>
            <a:avLst/>
            <a:gdLst>
              <a:gd name="connsiteX0" fmla="*/ 617220 w 1043940"/>
              <a:gd name="connsiteY0" fmla="*/ 690880 h 708660"/>
              <a:gd name="connsiteX1" fmla="*/ 190500 w 1043940"/>
              <a:gd name="connsiteY1" fmla="*/ 508000 h 708660"/>
              <a:gd name="connsiteX2" fmla="*/ 22860 w 1043940"/>
              <a:gd name="connsiteY2" fmla="*/ 264160 h 708660"/>
              <a:gd name="connsiteX3" fmla="*/ 327660 w 1043940"/>
              <a:gd name="connsiteY3" fmla="*/ 111760 h 708660"/>
              <a:gd name="connsiteX4" fmla="*/ 571500 w 1043940"/>
              <a:gd name="connsiteY4" fmla="*/ 5080 h 708660"/>
              <a:gd name="connsiteX5" fmla="*/ 967740 w 1043940"/>
              <a:gd name="connsiteY5" fmla="*/ 142240 h 708660"/>
              <a:gd name="connsiteX6" fmla="*/ 1028700 w 1043940"/>
              <a:gd name="connsiteY6" fmla="*/ 401320 h 708660"/>
              <a:gd name="connsiteX7" fmla="*/ 937260 w 1043940"/>
              <a:gd name="connsiteY7" fmla="*/ 553720 h 708660"/>
              <a:gd name="connsiteX8" fmla="*/ 739140 w 1043940"/>
              <a:gd name="connsiteY8" fmla="*/ 614680 h 708660"/>
              <a:gd name="connsiteX9" fmla="*/ 617220 w 1043940"/>
              <a:gd name="connsiteY9" fmla="*/ 69088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940" h="708660">
                <a:moveTo>
                  <a:pt x="617220" y="690880"/>
                </a:moveTo>
                <a:cubicBezTo>
                  <a:pt x="525780" y="673100"/>
                  <a:pt x="289560" y="579120"/>
                  <a:pt x="190500" y="508000"/>
                </a:cubicBezTo>
                <a:cubicBezTo>
                  <a:pt x="91440" y="436880"/>
                  <a:pt x="0" y="330200"/>
                  <a:pt x="22860" y="264160"/>
                </a:cubicBezTo>
                <a:cubicBezTo>
                  <a:pt x="45720" y="198120"/>
                  <a:pt x="236220" y="154940"/>
                  <a:pt x="327660" y="111760"/>
                </a:cubicBezTo>
                <a:cubicBezTo>
                  <a:pt x="419100" y="68580"/>
                  <a:pt x="464820" y="0"/>
                  <a:pt x="571500" y="5080"/>
                </a:cubicBezTo>
                <a:cubicBezTo>
                  <a:pt x="678180" y="10160"/>
                  <a:pt x="891540" y="76200"/>
                  <a:pt x="967740" y="142240"/>
                </a:cubicBezTo>
                <a:cubicBezTo>
                  <a:pt x="1043940" y="208280"/>
                  <a:pt x="1033780" y="332740"/>
                  <a:pt x="1028700" y="401320"/>
                </a:cubicBezTo>
                <a:cubicBezTo>
                  <a:pt x="1023620" y="469900"/>
                  <a:pt x="985520" y="518160"/>
                  <a:pt x="937260" y="553720"/>
                </a:cubicBezTo>
                <a:cubicBezTo>
                  <a:pt x="889000" y="589280"/>
                  <a:pt x="789940" y="589280"/>
                  <a:pt x="739140" y="614680"/>
                </a:cubicBezTo>
                <a:cubicBezTo>
                  <a:pt x="688340" y="640080"/>
                  <a:pt x="708660" y="708660"/>
                  <a:pt x="617220" y="690880"/>
                </a:cubicBezTo>
                <a:close/>
              </a:path>
            </a:pathLst>
          </a:custGeom>
          <a:blipFill dpi="0" rotWithShape="1">
            <a:blip r:embed="rId4" cstate="print">
              <a:alphaModFix amt="56000"/>
            </a:blip>
            <a:srcRect/>
            <a:tile tx="0" ty="0" sx="100000" sy="100000" flip="none" algn="tl"/>
          </a:blip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 name="Picture 3" descr="C:\Documents and Settings\Phillips\Local Settings\Temporary Internet Files\Content.IE5\KCAVLF23\MC900335432[1].wmf"/>
          <p:cNvPicPr preferRelativeResize="0">
            <a:picLocks noChangeArrowheads="1"/>
          </p:cNvPicPr>
          <p:nvPr/>
        </p:nvPicPr>
        <p:blipFill>
          <a:blip r:embed="rId3" cstate="print"/>
          <a:srcRect l="14987" t="8293" r="43797"/>
          <a:stretch>
            <a:fillRect/>
          </a:stretch>
        </p:blipFill>
        <p:spPr bwMode="auto">
          <a:xfrm>
            <a:off x="7620001" y="4084930"/>
            <a:ext cx="762000" cy="729081"/>
          </a:xfrm>
          <a:prstGeom prst="rect">
            <a:avLst/>
          </a:prstGeom>
          <a:noFill/>
        </p:spPr>
      </p:pic>
      <p:sp>
        <p:nvSpPr>
          <p:cNvPr id="13" name="Freeform 12"/>
          <p:cNvSpPr/>
          <p:nvPr/>
        </p:nvSpPr>
        <p:spPr>
          <a:xfrm>
            <a:off x="6858000" y="4332732"/>
            <a:ext cx="800100" cy="566928"/>
          </a:xfrm>
          <a:custGeom>
            <a:avLst/>
            <a:gdLst>
              <a:gd name="connsiteX0" fmla="*/ 617220 w 1043940"/>
              <a:gd name="connsiteY0" fmla="*/ 690880 h 708660"/>
              <a:gd name="connsiteX1" fmla="*/ 190500 w 1043940"/>
              <a:gd name="connsiteY1" fmla="*/ 508000 h 708660"/>
              <a:gd name="connsiteX2" fmla="*/ 22860 w 1043940"/>
              <a:gd name="connsiteY2" fmla="*/ 264160 h 708660"/>
              <a:gd name="connsiteX3" fmla="*/ 327660 w 1043940"/>
              <a:gd name="connsiteY3" fmla="*/ 111760 h 708660"/>
              <a:gd name="connsiteX4" fmla="*/ 571500 w 1043940"/>
              <a:gd name="connsiteY4" fmla="*/ 5080 h 708660"/>
              <a:gd name="connsiteX5" fmla="*/ 967740 w 1043940"/>
              <a:gd name="connsiteY5" fmla="*/ 142240 h 708660"/>
              <a:gd name="connsiteX6" fmla="*/ 1028700 w 1043940"/>
              <a:gd name="connsiteY6" fmla="*/ 401320 h 708660"/>
              <a:gd name="connsiteX7" fmla="*/ 937260 w 1043940"/>
              <a:gd name="connsiteY7" fmla="*/ 553720 h 708660"/>
              <a:gd name="connsiteX8" fmla="*/ 739140 w 1043940"/>
              <a:gd name="connsiteY8" fmla="*/ 614680 h 708660"/>
              <a:gd name="connsiteX9" fmla="*/ 617220 w 1043940"/>
              <a:gd name="connsiteY9" fmla="*/ 69088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940" h="708660">
                <a:moveTo>
                  <a:pt x="617220" y="690880"/>
                </a:moveTo>
                <a:cubicBezTo>
                  <a:pt x="525780" y="673100"/>
                  <a:pt x="289560" y="579120"/>
                  <a:pt x="190500" y="508000"/>
                </a:cubicBezTo>
                <a:cubicBezTo>
                  <a:pt x="91440" y="436880"/>
                  <a:pt x="0" y="330200"/>
                  <a:pt x="22860" y="264160"/>
                </a:cubicBezTo>
                <a:cubicBezTo>
                  <a:pt x="45720" y="198120"/>
                  <a:pt x="236220" y="154940"/>
                  <a:pt x="327660" y="111760"/>
                </a:cubicBezTo>
                <a:cubicBezTo>
                  <a:pt x="419100" y="68580"/>
                  <a:pt x="464820" y="0"/>
                  <a:pt x="571500" y="5080"/>
                </a:cubicBezTo>
                <a:cubicBezTo>
                  <a:pt x="678180" y="10160"/>
                  <a:pt x="891540" y="76200"/>
                  <a:pt x="967740" y="142240"/>
                </a:cubicBezTo>
                <a:cubicBezTo>
                  <a:pt x="1043940" y="208280"/>
                  <a:pt x="1033780" y="332740"/>
                  <a:pt x="1028700" y="401320"/>
                </a:cubicBezTo>
                <a:cubicBezTo>
                  <a:pt x="1023620" y="469900"/>
                  <a:pt x="985520" y="518160"/>
                  <a:pt x="937260" y="553720"/>
                </a:cubicBezTo>
                <a:cubicBezTo>
                  <a:pt x="889000" y="589280"/>
                  <a:pt x="789940" y="589280"/>
                  <a:pt x="739140" y="614680"/>
                </a:cubicBezTo>
                <a:cubicBezTo>
                  <a:pt x="688340" y="640080"/>
                  <a:pt x="708660" y="708660"/>
                  <a:pt x="617220" y="690880"/>
                </a:cubicBezTo>
                <a:close/>
              </a:path>
            </a:pathLst>
          </a:custGeom>
          <a:blipFill dpi="0" rotWithShape="1">
            <a:blip r:embed="rId4" cstate="print">
              <a:alphaModFix amt="56000"/>
            </a:blip>
            <a:srcRect/>
            <a:tile tx="0" ty="0" sx="100000" sy="100000" flip="none" algn="tl"/>
          </a:blip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Freeform 13"/>
          <p:cNvSpPr/>
          <p:nvPr/>
        </p:nvSpPr>
        <p:spPr>
          <a:xfrm>
            <a:off x="8229600" y="4191000"/>
            <a:ext cx="914400" cy="609600"/>
          </a:xfrm>
          <a:custGeom>
            <a:avLst/>
            <a:gdLst>
              <a:gd name="connsiteX0" fmla="*/ 317500 w 767080"/>
              <a:gd name="connsiteY0" fmla="*/ 861060 h 904240"/>
              <a:gd name="connsiteX1" fmla="*/ 195580 w 767080"/>
              <a:gd name="connsiteY1" fmla="*/ 617220 h 904240"/>
              <a:gd name="connsiteX2" fmla="*/ 12700 w 767080"/>
              <a:gd name="connsiteY2" fmla="*/ 342900 h 904240"/>
              <a:gd name="connsiteX3" fmla="*/ 271780 w 767080"/>
              <a:gd name="connsiteY3" fmla="*/ 22860 h 904240"/>
              <a:gd name="connsiteX4" fmla="*/ 728980 w 767080"/>
              <a:gd name="connsiteY4" fmla="*/ 205740 h 904240"/>
              <a:gd name="connsiteX5" fmla="*/ 500380 w 767080"/>
              <a:gd name="connsiteY5" fmla="*/ 464820 h 904240"/>
              <a:gd name="connsiteX6" fmla="*/ 607060 w 767080"/>
              <a:gd name="connsiteY6" fmla="*/ 601980 h 904240"/>
              <a:gd name="connsiteX7" fmla="*/ 469900 w 767080"/>
              <a:gd name="connsiteY7" fmla="*/ 678180 h 904240"/>
              <a:gd name="connsiteX8" fmla="*/ 378460 w 767080"/>
              <a:gd name="connsiteY8" fmla="*/ 876300 h 904240"/>
              <a:gd name="connsiteX9" fmla="*/ 317500 w 767080"/>
              <a:gd name="connsiteY9" fmla="*/ 861060 h 90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7080" h="904240">
                <a:moveTo>
                  <a:pt x="317500" y="861060"/>
                </a:moveTo>
                <a:cubicBezTo>
                  <a:pt x="287020" y="817880"/>
                  <a:pt x="246380" y="703580"/>
                  <a:pt x="195580" y="617220"/>
                </a:cubicBezTo>
                <a:cubicBezTo>
                  <a:pt x="144780" y="530860"/>
                  <a:pt x="0" y="441960"/>
                  <a:pt x="12700" y="342900"/>
                </a:cubicBezTo>
                <a:cubicBezTo>
                  <a:pt x="25400" y="243840"/>
                  <a:pt x="152400" y="45720"/>
                  <a:pt x="271780" y="22860"/>
                </a:cubicBezTo>
                <a:cubicBezTo>
                  <a:pt x="391160" y="0"/>
                  <a:pt x="690880" y="132080"/>
                  <a:pt x="728980" y="205740"/>
                </a:cubicBezTo>
                <a:cubicBezTo>
                  <a:pt x="767080" y="279400"/>
                  <a:pt x="520700" y="398780"/>
                  <a:pt x="500380" y="464820"/>
                </a:cubicBezTo>
                <a:cubicBezTo>
                  <a:pt x="480060" y="530860"/>
                  <a:pt x="612140" y="566420"/>
                  <a:pt x="607060" y="601980"/>
                </a:cubicBezTo>
                <a:cubicBezTo>
                  <a:pt x="601980" y="637540"/>
                  <a:pt x="508000" y="632460"/>
                  <a:pt x="469900" y="678180"/>
                </a:cubicBezTo>
                <a:cubicBezTo>
                  <a:pt x="431800" y="723900"/>
                  <a:pt x="401320" y="848360"/>
                  <a:pt x="378460" y="876300"/>
                </a:cubicBezTo>
                <a:cubicBezTo>
                  <a:pt x="355600" y="904240"/>
                  <a:pt x="347980" y="904240"/>
                  <a:pt x="317500" y="861060"/>
                </a:cubicBezTo>
                <a:close/>
              </a:path>
            </a:pathLst>
          </a:custGeom>
          <a:blipFill dpi="0" rotWithShape="1">
            <a:blip r:embed="rId4" cstate="print">
              <a:alphaModFix amt="56000"/>
            </a:blip>
            <a:srcRect/>
            <a:tile tx="0" ty="0" sx="100000" sy="100000" flip="none" algn="tl"/>
          </a:blip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6096000" y="4212336"/>
            <a:ext cx="514350" cy="694944"/>
          </a:xfrm>
          <a:custGeom>
            <a:avLst/>
            <a:gdLst>
              <a:gd name="connsiteX0" fmla="*/ 172720 w 538480"/>
              <a:gd name="connsiteY0" fmla="*/ 647700 h 716280"/>
              <a:gd name="connsiteX1" fmla="*/ 127000 w 538480"/>
              <a:gd name="connsiteY1" fmla="*/ 556260 h 716280"/>
              <a:gd name="connsiteX2" fmla="*/ 50800 w 538480"/>
              <a:gd name="connsiteY2" fmla="*/ 495300 h 716280"/>
              <a:gd name="connsiteX3" fmla="*/ 5080 w 538480"/>
              <a:gd name="connsiteY3" fmla="*/ 373380 h 716280"/>
              <a:gd name="connsiteX4" fmla="*/ 81280 w 538480"/>
              <a:gd name="connsiteY4" fmla="*/ 251460 h 716280"/>
              <a:gd name="connsiteX5" fmla="*/ 172720 w 538480"/>
              <a:gd name="connsiteY5" fmla="*/ 22860 h 716280"/>
              <a:gd name="connsiteX6" fmla="*/ 233680 w 538480"/>
              <a:gd name="connsiteY6" fmla="*/ 114300 h 716280"/>
              <a:gd name="connsiteX7" fmla="*/ 355600 w 538480"/>
              <a:gd name="connsiteY7" fmla="*/ 99060 h 716280"/>
              <a:gd name="connsiteX8" fmla="*/ 325120 w 538480"/>
              <a:gd name="connsiteY8" fmla="*/ 175260 h 716280"/>
              <a:gd name="connsiteX9" fmla="*/ 508000 w 538480"/>
              <a:gd name="connsiteY9" fmla="*/ 327660 h 716280"/>
              <a:gd name="connsiteX10" fmla="*/ 508000 w 538480"/>
              <a:gd name="connsiteY10" fmla="*/ 419100 h 716280"/>
              <a:gd name="connsiteX11" fmla="*/ 370840 w 538480"/>
              <a:gd name="connsiteY11" fmla="*/ 434340 h 716280"/>
              <a:gd name="connsiteX12" fmla="*/ 309880 w 538480"/>
              <a:gd name="connsiteY12" fmla="*/ 556260 h 716280"/>
              <a:gd name="connsiteX13" fmla="*/ 309880 w 538480"/>
              <a:gd name="connsiteY13" fmla="*/ 647700 h 716280"/>
              <a:gd name="connsiteX14" fmla="*/ 309880 w 538480"/>
              <a:gd name="connsiteY14" fmla="*/ 708660 h 716280"/>
              <a:gd name="connsiteX15" fmla="*/ 203200 w 538480"/>
              <a:gd name="connsiteY15" fmla="*/ 6019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8480" h="716280">
                <a:moveTo>
                  <a:pt x="172720" y="647700"/>
                </a:moveTo>
                <a:cubicBezTo>
                  <a:pt x="160020" y="614680"/>
                  <a:pt x="147320" y="581660"/>
                  <a:pt x="127000" y="556260"/>
                </a:cubicBezTo>
                <a:cubicBezTo>
                  <a:pt x="106680" y="530860"/>
                  <a:pt x="71120" y="525780"/>
                  <a:pt x="50800" y="495300"/>
                </a:cubicBezTo>
                <a:cubicBezTo>
                  <a:pt x="30480" y="464820"/>
                  <a:pt x="0" y="414020"/>
                  <a:pt x="5080" y="373380"/>
                </a:cubicBezTo>
                <a:cubicBezTo>
                  <a:pt x="10160" y="332740"/>
                  <a:pt x="53340" y="309880"/>
                  <a:pt x="81280" y="251460"/>
                </a:cubicBezTo>
                <a:cubicBezTo>
                  <a:pt x="109220" y="193040"/>
                  <a:pt x="147320" y="45720"/>
                  <a:pt x="172720" y="22860"/>
                </a:cubicBezTo>
                <a:cubicBezTo>
                  <a:pt x="198120" y="0"/>
                  <a:pt x="203200" y="101600"/>
                  <a:pt x="233680" y="114300"/>
                </a:cubicBezTo>
                <a:cubicBezTo>
                  <a:pt x="264160" y="127000"/>
                  <a:pt x="340360" y="88900"/>
                  <a:pt x="355600" y="99060"/>
                </a:cubicBezTo>
                <a:cubicBezTo>
                  <a:pt x="370840" y="109220"/>
                  <a:pt x="299720" y="137160"/>
                  <a:pt x="325120" y="175260"/>
                </a:cubicBezTo>
                <a:cubicBezTo>
                  <a:pt x="350520" y="213360"/>
                  <a:pt x="477520" y="287020"/>
                  <a:pt x="508000" y="327660"/>
                </a:cubicBezTo>
                <a:cubicBezTo>
                  <a:pt x="538480" y="368300"/>
                  <a:pt x="530860" y="401320"/>
                  <a:pt x="508000" y="419100"/>
                </a:cubicBezTo>
                <a:cubicBezTo>
                  <a:pt x="485140" y="436880"/>
                  <a:pt x="403860" y="411480"/>
                  <a:pt x="370840" y="434340"/>
                </a:cubicBezTo>
                <a:cubicBezTo>
                  <a:pt x="337820" y="457200"/>
                  <a:pt x="320040" y="520700"/>
                  <a:pt x="309880" y="556260"/>
                </a:cubicBezTo>
                <a:cubicBezTo>
                  <a:pt x="299720" y="591820"/>
                  <a:pt x="309880" y="647700"/>
                  <a:pt x="309880" y="647700"/>
                </a:cubicBezTo>
                <a:cubicBezTo>
                  <a:pt x="309880" y="673100"/>
                  <a:pt x="327660" y="716280"/>
                  <a:pt x="309880" y="708660"/>
                </a:cubicBezTo>
                <a:cubicBezTo>
                  <a:pt x="292100" y="701040"/>
                  <a:pt x="247650" y="651510"/>
                  <a:pt x="203200" y="601980"/>
                </a:cubicBezTo>
              </a:path>
            </a:pathLst>
          </a:custGeom>
          <a:blipFill dpi="0" rotWithShape="1">
            <a:blip r:embed="rId4" cstate="print">
              <a:alphaModFix amt="56000"/>
            </a:blip>
            <a:srcRect/>
            <a:tile tx="0" ty="0" sx="100000" sy="100000" flip="none" algn="tl"/>
          </a:bli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Freeform 20"/>
          <p:cNvSpPr/>
          <p:nvPr/>
        </p:nvSpPr>
        <p:spPr>
          <a:xfrm>
            <a:off x="4808483" y="1371600"/>
            <a:ext cx="4193628" cy="2396359"/>
          </a:xfrm>
          <a:custGeom>
            <a:avLst/>
            <a:gdLst>
              <a:gd name="connsiteX0" fmla="*/ 78827 w 4193628"/>
              <a:gd name="connsiteY0" fmla="*/ 2144110 h 2396359"/>
              <a:gd name="connsiteX1" fmla="*/ 94593 w 4193628"/>
              <a:gd name="connsiteY1" fmla="*/ 1387366 h 2396359"/>
              <a:gd name="connsiteX2" fmla="*/ 646386 w 4193628"/>
              <a:gd name="connsiteY2" fmla="*/ 567559 h 2396359"/>
              <a:gd name="connsiteX3" fmla="*/ 1292772 w 4193628"/>
              <a:gd name="connsiteY3" fmla="*/ 78828 h 2396359"/>
              <a:gd name="connsiteX4" fmla="*/ 2459420 w 4193628"/>
              <a:gd name="connsiteY4" fmla="*/ 94593 h 2396359"/>
              <a:gd name="connsiteX5" fmla="*/ 3515710 w 4193628"/>
              <a:gd name="connsiteY5" fmla="*/ 504497 h 2396359"/>
              <a:gd name="connsiteX6" fmla="*/ 4083269 w 4193628"/>
              <a:gd name="connsiteY6" fmla="*/ 1292772 h 2396359"/>
              <a:gd name="connsiteX7" fmla="*/ 4177862 w 4193628"/>
              <a:gd name="connsiteY7" fmla="*/ 2396359 h 239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3628" h="2396359">
                <a:moveTo>
                  <a:pt x="78827" y="2144110"/>
                </a:moveTo>
                <a:cubicBezTo>
                  <a:pt x="39413" y="1897117"/>
                  <a:pt x="0" y="1650124"/>
                  <a:pt x="94593" y="1387366"/>
                </a:cubicBezTo>
                <a:cubicBezTo>
                  <a:pt x="189186" y="1124608"/>
                  <a:pt x="446690" y="785649"/>
                  <a:pt x="646386" y="567559"/>
                </a:cubicBezTo>
                <a:cubicBezTo>
                  <a:pt x="846082" y="349469"/>
                  <a:pt x="990600" y="157656"/>
                  <a:pt x="1292772" y="78828"/>
                </a:cubicBezTo>
                <a:cubicBezTo>
                  <a:pt x="1594944" y="0"/>
                  <a:pt x="2088930" y="23648"/>
                  <a:pt x="2459420" y="94593"/>
                </a:cubicBezTo>
                <a:cubicBezTo>
                  <a:pt x="2829910" y="165538"/>
                  <a:pt x="3245069" y="304801"/>
                  <a:pt x="3515710" y="504497"/>
                </a:cubicBezTo>
                <a:cubicBezTo>
                  <a:pt x="3786352" y="704194"/>
                  <a:pt x="3972910" y="977462"/>
                  <a:pt x="4083269" y="1292772"/>
                </a:cubicBezTo>
                <a:cubicBezTo>
                  <a:pt x="4193628" y="1608082"/>
                  <a:pt x="4185745" y="2002220"/>
                  <a:pt x="4177862" y="2396359"/>
                </a:cubicBezTo>
              </a:path>
            </a:pathLst>
          </a:cu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9" name="Group 28"/>
          <p:cNvGrpSpPr/>
          <p:nvPr/>
        </p:nvGrpSpPr>
        <p:grpSpPr>
          <a:xfrm>
            <a:off x="4343400" y="4419600"/>
            <a:ext cx="1219200" cy="387041"/>
            <a:chOff x="2362200" y="5867400"/>
            <a:chExt cx="1295400" cy="691841"/>
          </a:xfrm>
        </p:grpSpPr>
        <p:pic>
          <p:nvPicPr>
            <p:cNvPr id="1026"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362200" y="6019800"/>
              <a:ext cx="304800" cy="539441"/>
            </a:xfrm>
            <a:prstGeom prst="rect">
              <a:avLst/>
            </a:prstGeom>
            <a:noFill/>
          </p:spPr>
        </p:pic>
        <p:pic>
          <p:nvPicPr>
            <p:cNvPr id="22"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352800" y="6019800"/>
              <a:ext cx="304800" cy="539441"/>
            </a:xfrm>
            <a:prstGeom prst="rect">
              <a:avLst/>
            </a:prstGeom>
            <a:noFill/>
          </p:spPr>
        </p:pic>
        <p:pic>
          <p:nvPicPr>
            <p:cNvPr id="23"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514600" y="6019800"/>
              <a:ext cx="304800" cy="539441"/>
            </a:xfrm>
            <a:prstGeom prst="rect">
              <a:avLst/>
            </a:prstGeom>
            <a:noFill/>
          </p:spPr>
        </p:pic>
        <p:pic>
          <p:nvPicPr>
            <p:cNvPr id="24"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276600" y="6019800"/>
              <a:ext cx="304800" cy="539441"/>
            </a:xfrm>
            <a:prstGeom prst="rect">
              <a:avLst/>
            </a:prstGeom>
            <a:noFill/>
          </p:spPr>
        </p:pic>
        <p:pic>
          <p:nvPicPr>
            <p:cNvPr id="25"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048000" y="6019800"/>
              <a:ext cx="304800" cy="539441"/>
            </a:xfrm>
            <a:prstGeom prst="rect">
              <a:avLst/>
            </a:prstGeom>
            <a:noFill/>
          </p:spPr>
        </p:pic>
        <p:pic>
          <p:nvPicPr>
            <p:cNvPr id="26"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590800" y="5867400"/>
              <a:ext cx="304800" cy="539441"/>
            </a:xfrm>
            <a:prstGeom prst="rect">
              <a:avLst/>
            </a:prstGeom>
            <a:noFill/>
          </p:spPr>
        </p:pic>
        <p:pic>
          <p:nvPicPr>
            <p:cNvPr id="27"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V="1">
              <a:off x="2895600" y="5943600"/>
              <a:ext cx="347855" cy="615641"/>
            </a:xfrm>
            <a:prstGeom prst="rect">
              <a:avLst/>
            </a:prstGeom>
            <a:noFill/>
          </p:spPr>
        </p:pic>
        <p:pic>
          <p:nvPicPr>
            <p:cNvPr id="28"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667000" y="6019800"/>
              <a:ext cx="304800" cy="539441"/>
            </a:xfrm>
            <a:prstGeom prst="rect">
              <a:avLst/>
            </a:prstGeom>
            <a:noFill/>
          </p:spPr>
        </p:pic>
      </p:grpSp>
      <p:cxnSp>
        <p:nvCxnSpPr>
          <p:cNvPr id="32" name="Straight Connector 31"/>
          <p:cNvCxnSpPr/>
          <p:nvPr/>
        </p:nvCxnSpPr>
        <p:spPr>
          <a:xfrm>
            <a:off x="4419600" y="4876800"/>
            <a:ext cx="4724400" cy="0"/>
          </a:xfrm>
          <a:prstGeom prst="line">
            <a:avLst/>
          </a:prstGeom>
          <a:ln w="101600">
            <a:gradFill flip="none" rotWithShape="1">
              <a:gsLst>
                <a:gs pos="0">
                  <a:schemeClr val="bg2">
                    <a:lumMod val="2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43" name="Picture 11" descr="C:\Documents and Settings\Phillips\Local Settings\Temporary Internet Files\Content.IE5\TAD7OF60\MC900339866[1].wmf"/>
          <p:cNvPicPr>
            <a:picLocks noChangeAspect="1" noChangeArrowheads="1"/>
          </p:cNvPicPr>
          <p:nvPr/>
        </p:nvPicPr>
        <p:blipFill>
          <a:blip r:embed="rId6" cstate="print"/>
          <a:srcRect/>
          <a:stretch>
            <a:fillRect/>
          </a:stretch>
        </p:blipFill>
        <p:spPr bwMode="auto">
          <a:xfrm flipH="1">
            <a:off x="2209800" y="4114800"/>
            <a:ext cx="1535253" cy="939435"/>
          </a:xfrm>
          <a:prstGeom prst="rect">
            <a:avLst/>
          </a:prstGeom>
          <a:noFill/>
        </p:spPr>
      </p:pic>
      <p:sp useBgFill="1">
        <p:nvSpPr>
          <p:cNvPr id="8" name="Rectangle 7"/>
          <p:cNvSpPr/>
          <p:nvPr/>
        </p:nvSpPr>
        <p:spPr>
          <a:xfrm>
            <a:off x="609600" y="4343400"/>
            <a:ext cx="2667000" cy="2062103"/>
          </a:xfrm>
          <a:prstGeom prst="rect">
            <a:avLst/>
          </a:prstGeom>
        </p:spPr>
        <p:txBody>
          <a:bodyPr wrap="square">
            <a:spAutoFit/>
          </a:bodyPr>
          <a:lstStyle/>
          <a:p>
            <a:pPr>
              <a:buFont typeface="Arial" pitchFamily="34" charset="0"/>
              <a:buChar char="•"/>
            </a:pPr>
            <a:r>
              <a:rPr lang="en-US" sz="3200" b="1" dirty="0" smtClean="0"/>
              <a:t> shrub layer</a:t>
            </a:r>
          </a:p>
          <a:p>
            <a:pPr>
              <a:buFont typeface="Arial" pitchFamily="34" charset="0"/>
              <a:buChar char="•"/>
            </a:pPr>
            <a:r>
              <a:rPr lang="en-US" sz="3200" b="1" dirty="0" smtClean="0"/>
              <a:t> herb layer</a:t>
            </a:r>
          </a:p>
          <a:p>
            <a:pPr>
              <a:buFont typeface="Arial" pitchFamily="34" charset="0"/>
              <a:buChar char="•"/>
            </a:pPr>
            <a:r>
              <a:rPr lang="en-US" sz="3200" b="1" dirty="0" smtClean="0"/>
              <a:t> moss layer</a:t>
            </a:r>
          </a:p>
          <a:p>
            <a:pPr>
              <a:buFont typeface="Arial" pitchFamily="34" charset="0"/>
              <a:buChar char="•"/>
            </a:pPr>
            <a:r>
              <a:rPr lang="en-US" sz="3200" b="1" dirty="0" smtClean="0"/>
              <a:t> soil microbes</a:t>
            </a:r>
            <a:endParaRPr lang="en-US" sz="3200" b="1" dirty="0"/>
          </a:p>
        </p:txBody>
      </p:sp>
      <p:pic>
        <p:nvPicPr>
          <p:cNvPr id="1035" name="Picture 11" descr="C:\Documents and Settings\Phillips\Local Settings\Temporary Internet Files\Content.IE5\TAD7OF60\MC900339866[1].wmf"/>
          <p:cNvPicPr>
            <a:picLocks noChangeAspect="1" noChangeArrowheads="1"/>
          </p:cNvPicPr>
          <p:nvPr/>
        </p:nvPicPr>
        <p:blipFill>
          <a:blip r:embed="rId6" cstate="print"/>
          <a:srcRect/>
          <a:stretch>
            <a:fillRect/>
          </a:stretch>
        </p:blipFill>
        <p:spPr bwMode="auto">
          <a:xfrm flipH="1">
            <a:off x="-996227" y="4876800"/>
            <a:ext cx="1992453" cy="1219200"/>
          </a:xfrm>
          <a:prstGeom prst="rect">
            <a:avLst/>
          </a:prstGeom>
          <a:noFill/>
        </p:spPr>
      </p:pic>
      <p:grpSp>
        <p:nvGrpSpPr>
          <p:cNvPr id="30" name="Group 29"/>
          <p:cNvGrpSpPr/>
          <p:nvPr/>
        </p:nvGrpSpPr>
        <p:grpSpPr>
          <a:xfrm>
            <a:off x="6781800" y="4419600"/>
            <a:ext cx="1219200" cy="387041"/>
            <a:chOff x="2362200" y="5867400"/>
            <a:chExt cx="1295400" cy="691841"/>
          </a:xfrm>
        </p:grpSpPr>
        <p:pic>
          <p:nvPicPr>
            <p:cNvPr id="31"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362200" y="6019800"/>
              <a:ext cx="304800" cy="539441"/>
            </a:xfrm>
            <a:prstGeom prst="rect">
              <a:avLst/>
            </a:prstGeom>
            <a:noFill/>
          </p:spPr>
        </p:pic>
        <p:pic>
          <p:nvPicPr>
            <p:cNvPr id="33"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352800" y="6019800"/>
              <a:ext cx="304800" cy="539441"/>
            </a:xfrm>
            <a:prstGeom prst="rect">
              <a:avLst/>
            </a:prstGeom>
            <a:noFill/>
          </p:spPr>
        </p:pic>
        <p:pic>
          <p:nvPicPr>
            <p:cNvPr id="34"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514600" y="6019800"/>
              <a:ext cx="304800" cy="539441"/>
            </a:xfrm>
            <a:prstGeom prst="rect">
              <a:avLst/>
            </a:prstGeom>
            <a:noFill/>
          </p:spPr>
        </p:pic>
        <p:pic>
          <p:nvPicPr>
            <p:cNvPr id="35"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276600" y="6019800"/>
              <a:ext cx="304800" cy="539441"/>
            </a:xfrm>
            <a:prstGeom prst="rect">
              <a:avLst/>
            </a:prstGeom>
            <a:noFill/>
          </p:spPr>
        </p:pic>
        <p:pic>
          <p:nvPicPr>
            <p:cNvPr id="36"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048000" y="6019800"/>
              <a:ext cx="304800" cy="539441"/>
            </a:xfrm>
            <a:prstGeom prst="rect">
              <a:avLst/>
            </a:prstGeom>
            <a:noFill/>
          </p:spPr>
        </p:pic>
        <p:pic>
          <p:nvPicPr>
            <p:cNvPr id="37"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590800" y="5867400"/>
              <a:ext cx="304800" cy="539441"/>
            </a:xfrm>
            <a:prstGeom prst="rect">
              <a:avLst/>
            </a:prstGeom>
            <a:noFill/>
          </p:spPr>
        </p:pic>
        <p:pic>
          <p:nvPicPr>
            <p:cNvPr id="38"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V="1">
              <a:off x="2895600" y="5943600"/>
              <a:ext cx="347855" cy="615641"/>
            </a:xfrm>
            <a:prstGeom prst="rect">
              <a:avLst/>
            </a:prstGeom>
            <a:noFill/>
          </p:spPr>
        </p:pic>
        <p:pic>
          <p:nvPicPr>
            <p:cNvPr id="39"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667000" y="6019800"/>
              <a:ext cx="304800" cy="539441"/>
            </a:xfrm>
            <a:prstGeom prst="rect">
              <a:avLst/>
            </a:prstGeom>
            <a:noFill/>
          </p:spPr>
        </p:pic>
      </p:grpSp>
      <p:grpSp>
        <p:nvGrpSpPr>
          <p:cNvPr id="40" name="Group 39"/>
          <p:cNvGrpSpPr/>
          <p:nvPr/>
        </p:nvGrpSpPr>
        <p:grpSpPr>
          <a:xfrm>
            <a:off x="7924800" y="4413559"/>
            <a:ext cx="1219200" cy="387041"/>
            <a:chOff x="2362200" y="5867400"/>
            <a:chExt cx="1295400" cy="691841"/>
          </a:xfrm>
        </p:grpSpPr>
        <p:pic>
          <p:nvPicPr>
            <p:cNvPr id="41"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362200" y="6019800"/>
              <a:ext cx="304800" cy="539441"/>
            </a:xfrm>
            <a:prstGeom prst="rect">
              <a:avLst/>
            </a:prstGeom>
            <a:noFill/>
          </p:spPr>
        </p:pic>
        <p:pic>
          <p:nvPicPr>
            <p:cNvPr id="42"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352800" y="6019800"/>
              <a:ext cx="304800" cy="539441"/>
            </a:xfrm>
            <a:prstGeom prst="rect">
              <a:avLst/>
            </a:prstGeom>
            <a:noFill/>
          </p:spPr>
        </p:pic>
        <p:pic>
          <p:nvPicPr>
            <p:cNvPr id="44"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514600" y="6019800"/>
              <a:ext cx="304800" cy="539441"/>
            </a:xfrm>
            <a:prstGeom prst="rect">
              <a:avLst/>
            </a:prstGeom>
            <a:noFill/>
          </p:spPr>
        </p:pic>
        <p:pic>
          <p:nvPicPr>
            <p:cNvPr id="45"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276600" y="6019800"/>
              <a:ext cx="304800" cy="539441"/>
            </a:xfrm>
            <a:prstGeom prst="rect">
              <a:avLst/>
            </a:prstGeom>
            <a:noFill/>
          </p:spPr>
        </p:pic>
        <p:pic>
          <p:nvPicPr>
            <p:cNvPr id="46"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048000" y="6019800"/>
              <a:ext cx="304800" cy="539441"/>
            </a:xfrm>
            <a:prstGeom prst="rect">
              <a:avLst/>
            </a:prstGeom>
            <a:noFill/>
          </p:spPr>
        </p:pic>
        <p:pic>
          <p:nvPicPr>
            <p:cNvPr id="47"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590800" y="5867400"/>
              <a:ext cx="304800" cy="539441"/>
            </a:xfrm>
            <a:prstGeom prst="rect">
              <a:avLst/>
            </a:prstGeom>
            <a:noFill/>
          </p:spPr>
        </p:pic>
        <p:pic>
          <p:nvPicPr>
            <p:cNvPr id="48"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V="1">
              <a:off x="2895600" y="5943600"/>
              <a:ext cx="347855" cy="615641"/>
            </a:xfrm>
            <a:prstGeom prst="rect">
              <a:avLst/>
            </a:prstGeom>
            <a:noFill/>
          </p:spPr>
        </p:pic>
        <p:pic>
          <p:nvPicPr>
            <p:cNvPr id="49"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667000" y="6019800"/>
              <a:ext cx="304800" cy="539441"/>
            </a:xfrm>
            <a:prstGeom prst="rect">
              <a:avLst/>
            </a:prstGeom>
            <a:noFill/>
          </p:spPr>
        </p:pic>
      </p:grpSp>
      <p:sp>
        <p:nvSpPr>
          <p:cNvPr id="50" name="Rectangle 49"/>
          <p:cNvSpPr/>
          <p:nvPr/>
        </p:nvSpPr>
        <p:spPr>
          <a:xfrm>
            <a:off x="0" y="1447800"/>
            <a:ext cx="4495800" cy="584775"/>
          </a:xfrm>
          <a:prstGeom prst="rect">
            <a:avLst/>
          </a:prstGeom>
          <a:noFill/>
        </p:spPr>
        <p:txBody>
          <a:bodyPr wrap="square">
            <a:spAutoFit/>
          </a:bodyPr>
          <a:lstStyle/>
          <a:p>
            <a:r>
              <a:rPr lang="en-US" sz="3200" b="1" dirty="0" smtClean="0">
                <a:solidFill>
                  <a:srgbClr val="FF0000"/>
                </a:solidFill>
                <a:effectLst>
                  <a:outerShdw dist="50800" dir="7200000" algn="ctr" rotWithShape="0">
                    <a:schemeClr val="tx1"/>
                  </a:outerShdw>
                </a:effectLst>
              </a:rPr>
              <a:t>SOME TERMINOLOGY . . . </a:t>
            </a:r>
            <a:endParaRPr lang="en-US" sz="3200" b="1" dirty="0">
              <a:solidFill>
                <a:srgbClr val="FF0000"/>
              </a:solidFill>
              <a:effectLst>
                <a:outerShdw dist="50800" dir="7200000" algn="ctr" rotWithShape="0">
                  <a:schemeClr val="tx1"/>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bg/>
                                          </p:spTgt>
                                        </p:tgtEl>
                                        <p:attrNameLst>
                                          <p:attrName>style.visibility</p:attrName>
                                        </p:attrNameLst>
                                      </p:cBhvr>
                                      <p:to>
                                        <p:strVal val="visible"/>
                                      </p:to>
                                    </p:set>
                                    <p:animEffect transition="in" filter="wipe(left)">
                                      <p:cBhvr>
                                        <p:cTn id="17" dur="1000"/>
                                        <p:tgtEl>
                                          <p:spTgt spid="16">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left)">
                                      <p:cBhvr>
                                        <p:cTn id="20" dur="1000"/>
                                        <p:tgtEl>
                                          <p:spTgt spid="16">
                                            <p:txEl>
                                              <p:pRg st="0" end="0"/>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wipe(left)">
                                      <p:cBhvr>
                                        <p:cTn id="24" dur="1000"/>
                                        <p:tgtEl>
                                          <p:spTgt spid="16">
                                            <p:txEl>
                                              <p:pRg st="1" end="1"/>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wipe(left)">
                                      <p:cBhvr>
                                        <p:cTn id="39" dur="1000"/>
                                        <p:tgtEl>
                                          <p:spTgt spid="8">
                                            <p:txEl>
                                              <p:pRg st="0" end="0"/>
                                            </p:txEl>
                                          </p:spTgt>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anim calcmode="lin" valueType="num">
                                      <p:cBhvr>
                                        <p:cTn id="43" dur="2000" fill="hold"/>
                                        <p:tgtEl>
                                          <p:spTgt spid="9"/>
                                        </p:tgtEl>
                                        <p:attrNameLst>
                                          <p:attrName>ppt_x</p:attrName>
                                        </p:attrNameLst>
                                      </p:cBhvr>
                                      <p:tavLst>
                                        <p:tav tm="0">
                                          <p:val>
                                            <p:strVal val="#ppt_x"/>
                                          </p:val>
                                        </p:tav>
                                        <p:tav tm="100000">
                                          <p:val>
                                            <p:strVal val="#ppt_x"/>
                                          </p:val>
                                        </p:tav>
                                      </p:tavLst>
                                    </p:anim>
                                    <p:anim calcmode="lin" valueType="num">
                                      <p:cBhvr>
                                        <p:cTn id="44" dur="2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000"/>
                                        <p:tgtEl>
                                          <p:spTgt spid="20"/>
                                        </p:tgtEl>
                                      </p:cBhvr>
                                    </p:animEffect>
                                    <p:anim calcmode="lin" valueType="num">
                                      <p:cBhvr>
                                        <p:cTn id="48" dur="2000" fill="hold"/>
                                        <p:tgtEl>
                                          <p:spTgt spid="20"/>
                                        </p:tgtEl>
                                        <p:attrNameLst>
                                          <p:attrName>ppt_x</p:attrName>
                                        </p:attrNameLst>
                                      </p:cBhvr>
                                      <p:tavLst>
                                        <p:tav tm="0">
                                          <p:val>
                                            <p:strVal val="#ppt_x"/>
                                          </p:val>
                                        </p:tav>
                                        <p:tav tm="100000">
                                          <p:val>
                                            <p:strVal val="#ppt_x"/>
                                          </p:val>
                                        </p:tav>
                                      </p:tavLst>
                                    </p:anim>
                                    <p:anim calcmode="lin" valueType="num">
                                      <p:cBhvr>
                                        <p:cTn id="49" dur="2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000"/>
                                        <p:tgtEl>
                                          <p:spTgt spid="10"/>
                                        </p:tgtEl>
                                      </p:cBhvr>
                                    </p:animEffect>
                                    <p:anim calcmode="lin" valueType="num">
                                      <p:cBhvr>
                                        <p:cTn id="53" dur="2000" fill="hold"/>
                                        <p:tgtEl>
                                          <p:spTgt spid="10"/>
                                        </p:tgtEl>
                                        <p:attrNameLst>
                                          <p:attrName>ppt_x</p:attrName>
                                        </p:attrNameLst>
                                      </p:cBhvr>
                                      <p:tavLst>
                                        <p:tav tm="0">
                                          <p:val>
                                            <p:strVal val="#ppt_x"/>
                                          </p:val>
                                        </p:tav>
                                        <p:tav tm="100000">
                                          <p:val>
                                            <p:strVal val="#ppt_x"/>
                                          </p:val>
                                        </p:tav>
                                      </p:tavLst>
                                    </p:anim>
                                    <p:anim calcmode="lin" valueType="num">
                                      <p:cBhvr>
                                        <p:cTn id="54" dur="200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anim calcmode="lin" valueType="num">
                                      <p:cBhvr>
                                        <p:cTn id="58" dur="2000" fill="hold"/>
                                        <p:tgtEl>
                                          <p:spTgt spid="12"/>
                                        </p:tgtEl>
                                        <p:attrNameLst>
                                          <p:attrName>ppt_x</p:attrName>
                                        </p:attrNameLst>
                                      </p:cBhvr>
                                      <p:tavLst>
                                        <p:tav tm="0">
                                          <p:val>
                                            <p:strVal val="#ppt_x"/>
                                          </p:val>
                                        </p:tav>
                                        <p:tav tm="100000">
                                          <p:val>
                                            <p:strVal val="#ppt_x"/>
                                          </p:val>
                                        </p:tav>
                                      </p:tavLst>
                                    </p:anim>
                                    <p:anim calcmode="lin" valueType="num">
                                      <p:cBhvr>
                                        <p:cTn id="59" dur="2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2000"/>
                                        <p:tgtEl>
                                          <p:spTgt spid="13"/>
                                        </p:tgtEl>
                                      </p:cBhvr>
                                    </p:animEffect>
                                    <p:anim calcmode="lin" valueType="num">
                                      <p:cBhvr>
                                        <p:cTn id="63" dur="2000" fill="hold"/>
                                        <p:tgtEl>
                                          <p:spTgt spid="13"/>
                                        </p:tgtEl>
                                        <p:attrNameLst>
                                          <p:attrName>ppt_x</p:attrName>
                                        </p:attrNameLst>
                                      </p:cBhvr>
                                      <p:tavLst>
                                        <p:tav tm="0">
                                          <p:val>
                                            <p:strVal val="#ppt_x"/>
                                          </p:val>
                                        </p:tav>
                                        <p:tav tm="100000">
                                          <p:val>
                                            <p:strVal val="#ppt_x"/>
                                          </p:val>
                                        </p:tav>
                                      </p:tavLst>
                                    </p:anim>
                                    <p:anim calcmode="lin" valueType="num">
                                      <p:cBhvr>
                                        <p:cTn id="64" dur="2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27"/>
                                        </p:tgtEl>
                                        <p:attrNameLst>
                                          <p:attrName>style.visibility</p:attrName>
                                        </p:attrNameLst>
                                      </p:cBhvr>
                                      <p:to>
                                        <p:strVal val="visible"/>
                                      </p:to>
                                    </p:set>
                                    <p:animEffect transition="in" filter="fade">
                                      <p:cBhvr>
                                        <p:cTn id="67" dur="2000"/>
                                        <p:tgtEl>
                                          <p:spTgt spid="1027"/>
                                        </p:tgtEl>
                                      </p:cBhvr>
                                    </p:animEffect>
                                    <p:anim calcmode="lin" valueType="num">
                                      <p:cBhvr>
                                        <p:cTn id="68" dur="2000" fill="hold"/>
                                        <p:tgtEl>
                                          <p:spTgt spid="1027"/>
                                        </p:tgtEl>
                                        <p:attrNameLst>
                                          <p:attrName>ppt_x</p:attrName>
                                        </p:attrNameLst>
                                      </p:cBhvr>
                                      <p:tavLst>
                                        <p:tav tm="0">
                                          <p:val>
                                            <p:strVal val="#ppt_x"/>
                                          </p:val>
                                        </p:tav>
                                        <p:tav tm="100000">
                                          <p:val>
                                            <p:strVal val="#ppt_x"/>
                                          </p:val>
                                        </p:tav>
                                      </p:tavLst>
                                    </p:anim>
                                    <p:anim calcmode="lin" valueType="num">
                                      <p:cBhvr>
                                        <p:cTn id="69" dur="2000" fill="hold"/>
                                        <p:tgtEl>
                                          <p:spTgt spid="10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2000"/>
                                        <p:tgtEl>
                                          <p:spTgt spid="14"/>
                                        </p:tgtEl>
                                      </p:cBhvr>
                                    </p:animEffect>
                                    <p:anim calcmode="lin" valueType="num">
                                      <p:cBhvr>
                                        <p:cTn id="73" dur="2000" fill="hold"/>
                                        <p:tgtEl>
                                          <p:spTgt spid="14"/>
                                        </p:tgtEl>
                                        <p:attrNameLst>
                                          <p:attrName>ppt_x</p:attrName>
                                        </p:attrNameLst>
                                      </p:cBhvr>
                                      <p:tavLst>
                                        <p:tav tm="0">
                                          <p:val>
                                            <p:strVal val="#ppt_x"/>
                                          </p:val>
                                        </p:tav>
                                        <p:tav tm="100000">
                                          <p:val>
                                            <p:strVal val="#ppt_x"/>
                                          </p:val>
                                        </p:tav>
                                      </p:tavLst>
                                    </p:anim>
                                    <p:anim calcmode="lin" valueType="num">
                                      <p:cBhvr>
                                        <p:cTn id="74"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8">
                                            <p:txEl>
                                              <p:pRg st="1" end="1"/>
                                            </p:txEl>
                                          </p:spTgt>
                                        </p:tgtEl>
                                        <p:attrNameLst>
                                          <p:attrName>style.visibility</p:attrName>
                                        </p:attrNameLst>
                                      </p:cBhvr>
                                      <p:to>
                                        <p:strVal val="visible"/>
                                      </p:to>
                                    </p:set>
                                    <p:animEffect transition="in" filter="wipe(left)">
                                      <p:cBhvr>
                                        <p:cTn id="79" dur="1000"/>
                                        <p:tgtEl>
                                          <p:spTgt spid="8">
                                            <p:txEl>
                                              <p:pRg st="1" end="1"/>
                                            </p:txEl>
                                          </p:spTgt>
                                        </p:tgtEl>
                                      </p:cBhvr>
                                    </p:animEffect>
                                  </p:childTnLst>
                                </p:cTn>
                              </p:par>
                              <p:par>
                                <p:cTn id="80" presetID="22" presetClass="entr" presetSubtype="4"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2000"/>
                                        <p:tgtEl>
                                          <p:spTgt spid="29"/>
                                        </p:tgtEl>
                                      </p:cBhvr>
                                    </p:animEffect>
                                  </p:childTnLst>
                                </p:cTn>
                              </p:par>
                              <p:par>
                                <p:cTn id="83" presetID="22" presetClass="entr" presetSubtype="4"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down)">
                                      <p:cBhvr>
                                        <p:cTn id="85" dur="2000"/>
                                        <p:tgtEl>
                                          <p:spTgt spid="30"/>
                                        </p:tgtEl>
                                      </p:cBhvr>
                                    </p:animEffect>
                                  </p:childTnLst>
                                </p:cTn>
                              </p:par>
                              <p:par>
                                <p:cTn id="86" presetID="22" presetClass="entr" presetSubtype="4" fill="hold"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down)">
                                      <p:cBhvr>
                                        <p:cTn id="88" dur="20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8">
                                            <p:txEl>
                                              <p:pRg st="2" end="2"/>
                                            </p:txEl>
                                          </p:spTgt>
                                        </p:tgtEl>
                                        <p:attrNameLst>
                                          <p:attrName>style.visibility</p:attrName>
                                        </p:attrNameLst>
                                      </p:cBhvr>
                                      <p:to>
                                        <p:strVal val="visible"/>
                                      </p:to>
                                    </p:set>
                                    <p:animEffect transition="in" filter="wipe(left)">
                                      <p:cBhvr>
                                        <p:cTn id="93" dur="1000"/>
                                        <p:tgtEl>
                                          <p:spTgt spid="8">
                                            <p:txEl>
                                              <p:pRg st="2" end="2"/>
                                            </p:txEl>
                                          </p:spTgt>
                                        </p:tgtEl>
                                      </p:cBhvr>
                                    </p:animEffect>
                                  </p:childTnLst>
                                </p:cTn>
                              </p:par>
                              <p:par>
                                <p:cTn id="94" presetID="9" presetClass="entr" presetSubtype="0"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dissolve">
                                      <p:cBhvr>
                                        <p:cTn id="96" dur="20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8">
                                            <p:txEl>
                                              <p:pRg st="3" end="3"/>
                                            </p:txEl>
                                          </p:spTgt>
                                        </p:tgtEl>
                                        <p:attrNameLst>
                                          <p:attrName>style.visibility</p:attrName>
                                        </p:attrNameLst>
                                      </p:cBhvr>
                                      <p:to>
                                        <p:strVal val="visible"/>
                                      </p:to>
                                    </p:set>
                                    <p:animEffect transition="in" filter="wipe(left)">
                                      <p:cBhvr>
                                        <p:cTn id="101" dur="1000"/>
                                        <p:tgtEl>
                                          <p:spTgt spid="8">
                                            <p:txEl>
                                              <p:pRg st="3" end="3"/>
                                            </p:txEl>
                                          </p:spTgt>
                                        </p:tgtEl>
                                      </p:cBhvr>
                                    </p:animEffect>
                                  </p:childTnLst>
                                </p:cTn>
                              </p:par>
                              <p:par>
                                <p:cTn id="102" presetID="10" presetClass="entr" presetSubtype="0" fill="hold" nodeType="withEffect">
                                  <p:stCondLst>
                                    <p:cond delay="0"/>
                                  </p:stCondLst>
                                  <p:childTnLst>
                                    <p:set>
                                      <p:cBhvr>
                                        <p:cTn id="103" dur="1" fill="hold">
                                          <p:stCondLst>
                                            <p:cond delay="0"/>
                                          </p:stCondLst>
                                        </p:cTn>
                                        <p:tgtEl>
                                          <p:spTgt spid="1035"/>
                                        </p:tgtEl>
                                        <p:attrNameLst>
                                          <p:attrName>style.visibility</p:attrName>
                                        </p:attrNameLst>
                                      </p:cBhvr>
                                      <p:to>
                                        <p:strVal val="visible"/>
                                      </p:to>
                                    </p:set>
                                    <p:animEffect transition="in" filter="fade">
                                      <p:cBhvr>
                                        <p:cTn id="104" dur="1000"/>
                                        <p:tgtEl>
                                          <p:spTgt spid="1035"/>
                                        </p:tgtEl>
                                      </p:cBhvr>
                                    </p:animEffect>
                                  </p:childTnLst>
                                </p:cTn>
                              </p:par>
                              <p:par>
                                <p:cTn id="105" presetID="0" presetClass="path" presetSubtype="0" accel="50000" decel="50000" fill="hold" nodeType="withEffect">
                                  <p:stCondLst>
                                    <p:cond delay="0"/>
                                  </p:stCondLst>
                                  <p:childTnLst>
                                    <p:animMotion origin="layout" path="M 0.12118 0.01111 L 0.17639 0.00532 L 0.26493 0.00116 L 0.35295 0.01759 L 0.43924 -0.01829 L 0.48837 -0.02963 L 0.57986 0.00949 L 0.64688 -0.0162 L 0.66806 -0.06644 L 0.74549 -0.05972 L 0.8158 -0.00417 L 0.8967 -0.02847 L 0.93542 -0.05694 L 0.95 -0.07778 " pathEditMode="relative" rAng="0" ptsTypes="AAAAAAAAAAAAAA">
                                      <p:cBhvr>
                                        <p:cTn id="106" dur="5000" fill="hold"/>
                                        <p:tgtEl>
                                          <p:spTgt spid="1035"/>
                                        </p:tgtEl>
                                        <p:attrNameLst>
                                          <p:attrName>ppt_x</p:attrName>
                                          <p:attrName>ppt_y</p:attrName>
                                        </p:attrNameLst>
                                      </p:cBhvr>
                                      <p:rCtr x="414" y="-41"/>
                                    </p:animMotion>
                                  </p:childTnLst>
                                </p:cTn>
                              </p:par>
                              <p:par>
                                <p:cTn id="107" presetID="6" presetClass="emph" presetSubtype="0" fill="hold" nodeType="withEffect">
                                  <p:stCondLst>
                                    <p:cond delay="0"/>
                                  </p:stCondLst>
                                  <p:childTnLst>
                                    <p:animScale>
                                      <p:cBhvr>
                                        <p:cTn id="108" dur="5000" fill="hold"/>
                                        <p:tgtEl>
                                          <p:spTgt spid="1035"/>
                                        </p:tgtEl>
                                      </p:cBhvr>
                                      <p:by x="10000" y="10000"/>
                                    </p:animScale>
                                  </p:childTnLst>
                                </p:cTn>
                              </p:par>
                              <p:par>
                                <p:cTn id="109" presetID="10" presetClass="entr" presetSubtype="0"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1000"/>
                                        <p:tgtEl>
                                          <p:spTgt spid="43"/>
                                        </p:tgtEl>
                                      </p:cBhvr>
                                    </p:animEffect>
                                  </p:childTnLst>
                                </p:cTn>
                              </p:par>
                              <p:par>
                                <p:cTn id="112" presetID="0" presetClass="path" presetSubtype="0" accel="50000" decel="50000" fill="hold" nodeType="withEffect">
                                  <p:stCondLst>
                                    <p:cond delay="0"/>
                                  </p:stCondLst>
                                  <p:childTnLst>
                                    <p:animMotion origin="layout" path="M 0.08142 0.00741 L 0.1599 0.05856 L 0.24983 0.12292 L 0.32969 0.14583 L 0.41788 0.1206 L 0.49688 0.06713 " pathEditMode="relative" rAng="0" ptsTypes="AAAAAA">
                                      <p:cBhvr>
                                        <p:cTn id="113" dur="5000" fill="hold"/>
                                        <p:tgtEl>
                                          <p:spTgt spid="43"/>
                                        </p:tgtEl>
                                        <p:attrNameLst>
                                          <p:attrName>ppt_x</p:attrName>
                                          <p:attrName>ppt_y</p:attrName>
                                        </p:attrNameLst>
                                      </p:cBhvr>
                                      <p:rCtr x="208" y="69"/>
                                    </p:animMotion>
                                  </p:childTnLst>
                                </p:cTn>
                              </p:par>
                              <p:par>
                                <p:cTn id="114" presetID="6" presetClass="emph" presetSubtype="0" fill="hold" nodeType="withEffect">
                                  <p:stCondLst>
                                    <p:cond delay="0"/>
                                  </p:stCondLst>
                                  <p:childTnLst>
                                    <p:animScale>
                                      <p:cBhvr>
                                        <p:cTn id="115" dur="5000" fill="hold"/>
                                        <p:tgtEl>
                                          <p:spTgt spid="43"/>
                                        </p:tgtEl>
                                      </p:cBhvr>
                                      <p:by x="10000" y="10000"/>
                                    </p:animScale>
                                  </p:childTnLst>
                                </p:cTn>
                              </p:par>
                            </p:childTnLst>
                          </p:cTn>
                        </p:par>
                      </p:childTnLst>
                    </p:cTn>
                  </p:par>
                  <p:par>
                    <p:cTn id="116" fill="hold">
                      <p:stCondLst>
                        <p:cond delay="indefinite"/>
                      </p:stCondLst>
                      <p:childTnLst>
                        <p:par>
                          <p:cTn id="117" fill="hold">
                            <p:stCondLst>
                              <p:cond delay="0"/>
                            </p:stCondLst>
                            <p:childTnLst>
                              <p:par>
                                <p:cTn id="118" presetID="6" presetClass="emph" presetSubtype="0" fill="hold" nodeType="clickEffect">
                                  <p:stCondLst>
                                    <p:cond delay="0"/>
                                  </p:stCondLst>
                                  <p:childTnLst>
                                    <p:animScale>
                                      <p:cBhvr>
                                        <p:cTn id="119" dur="1000" fill="hold"/>
                                        <p:tgtEl>
                                          <p:spTgt spid="43"/>
                                        </p:tgtEl>
                                      </p:cBhvr>
                                      <p:by x="800000" y="800000"/>
                                    </p:animScale>
                                  </p:childTnLst>
                                </p:cTn>
                              </p:par>
                            </p:childTnLst>
                          </p:cTn>
                        </p:par>
                      </p:childTnLst>
                    </p:cTn>
                  </p:par>
                  <p:par>
                    <p:cTn id="120" fill="hold">
                      <p:stCondLst>
                        <p:cond delay="indefinite"/>
                      </p:stCondLst>
                      <p:childTnLst>
                        <p:par>
                          <p:cTn id="121" fill="hold">
                            <p:stCondLst>
                              <p:cond delay="0"/>
                            </p:stCondLst>
                            <p:childTnLst>
                              <p:par>
                                <p:cTn id="122" presetID="42" presetClass="exit" presetSubtype="0" fill="hold" grpId="1" nodeType="clickEffect">
                                  <p:stCondLst>
                                    <p:cond delay="0"/>
                                  </p:stCondLst>
                                  <p:childTnLst>
                                    <p:animEffect transition="out" filter="fade">
                                      <p:cBhvr>
                                        <p:cTn id="123" dur="1000"/>
                                        <p:tgtEl>
                                          <p:spTgt spid="6"/>
                                        </p:tgtEl>
                                      </p:cBhvr>
                                    </p:animEffect>
                                    <p:anim calcmode="lin" valueType="num">
                                      <p:cBhvr>
                                        <p:cTn id="124" dur="1000"/>
                                        <p:tgtEl>
                                          <p:spTgt spid="6"/>
                                        </p:tgtEl>
                                        <p:attrNameLst>
                                          <p:attrName>ppt_x</p:attrName>
                                        </p:attrNameLst>
                                      </p:cBhvr>
                                      <p:tavLst>
                                        <p:tav tm="0">
                                          <p:val>
                                            <p:strVal val="ppt_x"/>
                                          </p:val>
                                        </p:tav>
                                        <p:tav tm="100000">
                                          <p:val>
                                            <p:strVal val="ppt_x"/>
                                          </p:val>
                                        </p:tav>
                                      </p:tavLst>
                                    </p:anim>
                                    <p:anim calcmode="lin" valueType="num">
                                      <p:cBhvr>
                                        <p:cTn id="125" dur="1000"/>
                                        <p:tgtEl>
                                          <p:spTgt spid="6"/>
                                        </p:tgtEl>
                                        <p:attrNameLst>
                                          <p:attrName>ppt_y</p:attrName>
                                        </p:attrNameLst>
                                      </p:cBhvr>
                                      <p:tavLst>
                                        <p:tav tm="0">
                                          <p:val>
                                            <p:strVal val="ppt_y"/>
                                          </p:val>
                                        </p:tav>
                                        <p:tav tm="100000">
                                          <p:val>
                                            <p:strVal val="ppt_y+.1"/>
                                          </p:val>
                                        </p:tav>
                                      </p:tavLst>
                                    </p:anim>
                                    <p:set>
                                      <p:cBhvr>
                                        <p:cTn id="126" dur="1" fill="hold">
                                          <p:stCondLst>
                                            <p:cond delay="999"/>
                                          </p:stCondLst>
                                        </p:cTn>
                                        <p:tgtEl>
                                          <p:spTgt spid="6"/>
                                        </p:tgtEl>
                                        <p:attrNameLst>
                                          <p:attrName>style.visibility</p:attrName>
                                        </p:attrNameLst>
                                      </p:cBhvr>
                                      <p:to>
                                        <p:strVal val="hidden"/>
                                      </p:to>
                                    </p:set>
                                  </p:childTnLst>
                                </p:cTn>
                              </p:par>
                              <p:par>
                                <p:cTn id="127" presetID="42" presetClass="exit" presetSubtype="0" fill="hold" grpId="1" nodeType="withEffect">
                                  <p:stCondLst>
                                    <p:cond delay="0"/>
                                  </p:stCondLst>
                                  <p:childTnLst>
                                    <p:animEffect transition="out" filter="fade">
                                      <p:cBhvr>
                                        <p:cTn id="128" dur="1000"/>
                                        <p:tgtEl>
                                          <p:spTgt spid="16">
                                            <p:txEl>
                                              <p:pRg st="0" end="0"/>
                                            </p:txEl>
                                          </p:spTgt>
                                        </p:tgtEl>
                                      </p:cBhvr>
                                    </p:animEffect>
                                    <p:anim calcmode="lin" valueType="num">
                                      <p:cBhvr>
                                        <p:cTn id="129" dur="1000"/>
                                        <p:tgtEl>
                                          <p:spTgt spid="16">
                                            <p:txEl>
                                              <p:pRg st="0" end="0"/>
                                            </p:txEl>
                                          </p:spTgt>
                                        </p:tgtEl>
                                        <p:attrNameLst>
                                          <p:attrName>ppt_x</p:attrName>
                                        </p:attrNameLst>
                                      </p:cBhvr>
                                      <p:tavLst>
                                        <p:tav tm="0">
                                          <p:val>
                                            <p:strVal val="ppt_x"/>
                                          </p:val>
                                        </p:tav>
                                        <p:tav tm="100000">
                                          <p:val>
                                            <p:strVal val="ppt_x"/>
                                          </p:val>
                                        </p:tav>
                                      </p:tavLst>
                                    </p:anim>
                                    <p:anim calcmode="lin" valueType="num">
                                      <p:cBhvr>
                                        <p:cTn id="130" dur="1000"/>
                                        <p:tgtEl>
                                          <p:spTgt spid="16">
                                            <p:txEl>
                                              <p:pRg st="0" end="0"/>
                                            </p:txEl>
                                          </p:spTgt>
                                        </p:tgtEl>
                                        <p:attrNameLst>
                                          <p:attrName>ppt_y</p:attrName>
                                        </p:attrNameLst>
                                      </p:cBhvr>
                                      <p:tavLst>
                                        <p:tav tm="0">
                                          <p:val>
                                            <p:strVal val="ppt_y"/>
                                          </p:val>
                                        </p:tav>
                                        <p:tav tm="100000">
                                          <p:val>
                                            <p:strVal val="ppt_y+.1"/>
                                          </p:val>
                                        </p:tav>
                                      </p:tavLst>
                                    </p:anim>
                                    <p:set>
                                      <p:cBhvr>
                                        <p:cTn id="131" dur="1" fill="hold">
                                          <p:stCondLst>
                                            <p:cond delay="999"/>
                                          </p:stCondLst>
                                        </p:cTn>
                                        <p:tgtEl>
                                          <p:spTgt spid="16">
                                            <p:txEl>
                                              <p:pRg st="0" end="0"/>
                                            </p:txEl>
                                          </p:spTgt>
                                        </p:tgtEl>
                                        <p:attrNameLst>
                                          <p:attrName>style.visibility</p:attrName>
                                        </p:attrNameLst>
                                      </p:cBhvr>
                                      <p:to>
                                        <p:strVal val="hidden"/>
                                      </p:to>
                                    </p:set>
                                  </p:childTnLst>
                                </p:cTn>
                              </p:par>
                              <p:par>
                                <p:cTn id="132" presetID="42" presetClass="exit" presetSubtype="0" fill="hold" grpId="1" nodeType="withEffect">
                                  <p:stCondLst>
                                    <p:cond delay="0"/>
                                  </p:stCondLst>
                                  <p:childTnLst>
                                    <p:animEffect transition="out" filter="fade">
                                      <p:cBhvr>
                                        <p:cTn id="133" dur="1000"/>
                                        <p:tgtEl>
                                          <p:spTgt spid="16">
                                            <p:txEl>
                                              <p:pRg st="1" end="1"/>
                                            </p:txEl>
                                          </p:spTgt>
                                        </p:tgtEl>
                                      </p:cBhvr>
                                    </p:animEffect>
                                    <p:anim calcmode="lin" valueType="num">
                                      <p:cBhvr>
                                        <p:cTn id="134" dur="1000"/>
                                        <p:tgtEl>
                                          <p:spTgt spid="16">
                                            <p:txEl>
                                              <p:pRg st="1" end="1"/>
                                            </p:txEl>
                                          </p:spTgt>
                                        </p:tgtEl>
                                        <p:attrNameLst>
                                          <p:attrName>ppt_x</p:attrName>
                                        </p:attrNameLst>
                                      </p:cBhvr>
                                      <p:tavLst>
                                        <p:tav tm="0">
                                          <p:val>
                                            <p:strVal val="ppt_x"/>
                                          </p:val>
                                        </p:tav>
                                        <p:tav tm="100000">
                                          <p:val>
                                            <p:strVal val="ppt_x"/>
                                          </p:val>
                                        </p:tav>
                                      </p:tavLst>
                                    </p:anim>
                                    <p:anim calcmode="lin" valueType="num">
                                      <p:cBhvr>
                                        <p:cTn id="135" dur="1000"/>
                                        <p:tgtEl>
                                          <p:spTgt spid="16">
                                            <p:txEl>
                                              <p:pRg st="1" end="1"/>
                                            </p:txEl>
                                          </p:spTgt>
                                        </p:tgtEl>
                                        <p:attrNameLst>
                                          <p:attrName>ppt_y</p:attrName>
                                        </p:attrNameLst>
                                      </p:cBhvr>
                                      <p:tavLst>
                                        <p:tav tm="0">
                                          <p:val>
                                            <p:strVal val="ppt_y"/>
                                          </p:val>
                                        </p:tav>
                                        <p:tav tm="100000">
                                          <p:val>
                                            <p:strVal val="ppt_y+.1"/>
                                          </p:val>
                                        </p:tav>
                                      </p:tavLst>
                                    </p:anim>
                                    <p:set>
                                      <p:cBhvr>
                                        <p:cTn id="136" dur="1" fill="hold">
                                          <p:stCondLst>
                                            <p:cond delay="999"/>
                                          </p:stCondLst>
                                        </p:cTn>
                                        <p:tgtEl>
                                          <p:spTgt spid="16">
                                            <p:txEl>
                                              <p:pRg st="1" end="1"/>
                                            </p:txEl>
                                          </p:spTgt>
                                        </p:tgtEl>
                                        <p:attrNameLst>
                                          <p:attrName>style.visibility</p:attrName>
                                        </p:attrNameLst>
                                      </p:cBhvr>
                                      <p:to>
                                        <p:strVal val="hidden"/>
                                      </p:to>
                                    </p:set>
                                  </p:childTnLst>
                                </p:cTn>
                              </p:par>
                              <p:par>
                                <p:cTn id="137" presetID="42" presetClass="exit" presetSubtype="0" fill="hold" grpId="1" nodeType="withEffect">
                                  <p:stCondLst>
                                    <p:cond delay="0"/>
                                  </p:stCondLst>
                                  <p:childTnLst>
                                    <p:animEffect transition="out" filter="fade">
                                      <p:cBhvr>
                                        <p:cTn id="138" dur="1000"/>
                                        <p:tgtEl>
                                          <p:spTgt spid="16">
                                            <p:bg/>
                                          </p:spTgt>
                                        </p:tgtEl>
                                      </p:cBhvr>
                                    </p:animEffect>
                                    <p:anim calcmode="lin" valueType="num">
                                      <p:cBhvr>
                                        <p:cTn id="139" dur="1000"/>
                                        <p:tgtEl>
                                          <p:spTgt spid="16">
                                            <p:bg/>
                                          </p:spTgt>
                                        </p:tgtEl>
                                        <p:attrNameLst>
                                          <p:attrName>ppt_x</p:attrName>
                                        </p:attrNameLst>
                                      </p:cBhvr>
                                      <p:tavLst>
                                        <p:tav tm="0">
                                          <p:val>
                                            <p:strVal val="ppt_x"/>
                                          </p:val>
                                        </p:tav>
                                        <p:tav tm="100000">
                                          <p:val>
                                            <p:strVal val="ppt_x"/>
                                          </p:val>
                                        </p:tav>
                                      </p:tavLst>
                                    </p:anim>
                                    <p:anim calcmode="lin" valueType="num">
                                      <p:cBhvr>
                                        <p:cTn id="140" dur="1000"/>
                                        <p:tgtEl>
                                          <p:spTgt spid="16">
                                            <p:bg/>
                                          </p:spTgt>
                                        </p:tgtEl>
                                        <p:attrNameLst>
                                          <p:attrName>ppt_y</p:attrName>
                                        </p:attrNameLst>
                                      </p:cBhvr>
                                      <p:tavLst>
                                        <p:tav tm="0">
                                          <p:val>
                                            <p:strVal val="ppt_y"/>
                                          </p:val>
                                        </p:tav>
                                        <p:tav tm="100000">
                                          <p:val>
                                            <p:strVal val="ppt_y+.1"/>
                                          </p:val>
                                        </p:tav>
                                      </p:tavLst>
                                    </p:anim>
                                    <p:set>
                                      <p:cBhvr>
                                        <p:cTn id="141" dur="1" fill="hold">
                                          <p:stCondLst>
                                            <p:cond delay="999"/>
                                          </p:stCondLst>
                                        </p:cTn>
                                        <p:tgtEl>
                                          <p:spTgt spid="16">
                                            <p:bg/>
                                          </p:spTgt>
                                        </p:tgtEl>
                                        <p:attrNameLst>
                                          <p:attrName>style.visibility</p:attrName>
                                        </p:attrNameLst>
                                      </p:cBhvr>
                                      <p:to>
                                        <p:strVal val="hidden"/>
                                      </p:to>
                                    </p:set>
                                  </p:childTnLst>
                                </p:cTn>
                              </p:par>
                              <p:par>
                                <p:cTn id="142" presetID="42" presetClass="exit" presetSubtype="0" fill="hold" grpId="1" nodeType="withEffect">
                                  <p:stCondLst>
                                    <p:cond delay="0"/>
                                  </p:stCondLst>
                                  <p:childTnLst>
                                    <p:animEffect transition="out" filter="fade">
                                      <p:cBhvr>
                                        <p:cTn id="143" dur="1000"/>
                                        <p:tgtEl>
                                          <p:spTgt spid="7"/>
                                        </p:tgtEl>
                                      </p:cBhvr>
                                    </p:animEffect>
                                    <p:anim calcmode="lin" valueType="num">
                                      <p:cBhvr>
                                        <p:cTn id="144" dur="1000"/>
                                        <p:tgtEl>
                                          <p:spTgt spid="7"/>
                                        </p:tgtEl>
                                        <p:attrNameLst>
                                          <p:attrName>ppt_x</p:attrName>
                                        </p:attrNameLst>
                                      </p:cBhvr>
                                      <p:tavLst>
                                        <p:tav tm="0">
                                          <p:val>
                                            <p:strVal val="ppt_x"/>
                                          </p:val>
                                        </p:tav>
                                        <p:tav tm="100000">
                                          <p:val>
                                            <p:strVal val="ppt_x"/>
                                          </p:val>
                                        </p:tav>
                                      </p:tavLst>
                                    </p:anim>
                                    <p:anim calcmode="lin" valueType="num">
                                      <p:cBhvr>
                                        <p:cTn id="145" dur="1000"/>
                                        <p:tgtEl>
                                          <p:spTgt spid="7"/>
                                        </p:tgtEl>
                                        <p:attrNameLst>
                                          <p:attrName>ppt_y</p:attrName>
                                        </p:attrNameLst>
                                      </p:cBhvr>
                                      <p:tavLst>
                                        <p:tav tm="0">
                                          <p:val>
                                            <p:strVal val="ppt_y"/>
                                          </p:val>
                                        </p:tav>
                                        <p:tav tm="100000">
                                          <p:val>
                                            <p:strVal val="ppt_y+.1"/>
                                          </p:val>
                                        </p:tav>
                                      </p:tavLst>
                                    </p:anim>
                                    <p:set>
                                      <p:cBhvr>
                                        <p:cTn id="146" dur="1" fill="hold">
                                          <p:stCondLst>
                                            <p:cond delay="999"/>
                                          </p:stCondLst>
                                        </p:cTn>
                                        <p:tgtEl>
                                          <p:spTgt spid="7"/>
                                        </p:tgtEl>
                                        <p:attrNameLst>
                                          <p:attrName>style.visibility</p:attrName>
                                        </p:attrNameLst>
                                      </p:cBhvr>
                                      <p:to>
                                        <p:strVal val="hidden"/>
                                      </p:to>
                                    </p:set>
                                  </p:childTnLst>
                                </p:cTn>
                              </p:par>
                              <p:par>
                                <p:cTn id="147" presetID="42" presetClass="exit" presetSubtype="0" fill="hold" grpId="0" nodeType="withEffect">
                                  <p:stCondLst>
                                    <p:cond delay="0"/>
                                  </p:stCondLst>
                                  <p:childTnLst>
                                    <p:animEffect transition="out" filter="fade">
                                      <p:cBhvr>
                                        <p:cTn id="148" dur="1000"/>
                                        <p:tgtEl>
                                          <p:spTgt spid="8">
                                            <p:txEl>
                                              <p:pRg st="0" end="0"/>
                                            </p:txEl>
                                          </p:spTgt>
                                        </p:tgtEl>
                                      </p:cBhvr>
                                    </p:animEffect>
                                    <p:anim calcmode="lin" valueType="num">
                                      <p:cBhvr>
                                        <p:cTn id="149" dur="1000"/>
                                        <p:tgtEl>
                                          <p:spTgt spid="8">
                                            <p:txEl>
                                              <p:pRg st="0" end="0"/>
                                            </p:txEl>
                                          </p:spTgt>
                                        </p:tgtEl>
                                        <p:attrNameLst>
                                          <p:attrName>ppt_x</p:attrName>
                                        </p:attrNameLst>
                                      </p:cBhvr>
                                      <p:tavLst>
                                        <p:tav tm="0">
                                          <p:val>
                                            <p:strVal val="ppt_x"/>
                                          </p:val>
                                        </p:tav>
                                        <p:tav tm="100000">
                                          <p:val>
                                            <p:strVal val="ppt_x"/>
                                          </p:val>
                                        </p:tav>
                                      </p:tavLst>
                                    </p:anim>
                                    <p:anim calcmode="lin" valueType="num">
                                      <p:cBhvr>
                                        <p:cTn id="150" dur="1000"/>
                                        <p:tgtEl>
                                          <p:spTgt spid="8">
                                            <p:txEl>
                                              <p:pRg st="0" end="0"/>
                                            </p:txEl>
                                          </p:spTgt>
                                        </p:tgtEl>
                                        <p:attrNameLst>
                                          <p:attrName>ppt_y</p:attrName>
                                        </p:attrNameLst>
                                      </p:cBhvr>
                                      <p:tavLst>
                                        <p:tav tm="0">
                                          <p:val>
                                            <p:strVal val="ppt_y"/>
                                          </p:val>
                                        </p:tav>
                                        <p:tav tm="100000">
                                          <p:val>
                                            <p:strVal val="ppt_y+.1"/>
                                          </p:val>
                                        </p:tav>
                                      </p:tavLst>
                                    </p:anim>
                                    <p:set>
                                      <p:cBhvr>
                                        <p:cTn id="151" dur="1" fill="hold">
                                          <p:stCondLst>
                                            <p:cond delay="999"/>
                                          </p:stCondLst>
                                        </p:cTn>
                                        <p:tgtEl>
                                          <p:spTgt spid="8">
                                            <p:txEl>
                                              <p:pRg st="0" end="0"/>
                                            </p:txEl>
                                          </p:spTgt>
                                        </p:tgtEl>
                                        <p:attrNameLst>
                                          <p:attrName>style.visibility</p:attrName>
                                        </p:attrNameLst>
                                      </p:cBhvr>
                                      <p:to>
                                        <p:strVal val="hidden"/>
                                      </p:to>
                                    </p:set>
                                  </p:childTnLst>
                                </p:cTn>
                              </p:par>
                              <p:par>
                                <p:cTn id="152" presetID="42" presetClass="exit" presetSubtype="0" fill="hold" grpId="0" nodeType="withEffect">
                                  <p:stCondLst>
                                    <p:cond delay="0"/>
                                  </p:stCondLst>
                                  <p:childTnLst>
                                    <p:animEffect transition="out" filter="fade">
                                      <p:cBhvr>
                                        <p:cTn id="153" dur="1000"/>
                                        <p:tgtEl>
                                          <p:spTgt spid="8">
                                            <p:txEl>
                                              <p:pRg st="1" end="1"/>
                                            </p:txEl>
                                          </p:spTgt>
                                        </p:tgtEl>
                                      </p:cBhvr>
                                    </p:animEffect>
                                    <p:anim calcmode="lin" valueType="num">
                                      <p:cBhvr>
                                        <p:cTn id="154" dur="1000"/>
                                        <p:tgtEl>
                                          <p:spTgt spid="8">
                                            <p:txEl>
                                              <p:pRg st="1" end="1"/>
                                            </p:txEl>
                                          </p:spTgt>
                                        </p:tgtEl>
                                        <p:attrNameLst>
                                          <p:attrName>ppt_x</p:attrName>
                                        </p:attrNameLst>
                                      </p:cBhvr>
                                      <p:tavLst>
                                        <p:tav tm="0">
                                          <p:val>
                                            <p:strVal val="ppt_x"/>
                                          </p:val>
                                        </p:tav>
                                        <p:tav tm="100000">
                                          <p:val>
                                            <p:strVal val="ppt_x"/>
                                          </p:val>
                                        </p:tav>
                                      </p:tavLst>
                                    </p:anim>
                                    <p:anim calcmode="lin" valueType="num">
                                      <p:cBhvr>
                                        <p:cTn id="155" dur="1000"/>
                                        <p:tgtEl>
                                          <p:spTgt spid="8">
                                            <p:txEl>
                                              <p:pRg st="1" end="1"/>
                                            </p:txEl>
                                          </p:spTgt>
                                        </p:tgtEl>
                                        <p:attrNameLst>
                                          <p:attrName>ppt_y</p:attrName>
                                        </p:attrNameLst>
                                      </p:cBhvr>
                                      <p:tavLst>
                                        <p:tav tm="0">
                                          <p:val>
                                            <p:strVal val="ppt_y"/>
                                          </p:val>
                                        </p:tav>
                                        <p:tav tm="100000">
                                          <p:val>
                                            <p:strVal val="ppt_y+.1"/>
                                          </p:val>
                                        </p:tav>
                                      </p:tavLst>
                                    </p:anim>
                                    <p:set>
                                      <p:cBhvr>
                                        <p:cTn id="156" dur="1" fill="hold">
                                          <p:stCondLst>
                                            <p:cond delay="999"/>
                                          </p:stCondLst>
                                        </p:cTn>
                                        <p:tgtEl>
                                          <p:spTgt spid="8">
                                            <p:txEl>
                                              <p:pRg st="1" end="1"/>
                                            </p:txEl>
                                          </p:spTgt>
                                        </p:tgtEl>
                                        <p:attrNameLst>
                                          <p:attrName>style.visibility</p:attrName>
                                        </p:attrNameLst>
                                      </p:cBhvr>
                                      <p:to>
                                        <p:strVal val="hidden"/>
                                      </p:to>
                                    </p:set>
                                  </p:childTnLst>
                                </p:cTn>
                              </p:par>
                              <p:par>
                                <p:cTn id="157" presetID="42" presetClass="exit" presetSubtype="0" fill="hold" grpId="0" nodeType="withEffect">
                                  <p:stCondLst>
                                    <p:cond delay="0"/>
                                  </p:stCondLst>
                                  <p:childTnLst>
                                    <p:animEffect transition="out" filter="fade">
                                      <p:cBhvr>
                                        <p:cTn id="158" dur="1000"/>
                                        <p:tgtEl>
                                          <p:spTgt spid="8">
                                            <p:txEl>
                                              <p:pRg st="2" end="2"/>
                                            </p:txEl>
                                          </p:spTgt>
                                        </p:tgtEl>
                                      </p:cBhvr>
                                    </p:animEffect>
                                    <p:anim calcmode="lin" valueType="num">
                                      <p:cBhvr>
                                        <p:cTn id="159" dur="1000"/>
                                        <p:tgtEl>
                                          <p:spTgt spid="8">
                                            <p:txEl>
                                              <p:pRg st="2" end="2"/>
                                            </p:txEl>
                                          </p:spTgt>
                                        </p:tgtEl>
                                        <p:attrNameLst>
                                          <p:attrName>ppt_x</p:attrName>
                                        </p:attrNameLst>
                                      </p:cBhvr>
                                      <p:tavLst>
                                        <p:tav tm="0">
                                          <p:val>
                                            <p:strVal val="ppt_x"/>
                                          </p:val>
                                        </p:tav>
                                        <p:tav tm="100000">
                                          <p:val>
                                            <p:strVal val="ppt_x"/>
                                          </p:val>
                                        </p:tav>
                                      </p:tavLst>
                                    </p:anim>
                                    <p:anim calcmode="lin" valueType="num">
                                      <p:cBhvr>
                                        <p:cTn id="160" dur="1000"/>
                                        <p:tgtEl>
                                          <p:spTgt spid="8">
                                            <p:txEl>
                                              <p:pRg st="2" end="2"/>
                                            </p:txEl>
                                          </p:spTgt>
                                        </p:tgtEl>
                                        <p:attrNameLst>
                                          <p:attrName>ppt_y</p:attrName>
                                        </p:attrNameLst>
                                      </p:cBhvr>
                                      <p:tavLst>
                                        <p:tav tm="0">
                                          <p:val>
                                            <p:strVal val="ppt_y"/>
                                          </p:val>
                                        </p:tav>
                                        <p:tav tm="100000">
                                          <p:val>
                                            <p:strVal val="ppt_y+.1"/>
                                          </p:val>
                                        </p:tav>
                                      </p:tavLst>
                                    </p:anim>
                                    <p:set>
                                      <p:cBhvr>
                                        <p:cTn id="161" dur="1" fill="hold">
                                          <p:stCondLst>
                                            <p:cond delay="999"/>
                                          </p:stCondLst>
                                        </p:cTn>
                                        <p:tgtEl>
                                          <p:spTgt spid="8">
                                            <p:txEl>
                                              <p:pRg st="2" end="2"/>
                                            </p:txEl>
                                          </p:spTgt>
                                        </p:tgtEl>
                                        <p:attrNameLst>
                                          <p:attrName>style.visibility</p:attrName>
                                        </p:attrNameLst>
                                      </p:cBhvr>
                                      <p:to>
                                        <p:strVal val="hidden"/>
                                      </p:to>
                                    </p:set>
                                  </p:childTnLst>
                                </p:cTn>
                              </p:par>
                              <p:par>
                                <p:cTn id="162" presetID="42" presetClass="exit" presetSubtype="0" fill="hold" grpId="0" nodeType="withEffect">
                                  <p:stCondLst>
                                    <p:cond delay="0"/>
                                  </p:stCondLst>
                                  <p:childTnLst>
                                    <p:animEffect transition="out" filter="fade">
                                      <p:cBhvr>
                                        <p:cTn id="163" dur="1000"/>
                                        <p:tgtEl>
                                          <p:spTgt spid="8">
                                            <p:txEl>
                                              <p:pRg st="3" end="3"/>
                                            </p:txEl>
                                          </p:spTgt>
                                        </p:tgtEl>
                                      </p:cBhvr>
                                    </p:animEffect>
                                    <p:anim calcmode="lin" valueType="num">
                                      <p:cBhvr>
                                        <p:cTn id="164" dur="1000"/>
                                        <p:tgtEl>
                                          <p:spTgt spid="8">
                                            <p:txEl>
                                              <p:pRg st="3" end="3"/>
                                            </p:txEl>
                                          </p:spTgt>
                                        </p:tgtEl>
                                        <p:attrNameLst>
                                          <p:attrName>ppt_x</p:attrName>
                                        </p:attrNameLst>
                                      </p:cBhvr>
                                      <p:tavLst>
                                        <p:tav tm="0">
                                          <p:val>
                                            <p:strVal val="ppt_x"/>
                                          </p:val>
                                        </p:tav>
                                        <p:tav tm="100000">
                                          <p:val>
                                            <p:strVal val="ppt_x"/>
                                          </p:val>
                                        </p:tav>
                                      </p:tavLst>
                                    </p:anim>
                                    <p:anim calcmode="lin" valueType="num">
                                      <p:cBhvr>
                                        <p:cTn id="165" dur="1000"/>
                                        <p:tgtEl>
                                          <p:spTgt spid="8">
                                            <p:txEl>
                                              <p:pRg st="3" end="3"/>
                                            </p:txEl>
                                          </p:spTgt>
                                        </p:tgtEl>
                                        <p:attrNameLst>
                                          <p:attrName>ppt_y</p:attrName>
                                        </p:attrNameLst>
                                      </p:cBhvr>
                                      <p:tavLst>
                                        <p:tav tm="0">
                                          <p:val>
                                            <p:strVal val="ppt_y"/>
                                          </p:val>
                                        </p:tav>
                                        <p:tav tm="100000">
                                          <p:val>
                                            <p:strVal val="ppt_y+.1"/>
                                          </p:val>
                                        </p:tav>
                                      </p:tavLst>
                                    </p:anim>
                                    <p:set>
                                      <p:cBhvr>
                                        <p:cTn id="166" dur="1" fill="hold">
                                          <p:stCondLst>
                                            <p:cond delay="999"/>
                                          </p:stCondLst>
                                        </p:cTn>
                                        <p:tgtEl>
                                          <p:spTgt spid="8">
                                            <p:txEl>
                                              <p:pRg st="3" end="3"/>
                                            </p:txEl>
                                          </p:spTgt>
                                        </p:tgtEl>
                                        <p:attrNameLst>
                                          <p:attrName>style.visibility</p:attrName>
                                        </p:attrNameLst>
                                      </p:cBhvr>
                                      <p:to>
                                        <p:strVal val="hidden"/>
                                      </p:to>
                                    </p:set>
                                  </p:childTnLst>
                                </p:cTn>
                              </p:par>
                              <p:par>
                                <p:cTn id="167" presetID="42" presetClass="exit" presetSubtype="0" fill="hold" grpId="0" nodeType="withEffect">
                                  <p:stCondLst>
                                    <p:cond delay="0"/>
                                  </p:stCondLst>
                                  <p:childTnLst>
                                    <p:animEffect transition="out" filter="fade">
                                      <p:cBhvr>
                                        <p:cTn id="168" dur="1000"/>
                                        <p:tgtEl>
                                          <p:spTgt spid="8">
                                            <p:bg/>
                                          </p:spTgt>
                                        </p:tgtEl>
                                      </p:cBhvr>
                                    </p:animEffect>
                                    <p:anim calcmode="lin" valueType="num">
                                      <p:cBhvr>
                                        <p:cTn id="169" dur="1000"/>
                                        <p:tgtEl>
                                          <p:spTgt spid="8">
                                            <p:bg/>
                                          </p:spTgt>
                                        </p:tgtEl>
                                        <p:attrNameLst>
                                          <p:attrName>ppt_x</p:attrName>
                                        </p:attrNameLst>
                                      </p:cBhvr>
                                      <p:tavLst>
                                        <p:tav tm="0">
                                          <p:val>
                                            <p:strVal val="ppt_x"/>
                                          </p:val>
                                        </p:tav>
                                        <p:tav tm="100000">
                                          <p:val>
                                            <p:strVal val="ppt_x"/>
                                          </p:val>
                                        </p:tav>
                                      </p:tavLst>
                                    </p:anim>
                                    <p:anim calcmode="lin" valueType="num">
                                      <p:cBhvr>
                                        <p:cTn id="170" dur="1000"/>
                                        <p:tgtEl>
                                          <p:spTgt spid="8">
                                            <p:bg/>
                                          </p:spTgt>
                                        </p:tgtEl>
                                        <p:attrNameLst>
                                          <p:attrName>ppt_y</p:attrName>
                                        </p:attrNameLst>
                                      </p:cBhvr>
                                      <p:tavLst>
                                        <p:tav tm="0">
                                          <p:val>
                                            <p:strVal val="ppt_y"/>
                                          </p:val>
                                        </p:tav>
                                        <p:tav tm="100000">
                                          <p:val>
                                            <p:strVal val="ppt_y+.1"/>
                                          </p:val>
                                        </p:tav>
                                      </p:tavLst>
                                    </p:anim>
                                    <p:set>
                                      <p:cBhvr>
                                        <p:cTn id="171" dur="1" fill="hold">
                                          <p:stCondLst>
                                            <p:cond delay="999"/>
                                          </p:stCondLst>
                                        </p:cTn>
                                        <p:tgtEl>
                                          <p:spTgt spid="8">
                                            <p:bg/>
                                          </p:spTgt>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1000"/>
                                        <p:tgtEl>
                                          <p:spTgt spid="21"/>
                                        </p:tgtEl>
                                      </p:cBhvr>
                                    </p:animEffect>
                                    <p:set>
                                      <p:cBhvr>
                                        <p:cTn id="174" dur="1" fill="hold">
                                          <p:stCondLst>
                                            <p:cond delay="999"/>
                                          </p:stCondLst>
                                        </p:cTn>
                                        <p:tgtEl>
                                          <p:spTgt spid="21"/>
                                        </p:tgtEl>
                                        <p:attrNameLst>
                                          <p:attrName>style.visibility</p:attrName>
                                        </p:attrNameLst>
                                      </p:cBhvr>
                                      <p:to>
                                        <p:strVal val="hidden"/>
                                      </p:to>
                                    </p:set>
                                  </p:childTnLst>
                                </p:cTn>
                              </p:par>
                            </p:childTnLst>
                          </p:cTn>
                        </p:par>
                        <p:par>
                          <p:cTn id="175" fill="hold">
                            <p:stCondLst>
                              <p:cond delay="1000"/>
                            </p:stCondLst>
                            <p:childTnLst>
                              <p:par>
                                <p:cTn id="176" presetID="10" presetClass="entr" presetSubtype="0" fill="hold" nodeType="afterEffect">
                                  <p:stCondLst>
                                    <p:cond delay="0"/>
                                  </p:stCondLst>
                                  <p:childTnLst>
                                    <p:set>
                                      <p:cBhvr>
                                        <p:cTn id="177" dur="1" fill="hold">
                                          <p:stCondLst>
                                            <p:cond delay="0"/>
                                          </p:stCondLst>
                                        </p:cTn>
                                        <p:tgtEl>
                                          <p:spTgt spid="53">
                                            <p:txEl>
                                              <p:pRg st="0" end="0"/>
                                            </p:txEl>
                                          </p:spTgt>
                                        </p:tgtEl>
                                        <p:attrNameLst>
                                          <p:attrName>style.visibility</p:attrName>
                                        </p:attrNameLst>
                                      </p:cBhvr>
                                      <p:to>
                                        <p:strVal val="visible"/>
                                      </p:to>
                                    </p:set>
                                    <p:animEffect transition="in" filter="fade">
                                      <p:cBhvr>
                                        <p:cTn id="178" dur="10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6" grpId="0" uiExpand="1" build="allAtOnce" animBg="1"/>
      <p:bldP spid="16" grpId="1" build="allAtOnce" animBg="1"/>
      <p:bldP spid="10" grpId="0" animBg="1"/>
      <p:bldP spid="12" grpId="0" animBg="1"/>
      <p:bldP spid="13" grpId="0" animBg="1"/>
      <p:bldP spid="14" grpId="0" animBg="1"/>
      <p:bldP spid="9" grpId="0" animBg="1"/>
      <p:bldP spid="21" grpId="0" animBg="1"/>
      <p:bldP spid="21" grpId="1" animBg="1"/>
      <p:bldP spid="8" grpId="0" build="allAtOnce" animBg="1"/>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mages.clipartlogo.com/files/images/34/348717/conceptual-tree-with-root-and-grass_f.jpg"/>
          <p:cNvPicPr>
            <a:picLocks noChangeAspect="1" noChangeArrowheads="1"/>
          </p:cNvPicPr>
          <p:nvPr/>
        </p:nvPicPr>
        <p:blipFill>
          <a:blip r:embed="rId2" cstate="print"/>
          <a:srcRect l="12489" t="2816" r="16980"/>
          <a:stretch>
            <a:fillRect/>
          </a:stretch>
        </p:blipFill>
        <p:spPr bwMode="auto">
          <a:xfrm>
            <a:off x="4419600" y="821266"/>
            <a:ext cx="4724400" cy="6036734"/>
          </a:xfrm>
          <a:prstGeom prst="rect">
            <a:avLst/>
          </a:prstGeom>
          <a:noFill/>
        </p:spPr>
      </p:pic>
      <p:sp>
        <p:nvSpPr>
          <p:cNvPr id="51" name="Freeform 50"/>
          <p:cNvSpPr/>
          <p:nvPr/>
        </p:nvSpPr>
        <p:spPr>
          <a:xfrm>
            <a:off x="5210503" y="1474076"/>
            <a:ext cx="3368565" cy="2485696"/>
          </a:xfrm>
          <a:custGeom>
            <a:avLst/>
            <a:gdLst>
              <a:gd name="connsiteX0" fmla="*/ 1521373 w 3368565"/>
              <a:gd name="connsiteY0" fmla="*/ 2388476 h 2485696"/>
              <a:gd name="connsiteX1" fmla="*/ 938049 w 3368565"/>
              <a:gd name="connsiteY1" fmla="*/ 2325414 h 2485696"/>
              <a:gd name="connsiteX2" fmla="*/ 433552 w 3368565"/>
              <a:gd name="connsiteY2" fmla="*/ 2293883 h 2485696"/>
              <a:gd name="connsiteX3" fmla="*/ 291663 w 3368565"/>
              <a:gd name="connsiteY3" fmla="*/ 1757855 h 2485696"/>
              <a:gd name="connsiteX4" fmla="*/ 323194 w 3368565"/>
              <a:gd name="connsiteY4" fmla="*/ 1505607 h 2485696"/>
              <a:gd name="connsiteX5" fmla="*/ 7883 w 3368565"/>
              <a:gd name="connsiteY5" fmla="*/ 1316421 h 2485696"/>
              <a:gd name="connsiteX6" fmla="*/ 275897 w 3368565"/>
              <a:gd name="connsiteY6" fmla="*/ 906517 h 2485696"/>
              <a:gd name="connsiteX7" fmla="*/ 670035 w 3368565"/>
              <a:gd name="connsiteY7" fmla="*/ 528145 h 2485696"/>
              <a:gd name="connsiteX8" fmla="*/ 843456 w 3368565"/>
              <a:gd name="connsiteY8" fmla="*/ 197069 h 2485696"/>
              <a:gd name="connsiteX9" fmla="*/ 1127235 w 3368565"/>
              <a:gd name="connsiteY9" fmla="*/ 39414 h 2485696"/>
              <a:gd name="connsiteX10" fmla="*/ 1411014 w 3368565"/>
              <a:gd name="connsiteY10" fmla="*/ 102476 h 2485696"/>
              <a:gd name="connsiteX11" fmla="*/ 1726325 w 3368565"/>
              <a:gd name="connsiteY11" fmla="*/ 7883 h 2485696"/>
              <a:gd name="connsiteX12" fmla="*/ 1931276 w 3368565"/>
              <a:gd name="connsiteY12" fmla="*/ 149772 h 2485696"/>
              <a:gd name="connsiteX13" fmla="*/ 2341180 w 3368565"/>
              <a:gd name="connsiteY13" fmla="*/ 118241 h 2485696"/>
              <a:gd name="connsiteX14" fmla="*/ 2624959 w 3368565"/>
              <a:gd name="connsiteY14" fmla="*/ 118241 h 2485696"/>
              <a:gd name="connsiteX15" fmla="*/ 2688021 w 3368565"/>
              <a:gd name="connsiteY15" fmla="*/ 402021 h 2485696"/>
              <a:gd name="connsiteX16" fmla="*/ 3034863 w 3368565"/>
              <a:gd name="connsiteY16" fmla="*/ 670034 h 2485696"/>
              <a:gd name="connsiteX17" fmla="*/ 3255580 w 3368565"/>
              <a:gd name="connsiteY17" fmla="*/ 985345 h 2485696"/>
              <a:gd name="connsiteX18" fmla="*/ 3287111 w 3368565"/>
              <a:gd name="connsiteY18" fmla="*/ 1395248 h 2485696"/>
              <a:gd name="connsiteX19" fmla="*/ 3145221 w 3368565"/>
              <a:gd name="connsiteY19" fmla="*/ 1615965 h 2485696"/>
              <a:gd name="connsiteX20" fmla="*/ 3365938 w 3368565"/>
              <a:gd name="connsiteY20" fmla="*/ 1978572 h 2485696"/>
              <a:gd name="connsiteX21" fmla="*/ 3129456 w 3368565"/>
              <a:gd name="connsiteY21" fmla="*/ 2356945 h 2485696"/>
              <a:gd name="connsiteX22" fmla="*/ 2640725 w 3368565"/>
              <a:gd name="connsiteY22" fmla="*/ 2467303 h 2485696"/>
              <a:gd name="connsiteX23" fmla="*/ 2341180 w 3368565"/>
              <a:gd name="connsiteY23" fmla="*/ 2278117 h 2485696"/>
              <a:gd name="connsiteX24" fmla="*/ 2136228 w 3368565"/>
              <a:gd name="connsiteY24" fmla="*/ 2372710 h 2485696"/>
              <a:gd name="connsiteX25" fmla="*/ 2025869 w 3368565"/>
              <a:gd name="connsiteY25" fmla="*/ 2483069 h 2485696"/>
              <a:gd name="connsiteX26" fmla="*/ 1521373 w 3368565"/>
              <a:gd name="connsiteY26" fmla="*/ 2388476 h 248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68565" h="2485696">
                <a:moveTo>
                  <a:pt x="1521373" y="2388476"/>
                </a:moveTo>
                <a:cubicBezTo>
                  <a:pt x="1340070" y="2362200"/>
                  <a:pt x="1119352" y="2341179"/>
                  <a:pt x="938049" y="2325414"/>
                </a:cubicBezTo>
                <a:cubicBezTo>
                  <a:pt x="756746" y="2309649"/>
                  <a:pt x="541283" y="2388476"/>
                  <a:pt x="433552" y="2293883"/>
                </a:cubicBezTo>
                <a:cubicBezTo>
                  <a:pt x="325821" y="2199290"/>
                  <a:pt x="310056" y="1889234"/>
                  <a:pt x="291663" y="1757855"/>
                </a:cubicBezTo>
                <a:cubicBezTo>
                  <a:pt x="273270" y="1626476"/>
                  <a:pt x="370491" y="1579179"/>
                  <a:pt x="323194" y="1505607"/>
                </a:cubicBezTo>
                <a:cubicBezTo>
                  <a:pt x="275897" y="1432035"/>
                  <a:pt x="15766" y="1416269"/>
                  <a:pt x="7883" y="1316421"/>
                </a:cubicBezTo>
                <a:cubicBezTo>
                  <a:pt x="0" y="1216573"/>
                  <a:pt x="165538" y="1037896"/>
                  <a:pt x="275897" y="906517"/>
                </a:cubicBezTo>
                <a:cubicBezTo>
                  <a:pt x="386256" y="775138"/>
                  <a:pt x="575442" y="646386"/>
                  <a:pt x="670035" y="528145"/>
                </a:cubicBezTo>
                <a:cubicBezTo>
                  <a:pt x="764628" y="409904"/>
                  <a:pt x="767256" y="278524"/>
                  <a:pt x="843456" y="197069"/>
                </a:cubicBezTo>
                <a:cubicBezTo>
                  <a:pt x="919656" y="115614"/>
                  <a:pt x="1032642" y="55180"/>
                  <a:pt x="1127235" y="39414"/>
                </a:cubicBezTo>
                <a:cubicBezTo>
                  <a:pt x="1221828" y="23649"/>
                  <a:pt x="1311166" y="107731"/>
                  <a:pt x="1411014" y="102476"/>
                </a:cubicBezTo>
                <a:cubicBezTo>
                  <a:pt x="1510862" y="97221"/>
                  <a:pt x="1639615" y="0"/>
                  <a:pt x="1726325" y="7883"/>
                </a:cubicBezTo>
                <a:cubicBezTo>
                  <a:pt x="1813035" y="15766"/>
                  <a:pt x="1828800" y="131379"/>
                  <a:pt x="1931276" y="149772"/>
                </a:cubicBezTo>
                <a:cubicBezTo>
                  <a:pt x="2033752" y="168165"/>
                  <a:pt x="2225566" y="123496"/>
                  <a:pt x="2341180" y="118241"/>
                </a:cubicBezTo>
                <a:cubicBezTo>
                  <a:pt x="2456794" y="112986"/>
                  <a:pt x="2567152" y="70944"/>
                  <a:pt x="2624959" y="118241"/>
                </a:cubicBezTo>
                <a:cubicBezTo>
                  <a:pt x="2682766" y="165538"/>
                  <a:pt x="2619704" y="310056"/>
                  <a:pt x="2688021" y="402021"/>
                </a:cubicBezTo>
                <a:cubicBezTo>
                  <a:pt x="2756338" y="493987"/>
                  <a:pt x="2940270" y="572813"/>
                  <a:pt x="3034863" y="670034"/>
                </a:cubicBezTo>
                <a:cubicBezTo>
                  <a:pt x="3129456" y="767255"/>
                  <a:pt x="3213539" y="864476"/>
                  <a:pt x="3255580" y="985345"/>
                </a:cubicBezTo>
                <a:cubicBezTo>
                  <a:pt x="3297621" y="1106214"/>
                  <a:pt x="3305504" y="1290145"/>
                  <a:pt x="3287111" y="1395248"/>
                </a:cubicBezTo>
                <a:cubicBezTo>
                  <a:pt x="3268718" y="1500351"/>
                  <a:pt x="3132083" y="1518744"/>
                  <a:pt x="3145221" y="1615965"/>
                </a:cubicBezTo>
                <a:cubicBezTo>
                  <a:pt x="3158359" y="1713186"/>
                  <a:pt x="3368565" y="1855075"/>
                  <a:pt x="3365938" y="1978572"/>
                </a:cubicBezTo>
                <a:cubicBezTo>
                  <a:pt x="3363311" y="2102069"/>
                  <a:pt x="3250325" y="2275490"/>
                  <a:pt x="3129456" y="2356945"/>
                </a:cubicBezTo>
                <a:cubicBezTo>
                  <a:pt x="3008587" y="2438400"/>
                  <a:pt x="2772104" y="2480441"/>
                  <a:pt x="2640725" y="2467303"/>
                </a:cubicBezTo>
                <a:cubicBezTo>
                  <a:pt x="2509346" y="2454165"/>
                  <a:pt x="2425263" y="2293882"/>
                  <a:pt x="2341180" y="2278117"/>
                </a:cubicBezTo>
                <a:cubicBezTo>
                  <a:pt x="2257097" y="2262352"/>
                  <a:pt x="2188780" y="2338551"/>
                  <a:pt x="2136228" y="2372710"/>
                </a:cubicBezTo>
                <a:cubicBezTo>
                  <a:pt x="2083676" y="2406869"/>
                  <a:pt x="2130972" y="2485696"/>
                  <a:pt x="2025869" y="2483069"/>
                </a:cubicBezTo>
                <a:cubicBezTo>
                  <a:pt x="1920766" y="2480442"/>
                  <a:pt x="1702676" y="2414752"/>
                  <a:pt x="1521373" y="2388476"/>
                </a:cubicBezTo>
                <a:close/>
              </a:path>
            </a:pathLst>
          </a:custGeom>
          <a:solidFill>
            <a:srgbClr val="FFFF00">
              <a:alpha val="52000"/>
            </a:srgbClr>
          </a:solidFill>
          <a:ln w="50800">
            <a:solidFill>
              <a:srgbClr val="FFFF00"/>
            </a:solidFill>
            <a:prstDash val="sysDash"/>
            <a:tailEnd type="arrow"/>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Definition of a ‘Forest’</a:t>
            </a:r>
          </a:p>
        </p:txBody>
      </p:sp>
      <p:sp useBgFill="1">
        <p:nvSpPr>
          <p:cNvPr id="6" name="Rectangle 5"/>
          <p:cNvSpPr/>
          <p:nvPr/>
        </p:nvSpPr>
        <p:spPr>
          <a:xfrm>
            <a:off x="0" y="685800"/>
            <a:ext cx="9144000" cy="762000"/>
          </a:xfrm>
          <a:prstGeom prst="rect">
            <a:avLst/>
          </a:prstGeom>
        </p:spPr>
        <p:txBody>
          <a:bodyPr wrap="square">
            <a:spAutoFit/>
          </a:bodyPr>
          <a:lstStyle/>
          <a:p>
            <a:pPr algn="ctr"/>
            <a:r>
              <a:rPr lang="en-US" sz="4200" b="1" dirty="0" smtClean="0"/>
              <a:t>an area with a high density of trees</a:t>
            </a:r>
            <a:endParaRPr lang="en-US" sz="4200" b="1" dirty="0"/>
          </a:p>
        </p:txBody>
      </p:sp>
      <p:sp useBgFill="1">
        <p:nvSpPr>
          <p:cNvPr id="7" name="Rectangle 6"/>
          <p:cNvSpPr/>
          <p:nvPr/>
        </p:nvSpPr>
        <p:spPr>
          <a:xfrm>
            <a:off x="0" y="2057400"/>
            <a:ext cx="4343400" cy="2062103"/>
          </a:xfrm>
          <a:prstGeom prst="rect">
            <a:avLst/>
          </a:prstGeom>
        </p:spPr>
        <p:txBody>
          <a:bodyPr wrap="square">
            <a:spAutoFit/>
          </a:bodyPr>
          <a:lstStyle/>
          <a:p>
            <a:r>
              <a:rPr lang="en-US" sz="3200" b="1" dirty="0" smtClean="0"/>
              <a:t>  BIOMASS: </a:t>
            </a:r>
          </a:p>
          <a:p>
            <a:r>
              <a:rPr lang="en-US" sz="3200" b="1" dirty="0" smtClean="0"/>
              <a:t>     biologic material of    </a:t>
            </a:r>
          </a:p>
          <a:p>
            <a:r>
              <a:rPr lang="en-US" sz="3200" b="1" dirty="0" smtClean="0"/>
              <a:t>     living or recently     </a:t>
            </a:r>
          </a:p>
          <a:p>
            <a:r>
              <a:rPr lang="en-US" sz="3200" b="1" dirty="0" smtClean="0"/>
              <a:t>     living organisms</a:t>
            </a:r>
          </a:p>
        </p:txBody>
      </p:sp>
      <p:sp>
        <p:nvSpPr>
          <p:cNvPr id="9" name="Rectangle 8"/>
          <p:cNvSpPr/>
          <p:nvPr/>
        </p:nvSpPr>
        <p:spPr>
          <a:xfrm>
            <a:off x="0" y="1447800"/>
            <a:ext cx="4495800" cy="584775"/>
          </a:xfrm>
          <a:prstGeom prst="rect">
            <a:avLst/>
          </a:prstGeom>
          <a:noFill/>
        </p:spPr>
        <p:txBody>
          <a:bodyPr wrap="square">
            <a:spAutoFit/>
          </a:bodyPr>
          <a:lstStyle/>
          <a:p>
            <a:r>
              <a:rPr lang="en-US" sz="3200" b="1" dirty="0" smtClean="0">
                <a:solidFill>
                  <a:srgbClr val="FF0000"/>
                </a:solidFill>
                <a:effectLst>
                  <a:outerShdw dist="50800" dir="7200000" algn="ctr" rotWithShape="0">
                    <a:schemeClr val="tx1"/>
                  </a:outerShdw>
                </a:effectLst>
              </a:rPr>
              <a:t>SOME TERMINOLOGY . . . </a:t>
            </a:r>
            <a:endParaRPr lang="en-US" sz="3200" b="1" dirty="0">
              <a:solidFill>
                <a:srgbClr val="FF0000"/>
              </a:solidFill>
              <a:effectLst>
                <a:outerShdw dist="50800" dir="7200000" algn="ctr" rotWithShape="0">
                  <a:schemeClr val="tx1"/>
                </a:outerShdw>
              </a:effectLst>
            </a:endParaRPr>
          </a:p>
        </p:txBody>
      </p:sp>
      <p:sp useBgFill="1">
        <p:nvSpPr>
          <p:cNvPr id="10" name="Rectangle 9"/>
          <p:cNvSpPr/>
          <p:nvPr/>
        </p:nvSpPr>
        <p:spPr>
          <a:xfrm>
            <a:off x="0" y="4074855"/>
            <a:ext cx="4419600" cy="2554545"/>
          </a:xfrm>
          <a:prstGeom prst="rect">
            <a:avLst/>
          </a:prstGeom>
        </p:spPr>
        <p:txBody>
          <a:bodyPr wrap="square">
            <a:spAutoFit/>
          </a:bodyPr>
          <a:lstStyle/>
          <a:p>
            <a:r>
              <a:rPr lang="en-US" sz="3200" b="1" dirty="0" smtClean="0"/>
              <a:t>  </a:t>
            </a:r>
            <a:r>
              <a:rPr lang="en-US" sz="3200" b="1" i="1" dirty="0" smtClean="0">
                <a:effectLst>
                  <a:outerShdw dist="50800" dir="7200000" algn="ctr" rotWithShape="0">
                    <a:srgbClr val="FF0000"/>
                  </a:outerShdw>
                </a:effectLst>
              </a:rPr>
              <a:t>FOREST</a:t>
            </a:r>
            <a:r>
              <a:rPr lang="en-US" sz="3200" b="1" dirty="0" smtClean="0"/>
              <a:t>  BIOMASS: </a:t>
            </a:r>
          </a:p>
          <a:p>
            <a:pPr>
              <a:buFont typeface="Arial" pitchFamily="34" charset="0"/>
              <a:buChar char="•"/>
            </a:pPr>
            <a:r>
              <a:rPr lang="en-US" sz="3200" b="1" dirty="0" smtClean="0"/>
              <a:t> tree trunks &amp; canopy</a:t>
            </a:r>
          </a:p>
          <a:p>
            <a:pPr>
              <a:buFont typeface="Arial" pitchFamily="34" charset="0"/>
              <a:buChar char="•"/>
            </a:pPr>
            <a:r>
              <a:rPr lang="en-US" sz="3200" b="1" dirty="0" smtClean="0"/>
              <a:t> shrubs, herbs, mosses</a:t>
            </a:r>
          </a:p>
          <a:p>
            <a:pPr>
              <a:buFont typeface="Arial" pitchFamily="34" charset="0"/>
              <a:buChar char="•"/>
            </a:pPr>
            <a:r>
              <a:rPr lang="en-US" sz="3200" b="1" dirty="0" smtClean="0"/>
              <a:t> roots</a:t>
            </a:r>
          </a:p>
          <a:p>
            <a:pPr>
              <a:buFont typeface="Arial" pitchFamily="34" charset="0"/>
              <a:buChar char="•"/>
            </a:pPr>
            <a:r>
              <a:rPr lang="en-US" sz="3200" b="1" dirty="0" smtClean="0"/>
              <a:t> decomposing detritus</a:t>
            </a:r>
          </a:p>
        </p:txBody>
      </p:sp>
      <p:grpSp>
        <p:nvGrpSpPr>
          <p:cNvPr id="17" name="Group 16"/>
          <p:cNvGrpSpPr/>
          <p:nvPr/>
        </p:nvGrpSpPr>
        <p:grpSpPr>
          <a:xfrm>
            <a:off x="6653048" y="2286000"/>
            <a:ext cx="1229711" cy="2396359"/>
            <a:chOff x="6653048" y="2286000"/>
            <a:chExt cx="1229711" cy="2396359"/>
          </a:xfrm>
          <a:noFill/>
          <a:effectLst/>
        </p:grpSpPr>
        <p:sp>
          <p:nvSpPr>
            <p:cNvPr id="14" name="Freeform 13"/>
            <p:cNvSpPr/>
            <p:nvPr/>
          </p:nvSpPr>
          <p:spPr>
            <a:xfrm>
              <a:off x="6705601" y="2286000"/>
              <a:ext cx="304800" cy="1219200"/>
            </a:xfrm>
            <a:custGeom>
              <a:avLst/>
              <a:gdLst>
                <a:gd name="connsiteX0" fmla="*/ 0 w 420414"/>
                <a:gd name="connsiteY0" fmla="*/ 861848 h 882869"/>
                <a:gd name="connsiteX1" fmla="*/ 63063 w 420414"/>
                <a:gd name="connsiteY1" fmla="*/ 814552 h 882869"/>
                <a:gd name="connsiteX2" fmla="*/ 362607 w 420414"/>
                <a:gd name="connsiteY2" fmla="*/ 451945 h 882869"/>
                <a:gd name="connsiteX3" fmla="*/ 409904 w 420414"/>
                <a:gd name="connsiteY3" fmla="*/ 57807 h 882869"/>
                <a:gd name="connsiteX4" fmla="*/ 409904 w 420414"/>
                <a:gd name="connsiteY4" fmla="*/ 105103 h 88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414" h="882869">
                  <a:moveTo>
                    <a:pt x="0" y="861848"/>
                  </a:moveTo>
                  <a:cubicBezTo>
                    <a:pt x="1314" y="872358"/>
                    <a:pt x="2629" y="882869"/>
                    <a:pt x="63063" y="814552"/>
                  </a:cubicBezTo>
                  <a:cubicBezTo>
                    <a:pt x="123498" y="746235"/>
                    <a:pt x="304800" y="578069"/>
                    <a:pt x="362607" y="451945"/>
                  </a:cubicBezTo>
                  <a:cubicBezTo>
                    <a:pt x="420414" y="325821"/>
                    <a:pt x="402021" y="115614"/>
                    <a:pt x="409904" y="57807"/>
                  </a:cubicBezTo>
                  <a:cubicBezTo>
                    <a:pt x="417787" y="0"/>
                    <a:pt x="413845" y="52551"/>
                    <a:pt x="409904" y="105103"/>
                  </a:cubicBezTo>
                </a:path>
              </a:pathLst>
            </a:custGeom>
            <a:grpFill/>
            <a:ln w="190500">
              <a:gradFill>
                <a:gsLst>
                  <a:gs pos="0">
                    <a:srgbClr val="FFFF00"/>
                  </a:gs>
                  <a:gs pos="13000">
                    <a:srgbClr val="FFA800"/>
                  </a:gs>
                  <a:gs pos="28000">
                    <a:srgbClr val="825600"/>
                  </a:gs>
                  <a:gs pos="42999">
                    <a:srgbClr val="FFA800"/>
                  </a:gs>
                  <a:gs pos="58000">
                    <a:srgbClr val="825600"/>
                  </a:gs>
                  <a:gs pos="72000">
                    <a:srgbClr val="FFA800"/>
                  </a:gs>
                  <a:gs pos="87000">
                    <a:srgbClr val="825600"/>
                  </a:gs>
                  <a:gs pos="100000">
                    <a:srgbClr val="FFA800"/>
                  </a:gs>
                </a:gsLst>
                <a:lin ang="102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Freeform 14"/>
            <p:cNvSpPr/>
            <p:nvPr/>
          </p:nvSpPr>
          <p:spPr>
            <a:xfrm>
              <a:off x="7351987" y="2443654"/>
              <a:ext cx="45719" cy="909145"/>
            </a:xfrm>
            <a:custGeom>
              <a:avLst/>
              <a:gdLst>
                <a:gd name="connsiteX0" fmla="*/ 42041 w 105103"/>
                <a:gd name="connsiteY0" fmla="*/ 788276 h 788276"/>
                <a:gd name="connsiteX1" fmla="*/ 42041 w 105103"/>
                <a:gd name="connsiteY1" fmla="*/ 488731 h 788276"/>
                <a:gd name="connsiteX2" fmla="*/ 10510 w 105103"/>
                <a:gd name="connsiteY2" fmla="*/ 204952 h 788276"/>
                <a:gd name="connsiteX3" fmla="*/ 105103 w 105103"/>
                <a:gd name="connsiteY3" fmla="*/ 0 h 788276"/>
              </a:gdLst>
              <a:ahLst/>
              <a:cxnLst>
                <a:cxn ang="0">
                  <a:pos x="connsiteX0" y="connsiteY0"/>
                </a:cxn>
                <a:cxn ang="0">
                  <a:pos x="connsiteX1" y="connsiteY1"/>
                </a:cxn>
                <a:cxn ang="0">
                  <a:pos x="connsiteX2" y="connsiteY2"/>
                </a:cxn>
                <a:cxn ang="0">
                  <a:pos x="connsiteX3" y="connsiteY3"/>
                </a:cxn>
              </a:cxnLst>
              <a:rect l="l" t="t" r="r" b="b"/>
              <a:pathLst>
                <a:path w="105103" h="788276">
                  <a:moveTo>
                    <a:pt x="42041" y="788276"/>
                  </a:moveTo>
                  <a:cubicBezTo>
                    <a:pt x="44668" y="687114"/>
                    <a:pt x="47296" y="585952"/>
                    <a:pt x="42041" y="488731"/>
                  </a:cubicBezTo>
                  <a:cubicBezTo>
                    <a:pt x="36786" y="391510"/>
                    <a:pt x="0" y="286407"/>
                    <a:pt x="10510" y="204952"/>
                  </a:cubicBezTo>
                  <a:cubicBezTo>
                    <a:pt x="21020" y="123497"/>
                    <a:pt x="89338" y="42041"/>
                    <a:pt x="105103" y="0"/>
                  </a:cubicBezTo>
                </a:path>
              </a:pathLst>
            </a:custGeom>
            <a:grpFill/>
            <a:ln w="190500">
              <a:gradFill>
                <a:gsLst>
                  <a:gs pos="0">
                    <a:srgbClr val="FFFF00"/>
                  </a:gs>
                  <a:gs pos="13000">
                    <a:srgbClr val="FFA800"/>
                  </a:gs>
                  <a:gs pos="28000">
                    <a:srgbClr val="825600"/>
                  </a:gs>
                  <a:gs pos="42999">
                    <a:srgbClr val="FFA800"/>
                  </a:gs>
                  <a:gs pos="58000">
                    <a:srgbClr val="825600"/>
                  </a:gs>
                  <a:gs pos="72000">
                    <a:srgbClr val="FFA800"/>
                  </a:gs>
                  <a:gs pos="87000">
                    <a:srgbClr val="825600"/>
                  </a:gs>
                  <a:gs pos="100000">
                    <a:srgbClr val="FFA800"/>
                  </a:gs>
                </a:gsLst>
                <a:lin ang="102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Freeform 15"/>
            <p:cNvSpPr/>
            <p:nvPr/>
          </p:nvSpPr>
          <p:spPr>
            <a:xfrm>
              <a:off x="7315200" y="2885090"/>
              <a:ext cx="567559" cy="425669"/>
            </a:xfrm>
            <a:custGeom>
              <a:avLst/>
              <a:gdLst>
                <a:gd name="connsiteX0" fmla="*/ 0 w 567559"/>
                <a:gd name="connsiteY0" fmla="*/ 425669 h 425669"/>
                <a:gd name="connsiteX1" fmla="*/ 315310 w 567559"/>
                <a:gd name="connsiteY1" fmla="*/ 252248 h 425669"/>
                <a:gd name="connsiteX2" fmla="*/ 567559 w 567559"/>
                <a:gd name="connsiteY2" fmla="*/ 0 h 425669"/>
              </a:gdLst>
              <a:ahLst/>
              <a:cxnLst>
                <a:cxn ang="0">
                  <a:pos x="connsiteX0" y="connsiteY0"/>
                </a:cxn>
                <a:cxn ang="0">
                  <a:pos x="connsiteX1" y="connsiteY1"/>
                </a:cxn>
                <a:cxn ang="0">
                  <a:pos x="connsiteX2" y="connsiteY2"/>
                </a:cxn>
              </a:cxnLst>
              <a:rect l="l" t="t" r="r" b="b"/>
              <a:pathLst>
                <a:path w="567559" h="425669">
                  <a:moveTo>
                    <a:pt x="0" y="425669"/>
                  </a:moveTo>
                  <a:cubicBezTo>
                    <a:pt x="110358" y="374431"/>
                    <a:pt x="220717" y="323193"/>
                    <a:pt x="315310" y="252248"/>
                  </a:cubicBezTo>
                  <a:cubicBezTo>
                    <a:pt x="409903" y="181303"/>
                    <a:pt x="488731" y="90651"/>
                    <a:pt x="567559" y="0"/>
                  </a:cubicBezTo>
                </a:path>
              </a:pathLst>
            </a:custGeom>
            <a:grpFill/>
            <a:ln w="190500">
              <a:gradFill>
                <a:gsLst>
                  <a:gs pos="0">
                    <a:srgbClr val="FFFF00"/>
                  </a:gs>
                  <a:gs pos="13000">
                    <a:srgbClr val="FFA800"/>
                  </a:gs>
                  <a:gs pos="28000">
                    <a:srgbClr val="825600"/>
                  </a:gs>
                  <a:gs pos="42999">
                    <a:srgbClr val="FFA800"/>
                  </a:gs>
                  <a:gs pos="58000">
                    <a:srgbClr val="825600"/>
                  </a:gs>
                  <a:gs pos="72000">
                    <a:srgbClr val="FFA800"/>
                  </a:gs>
                  <a:gs pos="87000">
                    <a:srgbClr val="825600"/>
                  </a:gs>
                  <a:gs pos="100000">
                    <a:srgbClr val="FFA800"/>
                  </a:gs>
                </a:gsLst>
                <a:lin ang="102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Freeform 12"/>
            <p:cNvSpPr/>
            <p:nvPr/>
          </p:nvSpPr>
          <p:spPr>
            <a:xfrm>
              <a:off x="6653048" y="3011214"/>
              <a:ext cx="236484" cy="1056289"/>
            </a:xfrm>
            <a:custGeom>
              <a:avLst/>
              <a:gdLst>
                <a:gd name="connsiteX0" fmla="*/ 220718 w 236484"/>
                <a:gd name="connsiteY0" fmla="*/ 1056289 h 1056289"/>
                <a:gd name="connsiteX1" fmla="*/ 220718 w 236484"/>
                <a:gd name="connsiteY1" fmla="*/ 930165 h 1056289"/>
                <a:gd name="connsiteX2" fmla="*/ 126124 w 236484"/>
                <a:gd name="connsiteY2" fmla="*/ 567558 h 1056289"/>
                <a:gd name="connsiteX3" fmla="*/ 0 w 236484"/>
                <a:gd name="connsiteY3" fmla="*/ 0 h 1056289"/>
              </a:gdLst>
              <a:ahLst/>
              <a:cxnLst>
                <a:cxn ang="0">
                  <a:pos x="connsiteX0" y="connsiteY0"/>
                </a:cxn>
                <a:cxn ang="0">
                  <a:pos x="connsiteX1" y="connsiteY1"/>
                </a:cxn>
                <a:cxn ang="0">
                  <a:pos x="connsiteX2" y="connsiteY2"/>
                </a:cxn>
                <a:cxn ang="0">
                  <a:pos x="connsiteX3" y="connsiteY3"/>
                </a:cxn>
              </a:cxnLst>
              <a:rect l="l" t="t" r="r" b="b"/>
              <a:pathLst>
                <a:path w="236484" h="1056289">
                  <a:moveTo>
                    <a:pt x="220718" y="1056289"/>
                  </a:moveTo>
                  <a:cubicBezTo>
                    <a:pt x="228601" y="1033954"/>
                    <a:pt x="236484" y="1011620"/>
                    <a:pt x="220718" y="930165"/>
                  </a:cubicBezTo>
                  <a:cubicBezTo>
                    <a:pt x="204952" y="848710"/>
                    <a:pt x="162910" y="722585"/>
                    <a:pt x="126124" y="567558"/>
                  </a:cubicBezTo>
                  <a:cubicBezTo>
                    <a:pt x="89338" y="412531"/>
                    <a:pt x="47297" y="128752"/>
                    <a:pt x="0" y="0"/>
                  </a:cubicBezTo>
                </a:path>
              </a:pathLst>
            </a:custGeom>
            <a:grpFill/>
            <a:ln w="190500">
              <a:gradFill>
                <a:gsLst>
                  <a:gs pos="0">
                    <a:srgbClr val="FFFF00"/>
                  </a:gs>
                  <a:gs pos="13000">
                    <a:srgbClr val="FFA800"/>
                  </a:gs>
                  <a:gs pos="28000">
                    <a:srgbClr val="825600"/>
                  </a:gs>
                  <a:gs pos="42999">
                    <a:srgbClr val="FFA800"/>
                  </a:gs>
                  <a:gs pos="58000">
                    <a:srgbClr val="825600"/>
                  </a:gs>
                  <a:gs pos="72000">
                    <a:srgbClr val="FFA800"/>
                  </a:gs>
                  <a:gs pos="87000">
                    <a:srgbClr val="825600"/>
                  </a:gs>
                  <a:gs pos="100000">
                    <a:srgbClr val="FFA800"/>
                  </a:gs>
                </a:gsLst>
                <a:lin ang="102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6921062" y="3279228"/>
              <a:ext cx="488731" cy="1403131"/>
            </a:xfrm>
            <a:custGeom>
              <a:avLst/>
              <a:gdLst>
                <a:gd name="connsiteX0" fmla="*/ 0 w 488731"/>
                <a:gd name="connsiteY0" fmla="*/ 1403131 h 1403131"/>
                <a:gd name="connsiteX1" fmla="*/ 94593 w 488731"/>
                <a:gd name="connsiteY1" fmla="*/ 567558 h 1403131"/>
                <a:gd name="connsiteX2" fmla="*/ 488731 w 488731"/>
                <a:gd name="connsiteY2" fmla="*/ 0 h 1403131"/>
              </a:gdLst>
              <a:ahLst/>
              <a:cxnLst>
                <a:cxn ang="0">
                  <a:pos x="connsiteX0" y="connsiteY0"/>
                </a:cxn>
                <a:cxn ang="0">
                  <a:pos x="connsiteX1" y="connsiteY1"/>
                </a:cxn>
                <a:cxn ang="0">
                  <a:pos x="connsiteX2" y="connsiteY2"/>
                </a:cxn>
              </a:cxnLst>
              <a:rect l="l" t="t" r="r" b="b"/>
              <a:pathLst>
                <a:path w="488731" h="1403131">
                  <a:moveTo>
                    <a:pt x="0" y="1403131"/>
                  </a:moveTo>
                  <a:cubicBezTo>
                    <a:pt x="6569" y="1102272"/>
                    <a:pt x="13138" y="801413"/>
                    <a:pt x="94593" y="567558"/>
                  </a:cubicBezTo>
                  <a:cubicBezTo>
                    <a:pt x="176048" y="333703"/>
                    <a:pt x="420414" y="97221"/>
                    <a:pt x="488731" y="0"/>
                  </a:cubicBezTo>
                </a:path>
              </a:pathLst>
            </a:custGeom>
            <a:grpFill/>
            <a:ln w="254000">
              <a:gradFill>
                <a:gsLst>
                  <a:gs pos="0">
                    <a:srgbClr val="FFFF00"/>
                  </a:gs>
                  <a:gs pos="13000">
                    <a:srgbClr val="FFA800"/>
                  </a:gs>
                  <a:gs pos="28000">
                    <a:srgbClr val="825600"/>
                  </a:gs>
                  <a:gs pos="42999">
                    <a:srgbClr val="FFA800"/>
                  </a:gs>
                  <a:gs pos="58000">
                    <a:srgbClr val="825600"/>
                  </a:gs>
                  <a:gs pos="72000">
                    <a:srgbClr val="FFA800"/>
                  </a:gs>
                  <a:gs pos="87000">
                    <a:srgbClr val="825600"/>
                  </a:gs>
                  <a:gs pos="100000">
                    <a:srgbClr val="FFA800"/>
                  </a:gs>
                </a:gsLst>
                <a:lin ang="10200000" scaled="0"/>
              </a:gra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pic>
        <p:nvPicPr>
          <p:cNvPr id="18" name="Picture 3" descr="C:\Documents and Settings\Phillips\Local Settings\Temporary Internet Files\Content.IE5\KCAVLF23\MC900335432[1].wmf"/>
          <p:cNvPicPr>
            <a:picLocks noChangeAspect="1" noChangeArrowheads="1"/>
          </p:cNvPicPr>
          <p:nvPr/>
        </p:nvPicPr>
        <p:blipFill>
          <a:blip r:embed="rId3" cstate="print"/>
          <a:srcRect l="14987" t="8293" r="43797"/>
          <a:stretch>
            <a:fillRect/>
          </a:stretch>
        </p:blipFill>
        <p:spPr bwMode="auto">
          <a:xfrm>
            <a:off x="5673364" y="4165600"/>
            <a:ext cx="896774" cy="711199"/>
          </a:xfrm>
          <a:prstGeom prst="rect">
            <a:avLst/>
          </a:prstGeom>
          <a:noFill/>
        </p:spPr>
      </p:pic>
      <p:sp>
        <p:nvSpPr>
          <p:cNvPr id="19" name="Freeform 18"/>
          <p:cNvSpPr/>
          <p:nvPr/>
        </p:nvSpPr>
        <p:spPr>
          <a:xfrm flipH="1">
            <a:off x="5257800" y="4137660"/>
            <a:ext cx="457200" cy="701040"/>
          </a:xfrm>
          <a:custGeom>
            <a:avLst/>
            <a:gdLst>
              <a:gd name="connsiteX0" fmla="*/ 172720 w 538480"/>
              <a:gd name="connsiteY0" fmla="*/ 647700 h 716280"/>
              <a:gd name="connsiteX1" fmla="*/ 127000 w 538480"/>
              <a:gd name="connsiteY1" fmla="*/ 556260 h 716280"/>
              <a:gd name="connsiteX2" fmla="*/ 50800 w 538480"/>
              <a:gd name="connsiteY2" fmla="*/ 495300 h 716280"/>
              <a:gd name="connsiteX3" fmla="*/ 5080 w 538480"/>
              <a:gd name="connsiteY3" fmla="*/ 373380 h 716280"/>
              <a:gd name="connsiteX4" fmla="*/ 81280 w 538480"/>
              <a:gd name="connsiteY4" fmla="*/ 251460 h 716280"/>
              <a:gd name="connsiteX5" fmla="*/ 172720 w 538480"/>
              <a:gd name="connsiteY5" fmla="*/ 22860 h 716280"/>
              <a:gd name="connsiteX6" fmla="*/ 233680 w 538480"/>
              <a:gd name="connsiteY6" fmla="*/ 114300 h 716280"/>
              <a:gd name="connsiteX7" fmla="*/ 355600 w 538480"/>
              <a:gd name="connsiteY7" fmla="*/ 99060 h 716280"/>
              <a:gd name="connsiteX8" fmla="*/ 325120 w 538480"/>
              <a:gd name="connsiteY8" fmla="*/ 175260 h 716280"/>
              <a:gd name="connsiteX9" fmla="*/ 508000 w 538480"/>
              <a:gd name="connsiteY9" fmla="*/ 327660 h 716280"/>
              <a:gd name="connsiteX10" fmla="*/ 508000 w 538480"/>
              <a:gd name="connsiteY10" fmla="*/ 419100 h 716280"/>
              <a:gd name="connsiteX11" fmla="*/ 370840 w 538480"/>
              <a:gd name="connsiteY11" fmla="*/ 434340 h 716280"/>
              <a:gd name="connsiteX12" fmla="*/ 309880 w 538480"/>
              <a:gd name="connsiteY12" fmla="*/ 556260 h 716280"/>
              <a:gd name="connsiteX13" fmla="*/ 309880 w 538480"/>
              <a:gd name="connsiteY13" fmla="*/ 647700 h 716280"/>
              <a:gd name="connsiteX14" fmla="*/ 309880 w 538480"/>
              <a:gd name="connsiteY14" fmla="*/ 708660 h 716280"/>
              <a:gd name="connsiteX15" fmla="*/ 203200 w 538480"/>
              <a:gd name="connsiteY15" fmla="*/ 6019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8480" h="716280">
                <a:moveTo>
                  <a:pt x="172720" y="647700"/>
                </a:moveTo>
                <a:cubicBezTo>
                  <a:pt x="160020" y="614680"/>
                  <a:pt x="147320" y="581660"/>
                  <a:pt x="127000" y="556260"/>
                </a:cubicBezTo>
                <a:cubicBezTo>
                  <a:pt x="106680" y="530860"/>
                  <a:pt x="71120" y="525780"/>
                  <a:pt x="50800" y="495300"/>
                </a:cubicBezTo>
                <a:cubicBezTo>
                  <a:pt x="30480" y="464820"/>
                  <a:pt x="0" y="414020"/>
                  <a:pt x="5080" y="373380"/>
                </a:cubicBezTo>
                <a:cubicBezTo>
                  <a:pt x="10160" y="332740"/>
                  <a:pt x="53340" y="309880"/>
                  <a:pt x="81280" y="251460"/>
                </a:cubicBezTo>
                <a:cubicBezTo>
                  <a:pt x="109220" y="193040"/>
                  <a:pt x="147320" y="45720"/>
                  <a:pt x="172720" y="22860"/>
                </a:cubicBezTo>
                <a:cubicBezTo>
                  <a:pt x="198120" y="0"/>
                  <a:pt x="203200" y="101600"/>
                  <a:pt x="233680" y="114300"/>
                </a:cubicBezTo>
                <a:cubicBezTo>
                  <a:pt x="264160" y="127000"/>
                  <a:pt x="340360" y="88900"/>
                  <a:pt x="355600" y="99060"/>
                </a:cubicBezTo>
                <a:cubicBezTo>
                  <a:pt x="370840" y="109220"/>
                  <a:pt x="299720" y="137160"/>
                  <a:pt x="325120" y="175260"/>
                </a:cubicBezTo>
                <a:cubicBezTo>
                  <a:pt x="350520" y="213360"/>
                  <a:pt x="477520" y="287020"/>
                  <a:pt x="508000" y="327660"/>
                </a:cubicBezTo>
                <a:cubicBezTo>
                  <a:pt x="538480" y="368300"/>
                  <a:pt x="530860" y="401320"/>
                  <a:pt x="508000" y="419100"/>
                </a:cubicBezTo>
                <a:cubicBezTo>
                  <a:pt x="485140" y="436880"/>
                  <a:pt x="403860" y="411480"/>
                  <a:pt x="370840" y="434340"/>
                </a:cubicBezTo>
                <a:cubicBezTo>
                  <a:pt x="337820" y="457200"/>
                  <a:pt x="320040" y="520700"/>
                  <a:pt x="309880" y="556260"/>
                </a:cubicBezTo>
                <a:cubicBezTo>
                  <a:pt x="299720" y="591820"/>
                  <a:pt x="309880" y="647700"/>
                  <a:pt x="309880" y="647700"/>
                </a:cubicBezTo>
                <a:cubicBezTo>
                  <a:pt x="309880" y="673100"/>
                  <a:pt x="327660" y="716280"/>
                  <a:pt x="309880" y="708660"/>
                </a:cubicBezTo>
                <a:cubicBezTo>
                  <a:pt x="292100" y="701040"/>
                  <a:pt x="247650" y="651510"/>
                  <a:pt x="203200" y="601980"/>
                </a:cubicBezTo>
              </a:path>
            </a:pathLst>
          </a:custGeom>
          <a:blipFill dpi="0" rotWithShape="1">
            <a:blip r:embed="rId4" cstate="print">
              <a:alphaModFix amt="56000"/>
            </a:blip>
            <a:srcRect/>
            <a:tile tx="0" ty="0" sx="100000" sy="100000" flip="none" algn="tl"/>
          </a:bli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Freeform 19"/>
          <p:cNvSpPr/>
          <p:nvPr/>
        </p:nvSpPr>
        <p:spPr>
          <a:xfrm>
            <a:off x="6248400" y="3962400"/>
            <a:ext cx="800100" cy="871728"/>
          </a:xfrm>
          <a:custGeom>
            <a:avLst/>
            <a:gdLst>
              <a:gd name="connsiteX0" fmla="*/ 617220 w 1043940"/>
              <a:gd name="connsiteY0" fmla="*/ 690880 h 708660"/>
              <a:gd name="connsiteX1" fmla="*/ 190500 w 1043940"/>
              <a:gd name="connsiteY1" fmla="*/ 508000 h 708660"/>
              <a:gd name="connsiteX2" fmla="*/ 22860 w 1043940"/>
              <a:gd name="connsiteY2" fmla="*/ 264160 h 708660"/>
              <a:gd name="connsiteX3" fmla="*/ 327660 w 1043940"/>
              <a:gd name="connsiteY3" fmla="*/ 111760 h 708660"/>
              <a:gd name="connsiteX4" fmla="*/ 571500 w 1043940"/>
              <a:gd name="connsiteY4" fmla="*/ 5080 h 708660"/>
              <a:gd name="connsiteX5" fmla="*/ 967740 w 1043940"/>
              <a:gd name="connsiteY5" fmla="*/ 142240 h 708660"/>
              <a:gd name="connsiteX6" fmla="*/ 1028700 w 1043940"/>
              <a:gd name="connsiteY6" fmla="*/ 401320 h 708660"/>
              <a:gd name="connsiteX7" fmla="*/ 937260 w 1043940"/>
              <a:gd name="connsiteY7" fmla="*/ 553720 h 708660"/>
              <a:gd name="connsiteX8" fmla="*/ 739140 w 1043940"/>
              <a:gd name="connsiteY8" fmla="*/ 614680 h 708660"/>
              <a:gd name="connsiteX9" fmla="*/ 617220 w 1043940"/>
              <a:gd name="connsiteY9" fmla="*/ 69088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940" h="708660">
                <a:moveTo>
                  <a:pt x="617220" y="690880"/>
                </a:moveTo>
                <a:cubicBezTo>
                  <a:pt x="525780" y="673100"/>
                  <a:pt x="289560" y="579120"/>
                  <a:pt x="190500" y="508000"/>
                </a:cubicBezTo>
                <a:cubicBezTo>
                  <a:pt x="91440" y="436880"/>
                  <a:pt x="0" y="330200"/>
                  <a:pt x="22860" y="264160"/>
                </a:cubicBezTo>
                <a:cubicBezTo>
                  <a:pt x="45720" y="198120"/>
                  <a:pt x="236220" y="154940"/>
                  <a:pt x="327660" y="111760"/>
                </a:cubicBezTo>
                <a:cubicBezTo>
                  <a:pt x="419100" y="68580"/>
                  <a:pt x="464820" y="0"/>
                  <a:pt x="571500" y="5080"/>
                </a:cubicBezTo>
                <a:cubicBezTo>
                  <a:pt x="678180" y="10160"/>
                  <a:pt x="891540" y="76200"/>
                  <a:pt x="967740" y="142240"/>
                </a:cubicBezTo>
                <a:cubicBezTo>
                  <a:pt x="1043940" y="208280"/>
                  <a:pt x="1033780" y="332740"/>
                  <a:pt x="1028700" y="401320"/>
                </a:cubicBezTo>
                <a:cubicBezTo>
                  <a:pt x="1023620" y="469900"/>
                  <a:pt x="985520" y="518160"/>
                  <a:pt x="937260" y="553720"/>
                </a:cubicBezTo>
                <a:cubicBezTo>
                  <a:pt x="889000" y="589280"/>
                  <a:pt x="789940" y="589280"/>
                  <a:pt x="739140" y="614680"/>
                </a:cubicBezTo>
                <a:cubicBezTo>
                  <a:pt x="688340" y="640080"/>
                  <a:pt x="708660" y="708660"/>
                  <a:pt x="617220" y="690880"/>
                </a:cubicBezTo>
                <a:close/>
              </a:path>
            </a:pathLst>
          </a:custGeom>
          <a:blipFill dpi="0" rotWithShape="1">
            <a:blip r:embed="rId4" cstate="print">
              <a:alphaModFix amt="56000"/>
            </a:blip>
            <a:srcRect/>
            <a:tile tx="0" ty="0" sx="100000" sy="100000" flip="none" algn="tl"/>
          </a:blip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1" name="Picture 3" descr="C:\Documents and Settings\Phillips\Local Settings\Temporary Internet Files\Content.IE5\KCAVLF23\MC900335432[1].wmf"/>
          <p:cNvPicPr preferRelativeResize="0">
            <a:picLocks noChangeArrowheads="1"/>
          </p:cNvPicPr>
          <p:nvPr/>
        </p:nvPicPr>
        <p:blipFill>
          <a:blip r:embed="rId3" cstate="print"/>
          <a:srcRect l="14987" t="8293" r="43797"/>
          <a:stretch>
            <a:fillRect/>
          </a:stretch>
        </p:blipFill>
        <p:spPr bwMode="auto">
          <a:xfrm>
            <a:off x="7620001" y="4084930"/>
            <a:ext cx="762000" cy="729081"/>
          </a:xfrm>
          <a:prstGeom prst="rect">
            <a:avLst/>
          </a:prstGeom>
          <a:noFill/>
        </p:spPr>
      </p:pic>
      <p:sp>
        <p:nvSpPr>
          <p:cNvPr id="22" name="Freeform 21"/>
          <p:cNvSpPr/>
          <p:nvPr/>
        </p:nvSpPr>
        <p:spPr>
          <a:xfrm>
            <a:off x="6858000" y="4332732"/>
            <a:ext cx="800100" cy="566928"/>
          </a:xfrm>
          <a:custGeom>
            <a:avLst/>
            <a:gdLst>
              <a:gd name="connsiteX0" fmla="*/ 617220 w 1043940"/>
              <a:gd name="connsiteY0" fmla="*/ 690880 h 708660"/>
              <a:gd name="connsiteX1" fmla="*/ 190500 w 1043940"/>
              <a:gd name="connsiteY1" fmla="*/ 508000 h 708660"/>
              <a:gd name="connsiteX2" fmla="*/ 22860 w 1043940"/>
              <a:gd name="connsiteY2" fmla="*/ 264160 h 708660"/>
              <a:gd name="connsiteX3" fmla="*/ 327660 w 1043940"/>
              <a:gd name="connsiteY3" fmla="*/ 111760 h 708660"/>
              <a:gd name="connsiteX4" fmla="*/ 571500 w 1043940"/>
              <a:gd name="connsiteY4" fmla="*/ 5080 h 708660"/>
              <a:gd name="connsiteX5" fmla="*/ 967740 w 1043940"/>
              <a:gd name="connsiteY5" fmla="*/ 142240 h 708660"/>
              <a:gd name="connsiteX6" fmla="*/ 1028700 w 1043940"/>
              <a:gd name="connsiteY6" fmla="*/ 401320 h 708660"/>
              <a:gd name="connsiteX7" fmla="*/ 937260 w 1043940"/>
              <a:gd name="connsiteY7" fmla="*/ 553720 h 708660"/>
              <a:gd name="connsiteX8" fmla="*/ 739140 w 1043940"/>
              <a:gd name="connsiteY8" fmla="*/ 614680 h 708660"/>
              <a:gd name="connsiteX9" fmla="*/ 617220 w 1043940"/>
              <a:gd name="connsiteY9" fmla="*/ 69088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940" h="708660">
                <a:moveTo>
                  <a:pt x="617220" y="690880"/>
                </a:moveTo>
                <a:cubicBezTo>
                  <a:pt x="525780" y="673100"/>
                  <a:pt x="289560" y="579120"/>
                  <a:pt x="190500" y="508000"/>
                </a:cubicBezTo>
                <a:cubicBezTo>
                  <a:pt x="91440" y="436880"/>
                  <a:pt x="0" y="330200"/>
                  <a:pt x="22860" y="264160"/>
                </a:cubicBezTo>
                <a:cubicBezTo>
                  <a:pt x="45720" y="198120"/>
                  <a:pt x="236220" y="154940"/>
                  <a:pt x="327660" y="111760"/>
                </a:cubicBezTo>
                <a:cubicBezTo>
                  <a:pt x="419100" y="68580"/>
                  <a:pt x="464820" y="0"/>
                  <a:pt x="571500" y="5080"/>
                </a:cubicBezTo>
                <a:cubicBezTo>
                  <a:pt x="678180" y="10160"/>
                  <a:pt x="891540" y="76200"/>
                  <a:pt x="967740" y="142240"/>
                </a:cubicBezTo>
                <a:cubicBezTo>
                  <a:pt x="1043940" y="208280"/>
                  <a:pt x="1033780" y="332740"/>
                  <a:pt x="1028700" y="401320"/>
                </a:cubicBezTo>
                <a:cubicBezTo>
                  <a:pt x="1023620" y="469900"/>
                  <a:pt x="985520" y="518160"/>
                  <a:pt x="937260" y="553720"/>
                </a:cubicBezTo>
                <a:cubicBezTo>
                  <a:pt x="889000" y="589280"/>
                  <a:pt x="789940" y="589280"/>
                  <a:pt x="739140" y="614680"/>
                </a:cubicBezTo>
                <a:cubicBezTo>
                  <a:pt x="688340" y="640080"/>
                  <a:pt x="708660" y="708660"/>
                  <a:pt x="617220" y="690880"/>
                </a:cubicBezTo>
                <a:close/>
              </a:path>
            </a:pathLst>
          </a:custGeom>
          <a:blipFill dpi="0" rotWithShape="1">
            <a:blip r:embed="rId4" cstate="print">
              <a:alphaModFix amt="56000"/>
            </a:blip>
            <a:srcRect/>
            <a:tile tx="0" ty="0" sx="100000" sy="100000" flip="none" algn="tl"/>
          </a:blip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Freeform 22"/>
          <p:cNvSpPr/>
          <p:nvPr/>
        </p:nvSpPr>
        <p:spPr>
          <a:xfrm>
            <a:off x="8229600" y="4191000"/>
            <a:ext cx="914400" cy="609600"/>
          </a:xfrm>
          <a:custGeom>
            <a:avLst/>
            <a:gdLst>
              <a:gd name="connsiteX0" fmla="*/ 317500 w 767080"/>
              <a:gd name="connsiteY0" fmla="*/ 861060 h 904240"/>
              <a:gd name="connsiteX1" fmla="*/ 195580 w 767080"/>
              <a:gd name="connsiteY1" fmla="*/ 617220 h 904240"/>
              <a:gd name="connsiteX2" fmla="*/ 12700 w 767080"/>
              <a:gd name="connsiteY2" fmla="*/ 342900 h 904240"/>
              <a:gd name="connsiteX3" fmla="*/ 271780 w 767080"/>
              <a:gd name="connsiteY3" fmla="*/ 22860 h 904240"/>
              <a:gd name="connsiteX4" fmla="*/ 728980 w 767080"/>
              <a:gd name="connsiteY4" fmla="*/ 205740 h 904240"/>
              <a:gd name="connsiteX5" fmla="*/ 500380 w 767080"/>
              <a:gd name="connsiteY5" fmla="*/ 464820 h 904240"/>
              <a:gd name="connsiteX6" fmla="*/ 607060 w 767080"/>
              <a:gd name="connsiteY6" fmla="*/ 601980 h 904240"/>
              <a:gd name="connsiteX7" fmla="*/ 469900 w 767080"/>
              <a:gd name="connsiteY7" fmla="*/ 678180 h 904240"/>
              <a:gd name="connsiteX8" fmla="*/ 378460 w 767080"/>
              <a:gd name="connsiteY8" fmla="*/ 876300 h 904240"/>
              <a:gd name="connsiteX9" fmla="*/ 317500 w 767080"/>
              <a:gd name="connsiteY9" fmla="*/ 861060 h 90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7080" h="904240">
                <a:moveTo>
                  <a:pt x="317500" y="861060"/>
                </a:moveTo>
                <a:cubicBezTo>
                  <a:pt x="287020" y="817880"/>
                  <a:pt x="246380" y="703580"/>
                  <a:pt x="195580" y="617220"/>
                </a:cubicBezTo>
                <a:cubicBezTo>
                  <a:pt x="144780" y="530860"/>
                  <a:pt x="0" y="441960"/>
                  <a:pt x="12700" y="342900"/>
                </a:cubicBezTo>
                <a:cubicBezTo>
                  <a:pt x="25400" y="243840"/>
                  <a:pt x="152400" y="45720"/>
                  <a:pt x="271780" y="22860"/>
                </a:cubicBezTo>
                <a:cubicBezTo>
                  <a:pt x="391160" y="0"/>
                  <a:pt x="690880" y="132080"/>
                  <a:pt x="728980" y="205740"/>
                </a:cubicBezTo>
                <a:cubicBezTo>
                  <a:pt x="767080" y="279400"/>
                  <a:pt x="520700" y="398780"/>
                  <a:pt x="500380" y="464820"/>
                </a:cubicBezTo>
                <a:cubicBezTo>
                  <a:pt x="480060" y="530860"/>
                  <a:pt x="612140" y="566420"/>
                  <a:pt x="607060" y="601980"/>
                </a:cubicBezTo>
                <a:cubicBezTo>
                  <a:pt x="601980" y="637540"/>
                  <a:pt x="508000" y="632460"/>
                  <a:pt x="469900" y="678180"/>
                </a:cubicBezTo>
                <a:cubicBezTo>
                  <a:pt x="431800" y="723900"/>
                  <a:pt x="401320" y="848360"/>
                  <a:pt x="378460" y="876300"/>
                </a:cubicBezTo>
                <a:cubicBezTo>
                  <a:pt x="355600" y="904240"/>
                  <a:pt x="347980" y="904240"/>
                  <a:pt x="317500" y="861060"/>
                </a:cubicBezTo>
                <a:close/>
              </a:path>
            </a:pathLst>
          </a:custGeom>
          <a:blipFill dpi="0" rotWithShape="1">
            <a:blip r:embed="rId4" cstate="print">
              <a:alphaModFix amt="56000"/>
            </a:blip>
            <a:srcRect/>
            <a:tile tx="0" ty="0" sx="100000" sy="100000" flip="none" algn="tl"/>
          </a:blip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4" name="Group 23"/>
          <p:cNvGrpSpPr/>
          <p:nvPr/>
        </p:nvGrpSpPr>
        <p:grpSpPr>
          <a:xfrm>
            <a:off x="4343400" y="4419600"/>
            <a:ext cx="1219200" cy="387041"/>
            <a:chOff x="2362200" y="5867400"/>
            <a:chExt cx="1295400" cy="691841"/>
          </a:xfrm>
        </p:grpSpPr>
        <p:pic>
          <p:nvPicPr>
            <p:cNvPr id="25"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362200" y="6019800"/>
              <a:ext cx="304800" cy="539441"/>
            </a:xfrm>
            <a:prstGeom prst="rect">
              <a:avLst/>
            </a:prstGeom>
            <a:noFill/>
          </p:spPr>
        </p:pic>
        <p:pic>
          <p:nvPicPr>
            <p:cNvPr id="26"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352800" y="6019800"/>
              <a:ext cx="304800" cy="539441"/>
            </a:xfrm>
            <a:prstGeom prst="rect">
              <a:avLst/>
            </a:prstGeom>
            <a:noFill/>
          </p:spPr>
        </p:pic>
        <p:pic>
          <p:nvPicPr>
            <p:cNvPr id="27"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514600" y="6019800"/>
              <a:ext cx="304800" cy="539441"/>
            </a:xfrm>
            <a:prstGeom prst="rect">
              <a:avLst/>
            </a:prstGeom>
            <a:noFill/>
          </p:spPr>
        </p:pic>
        <p:pic>
          <p:nvPicPr>
            <p:cNvPr id="28"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276600" y="6019800"/>
              <a:ext cx="304800" cy="539441"/>
            </a:xfrm>
            <a:prstGeom prst="rect">
              <a:avLst/>
            </a:prstGeom>
            <a:noFill/>
          </p:spPr>
        </p:pic>
        <p:pic>
          <p:nvPicPr>
            <p:cNvPr id="29"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048000" y="6019800"/>
              <a:ext cx="304800" cy="539441"/>
            </a:xfrm>
            <a:prstGeom prst="rect">
              <a:avLst/>
            </a:prstGeom>
            <a:noFill/>
          </p:spPr>
        </p:pic>
        <p:pic>
          <p:nvPicPr>
            <p:cNvPr id="30"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590800" y="5867400"/>
              <a:ext cx="304800" cy="539441"/>
            </a:xfrm>
            <a:prstGeom prst="rect">
              <a:avLst/>
            </a:prstGeom>
            <a:noFill/>
          </p:spPr>
        </p:pic>
        <p:pic>
          <p:nvPicPr>
            <p:cNvPr id="31"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V="1">
              <a:off x="2895600" y="5943600"/>
              <a:ext cx="347855" cy="615641"/>
            </a:xfrm>
            <a:prstGeom prst="rect">
              <a:avLst/>
            </a:prstGeom>
            <a:noFill/>
          </p:spPr>
        </p:pic>
        <p:pic>
          <p:nvPicPr>
            <p:cNvPr id="32"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667000" y="6019800"/>
              <a:ext cx="304800" cy="539441"/>
            </a:xfrm>
            <a:prstGeom prst="rect">
              <a:avLst/>
            </a:prstGeom>
            <a:noFill/>
          </p:spPr>
        </p:pic>
      </p:grpSp>
      <p:grpSp>
        <p:nvGrpSpPr>
          <p:cNvPr id="33" name="Group 32"/>
          <p:cNvGrpSpPr/>
          <p:nvPr/>
        </p:nvGrpSpPr>
        <p:grpSpPr>
          <a:xfrm>
            <a:off x="6781800" y="4419600"/>
            <a:ext cx="1219200" cy="387041"/>
            <a:chOff x="2362200" y="5867400"/>
            <a:chExt cx="1295400" cy="691841"/>
          </a:xfrm>
        </p:grpSpPr>
        <p:pic>
          <p:nvPicPr>
            <p:cNvPr id="34"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362200" y="6019800"/>
              <a:ext cx="304800" cy="539441"/>
            </a:xfrm>
            <a:prstGeom prst="rect">
              <a:avLst/>
            </a:prstGeom>
            <a:noFill/>
          </p:spPr>
        </p:pic>
        <p:pic>
          <p:nvPicPr>
            <p:cNvPr id="35"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352800" y="6019800"/>
              <a:ext cx="304800" cy="539441"/>
            </a:xfrm>
            <a:prstGeom prst="rect">
              <a:avLst/>
            </a:prstGeom>
            <a:noFill/>
          </p:spPr>
        </p:pic>
        <p:pic>
          <p:nvPicPr>
            <p:cNvPr id="36"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514600" y="6019800"/>
              <a:ext cx="304800" cy="539441"/>
            </a:xfrm>
            <a:prstGeom prst="rect">
              <a:avLst/>
            </a:prstGeom>
            <a:noFill/>
          </p:spPr>
        </p:pic>
        <p:pic>
          <p:nvPicPr>
            <p:cNvPr id="37"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276600" y="6019800"/>
              <a:ext cx="304800" cy="539441"/>
            </a:xfrm>
            <a:prstGeom prst="rect">
              <a:avLst/>
            </a:prstGeom>
            <a:noFill/>
          </p:spPr>
        </p:pic>
        <p:pic>
          <p:nvPicPr>
            <p:cNvPr id="38"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048000" y="6019800"/>
              <a:ext cx="304800" cy="539441"/>
            </a:xfrm>
            <a:prstGeom prst="rect">
              <a:avLst/>
            </a:prstGeom>
            <a:noFill/>
          </p:spPr>
        </p:pic>
        <p:pic>
          <p:nvPicPr>
            <p:cNvPr id="39"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590800" y="5867400"/>
              <a:ext cx="304800" cy="539441"/>
            </a:xfrm>
            <a:prstGeom prst="rect">
              <a:avLst/>
            </a:prstGeom>
            <a:noFill/>
          </p:spPr>
        </p:pic>
        <p:pic>
          <p:nvPicPr>
            <p:cNvPr id="40"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V="1">
              <a:off x="2895600" y="5943600"/>
              <a:ext cx="347855" cy="615641"/>
            </a:xfrm>
            <a:prstGeom prst="rect">
              <a:avLst/>
            </a:prstGeom>
            <a:noFill/>
          </p:spPr>
        </p:pic>
        <p:pic>
          <p:nvPicPr>
            <p:cNvPr id="41"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667000" y="6019800"/>
              <a:ext cx="304800" cy="539441"/>
            </a:xfrm>
            <a:prstGeom prst="rect">
              <a:avLst/>
            </a:prstGeom>
            <a:noFill/>
          </p:spPr>
        </p:pic>
      </p:grpSp>
      <p:grpSp>
        <p:nvGrpSpPr>
          <p:cNvPr id="42" name="Group 41"/>
          <p:cNvGrpSpPr/>
          <p:nvPr/>
        </p:nvGrpSpPr>
        <p:grpSpPr>
          <a:xfrm>
            <a:off x="7924800" y="4413559"/>
            <a:ext cx="1219200" cy="387041"/>
            <a:chOff x="2362200" y="5867400"/>
            <a:chExt cx="1295400" cy="691841"/>
          </a:xfrm>
        </p:grpSpPr>
        <p:pic>
          <p:nvPicPr>
            <p:cNvPr id="43"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362200" y="6019800"/>
              <a:ext cx="304800" cy="539441"/>
            </a:xfrm>
            <a:prstGeom prst="rect">
              <a:avLst/>
            </a:prstGeom>
            <a:noFill/>
          </p:spPr>
        </p:pic>
        <p:pic>
          <p:nvPicPr>
            <p:cNvPr id="44"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352800" y="6019800"/>
              <a:ext cx="304800" cy="539441"/>
            </a:xfrm>
            <a:prstGeom prst="rect">
              <a:avLst/>
            </a:prstGeom>
            <a:noFill/>
          </p:spPr>
        </p:pic>
        <p:pic>
          <p:nvPicPr>
            <p:cNvPr id="45"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514600" y="6019800"/>
              <a:ext cx="304800" cy="539441"/>
            </a:xfrm>
            <a:prstGeom prst="rect">
              <a:avLst/>
            </a:prstGeom>
            <a:noFill/>
          </p:spPr>
        </p:pic>
        <p:pic>
          <p:nvPicPr>
            <p:cNvPr id="46"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276600" y="6019800"/>
              <a:ext cx="304800" cy="539441"/>
            </a:xfrm>
            <a:prstGeom prst="rect">
              <a:avLst/>
            </a:prstGeom>
            <a:noFill/>
          </p:spPr>
        </p:pic>
        <p:pic>
          <p:nvPicPr>
            <p:cNvPr id="47"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3048000" y="6019800"/>
              <a:ext cx="304800" cy="539441"/>
            </a:xfrm>
            <a:prstGeom prst="rect">
              <a:avLst/>
            </a:prstGeom>
            <a:noFill/>
          </p:spPr>
        </p:pic>
        <p:pic>
          <p:nvPicPr>
            <p:cNvPr id="48"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590800" y="5867400"/>
              <a:ext cx="304800" cy="539441"/>
            </a:xfrm>
            <a:prstGeom prst="rect">
              <a:avLst/>
            </a:prstGeom>
            <a:noFill/>
          </p:spPr>
        </p:pic>
        <p:pic>
          <p:nvPicPr>
            <p:cNvPr id="49"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V="1">
              <a:off x="2895600" y="5943600"/>
              <a:ext cx="347855" cy="615641"/>
            </a:xfrm>
            <a:prstGeom prst="rect">
              <a:avLst/>
            </a:prstGeom>
            <a:noFill/>
          </p:spPr>
        </p:pic>
        <p:pic>
          <p:nvPicPr>
            <p:cNvPr id="50" name="Picture 2" descr="C:\Documents and Settings\Phillips\Local Settings\Temporary Internet Files\Content.IE5\G07DS3UQ\MC900030127[1].wmf"/>
            <p:cNvPicPr>
              <a:picLocks noChangeAspect="1" noChangeArrowheads="1"/>
            </p:cNvPicPr>
            <p:nvPr/>
          </p:nvPicPr>
          <p:blipFill>
            <a:blip r:embed="rId5" cstate="print"/>
            <a:srcRect/>
            <a:stretch>
              <a:fillRect/>
            </a:stretch>
          </p:blipFill>
          <p:spPr bwMode="auto">
            <a:xfrm rot="10800000" flipH="1" flipV="1">
              <a:off x="2667000" y="6019800"/>
              <a:ext cx="304800" cy="539441"/>
            </a:xfrm>
            <a:prstGeom prst="rect">
              <a:avLst/>
            </a:prstGeom>
            <a:noFill/>
          </p:spPr>
        </p:pic>
      </p:grpSp>
      <p:cxnSp>
        <p:nvCxnSpPr>
          <p:cNvPr id="52" name="Straight Connector 51"/>
          <p:cNvCxnSpPr/>
          <p:nvPr/>
        </p:nvCxnSpPr>
        <p:spPr>
          <a:xfrm>
            <a:off x="4419600" y="4876800"/>
            <a:ext cx="4724400" cy="0"/>
          </a:xfrm>
          <a:prstGeom prst="line">
            <a:avLst/>
          </a:prstGeom>
          <a:ln w="101600">
            <a:gradFill flip="none" rotWithShape="1">
              <a:gsLst>
                <a:gs pos="0">
                  <a:schemeClr val="bg2">
                    <a:lumMod val="2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4212021" y="3930869"/>
            <a:ext cx="5089634" cy="1195551"/>
          </a:xfrm>
          <a:custGeom>
            <a:avLst/>
            <a:gdLst>
              <a:gd name="connsiteX0" fmla="*/ 170793 w 5089634"/>
              <a:gd name="connsiteY0" fmla="*/ 562303 h 1195551"/>
              <a:gd name="connsiteX1" fmla="*/ 470338 w 5089634"/>
              <a:gd name="connsiteY1" fmla="*/ 499241 h 1195551"/>
              <a:gd name="connsiteX2" fmla="*/ 927538 w 5089634"/>
              <a:gd name="connsiteY2" fmla="*/ 404648 h 1195551"/>
              <a:gd name="connsiteX3" fmla="*/ 1132489 w 5089634"/>
              <a:gd name="connsiteY3" fmla="*/ 183931 h 1195551"/>
              <a:gd name="connsiteX4" fmla="*/ 1526627 w 5089634"/>
              <a:gd name="connsiteY4" fmla="*/ 215462 h 1195551"/>
              <a:gd name="connsiteX5" fmla="*/ 1968062 w 5089634"/>
              <a:gd name="connsiteY5" fmla="*/ 152400 h 1195551"/>
              <a:gd name="connsiteX6" fmla="*/ 2377965 w 5089634"/>
              <a:gd name="connsiteY6" fmla="*/ 10510 h 1195551"/>
              <a:gd name="connsiteX7" fmla="*/ 2866696 w 5089634"/>
              <a:gd name="connsiteY7" fmla="*/ 89338 h 1195551"/>
              <a:gd name="connsiteX8" fmla="*/ 2898227 w 5089634"/>
              <a:gd name="connsiteY8" fmla="*/ 310055 h 1195551"/>
              <a:gd name="connsiteX9" fmla="*/ 3071648 w 5089634"/>
              <a:gd name="connsiteY9" fmla="*/ 310055 h 1195551"/>
              <a:gd name="connsiteX10" fmla="*/ 3371193 w 5089634"/>
              <a:gd name="connsiteY10" fmla="*/ 310055 h 1195551"/>
              <a:gd name="connsiteX11" fmla="*/ 3623441 w 5089634"/>
              <a:gd name="connsiteY11" fmla="*/ 152400 h 1195551"/>
              <a:gd name="connsiteX12" fmla="*/ 3954517 w 5089634"/>
              <a:gd name="connsiteY12" fmla="*/ 231228 h 1195551"/>
              <a:gd name="connsiteX13" fmla="*/ 4285593 w 5089634"/>
              <a:gd name="connsiteY13" fmla="*/ 183931 h 1195551"/>
              <a:gd name="connsiteX14" fmla="*/ 4931979 w 5089634"/>
              <a:gd name="connsiteY14" fmla="*/ 152400 h 1195551"/>
              <a:gd name="connsiteX15" fmla="*/ 4931979 w 5089634"/>
              <a:gd name="connsiteY15" fmla="*/ 609600 h 1195551"/>
              <a:gd name="connsiteX16" fmla="*/ 4995041 w 5089634"/>
              <a:gd name="connsiteY16" fmla="*/ 1019503 h 1195551"/>
              <a:gd name="connsiteX17" fmla="*/ 4364420 w 5089634"/>
              <a:gd name="connsiteY17" fmla="*/ 1035269 h 1195551"/>
              <a:gd name="connsiteX18" fmla="*/ 2945524 w 5089634"/>
              <a:gd name="connsiteY18" fmla="*/ 1066800 h 1195551"/>
              <a:gd name="connsiteX19" fmla="*/ 1337441 w 5089634"/>
              <a:gd name="connsiteY19" fmla="*/ 1161393 h 1195551"/>
              <a:gd name="connsiteX20" fmla="*/ 564931 w 5089634"/>
              <a:gd name="connsiteY20" fmla="*/ 1192924 h 1195551"/>
              <a:gd name="connsiteX21" fmla="*/ 218089 w 5089634"/>
              <a:gd name="connsiteY21" fmla="*/ 1145628 h 1195551"/>
              <a:gd name="connsiteX22" fmla="*/ 13138 w 5089634"/>
              <a:gd name="connsiteY22" fmla="*/ 987972 h 1195551"/>
              <a:gd name="connsiteX23" fmla="*/ 170793 w 5089634"/>
              <a:gd name="connsiteY23" fmla="*/ 562303 h 119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9634" h="1195551">
                <a:moveTo>
                  <a:pt x="170793" y="562303"/>
                </a:moveTo>
                <a:cubicBezTo>
                  <a:pt x="246993" y="480848"/>
                  <a:pt x="470338" y="499241"/>
                  <a:pt x="470338" y="499241"/>
                </a:cubicBezTo>
                <a:cubicBezTo>
                  <a:pt x="596462" y="472965"/>
                  <a:pt x="817179" y="457200"/>
                  <a:pt x="927538" y="404648"/>
                </a:cubicBezTo>
                <a:cubicBezTo>
                  <a:pt x="1037897" y="352096"/>
                  <a:pt x="1032641" y="215462"/>
                  <a:pt x="1132489" y="183931"/>
                </a:cubicBezTo>
                <a:cubicBezTo>
                  <a:pt x="1232337" y="152400"/>
                  <a:pt x="1387365" y="220717"/>
                  <a:pt x="1526627" y="215462"/>
                </a:cubicBezTo>
                <a:cubicBezTo>
                  <a:pt x="1665889" y="210207"/>
                  <a:pt x="1826172" y="186559"/>
                  <a:pt x="1968062" y="152400"/>
                </a:cubicBezTo>
                <a:cubicBezTo>
                  <a:pt x="2109952" y="118241"/>
                  <a:pt x="2228193" y="21020"/>
                  <a:pt x="2377965" y="10510"/>
                </a:cubicBezTo>
                <a:cubicBezTo>
                  <a:pt x="2527737" y="0"/>
                  <a:pt x="2779986" y="39414"/>
                  <a:pt x="2866696" y="89338"/>
                </a:cubicBezTo>
                <a:cubicBezTo>
                  <a:pt x="2953406" y="139262"/>
                  <a:pt x="2864068" y="273269"/>
                  <a:pt x="2898227" y="310055"/>
                </a:cubicBezTo>
                <a:cubicBezTo>
                  <a:pt x="2932386" y="346841"/>
                  <a:pt x="3071648" y="310055"/>
                  <a:pt x="3071648" y="310055"/>
                </a:cubicBezTo>
                <a:cubicBezTo>
                  <a:pt x="3150476" y="310055"/>
                  <a:pt x="3279228" y="336331"/>
                  <a:pt x="3371193" y="310055"/>
                </a:cubicBezTo>
                <a:cubicBezTo>
                  <a:pt x="3463158" y="283779"/>
                  <a:pt x="3526220" y="165538"/>
                  <a:pt x="3623441" y="152400"/>
                </a:cubicBezTo>
                <a:cubicBezTo>
                  <a:pt x="3720662" y="139262"/>
                  <a:pt x="3844158" y="225973"/>
                  <a:pt x="3954517" y="231228"/>
                </a:cubicBezTo>
                <a:cubicBezTo>
                  <a:pt x="4064876" y="236483"/>
                  <a:pt x="4122683" y="197069"/>
                  <a:pt x="4285593" y="183931"/>
                </a:cubicBezTo>
                <a:cubicBezTo>
                  <a:pt x="4448503" y="170793"/>
                  <a:pt x="4824248" y="81455"/>
                  <a:pt x="4931979" y="152400"/>
                </a:cubicBezTo>
                <a:cubicBezTo>
                  <a:pt x="5039710" y="223345"/>
                  <a:pt x="4921469" y="465083"/>
                  <a:pt x="4931979" y="609600"/>
                </a:cubicBezTo>
                <a:cubicBezTo>
                  <a:pt x="4942489" y="754117"/>
                  <a:pt x="5089634" y="948558"/>
                  <a:pt x="4995041" y="1019503"/>
                </a:cubicBezTo>
                <a:cubicBezTo>
                  <a:pt x="4900448" y="1090448"/>
                  <a:pt x="4364420" y="1035269"/>
                  <a:pt x="4364420" y="1035269"/>
                </a:cubicBezTo>
                <a:cubicBezTo>
                  <a:pt x="4022834" y="1043152"/>
                  <a:pt x="3450020" y="1045779"/>
                  <a:pt x="2945524" y="1066800"/>
                </a:cubicBezTo>
                <a:cubicBezTo>
                  <a:pt x="2441028" y="1087821"/>
                  <a:pt x="1734207" y="1140372"/>
                  <a:pt x="1337441" y="1161393"/>
                </a:cubicBezTo>
                <a:cubicBezTo>
                  <a:pt x="940676" y="1182414"/>
                  <a:pt x="751490" y="1195551"/>
                  <a:pt x="564931" y="1192924"/>
                </a:cubicBezTo>
                <a:cubicBezTo>
                  <a:pt x="378372" y="1190297"/>
                  <a:pt x="310055" y="1179787"/>
                  <a:pt x="218089" y="1145628"/>
                </a:cubicBezTo>
                <a:cubicBezTo>
                  <a:pt x="126124" y="1111469"/>
                  <a:pt x="26276" y="1085193"/>
                  <a:pt x="13138" y="987972"/>
                </a:cubicBezTo>
                <a:cubicBezTo>
                  <a:pt x="0" y="890751"/>
                  <a:pt x="94593" y="643758"/>
                  <a:pt x="170793" y="562303"/>
                </a:cubicBezTo>
                <a:close/>
              </a:path>
            </a:pathLst>
          </a:custGeom>
          <a:ln w="50800">
            <a:solidFill>
              <a:srgbClr val="FFFF00"/>
            </a:solidFill>
            <a:prstDash val="sysDash"/>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Freeform 53"/>
          <p:cNvSpPr/>
          <p:nvPr/>
        </p:nvSpPr>
        <p:spPr>
          <a:xfrm>
            <a:off x="4369676" y="4918841"/>
            <a:ext cx="4706007" cy="1834056"/>
          </a:xfrm>
          <a:custGeom>
            <a:avLst/>
            <a:gdLst>
              <a:gd name="connsiteX0" fmla="*/ 2393731 w 4706007"/>
              <a:gd name="connsiteY0" fmla="*/ 63062 h 1834056"/>
              <a:gd name="connsiteX1" fmla="*/ 2109952 w 4706007"/>
              <a:gd name="connsiteY1" fmla="*/ 378373 h 1834056"/>
              <a:gd name="connsiteX2" fmla="*/ 1763110 w 4706007"/>
              <a:gd name="connsiteY2" fmla="*/ 63062 h 1834056"/>
              <a:gd name="connsiteX3" fmla="*/ 848710 w 4706007"/>
              <a:gd name="connsiteY3" fmla="*/ 63062 h 1834056"/>
              <a:gd name="connsiteX4" fmla="*/ 123496 w 4706007"/>
              <a:gd name="connsiteY4" fmla="*/ 268014 h 1834056"/>
              <a:gd name="connsiteX5" fmla="*/ 107731 w 4706007"/>
              <a:gd name="connsiteY5" fmla="*/ 504497 h 1834056"/>
              <a:gd name="connsiteX6" fmla="*/ 470338 w 4706007"/>
              <a:gd name="connsiteY6" fmla="*/ 788276 h 1834056"/>
              <a:gd name="connsiteX7" fmla="*/ 769883 w 4706007"/>
              <a:gd name="connsiteY7" fmla="*/ 1371600 h 1834056"/>
              <a:gd name="connsiteX8" fmla="*/ 1274379 w 4706007"/>
              <a:gd name="connsiteY8" fmla="*/ 1781504 h 1834056"/>
              <a:gd name="connsiteX9" fmla="*/ 1841938 w 4706007"/>
              <a:gd name="connsiteY9" fmla="*/ 1686911 h 1834056"/>
              <a:gd name="connsiteX10" fmla="*/ 2393731 w 4706007"/>
              <a:gd name="connsiteY10" fmla="*/ 1718442 h 1834056"/>
              <a:gd name="connsiteX11" fmla="*/ 2961290 w 4706007"/>
              <a:gd name="connsiteY11" fmla="*/ 1718442 h 1834056"/>
              <a:gd name="connsiteX12" fmla="*/ 3560379 w 4706007"/>
              <a:gd name="connsiteY12" fmla="*/ 1781504 h 1834056"/>
              <a:gd name="connsiteX13" fmla="*/ 3844158 w 4706007"/>
              <a:gd name="connsiteY13" fmla="*/ 1608083 h 1834056"/>
              <a:gd name="connsiteX14" fmla="*/ 4049110 w 4706007"/>
              <a:gd name="connsiteY14" fmla="*/ 1292773 h 1834056"/>
              <a:gd name="connsiteX15" fmla="*/ 4443248 w 4706007"/>
              <a:gd name="connsiteY15" fmla="*/ 1166649 h 1834056"/>
              <a:gd name="connsiteX16" fmla="*/ 4679731 w 4706007"/>
              <a:gd name="connsiteY16" fmla="*/ 740980 h 1834056"/>
              <a:gd name="connsiteX17" fmla="*/ 4600903 w 4706007"/>
              <a:gd name="connsiteY17" fmla="*/ 299545 h 1834056"/>
              <a:gd name="connsiteX18" fmla="*/ 4175234 w 4706007"/>
              <a:gd name="connsiteY18" fmla="*/ 31531 h 1834056"/>
              <a:gd name="connsiteX19" fmla="*/ 2961290 w 4706007"/>
              <a:gd name="connsiteY19" fmla="*/ 110359 h 1834056"/>
              <a:gd name="connsiteX20" fmla="*/ 2882462 w 4706007"/>
              <a:gd name="connsiteY20" fmla="*/ 189187 h 1834056"/>
              <a:gd name="connsiteX21" fmla="*/ 2630214 w 4706007"/>
              <a:gd name="connsiteY21" fmla="*/ 78828 h 1834056"/>
              <a:gd name="connsiteX22" fmla="*/ 2393731 w 4706007"/>
              <a:gd name="connsiteY22" fmla="*/ 63062 h 183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6007" h="1834056">
                <a:moveTo>
                  <a:pt x="2393731" y="63062"/>
                </a:moveTo>
                <a:cubicBezTo>
                  <a:pt x="2307021" y="112986"/>
                  <a:pt x="2215055" y="378373"/>
                  <a:pt x="2109952" y="378373"/>
                </a:cubicBezTo>
                <a:cubicBezTo>
                  <a:pt x="2004849" y="378373"/>
                  <a:pt x="1973317" y="115614"/>
                  <a:pt x="1763110" y="63062"/>
                </a:cubicBezTo>
                <a:cubicBezTo>
                  <a:pt x="1552903" y="10510"/>
                  <a:pt x="1121979" y="28903"/>
                  <a:pt x="848710" y="63062"/>
                </a:cubicBezTo>
                <a:cubicBezTo>
                  <a:pt x="575441" y="97221"/>
                  <a:pt x="246992" y="194442"/>
                  <a:pt x="123496" y="268014"/>
                </a:cubicBezTo>
                <a:cubicBezTo>
                  <a:pt x="0" y="341586"/>
                  <a:pt x="49924" y="417787"/>
                  <a:pt x="107731" y="504497"/>
                </a:cubicBezTo>
                <a:cubicBezTo>
                  <a:pt x="165538" y="591207"/>
                  <a:pt x="359979" y="643759"/>
                  <a:pt x="470338" y="788276"/>
                </a:cubicBezTo>
                <a:cubicBezTo>
                  <a:pt x="580697" y="932793"/>
                  <a:pt x="635876" y="1206062"/>
                  <a:pt x="769883" y="1371600"/>
                </a:cubicBezTo>
                <a:cubicBezTo>
                  <a:pt x="903890" y="1537138"/>
                  <a:pt x="1095703" y="1728952"/>
                  <a:pt x="1274379" y="1781504"/>
                </a:cubicBezTo>
                <a:cubicBezTo>
                  <a:pt x="1453055" y="1834056"/>
                  <a:pt x="1655379" y="1697421"/>
                  <a:pt x="1841938" y="1686911"/>
                </a:cubicBezTo>
                <a:cubicBezTo>
                  <a:pt x="2028497" y="1676401"/>
                  <a:pt x="2207172" y="1713187"/>
                  <a:pt x="2393731" y="1718442"/>
                </a:cubicBezTo>
                <a:cubicBezTo>
                  <a:pt x="2580290" y="1723697"/>
                  <a:pt x="2766849" y="1707932"/>
                  <a:pt x="2961290" y="1718442"/>
                </a:cubicBezTo>
                <a:cubicBezTo>
                  <a:pt x="3155731" y="1728952"/>
                  <a:pt x="3413234" y="1799897"/>
                  <a:pt x="3560379" y="1781504"/>
                </a:cubicBezTo>
                <a:cubicBezTo>
                  <a:pt x="3707524" y="1763111"/>
                  <a:pt x="3762703" y="1689538"/>
                  <a:pt x="3844158" y="1608083"/>
                </a:cubicBezTo>
                <a:cubicBezTo>
                  <a:pt x="3925613" y="1526628"/>
                  <a:pt x="3949262" y="1366345"/>
                  <a:pt x="4049110" y="1292773"/>
                </a:cubicBezTo>
                <a:cubicBezTo>
                  <a:pt x="4148958" y="1219201"/>
                  <a:pt x="4338145" y="1258614"/>
                  <a:pt x="4443248" y="1166649"/>
                </a:cubicBezTo>
                <a:cubicBezTo>
                  <a:pt x="4548351" y="1074684"/>
                  <a:pt x="4653455" y="885497"/>
                  <a:pt x="4679731" y="740980"/>
                </a:cubicBezTo>
                <a:cubicBezTo>
                  <a:pt x="4706007" y="596463"/>
                  <a:pt x="4684986" y="417787"/>
                  <a:pt x="4600903" y="299545"/>
                </a:cubicBezTo>
                <a:cubicBezTo>
                  <a:pt x="4516820" y="181304"/>
                  <a:pt x="4448503" y="63062"/>
                  <a:pt x="4175234" y="31531"/>
                </a:cubicBezTo>
                <a:cubicBezTo>
                  <a:pt x="3901965" y="0"/>
                  <a:pt x="3176752" y="84083"/>
                  <a:pt x="2961290" y="110359"/>
                </a:cubicBezTo>
                <a:cubicBezTo>
                  <a:pt x="2745828" y="136635"/>
                  <a:pt x="2937641" y="194442"/>
                  <a:pt x="2882462" y="189187"/>
                </a:cubicBezTo>
                <a:cubicBezTo>
                  <a:pt x="2827283" y="183932"/>
                  <a:pt x="2706414" y="97221"/>
                  <a:pt x="2630214" y="78828"/>
                </a:cubicBezTo>
                <a:cubicBezTo>
                  <a:pt x="2554014" y="60435"/>
                  <a:pt x="2480441" y="13138"/>
                  <a:pt x="2393731" y="63062"/>
                </a:cubicBezTo>
                <a:close/>
              </a:path>
            </a:pathLst>
          </a:custGeom>
          <a:ln w="50800">
            <a:solidFill>
              <a:srgbClr val="FFFF00"/>
            </a:solidFill>
            <a:prstDash val="sysDash"/>
            <a:tailEnd type="arrow"/>
          </a:ln>
          <a:effectLst>
            <a:outerShdw dist="50800" dir="108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000"/>
                                        <p:tgtEl>
                                          <p:spTgt spid="7">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left)">
                                      <p:cBhvr>
                                        <p:cTn id="11" dur="1000"/>
                                        <p:tgtEl>
                                          <p:spTgt spid="7">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left)">
                                      <p:cBhvr>
                                        <p:cTn id="15" dur="10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10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left)">
                                      <p:cBhvr>
                                        <p:cTn id="25" dur="1000"/>
                                        <p:tgtEl>
                                          <p:spTgt spid="10">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1000"/>
                                        <p:tgtEl>
                                          <p:spTgt spid="17"/>
                                        </p:tgtEl>
                                      </p:cBhvr>
                                    </p:animEffect>
                                  </p:childTnLst>
                                </p:cTn>
                              </p:par>
                              <p:par>
                                <p:cTn id="29" presetID="9" presetClass="entr" presetSubtype="0" fill="hold" grpId="0" nodeType="withEffect">
                                  <p:stCondLst>
                                    <p:cond delay="500"/>
                                  </p:stCondLst>
                                  <p:childTnLst>
                                    <p:set>
                                      <p:cBhvr>
                                        <p:cTn id="30" dur="1" fill="hold">
                                          <p:stCondLst>
                                            <p:cond delay="0"/>
                                          </p:stCondLst>
                                        </p:cTn>
                                        <p:tgtEl>
                                          <p:spTgt spid="51"/>
                                        </p:tgtEl>
                                        <p:attrNameLst>
                                          <p:attrName>style.visibility</p:attrName>
                                        </p:attrNameLst>
                                      </p:cBhvr>
                                      <p:to>
                                        <p:strVal val="visible"/>
                                      </p:to>
                                    </p:set>
                                    <p:animEffect transition="in" filter="dissolve">
                                      <p:cBhvr>
                                        <p:cTn id="31" dur="10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left)">
                                      <p:cBhvr>
                                        <p:cTn id="36" dur="1000"/>
                                        <p:tgtEl>
                                          <p:spTgt spid="10">
                                            <p:txEl>
                                              <p:pRg st="2" end="2"/>
                                            </p:txEl>
                                          </p:spTgt>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53"/>
                                        </p:tgtEl>
                                        <p:attrNameLst>
                                          <p:attrName>style.visibility</p:attrName>
                                        </p:attrNameLst>
                                      </p:cBhvr>
                                      <p:to>
                                        <p:strVal val="visible"/>
                                      </p:to>
                                    </p:set>
                                    <p:animEffect transition="in" filter="wipe(left)">
                                      <p:cBhvr>
                                        <p:cTn id="39" dur="10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Effect transition="in" filter="wipe(left)">
                                      <p:cBhvr>
                                        <p:cTn id="44" dur="1000"/>
                                        <p:tgtEl>
                                          <p:spTgt spid="10">
                                            <p:txEl>
                                              <p:pRg st="3" end="3"/>
                                            </p:tx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up)">
                                      <p:cBhvr>
                                        <p:cTn id="47" dur="10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wipe(left)">
                                      <p:cBhvr>
                                        <p:cTn id="52"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uiExpand="1" animBg="1"/>
      <p:bldP spid="10" grpId="0" uiExpand="1" build="allAtOnce"/>
      <p:bldP spid="53" grpId="0" uiExpand="1" animBg="1"/>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685800"/>
            <a:ext cx="9301655" cy="6172200"/>
            <a:chOff x="0" y="685800"/>
            <a:chExt cx="9301655" cy="6172200"/>
          </a:xfrm>
        </p:grpSpPr>
        <p:pic>
          <p:nvPicPr>
            <p:cNvPr id="58" name="Picture 57" descr="http://images.clipartlogo.com/files/images/34/348717/conceptual-tree-with-root-and-grass_f.jpg"/>
            <p:cNvPicPr>
              <a:picLocks noChangeAspect="1" noChangeArrowheads="1"/>
            </p:cNvPicPr>
            <p:nvPr/>
          </p:nvPicPr>
          <p:blipFill>
            <a:blip r:embed="rId3" cstate="print"/>
            <a:srcRect l="12489" t="2816" r="16980"/>
            <a:stretch>
              <a:fillRect/>
            </a:stretch>
          </p:blipFill>
          <p:spPr bwMode="auto">
            <a:xfrm>
              <a:off x="4419600" y="821266"/>
              <a:ext cx="4724400" cy="6036734"/>
            </a:xfrm>
            <a:prstGeom prst="rect">
              <a:avLst/>
            </a:prstGeom>
            <a:noFill/>
          </p:spPr>
        </p:pic>
        <p:grpSp>
          <p:nvGrpSpPr>
            <p:cNvPr id="59" name="Group 54"/>
            <p:cNvGrpSpPr/>
            <p:nvPr/>
          </p:nvGrpSpPr>
          <p:grpSpPr>
            <a:xfrm>
              <a:off x="0" y="685800"/>
              <a:ext cx="9301655" cy="6067097"/>
              <a:chOff x="0" y="685800"/>
              <a:chExt cx="9301655" cy="6067097"/>
            </a:xfrm>
          </p:grpSpPr>
          <p:sp>
            <p:nvSpPr>
              <p:cNvPr id="60" name="Freeform 59"/>
              <p:cNvSpPr/>
              <p:nvPr/>
            </p:nvSpPr>
            <p:spPr>
              <a:xfrm>
                <a:off x="5210503" y="1474076"/>
                <a:ext cx="3368565" cy="2485696"/>
              </a:xfrm>
              <a:custGeom>
                <a:avLst/>
                <a:gdLst>
                  <a:gd name="connsiteX0" fmla="*/ 1521373 w 3368565"/>
                  <a:gd name="connsiteY0" fmla="*/ 2388476 h 2485696"/>
                  <a:gd name="connsiteX1" fmla="*/ 938049 w 3368565"/>
                  <a:gd name="connsiteY1" fmla="*/ 2325414 h 2485696"/>
                  <a:gd name="connsiteX2" fmla="*/ 433552 w 3368565"/>
                  <a:gd name="connsiteY2" fmla="*/ 2293883 h 2485696"/>
                  <a:gd name="connsiteX3" fmla="*/ 291663 w 3368565"/>
                  <a:gd name="connsiteY3" fmla="*/ 1757855 h 2485696"/>
                  <a:gd name="connsiteX4" fmla="*/ 323194 w 3368565"/>
                  <a:gd name="connsiteY4" fmla="*/ 1505607 h 2485696"/>
                  <a:gd name="connsiteX5" fmla="*/ 7883 w 3368565"/>
                  <a:gd name="connsiteY5" fmla="*/ 1316421 h 2485696"/>
                  <a:gd name="connsiteX6" fmla="*/ 275897 w 3368565"/>
                  <a:gd name="connsiteY6" fmla="*/ 906517 h 2485696"/>
                  <a:gd name="connsiteX7" fmla="*/ 670035 w 3368565"/>
                  <a:gd name="connsiteY7" fmla="*/ 528145 h 2485696"/>
                  <a:gd name="connsiteX8" fmla="*/ 843456 w 3368565"/>
                  <a:gd name="connsiteY8" fmla="*/ 197069 h 2485696"/>
                  <a:gd name="connsiteX9" fmla="*/ 1127235 w 3368565"/>
                  <a:gd name="connsiteY9" fmla="*/ 39414 h 2485696"/>
                  <a:gd name="connsiteX10" fmla="*/ 1411014 w 3368565"/>
                  <a:gd name="connsiteY10" fmla="*/ 102476 h 2485696"/>
                  <a:gd name="connsiteX11" fmla="*/ 1726325 w 3368565"/>
                  <a:gd name="connsiteY11" fmla="*/ 7883 h 2485696"/>
                  <a:gd name="connsiteX12" fmla="*/ 1931276 w 3368565"/>
                  <a:gd name="connsiteY12" fmla="*/ 149772 h 2485696"/>
                  <a:gd name="connsiteX13" fmla="*/ 2341180 w 3368565"/>
                  <a:gd name="connsiteY13" fmla="*/ 118241 h 2485696"/>
                  <a:gd name="connsiteX14" fmla="*/ 2624959 w 3368565"/>
                  <a:gd name="connsiteY14" fmla="*/ 118241 h 2485696"/>
                  <a:gd name="connsiteX15" fmla="*/ 2688021 w 3368565"/>
                  <a:gd name="connsiteY15" fmla="*/ 402021 h 2485696"/>
                  <a:gd name="connsiteX16" fmla="*/ 3034863 w 3368565"/>
                  <a:gd name="connsiteY16" fmla="*/ 670034 h 2485696"/>
                  <a:gd name="connsiteX17" fmla="*/ 3255580 w 3368565"/>
                  <a:gd name="connsiteY17" fmla="*/ 985345 h 2485696"/>
                  <a:gd name="connsiteX18" fmla="*/ 3287111 w 3368565"/>
                  <a:gd name="connsiteY18" fmla="*/ 1395248 h 2485696"/>
                  <a:gd name="connsiteX19" fmla="*/ 3145221 w 3368565"/>
                  <a:gd name="connsiteY19" fmla="*/ 1615965 h 2485696"/>
                  <a:gd name="connsiteX20" fmla="*/ 3365938 w 3368565"/>
                  <a:gd name="connsiteY20" fmla="*/ 1978572 h 2485696"/>
                  <a:gd name="connsiteX21" fmla="*/ 3129456 w 3368565"/>
                  <a:gd name="connsiteY21" fmla="*/ 2356945 h 2485696"/>
                  <a:gd name="connsiteX22" fmla="*/ 2640725 w 3368565"/>
                  <a:gd name="connsiteY22" fmla="*/ 2467303 h 2485696"/>
                  <a:gd name="connsiteX23" fmla="*/ 2341180 w 3368565"/>
                  <a:gd name="connsiteY23" fmla="*/ 2278117 h 2485696"/>
                  <a:gd name="connsiteX24" fmla="*/ 2136228 w 3368565"/>
                  <a:gd name="connsiteY24" fmla="*/ 2372710 h 2485696"/>
                  <a:gd name="connsiteX25" fmla="*/ 2025869 w 3368565"/>
                  <a:gd name="connsiteY25" fmla="*/ 2483069 h 2485696"/>
                  <a:gd name="connsiteX26" fmla="*/ 1521373 w 3368565"/>
                  <a:gd name="connsiteY26" fmla="*/ 2388476 h 248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68565" h="2485696">
                    <a:moveTo>
                      <a:pt x="1521373" y="2388476"/>
                    </a:moveTo>
                    <a:cubicBezTo>
                      <a:pt x="1340070" y="2362200"/>
                      <a:pt x="1119352" y="2341179"/>
                      <a:pt x="938049" y="2325414"/>
                    </a:cubicBezTo>
                    <a:cubicBezTo>
                      <a:pt x="756746" y="2309649"/>
                      <a:pt x="541283" y="2388476"/>
                      <a:pt x="433552" y="2293883"/>
                    </a:cubicBezTo>
                    <a:cubicBezTo>
                      <a:pt x="325821" y="2199290"/>
                      <a:pt x="310056" y="1889234"/>
                      <a:pt x="291663" y="1757855"/>
                    </a:cubicBezTo>
                    <a:cubicBezTo>
                      <a:pt x="273270" y="1626476"/>
                      <a:pt x="370491" y="1579179"/>
                      <a:pt x="323194" y="1505607"/>
                    </a:cubicBezTo>
                    <a:cubicBezTo>
                      <a:pt x="275897" y="1432035"/>
                      <a:pt x="15766" y="1416269"/>
                      <a:pt x="7883" y="1316421"/>
                    </a:cubicBezTo>
                    <a:cubicBezTo>
                      <a:pt x="0" y="1216573"/>
                      <a:pt x="165538" y="1037896"/>
                      <a:pt x="275897" y="906517"/>
                    </a:cubicBezTo>
                    <a:cubicBezTo>
                      <a:pt x="386256" y="775138"/>
                      <a:pt x="575442" y="646386"/>
                      <a:pt x="670035" y="528145"/>
                    </a:cubicBezTo>
                    <a:cubicBezTo>
                      <a:pt x="764628" y="409904"/>
                      <a:pt x="767256" y="278524"/>
                      <a:pt x="843456" y="197069"/>
                    </a:cubicBezTo>
                    <a:cubicBezTo>
                      <a:pt x="919656" y="115614"/>
                      <a:pt x="1032642" y="55180"/>
                      <a:pt x="1127235" y="39414"/>
                    </a:cubicBezTo>
                    <a:cubicBezTo>
                      <a:pt x="1221828" y="23649"/>
                      <a:pt x="1311166" y="107731"/>
                      <a:pt x="1411014" y="102476"/>
                    </a:cubicBezTo>
                    <a:cubicBezTo>
                      <a:pt x="1510862" y="97221"/>
                      <a:pt x="1639615" y="0"/>
                      <a:pt x="1726325" y="7883"/>
                    </a:cubicBezTo>
                    <a:cubicBezTo>
                      <a:pt x="1813035" y="15766"/>
                      <a:pt x="1828800" y="131379"/>
                      <a:pt x="1931276" y="149772"/>
                    </a:cubicBezTo>
                    <a:cubicBezTo>
                      <a:pt x="2033752" y="168165"/>
                      <a:pt x="2225566" y="123496"/>
                      <a:pt x="2341180" y="118241"/>
                    </a:cubicBezTo>
                    <a:cubicBezTo>
                      <a:pt x="2456794" y="112986"/>
                      <a:pt x="2567152" y="70944"/>
                      <a:pt x="2624959" y="118241"/>
                    </a:cubicBezTo>
                    <a:cubicBezTo>
                      <a:pt x="2682766" y="165538"/>
                      <a:pt x="2619704" y="310056"/>
                      <a:pt x="2688021" y="402021"/>
                    </a:cubicBezTo>
                    <a:cubicBezTo>
                      <a:pt x="2756338" y="493987"/>
                      <a:pt x="2940270" y="572813"/>
                      <a:pt x="3034863" y="670034"/>
                    </a:cubicBezTo>
                    <a:cubicBezTo>
                      <a:pt x="3129456" y="767255"/>
                      <a:pt x="3213539" y="864476"/>
                      <a:pt x="3255580" y="985345"/>
                    </a:cubicBezTo>
                    <a:cubicBezTo>
                      <a:pt x="3297621" y="1106214"/>
                      <a:pt x="3305504" y="1290145"/>
                      <a:pt x="3287111" y="1395248"/>
                    </a:cubicBezTo>
                    <a:cubicBezTo>
                      <a:pt x="3268718" y="1500351"/>
                      <a:pt x="3132083" y="1518744"/>
                      <a:pt x="3145221" y="1615965"/>
                    </a:cubicBezTo>
                    <a:cubicBezTo>
                      <a:pt x="3158359" y="1713186"/>
                      <a:pt x="3368565" y="1855075"/>
                      <a:pt x="3365938" y="1978572"/>
                    </a:cubicBezTo>
                    <a:cubicBezTo>
                      <a:pt x="3363311" y="2102069"/>
                      <a:pt x="3250325" y="2275490"/>
                      <a:pt x="3129456" y="2356945"/>
                    </a:cubicBezTo>
                    <a:cubicBezTo>
                      <a:pt x="3008587" y="2438400"/>
                      <a:pt x="2772104" y="2480441"/>
                      <a:pt x="2640725" y="2467303"/>
                    </a:cubicBezTo>
                    <a:cubicBezTo>
                      <a:pt x="2509346" y="2454165"/>
                      <a:pt x="2425263" y="2293882"/>
                      <a:pt x="2341180" y="2278117"/>
                    </a:cubicBezTo>
                    <a:cubicBezTo>
                      <a:pt x="2257097" y="2262352"/>
                      <a:pt x="2188780" y="2338551"/>
                      <a:pt x="2136228" y="2372710"/>
                    </a:cubicBezTo>
                    <a:cubicBezTo>
                      <a:pt x="2083676" y="2406869"/>
                      <a:pt x="2130972" y="2485696"/>
                      <a:pt x="2025869" y="2483069"/>
                    </a:cubicBezTo>
                    <a:cubicBezTo>
                      <a:pt x="1920766" y="2480442"/>
                      <a:pt x="1702676" y="2414752"/>
                      <a:pt x="1521373" y="2388476"/>
                    </a:cubicBezTo>
                    <a:close/>
                  </a:path>
                </a:pathLst>
              </a:custGeom>
              <a:solidFill>
                <a:srgbClr val="FFFF00">
                  <a:alpha val="52000"/>
                </a:srgbClr>
              </a:solidFill>
              <a:ln w="50800">
                <a:solidFill>
                  <a:srgbClr val="FFFF00"/>
                </a:solidFill>
                <a:prstDash val="sysDash"/>
                <a:tailEnd type="arrow"/>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useBgFill="1">
            <p:nvSpPr>
              <p:cNvPr id="61" name="Rectangle 60"/>
              <p:cNvSpPr/>
              <p:nvPr/>
            </p:nvSpPr>
            <p:spPr>
              <a:xfrm>
                <a:off x="0" y="685800"/>
                <a:ext cx="9144000" cy="762000"/>
              </a:xfrm>
              <a:prstGeom prst="rect">
                <a:avLst/>
              </a:prstGeom>
            </p:spPr>
            <p:txBody>
              <a:bodyPr wrap="square">
                <a:spAutoFit/>
              </a:bodyPr>
              <a:lstStyle/>
              <a:p>
                <a:pPr algn="ctr"/>
                <a:r>
                  <a:rPr lang="en-US" sz="4200" b="1" dirty="0" smtClean="0"/>
                  <a:t>an area with a high density of trees</a:t>
                </a:r>
                <a:endParaRPr lang="en-US" sz="4200" b="1" dirty="0"/>
              </a:p>
            </p:txBody>
          </p:sp>
          <p:sp useBgFill="1">
            <p:nvSpPr>
              <p:cNvPr id="62" name="Rectangle 61"/>
              <p:cNvSpPr/>
              <p:nvPr/>
            </p:nvSpPr>
            <p:spPr>
              <a:xfrm>
                <a:off x="0" y="2057400"/>
                <a:ext cx="4343400" cy="2062103"/>
              </a:xfrm>
              <a:prstGeom prst="rect">
                <a:avLst/>
              </a:prstGeom>
            </p:spPr>
            <p:txBody>
              <a:bodyPr wrap="square">
                <a:spAutoFit/>
              </a:bodyPr>
              <a:lstStyle/>
              <a:p>
                <a:r>
                  <a:rPr lang="en-US" sz="3200" b="1" dirty="0" smtClean="0"/>
                  <a:t>  BIOMASS: </a:t>
                </a:r>
              </a:p>
              <a:p>
                <a:r>
                  <a:rPr lang="en-US" sz="3200" b="1" dirty="0" smtClean="0"/>
                  <a:t>     biologic material of    </a:t>
                </a:r>
              </a:p>
              <a:p>
                <a:r>
                  <a:rPr lang="en-US" sz="3200" b="1" dirty="0" smtClean="0"/>
                  <a:t>     living or recently     </a:t>
                </a:r>
              </a:p>
              <a:p>
                <a:r>
                  <a:rPr lang="en-US" sz="3200" b="1" dirty="0" smtClean="0"/>
                  <a:t>     living organisms</a:t>
                </a:r>
              </a:p>
            </p:txBody>
          </p:sp>
          <p:sp>
            <p:nvSpPr>
              <p:cNvPr id="63" name="Rectangle 62"/>
              <p:cNvSpPr/>
              <p:nvPr/>
            </p:nvSpPr>
            <p:spPr>
              <a:xfrm>
                <a:off x="0" y="1447800"/>
                <a:ext cx="4495800" cy="584775"/>
              </a:xfrm>
              <a:prstGeom prst="rect">
                <a:avLst/>
              </a:prstGeom>
              <a:noFill/>
            </p:spPr>
            <p:txBody>
              <a:bodyPr wrap="square">
                <a:spAutoFit/>
              </a:bodyPr>
              <a:lstStyle/>
              <a:p>
                <a:r>
                  <a:rPr lang="en-US" sz="3200" b="1" dirty="0" smtClean="0">
                    <a:solidFill>
                      <a:srgbClr val="FF0000"/>
                    </a:solidFill>
                    <a:effectLst>
                      <a:outerShdw dist="50800" dir="7200000" algn="ctr" rotWithShape="0">
                        <a:schemeClr val="tx1"/>
                      </a:outerShdw>
                    </a:effectLst>
                  </a:rPr>
                  <a:t>SOME TERMINOLOGY . . . </a:t>
                </a:r>
                <a:endParaRPr lang="en-US" sz="3200" b="1" dirty="0">
                  <a:solidFill>
                    <a:srgbClr val="FF0000"/>
                  </a:solidFill>
                  <a:effectLst>
                    <a:outerShdw dist="50800" dir="7200000" algn="ctr" rotWithShape="0">
                      <a:schemeClr val="tx1"/>
                    </a:outerShdw>
                  </a:effectLst>
                </a:endParaRPr>
              </a:p>
            </p:txBody>
          </p:sp>
          <p:sp useBgFill="1">
            <p:nvSpPr>
              <p:cNvPr id="64" name="Rectangle 63"/>
              <p:cNvSpPr/>
              <p:nvPr/>
            </p:nvSpPr>
            <p:spPr>
              <a:xfrm>
                <a:off x="0" y="4074855"/>
                <a:ext cx="4419600" cy="2554545"/>
              </a:xfrm>
              <a:prstGeom prst="rect">
                <a:avLst/>
              </a:prstGeom>
            </p:spPr>
            <p:txBody>
              <a:bodyPr wrap="square">
                <a:spAutoFit/>
              </a:bodyPr>
              <a:lstStyle/>
              <a:p>
                <a:r>
                  <a:rPr lang="en-US" sz="3200" b="1" dirty="0" smtClean="0"/>
                  <a:t>  </a:t>
                </a:r>
                <a:r>
                  <a:rPr lang="en-US" sz="3200" b="1" i="1" dirty="0" smtClean="0">
                    <a:effectLst>
                      <a:outerShdw dist="50800" dir="7200000" algn="ctr" rotWithShape="0">
                        <a:srgbClr val="FF0000"/>
                      </a:outerShdw>
                    </a:effectLst>
                  </a:rPr>
                  <a:t>FOREST</a:t>
                </a:r>
                <a:r>
                  <a:rPr lang="en-US" sz="3200" b="1" dirty="0" smtClean="0"/>
                  <a:t>  BIOMASS: </a:t>
                </a:r>
              </a:p>
              <a:p>
                <a:pPr>
                  <a:buFont typeface="Arial" pitchFamily="34" charset="0"/>
                  <a:buChar char="•"/>
                </a:pPr>
                <a:r>
                  <a:rPr lang="en-US" sz="3200" b="1" dirty="0" smtClean="0"/>
                  <a:t> tree trunks &amp; canopy</a:t>
                </a:r>
              </a:p>
              <a:p>
                <a:pPr>
                  <a:buFont typeface="Arial" pitchFamily="34" charset="0"/>
                  <a:buChar char="•"/>
                </a:pPr>
                <a:r>
                  <a:rPr lang="en-US" sz="3200" b="1" dirty="0" smtClean="0"/>
                  <a:t> shrubs, herbs, mosses</a:t>
                </a:r>
              </a:p>
              <a:p>
                <a:pPr>
                  <a:buFont typeface="Arial" pitchFamily="34" charset="0"/>
                  <a:buChar char="•"/>
                </a:pPr>
                <a:r>
                  <a:rPr lang="en-US" sz="3200" b="1" dirty="0" smtClean="0"/>
                  <a:t> roots</a:t>
                </a:r>
              </a:p>
              <a:p>
                <a:pPr>
                  <a:buFont typeface="Arial" pitchFamily="34" charset="0"/>
                  <a:buChar char="•"/>
                </a:pPr>
                <a:r>
                  <a:rPr lang="en-US" sz="3200" b="1" dirty="0" smtClean="0"/>
                  <a:t> decomposing detritus</a:t>
                </a:r>
              </a:p>
            </p:txBody>
          </p:sp>
          <p:grpSp>
            <p:nvGrpSpPr>
              <p:cNvPr id="65" name="Group 16"/>
              <p:cNvGrpSpPr/>
              <p:nvPr/>
            </p:nvGrpSpPr>
            <p:grpSpPr>
              <a:xfrm>
                <a:off x="6653048" y="2286000"/>
                <a:ext cx="1229711" cy="2396359"/>
                <a:chOff x="6653048" y="2286000"/>
                <a:chExt cx="1229711" cy="2396359"/>
              </a:xfrm>
              <a:noFill/>
              <a:effectLst/>
            </p:grpSpPr>
            <p:sp>
              <p:nvSpPr>
                <p:cNvPr id="102" name="Freeform 101"/>
                <p:cNvSpPr/>
                <p:nvPr/>
              </p:nvSpPr>
              <p:spPr>
                <a:xfrm>
                  <a:off x="6705601" y="2286000"/>
                  <a:ext cx="304800" cy="1219200"/>
                </a:xfrm>
                <a:custGeom>
                  <a:avLst/>
                  <a:gdLst>
                    <a:gd name="connsiteX0" fmla="*/ 0 w 420414"/>
                    <a:gd name="connsiteY0" fmla="*/ 861848 h 882869"/>
                    <a:gd name="connsiteX1" fmla="*/ 63063 w 420414"/>
                    <a:gd name="connsiteY1" fmla="*/ 814552 h 882869"/>
                    <a:gd name="connsiteX2" fmla="*/ 362607 w 420414"/>
                    <a:gd name="connsiteY2" fmla="*/ 451945 h 882869"/>
                    <a:gd name="connsiteX3" fmla="*/ 409904 w 420414"/>
                    <a:gd name="connsiteY3" fmla="*/ 57807 h 882869"/>
                    <a:gd name="connsiteX4" fmla="*/ 409904 w 420414"/>
                    <a:gd name="connsiteY4" fmla="*/ 105103 h 88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414" h="882869">
                      <a:moveTo>
                        <a:pt x="0" y="861848"/>
                      </a:moveTo>
                      <a:cubicBezTo>
                        <a:pt x="1314" y="872358"/>
                        <a:pt x="2629" y="882869"/>
                        <a:pt x="63063" y="814552"/>
                      </a:cubicBezTo>
                      <a:cubicBezTo>
                        <a:pt x="123498" y="746235"/>
                        <a:pt x="304800" y="578069"/>
                        <a:pt x="362607" y="451945"/>
                      </a:cubicBezTo>
                      <a:cubicBezTo>
                        <a:pt x="420414" y="325821"/>
                        <a:pt x="402021" y="115614"/>
                        <a:pt x="409904" y="57807"/>
                      </a:cubicBezTo>
                      <a:cubicBezTo>
                        <a:pt x="417787" y="0"/>
                        <a:pt x="413845" y="52551"/>
                        <a:pt x="409904" y="105103"/>
                      </a:cubicBezTo>
                    </a:path>
                  </a:pathLst>
                </a:custGeom>
                <a:grpFill/>
                <a:ln w="190500">
                  <a:gradFill>
                    <a:gsLst>
                      <a:gs pos="0">
                        <a:srgbClr val="FFFF00"/>
                      </a:gs>
                      <a:gs pos="13000">
                        <a:srgbClr val="FFA800"/>
                      </a:gs>
                      <a:gs pos="28000">
                        <a:srgbClr val="825600"/>
                      </a:gs>
                      <a:gs pos="42999">
                        <a:srgbClr val="FFA800"/>
                      </a:gs>
                      <a:gs pos="58000">
                        <a:srgbClr val="825600"/>
                      </a:gs>
                      <a:gs pos="72000">
                        <a:srgbClr val="FFA800"/>
                      </a:gs>
                      <a:gs pos="87000">
                        <a:srgbClr val="825600"/>
                      </a:gs>
                      <a:gs pos="100000">
                        <a:srgbClr val="FFA800"/>
                      </a:gs>
                    </a:gsLst>
                    <a:lin ang="102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 name="Freeform 102"/>
                <p:cNvSpPr/>
                <p:nvPr/>
              </p:nvSpPr>
              <p:spPr>
                <a:xfrm>
                  <a:off x="7351987" y="2443654"/>
                  <a:ext cx="45719" cy="909145"/>
                </a:xfrm>
                <a:custGeom>
                  <a:avLst/>
                  <a:gdLst>
                    <a:gd name="connsiteX0" fmla="*/ 42041 w 105103"/>
                    <a:gd name="connsiteY0" fmla="*/ 788276 h 788276"/>
                    <a:gd name="connsiteX1" fmla="*/ 42041 w 105103"/>
                    <a:gd name="connsiteY1" fmla="*/ 488731 h 788276"/>
                    <a:gd name="connsiteX2" fmla="*/ 10510 w 105103"/>
                    <a:gd name="connsiteY2" fmla="*/ 204952 h 788276"/>
                    <a:gd name="connsiteX3" fmla="*/ 105103 w 105103"/>
                    <a:gd name="connsiteY3" fmla="*/ 0 h 788276"/>
                  </a:gdLst>
                  <a:ahLst/>
                  <a:cxnLst>
                    <a:cxn ang="0">
                      <a:pos x="connsiteX0" y="connsiteY0"/>
                    </a:cxn>
                    <a:cxn ang="0">
                      <a:pos x="connsiteX1" y="connsiteY1"/>
                    </a:cxn>
                    <a:cxn ang="0">
                      <a:pos x="connsiteX2" y="connsiteY2"/>
                    </a:cxn>
                    <a:cxn ang="0">
                      <a:pos x="connsiteX3" y="connsiteY3"/>
                    </a:cxn>
                  </a:cxnLst>
                  <a:rect l="l" t="t" r="r" b="b"/>
                  <a:pathLst>
                    <a:path w="105103" h="788276">
                      <a:moveTo>
                        <a:pt x="42041" y="788276"/>
                      </a:moveTo>
                      <a:cubicBezTo>
                        <a:pt x="44668" y="687114"/>
                        <a:pt x="47296" y="585952"/>
                        <a:pt x="42041" y="488731"/>
                      </a:cubicBezTo>
                      <a:cubicBezTo>
                        <a:pt x="36786" y="391510"/>
                        <a:pt x="0" y="286407"/>
                        <a:pt x="10510" y="204952"/>
                      </a:cubicBezTo>
                      <a:cubicBezTo>
                        <a:pt x="21020" y="123497"/>
                        <a:pt x="89338" y="42041"/>
                        <a:pt x="105103" y="0"/>
                      </a:cubicBezTo>
                    </a:path>
                  </a:pathLst>
                </a:custGeom>
                <a:grpFill/>
                <a:ln w="190500">
                  <a:gradFill>
                    <a:gsLst>
                      <a:gs pos="0">
                        <a:srgbClr val="FFFF00"/>
                      </a:gs>
                      <a:gs pos="13000">
                        <a:srgbClr val="FFA800"/>
                      </a:gs>
                      <a:gs pos="28000">
                        <a:srgbClr val="825600"/>
                      </a:gs>
                      <a:gs pos="42999">
                        <a:srgbClr val="FFA800"/>
                      </a:gs>
                      <a:gs pos="58000">
                        <a:srgbClr val="825600"/>
                      </a:gs>
                      <a:gs pos="72000">
                        <a:srgbClr val="FFA800"/>
                      </a:gs>
                      <a:gs pos="87000">
                        <a:srgbClr val="825600"/>
                      </a:gs>
                      <a:gs pos="100000">
                        <a:srgbClr val="FFA800"/>
                      </a:gs>
                    </a:gsLst>
                    <a:lin ang="102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 name="Freeform 103"/>
                <p:cNvSpPr/>
                <p:nvPr/>
              </p:nvSpPr>
              <p:spPr>
                <a:xfrm>
                  <a:off x="7315200" y="2885090"/>
                  <a:ext cx="567559" cy="425669"/>
                </a:xfrm>
                <a:custGeom>
                  <a:avLst/>
                  <a:gdLst>
                    <a:gd name="connsiteX0" fmla="*/ 0 w 567559"/>
                    <a:gd name="connsiteY0" fmla="*/ 425669 h 425669"/>
                    <a:gd name="connsiteX1" fmla="*/ 315310 w 567559"/>
                    <a:gd name="connsiteY1" fmla="*/ 252248 h 425669"/>
                    <a:gd name="connsiteX2" fmla="*/ 567559 w 567559"/>
                    <a:gd name="connsiteY2" fmla="*/ 0 h 425669"/>
                  </a:gdLst>
                  <a:ahLst/>
                  <a:cxnLst>
                    <a:cxn ang="0">
                      <a:pos x="connsiteX0" y="connsiteY0"/>
                    </a:cxn>
                    <a:cxn ang="0">
                      <a:pos x="connsiteX1" y="connsiteY1"/>
                    </a:cxn>
                    <a:cxn ang="0">
                      <a:pos x="connsiteX2" y="connsiteY2"/>
                    </a:cxn>
                  </a:cxnLst>
                  <a:rect l="l" t="t" r="r" b="b"/>
                  <a:pathLst>
                    <a:path w="567559" h="425669">
                      <a:moveTo>
                        <a:pt x="0" y="425669"/>
                      </a:moveTo>
                      <a:cubicBezTo>
                        <a:pt x="110358" y="374431"/>
                        <a:pt x="220717" y="323193"/>
                        <a:pt x="315310" y="252248"/>
                      </a:cubicBezTo>
                      <a:cubicBezTo>
                        <a:pt x="409903" y="181303"/>
                        <a:pt x="488731" y="90651"/>
                        <a:pt x="567559" y="0"/>
                      </a:cubicBezTo>
                    </a:path>
                  </a:pathLst>
                </a:custGeom>
                <a:grpFill/>
                <a:ln w="190500">
                  <a:gradFill>
                    <a:gsLst>
                      <a:gs pos="0">
                        <a:srgbClr val="FFFF00"/>
                      </a:gs>
                      <a:gs pos="13000">
                        <a:srgbClr val="FFA800"/>
                      </a:gs>
                      <a:gs pos="28000">
                        <a:srgbClr val="825600"/>
                      </a:gs>
                      <a:gs pos="42999">
                        <a:srgbClr val="FFA800"/>
                      </a:gs>
                      <a:gs pos="58000">
                        <a:srgbClr val="825600"/>
                      </a:gs>
                      <a:gs pos="72000">
                        <a:srgbClr val="FFA800"/>
                      </a:gs>
                      <a:gs pos="87000">
                        <a:srgbClr val="825600"/>
                      </a:gs>
                      <a:gs pos="100000">
                        <a:srgbClr val="FFA800"/>
                      </a:gs>
                    </a:gsLst>
                    <a:lin ang="102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5" name="Freeform 104"/>
                <p:cNvSpPr/>
                <p:nvPr/>
              </p:nvSpPr>
              <p:spPr>
                <a:xfrm>
                  <a:off x="6653048" y="3011214"/>
                  <a:ext cx="236484" cy="1056289"/>
                </a:xfrm>
                <a:custGeom>
                  <a:avLst/>
                  <a:gdLst>
                    <a:gd name="connsiteX0" fmla="*/ 220718 w 236484"/>
                    <a:gd name="connsiteY0" fmla="*/ 1056289 h 1056289"/>
                    <a:gd name="connsiteX1" fmla="*/ 220718 w 236484"/>
                    <a:gd name="connsiteY1" fmla="*/ 930165 h 1056289"/>
                    <a:gd name="connsiteX2" fmla="*/ 126124 w 236484"/>
                    <a:gd name="connsiteY2" fmla="*/ 567558 h 1056289"/>
                    <a:gd name="connsiteX3" fmla="*/ 0 w 236484"/>
                    <a:gd name="connsiteY3" fmla="*/ 0 h 1056289"/>
                  </a:gdLst>
                  <a:ahLst/>
                  <a:cxnLst>
                    <a:cxn ang="0">
                      <a:pos x="connsiteX0" y="connsiteY0"/>
                    </a:cxn>
                    <a:cxn ang="0">
                      <a:pos x="connsiteX1" y="connsiteY1"/>
                    </a:cxn>
                    <a:cxn ang="0">
                      <a:pos x="connsiteX2" y="connsiteY2"/>
                    </a:cxn>
                    <a:cxn ang="0">
                      <a:pos x="connsiteX3" y="connsiteY3"/>
                    </a:cxn>
                  </a:cxnLst>
                  <a:rect l="l" t="t" r="r" b="b"/>
                  <a:pathLst>
                    <a:path w="236484" h="1056289">
                      <a:moveTo>
                        <a:pt x="220718" y="1056289"/>
                      </a:moveTo>
                      <a:cubicBezTo>
                        <a:pt x="228601" y="1033954"/>
                        <a:pt x="236484" y="1011620"/>
                        <a:pt x="220718" y="930165"/>
                      </a:cubicBezTo>
                      <a:cubicBezTo>
                        <a:pt x="204952" y="848710"/>
                        <a:pt x="162910" y="722585"/>
                        <a:pt x="126124" y="567558"/>
                      </a:cubicBezTo>
                      <a:cubicBezTo>
                        <a:pt x="89338" y="412531"/>
                        <a:pt x="47297" y="128752"/>
                        <a:pt x="0" y="0"/>
                      </a:cubicBezTo>
                    </a:path>
                  </a:pathLst>
                </a:custGeom>
                <a:grpFill/>
                <a:ln w="190500">
                  <a:gradFill>
                    <a:gsLst>
                      <a:gs pos="0">
                        <a:srgbClr val="FFFF00"/>
                      </a:gs>
                      <a:gs pos="13000">
                        <a:srgbClr val="FFA800"/>
                      </a:gs>
                      <a:gs pos="28000">
                        <a:srgbClr val="825600"/>
                      </a:gs>
                      <a:gs pos="42999">
                        <a:srgbClr val="FFA800"/>
                      </a:gs>
                      <a:gs pos="58000">
                        <a:srgbClr val="825600"/>
                      </a:gs>
                      <a:gs pos="72000">
                        <a:srgbClr val="FFA800"/>
                      </a:gs>
                      <a:gs pos="87000">
                        <a:srgbClr val="825600"/>
                      </a:gs>
                      <a:gs pos="100000">
                        <a:srgbClr val="FFA800"/>
                      </a:gs>
                    </a:gsLst>
                    <a:lin ang="102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6" name="Freeform 105"/>
                <p:cNvSpPr/>
                <p:nvPr/>
              </p:nvSpPr>
              <p:spPr>
                <a:xfrm>
                  <a:off x="6921062" y="3279228"/>
                  <a:ext cx="488731" cy="1403131"/>
                </a:xfrm>
                <a:custGeom>
                  <a:avLst/>
                  <a:gdLst>
                    <a:gd name="connsiteX0" fmla="*/ 0 w 488731"/>
                    <a:gd name="connsiteY0" fmla="*/ 1403131 h 1403131"/>
                    <a:gd name="connsiteX1" fmla="*/ 94593 w 488731"/>
                    <a:gd name="connsiteY1" fmla="*/ 567558 h 1403131"/>
                    <a:gd name="connsiteX2" fmla="*/ 488731 w 488731"/>
                    <a:gd name="connsiteY2" fmla="*/ 0 h 1403131"/>
                  </a:gdLst>
                  <a:ahLst/>
                  <a:cxnLst>
                    <a:cxn ang="0">
                      <a:pos x="connsiteX0" y="connsiteY0"/>
                    </a:cxn>
                    <a:cxn ang="0">
                      <a:pos x="connsiteX1" y="connsiteY1"/>
                    </a:cxn>
                    <a:cxn ang="0">
                      <a:pos x="connsiteX2" y="connsiteY2"/>
                    </a:cxn>
                  </a:cxnLst>
                  <a:rect l="l" t="t" r="r" b="b"/>
                  <a:pathLst>
                    <a:path w="488731" h="1403131">
                      <a:moveTo>
                        <a:pt x="0" y="1403131"/>
                      </a:moveTo>
                      <a:cubicBezTo>
                        <a:pt x="6569" y="1102272"/>
                        <a:pt x="13138" y="801413"/>
                        <a:pt x="94593" y="567558"/>
                      </a:cubicBezTo>
                      <a:cubicBezTo>
                        <a:pt x="176048" y="333703"/>
                        <a:pt x="420414" y="97221"/>
                        <a:pt x="488731" y="0"/>
                      </a:cubicBezTo>
                    </a:path>
                  </a:pathLst>
                </a:custGeom>
                <a:grpFill/>
                <a:ln w="254000">
                  <a:gradFill>
                    <a:gsLst>
                      <a:gs pos="0">
                        <a:srgbClr val="FFFF00"/>
                      </a:gs>
                      <a:gs pos="13000">
                        <a:srgbClr val="FFA800"/>
                      </a:gs>
                      <a:gs pos="28000">
                        <a:srgbClr val="825600"/>
                      </a:gs>
                      <a:gs pos="42999">
                        <a:srgbClr val="FFA800"/>
                      </a:gs>
                      <a:gs pos="58000">
                        <a:srgbClr val="825600"/>
                      </a:gs>
                      <a:gs pos="72000">
                        <a:srgbClr val="FFA800"/>
                      </a:gs>
                      <a:gs pos="87000">
                        <a:srgbClr val="825600"/>
                      </a:gs>
                      <a:gs pos="100000">
                        <a:srgbClr val="FFA800"/>
                      </a:gs>
                    </a:gsLst>
                    <a:lin ang="10200000" scaled="0"/>
                  </a:gra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pic>
            <p:nvPicPr>
              <p:cNvPr id="66" name="Picture 3" descr="C:\Documents and Settings\Phillips\Local Settings\Temporary Internet Files\Content.IE5\KCAVLF23\MC900335432[1].wmf"/>
              <p:cNvPicPr>
                <a:picLocks noChangeAspect="1" noChangeArrowheads="1"/>
              </p:cNvPicPr>
              <p:nvPr/>
            </p:nvPicPr>
            <p:blipFill>
              <a:blip r:embed="rId4" cstate="print"/>
              <a:srcRect l="14987" t="8293" r="43797"/>
              <a:stretch>
                <a:fillRect/>
              </a:stretch>
            </p:blipFill>
            <p:spPr bwMode="auto">
              <a:xfrm>
                <a:off x="5673364" y="4165600"/>
                <a:ext cx="896774" cy="711199"/>
              </a:xfrm>
              <a:prstGeom prst="rect">
                <a:avLst/>
              </a:prstGeom>
              <a:noFill/>
            </p:spPr>
          </p:pic>
          <p:sp>
            <p:nvSpPr>
              <p:cNvPr id="67" name="Freeform 66"/>
              <p:cNvSpPr/>
              <p:nvPr/>
            </p:nvSpPr>
            <p:spPr>
              <a:xfrm flipH="1">
                <a:off x="5257800" y="4137660"/>
                <a:ext cx="457200" cy="701040"/>
              </a:xfrm>
              <a:custGeom>
                <a:avLst/>
                <a:gdLst>
                  <a:gd name="connsiteX0" fmla="*/ 172720 w 538480"/>
                  <a:gd name="connsiteY0" fmla="*/ 647700 h 716280"/>
                  <a:gd name="connsiteX1" fmla="*/ 127000 w 538480"/>
                  <a:gd name="connsiteY1" fmla="*/ 556260 h 716280"/>
                  <a:gd name="connsiteX2" fmla="*/ 50800 w 538480"/>
                  <a:gd name="connsiteY2" fmla="*/ 495300 h 716280"/>
                  <a:gd name="connsiteX3" fmla="*/ 5080 w 538480"/>
                  <a:gd name="connsiteY3" fmla="*/ 373380 h 716280"/>
                  <a:gd name="connsiteX4" fmla="*/ 81280 w 538480"/>
                  <a:gd name="connsiteY4" fmla="*/ 251460 h 716280"/>
                  <a:gd name="connsiteX5" fmla="*/ 172720 w 538480"/>
                  <a:gd name="connsiteY5" fmla="*/ 22860 h 716280"/>
                  <a:gd name="connsiteX6" fmla="*/ 233680 w 538480"/>
                  <a:gd name="connsiteY6" fmla="*/ 114300 h 716280"/>
                  <a:gd name="connsiteX7" fmla="*/ 355600 w 538480"/>
                  <a:gd name="connsiteY7" fmla="*/ 99060 h 716280"/>
                  <a:gd name="connsiteX8" fmla="*/ 325120 w 538480"/>
                  <a:gd name="connsiteY8" fmla="*/ 175260 h 716280"/>
                  <a:gd name="connsiteX9" fmla="*/ 508000 w 538480"/>
                  <a:gd name="connsiteY9" fmla="*/ 327660 h 716280"/>
                  <a:gd name="connsiteX10" fmla="*/ 508000 w 538480"/>
                  <a:gd name="connsiteY10" fmla="*/ 419100 h 716280"/>
                  <a:gd name="connsiteX11" fmla="*/ 370840 w 538480"/>
                  <a:gd name="connsiteY11" fmla="*/ 434340 h 716280"/>
                  <a:gd name="connsiteX12" fmla="*/ 309880 w 538480"/>
                  <a:gd name="connsiteY12" fmla="*/ 556260 h 716280"/>
                  <a:gd name="connsiteX13" fmla="*/ 309880 w 538480"/>
                  <a:gd name="connsiteY13" fmla="*/ 647700 h 716280"/>
                  <a:gd name="connsiteX14" fmla="*/ 309880 w 538480"/>
                  <a:gd name="connsiteY14" fmla="*/ 708660 h 716280"/>
                  <a:gd name="connsiteX15" fmla="*/ 203200 w 538480"/>
                  <a:gd name="connsiteY15" fmla="*/ 6019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8480" h="716280">
                    <a:moveTo>
                      <a:pt x="172720" y="647700"/>
                    </a:moveTo>
                    <a:cubicBezTo>
                      <a:pt x="160020" y="614680"/>
                      <a:pt x="147320" y="581660"/>
                      <a:pt x="127000" y="556260"/>
                    </a:cubicBezTo>
                    <a:cubicBezTo>
                      <a:pt x="106680" y="530860"/>
                      <a:pt x="71120" y="525780"/>
                      <a:pt x="50800" y="495300"/>
                    </a:cubicBezTo>
                    <a:cubicBezTo>
                      <a:pt x="30480" y="464820"/>
                      <a:pt x="0" y="414020"/>
                      <a:pt x="5080" y="373380"/>
                    </a:cubicBezTo>
                    <a:cubicBezTo>
                      <a:pt x="10160" y="332740"/>
                      <a:pt x="53340" y="309880"/>
                      <a:pt x="81280" y="251460"/>
                    </a:cubicBezTo>
                    <a:cubicBezTo>
                      <a:pt x="109220" y="193040"/>
                      <a:pt x="147320" y="45720"/>
                      <a:pt x="172720" y="22860"/>
                    </a:cubicBezTo>
                    <a:cubicBezTo>
                      <a:pt x="198120" y="0"/>
                      <a:pt x="203200" y="101600"/>
                      <a:pt x="233680" y="114300"/>
                    </a:cubicBezTo>
                    <a:cubicBezTo>
                      <a:pt x="264160" y="127000"/>
                      <a:pt x="340360" y="88900"/>
                      <a:pt x="355600" y="99060"/>
                    </a:cubicBezTo>
                    <a:cubicBezTo>
                      <a:pt x="370840" y="109220"/>
                      <a:pt x="299720" y="137160"/>
                      <a:pt x="325120" y="175260"/>
                    </a:cubicBezTo>
                    <a:cubicBezTo>
                      <a:pt x="350520" y="213360"/>
                      <a:pt x="477520" y="287020"/>
                      <a:pt x="508000" y="327660"/>
                    </a:cubicBezTo>
                    <a:cubicBezTo>
                      <a:pt x="538480" y="368300"/>
                      <a:pt x="530860" y="401320"/>
                      <a:pt x="508000" y="419100"/>
                    </a:cubicBezTo>
                    <a:cubicBezTo>
                      <a:pt x="485140" y="436880"/>
                      <a:pt x="403860" y="411480"/>
                      <a:pt x="370840" y="434340"/>
                    </a:cubicBezTo>
                    <a:cubicBezTo>
                      <a:pt x="337820" y="457200"/>
                      <a:pt x="320040" y="520700"/>
                      <a:pt x="309880" y="556260"/>
                    </a:cubicBezTo>
                    <a:cubicBezTo>
                      <a:pt x="299720" y="591820"/>
                      <a:pt x="309880" y="647700"/>
                      <a:pt x="309880" y="647700"/>
                    </a:cubicBezTo>
                    <a:cubicBezTo>
                      <a:pt x="309880" y="673100"/>
                      <a:pt x="327660" y="716280"/>
                      <a:pt x="309880" y="708660"/>
                    </a:cubicBezTo>
                    <a:cubicBezTo>
                      <a:pt x="292100" y="701040"/>
                      <a:pt x="247650" y="651510"/>
                      <a:pt x="203200" y="601980"/>
                    </a:cubicBezTo>
                  </a:path>
                </a:pathLst>
              </a:custGeom>
              <a:blipFill dpi="0" rotWithShape="1">
                <a:blip r:embed="rId5" cstate="print">
                  <a:alphaModFix amt="56000"/>
                </a:blip>
                <a:srcRect/>
                <a:tile tx="0" ty="0" sx="100000" sy="100000" flip="none" algn="tl"/>
              </a:blip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Freeform 67"/>
              <p:cNvSpPr/>
              <p:nvPr/>
            </p:nvSpPr>
            <p:spPr>
              <a:xfrm>
                <a:off x="6248400" y="3962400"/>
                <a:ext cx="800100" cy="871728"/>
              </a:xfrm>
              <a:custGeom>
                <a:avLst/>
                <a:gdLst>
                  <a:gd name="connsiteX0" fmla="*/ 617220 w 1043940"/>
                  <a:gd name="connsiteY0" fmla="*/ 690880 h 708660"/>
                  <a:gd name="connsiteX1" fmla="*/ 190500 w 1043940"/>
                  <a:gd name="connsiteY1" fmla="*/ 508000 h 708660"/>
                  <a:gd name="connsiteX2" fmla="*/ 22860 w 1043940"/>
                  <a:gd name="connsiteY2" fmla="*/ 264160 h 708660"/>
                  <a:gd name="connsiteX3" fmla="*/ 327660 w 1043940"/>
                  <a:gd name="connsiteY3" fmla="*/ 111760 h 708660"/>
                  <a:gd name="connsiteX4" fmla="*/ 571500 w 1043940"/>
                  <a:gd name="connsiteY4" fmla="*/ 5080 h 708660"/>
                  <a:gd name="connsiteX5" fmla="*/ 967740 w 1043940"/>
                  <a:gd name="connsiteY5" fmla="*/ 142240 h 708660"/>
                  <a:gd name="connsiteX6" fmla="*/ 1028700 w 1043940"/>
                  <a:gd name="connsiteY6" fmla="*/ 401320 h 708660"/>
                  <a:gd name="connsiteX7" fmla="*/ 937260 w 1043940"/>
                  <a:gd name="connsiteY7" fmla="*/ 553720 h 708660"/>
                  <a:gd name="connsiteX8" fmla="*/ 739140 w 1043940"/>
                  <a:gd name="connsiteY8" fmla="*/ 614680 h 708660"/>
                  <a:gd name="connsiteX9" fmla="*/ 617220 w 1043940"/>
                  <a:gd name="connsiteY9" fmla="*/ 69088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940" h="708660">
                    <a:moveTo>
                      <a:pt x="617220" y="690880"/>
                    </a:moveTo>
                    <a:cubicBezTo>
                      <a:pt x="525780" y="673100"/>
                      <a:pt x="289560" y="579120"/>
                      <a:pt x="190500" y="508000"/>
                    </a:cubicBezTo>
                    <a:cubicBezTo>
                      <a:pt x="91440" y="436880"/>
                      <a:pt x="0" y="330200"/>
                      <a:pt x="22860" y="264160"/>
                    </a:cubicBezTo>
                    <a:cubicBezTo>
                      <a:pt x="45720" y="198120"/>
                      <a:pt x="236220" y="154940"/>
                      <a:pt x="327660" y="111760"/>
                    </a:cubicBezTo>
                    <a:cubicBezTo>
                      <a:pt x="419100" y="68580"/>
                      <a:pt x="464820" y="0"/>
                      <a:pt x="571500" y="5080"/>
                    </a:cubicBezTo>
                    <a:cubicBezTo>
                      <a:pt x="678180" y="10160"/>
                      <a:pt x="891540" y="76200"/>
                      <a:pt x="967740" y="142240"/>
                    </a:cubicBezTo>
                    <a:cubicBezTo>
                      <a:pt x="1043940" y="208280"/>
                      <a:pt x="1033780" y="332740"/>
                      <a:pt x="1028700" y="401320"/>
                    </a:cubicBezTo>
                    <a:cubicBezTo>
                      <a:pt x="1023620" y="469900"/>
                      <a:pt x="985520" y="518160"/>
                      <a:pt x="937260" y="553720"/>
                    </a:cubicBezTo>
                    <a:cubicBezTo>
                      <a:pt x="889000" y="589280"/>
                      <a:pt x="789940" y="589280"/>
                      <a:pt x="739140" y="614680"/>
                    </a:cubicBezTo>
                    <a:cubicBezTo>
                      <a:pt x="688340" y="640080"/>
                      <a:pt x="708660" y="708660"/>
                      <a:pt x="617220" y="690880"/>
                    </a:cubicBezTo>
                    <a:close/>
                  </a:path>
                </a:pathLst>
              </a:custGeom>
              <a:blipFill dpi="0" rotWithShape="1">
                <a:blip r:embed="rId5" cstate="print">
                  <a:alphaModFix amt="56000"/>
                </a:blip>
                <a:srcRect/>
                <a:tile tx="0" ty="0" sx="100000" sy="100000" flip="none" algn="tl"/>
              </a:blip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9" name="Picture 3" descr="C:\Documents and Settings\Phillips\Local Settings\Temporary Internet Files\Content.IE5\KCAVLF23\MC900335432[1].wmf"/>
              <p:cNvPicPr preferRelativeResize="0">
                <a:picLocks noChangeArrowheads="1"/>
              </p:cNvPicPr>
              <p:nvPr/>
            </p:nvPicPr>
            <p:blipFill>
              <a:blip r:embed="rId4" cstate="print"/>
              <a:srcRect l="14987" t="8293" r="43797"/>
              <a:stretch>
                <a:fillRect/>
              </a:stretch>
            </p:blipFill>
            <p:spPr bwMode="auto">
              <a:xfrm>
                <a:off x="7620001" y="4084930"/>
                <a:ext cx="762000" cy="729081"/>
              </a:xfrm>
              <a:prstGeom prst="rect">
                <a:avLst/>
              </a:prstGeom>
              <a:noFill/>
            </p:spPr>
          </p:pic>
          <p:sp>
            <p:nvSpPr>
              <p:cNvPr id="70" name="Freeform 69"/>
              <p:cNvSpPr/>
              <p:nvPr/>
            </p:nvSpPr>
            <p:spPr>
              <a:xfrm>
                <a:off x="6858000" y="4332732"/>
                <a:ext cx="800100" cy="566928"/>
              </a:xfrm>
              <a:custGeom>
                <a:avLst/>
                <a:gdLst>
                  <a:gd name="connsiteX0" fmla="*/ 617220 w 1043940"/>
                  <a:gd name="connsiteY0" fmla="*/ 690880 h 708660"/>
                  <a:gd name="connsiteX1" fmla="*/ 190500 w 1043940"/>
                  <a:gd name="connsiteY1" fmla="*/ 508000 h 708660"/>
                  <a:gd name="connsiteX2" fmla="*/ 22860 w 1043940"/>
                  <a:gd name="connsiteY2" fmla="*/ 264160 h 708660"/>
                  <a:gd name="connsiteX3" fmla="*/ 327660 w 1043940"/>
                  <a:gd name="connsiteY3" fmla="*/ 111760 h 708660"/>
                  <a:gd name="connsiteX4" fmla="*/ 571500 w 1043940"/>
                  <a:gd name="connsiteY4" fmla="*/ 5080 h 708660"/>
                  <a:gd name="connsiteX5" fmla="*/ 967740 w 1043940"/>
                  <a:gd name="connsiteY5" fmla="*/ 142240 h 708660"/>
                  <a:gd name="connsiteX6" fmla="*/ 1028700 w 1043940"/>
                  <a:gd name="connsiteY6" fmla="*/ 401320 h 708660"/>
                  <a:gd name="connsiteX7" fmla="*/ 937260 w 1043940"/>
                  <a:gd name="connsiteY7" fmla="*/ 553720 h 708660"/>
                  <a:gd name="connsiteX8" fmla="*/ 739140 w 1043940"/>
                  <a:gd name="connsiteY8" fmla="*/ 614680 h 708660"/>
                  <a:gd name="connsiteX9" fmla="*/ 617220 w 1043940"/>
                  <a:gd name="connsiteY9" fmla="*/ 69088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940" h="708660">
                    <a:moveTo>
                      <a:pt x="617220" y="690880"/>
                    </a:moveTo>
                    <a:cubicBezTo>
                      <a:pt x="525780" y="673100"/>
                      <a:pt x="289560" y="579120"/>
                      <a:pt x="190500" y="508000"/>
                    </a:cubicBezTo>
                    <a:cubicBezTo>
                      <a:pt x="91440" y="436880"/>
                      <a:pt x="0" y="330200"/>
                      <a:pt x="22860" y="264160"/>
                    </a:cubicBezTo>
                    <a:cubicBezTo>
                      <a:pt x="45720" y="198120"/>
                      <a:pt x="236220" y="154940"/>
                      <a:pt x="327660" y="111760"/>
                    </a:cubicBezTo>
                    <a:cubicBezTo>
                      <a:pt x="419100" y="68580"/>
                      <a:pt x="464820" y="0"/>
                      <a:pt x="571500" y="5080"/>
                    </a:cubicBezTo>
                    <a:cubicBezTo>
                      <a:pt x="678180" y="10160"/>
                      <a:pt x="891540" y="76200"/>
                      <a:pt x="967740" y="142240"/>
                    </a:cubicBezTo>
                    <a:cubicBezTo>
                      <a:pt x="1043940" y="208280"/>
                      <a:pt x="1033780" y="332740"/>
                      <a:pt x="1028700" y="401320"/>
                    </a:cubicBezTo>
                    <a:cubicBezTo>
                      <a:pt x="1023620" y="469900"/>
                      <a:pt x="985520" y="518160"/>
                      <a:pt x="937260" y="553720"/>
                    </a:cubicBezTo>
                    <a:cubicBezTo>
                      <a:pt x="889000" y="589280"/>
                      <a:pt x="789940" y="589280"/>
                      <a:pt x="739140" y="614680"/>
                    </a:cubicBezTo>
                    <a:cubicBezTo>
                      <a:pt x="688340" y="640080"/>
                      <a:pt x="708660" y="708660"/>
                      <a:pt x="617220" y="690880"/>
                    </a:cubicBezTo>
                    <a:close/>
                  </a:path>
                </a:pathLst>
              </a:custGeom>
              <a:blipFill dpi="0" rotWithShape="1">
                <a:blip r:embed="rId5" cstate="print">
                  <a:alphaModFix amt="56000"/>
                </a:blip>
                <a:srcRect/>
                <a:tile tx="0" ty="0" sx="100000" sy="100000" flip="none" algn="tl"/>
              </a:blip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 name="Freeform 70"/>
              <p:cNvSpPr/>
              <p:nvPr/>
            </p:nvSpPr>
            <p:spPr>
              <a:xfrm>
                <a:off x="8229600" y="4191000"/>
                <a:ext cx="914400" cy="609600"/>
              </a:xfrm>
              <a:custGeom>
                <a:avLst/>
                <a:gdLst>
                  <a:gd name="connsiteX0" fmla="*/ 317500 w 767080"/>
                  <a:gd name="connsiteY0" fmla="*/ 861060 h 904240"/>
                  <a:gd name="connsiteX1" fmla="*/ 195580 w 767080"/>
                  <a:gd name="connsiteY1" fmla="*/ 617220 h 904240"/>
                  <a:gd name="connsiteX2" fmla="*/ 12700 w 767080"/>
                  <a:gd name="connsiteY2" fmla="*/ 342900 h 904240"/>
                  <a:gd name="connsiteX3" fmla="*/ 271780 w 767080"/>
                  <a:gd name="connsiteY3" fmla="*/ 22860 h 904240"/>
                  <a:gd name="connsiteX4" fmla="*/ 728980 w 767080"/>
                  <a:gd name="connsiteY4" fmla="*/ 205740 h 904240"/>
                  <a:gd name="connsiteX5" fmla="*/ 500380 w 767080"/>
                  <a:gd name="connsiteY5" fmla="*/ 464820 h 904240"/>
                  <a:gd name="connsiteX6" fmla="*/ 607060 w 767080"/>
                  <a:gd name="connsiteY6" fmla="*/ 601980 h 904240"/>
                  <a:gd name="connsiteX7" fmla="*/ 469900 w 767080"/>
                  <a:gd name="connsiteY7" fmla="*/ 678180 h 904240"/>
                  <a:gd name="connsiteX8" fmla="*/ 378460 w 767080"/>
                  <a:gd name="connsiteY8" fmla="*/ 876300 h 904240"/>
                  <a:gd name="connsiteX9" fmla="*/ 317500 w 767080"/>
                  <a:gd name="connsiteY9" fmla="*/ 861060 h 90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7080" h="904240">
                    <a:moveTo>
                      <a:pt x="317500" y="861060"/>
                    </a:moveTo>
                    <a:cubicBezTo>
                      <a:pt x="287020" y="817880"/>
                      <a:pt x="246380" y="703580"/>
                      <a:pt x="195580" y="617220"/>
                    </a:cubicBezTo>
                    <a:cubicBezTo>
                      <a:pt x="144780" y="530860"/>
                      <a:pt x="0" y="441960"/>
                      <a:pt x="12700" y="342900"/>
                    </a:cubicBezTo>
                    <a:cubicBezTo>
                      <a:pt x="25400" y="243840"/>
                      <a:pt x="152400" y="45720"/>
                      <a:pt x="271780" y="22860"/>
                    </a:cubicBezTo>
                    <a:cubicBezTo>
                      <a:pt x="391160" y="0"/>
                      <a:pt x="690880" y="132080"/>
                      <a:pt x="728980" y="205740"/>
                    </a:cubicBezTo>
                    <a:cubicBezTo>
                      <a:pt x="767080" y="279400"/>
                      <a:pt x="520700" y="398780"/>
                      <a:pt x="500380" y="464820"/>
                    </a:cubicBezTo>
                    <a:cubicBezTo>
                      <a:pt x="480060" y="530860"/>
                      <a:pt x="612140" y="566420"/>
                      <a:pt x="607060" y="601980"/>
                    </a:cubicBezTo>
                    <a:cubicBezTo>
                      <a:pt x="601980" y="637540"/>
                      <a:pt x="508000" y="632460"/>
                      <a:pt x="469900" y="678180"/>
                    </a:cubicBezTo>
                    <a:cubicBezTo>
                      <a:pt x="431800" y="723900"/>
                      <a:pt x="401320" y="848360"/>
                      <a:pt x="378460" y="876300"/>
                    </a:cubicBezTo>
                    <a:cubicBezTo>
                      <a:pt x="355600" y="904240"/>
                      <a:pt x="347980" y="904240"/>
                      <a:pt x="317500" y="861060"/>
                    </a:cubicBezTo>
                    <a:close/>
                  </a:path>
                </a:pathLst>
              </a:custGeom>
              <a:blipFill dpi="0" rotWithShape="1">
                <a:blip r:embed="rId5" cstate="print">
                  <a:alphaModFix amt="56000"/>
                </a:blip>
                <a:srcRect/>
                <a:tile tx="0" ty="0" sx="100000" sy="100000" flip="none" algn="tl"/>
              </a:blip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2" name="Group 23"/>
              <p:cNvGrpSpPr/>
              <p:nvPr/>
            </p:nvGrpSpPr>
            <p:grpSpPr>
              <a:xfrm>
                <a:off x="4343400" y="4419600"/>
                <a:ext cx="1219200" cy="387041"/>
                <a:chOff x="2362200" y="5867400"/>
                <a:chExt cx="1295400" cy="691841"/>
              </a:xfrm>
            </p:grpSpPr>
            <p:pic>
              <p:nvPicPr>
                <p:cNvPr id="94"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2362200" y="6019800"/>
                  <a:ext cx="304800" cy="539441"/>
                </a:xfrm>
                <a:prstGeom prst="rect">
                  <a:avLst/>
                </a:prstGeom>
                <a:noFill/>
              </p:spPr>
            </p:pic>
            <p:pic>
              <p:nvPicPr>
                <p:cNvPr id="95"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3352800" y="6019800"/>
                  <a:ext cx="304800" cy="539441"/>
                </a:xfrm>
                <a:prstGeom prst="rect">
                  <a:avLst/>
                </a:prstGeom>
                <a:noFill/>
              </p:spPr>
            </p:pic>
            <p:pic>
              <p:nvPicPr>
                <p:cNvPr id="96"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2514600" y="6019800"/>
                  <a:ext cx="304800" cy="539441"/>
                </a:xfrm>
                <a:prstGeom prst="rect">
                  <a:avLst/>
                </a:prstGeom>
                <a:noFill/>
              </p:spPr>
            </p:pic>
            <p:pic>
              <p:nvPicPr>
                <p:cNvPr id="97"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3276600" y="6019800"/>
                  <a:ext cx="304800" cy="539441"/>
                </a:xfrm>
                <a:prstGeom prst="rect">
                  <a:avLst/>
                </a:prstGeom>
                <a:noFill/>
              </p:spPr>
            </p:pic>
            <p:pic>
              <p:nvPicPr>
                <p:cNvPr id="98"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3048000" y="6019800"/>
                  <a:ext cx="304800" cy="539441"/>
                </a:xfrm>
                <a:prstGeom prst="rect">
                  <a:avLst/>
                </a:prstGeom>
                <a:noFill/>
              </p:spPr>
            </p:pic>
            <p:pic>
              <p:nvPicPr>
                <p:cNvPr id="99"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2590800" y="5867400"/>
                  <a:ext cx="304800" cy="539441"/>
                </a:xfrm>
                <a:prstGeom prst="rect">
                  <a:avLst/>
                </a:prstGeom>
                <a:noFill/>
              </p:spPr>
            </p:pic>
            <p:pic>
              <p:nvPicPr>
                <p:cNvPr id="100"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V="1">
                  <a:off x="2895600" y="5943600"/>
                  <a:ext cx="347855" cy="615641"/>
                </a:xfrm>
                <a:prstGeom prst="rect">
                  <a:avLst/>
                </a:prstGeom>
                <a:noFill/>
              </p:spPr>
            </p:pic>
            <p:pic>
              <p:nvPicPr>
                <p:cNvPr id="101"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2667000" y="6019800"/>
                  <a:ext cx="304800" cy="539441"/>
                </a:xfrm>
                <a:prstGeom prst="rect">
                  <a:avLst/>
                </a:prstGeom>
                <a:noFill/>
              </p:spPr>
            </p:pic>
          </p:grpSp>
          <p:grpSp>
            <p:nvGrpSpPr>
              <p:cNvPr id="73" name="Group 32"/>
              <p:cNvGrpSpPr/>
              <p:nvPr/>
            </p:nvGrpSpPr>
            <p:grpSpPr>
              <a:xfrm>
                <a:off x="6781800" y="4419600"/>
                <a:ext cx="1219200" cy="387041"/>
                <a:chOff x="2362200" y="5867400"/>
                <a:chExt cx="1295400" cy="691841"/>
              </a:xfrm>
            </p:grpSpPr>
            <p:pic>
              <p:nvPicPr>
                <p:cNvPr id="86"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2362200" y="6019800"/>
                  <a:ext cx="304800" cy="539441"/>
                </a:xfrm>
                <a:prstGeom prst="rect">
                  <a:avLst/>
                </a:prstGeom>
                <a:noFill/>
              </p:spPr>
            </p:pic>
            <p:pic>
              <p:nvPicPr>
                <p:cNvPr id="87"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3352800" y="6019800"/>
                  <a:ext cx="304800" cy="539441"/>
                </a:xfrm>
                <a:prstGeom prst="rect">
                  <a:avLst/>
                </a:prstGeom>
                <a:noFill/>
              </p:spPr>
            </p:pic>
            <p:pic>
              <p:nvPicPr>
                <p:cNvPr id="88"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2514600" y="6019800"/>
                  <a:ext cx="304800" cy="539441"/>
                </a:xfrm>
                <a:prstGeom prst="rect">
                  <a:avLst/>
                </a:prstGeom>
                <a:noFill/>
              </p:spPr>
            </p:pic>
            <p:pic>
              <p:nvPicPr>
                <p:cNvPr id="89"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3276600" y="6019800"/>
                  <a:ext cx="304800" cy="539441"/>
                </a:xfrm>
                <a:prstGeom prst="rect">
                  <a:avLst/>
                </a:prstGeom>
                <a:noFill/>
              </p:spPr>
            </p:pic>
            <p:pic>
              <p:nvPicPr>
                <p:cNvPr id="90"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3048000" y="6019800"/>
                  <a:ext cx="304800" cy="539441"/>
                </a:xfrm>
                <a:prstGeom prst="rect">
                  <a:avLst/>
                </a:prstGeom>
                <a:noFill/>
              </p:spPr>
            </p:pic>
            <p:pic>
              <p:nvPicPr>
                <p:cNvPr id="91"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2590800" y="5867400"/>
                  <a:ext cx="304800" cy="539441"/>
                </a:xfrm>
                <a:prstGeom prst="rect">
                  <a:avLst/>
                </a:prstGeom>
                <a:noFill/>
              </p:spPr>
            </p:pic>
            <p:pic>
              <p:nvPicPr>
                <p:cNvPr id="92"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V="1">
                  <a:off x="2895600" y="5943600"/>
                  <a:ext cx="347855" cy="615641"/>
                </a:xfrm>
                <a:prstGeom prst="rect">
                  <a:avLst/>
                </a:prstGeom>
                <a:noFill/>
              </p:spPr>
            </p:pic>
            <p:pic>
              <p:nvPicPr>
                <p:cNvPr id="93"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2667000" y="6019800"/>
                  <a:ext cx="304800" cy="539441"/>
                </a:xfrm>
                <a:prstGeom prst="rect">
                  <a:avLst/>
                </a:prstGeom>
                <a:noFill/>
              </p:spPr>
            </p:pic>
          </p:grpSp>
          <p:grpSp>
            <p:nvGrpSpPr>
              <p:cNvPr id="74" name="Group 41"/>
              <p:cNvGrpSpPr/>
              <p:nvPr/>
            </p:nvGrpSpPr>
            <p:grpSpPr>
              <a:xfrm>
                <a:off x="7924800" y="4413559"/>
                <a:ext cx="1219200" cy="387041"/>
                <a:chOff x="2362200" y="5867400"/>
                <a:chExt cx="1295400" cy="691841"/>
              </a:xfrm>
            </p:grpSpPr>
            <p:pic>
              <p:nvPicPr>
                <p:cNvPr id="78"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2362200" y="6019800"/>
                  <a:ext cx="304800" cy="539441"/>
                </a:xfrm>
                <a:prstGeom prst="rect">
                  <a:avLst/>
                </a:prstGeom>
                <a:noFill/>
              </p:spPr>
            </p:pic>
            <p:pic>
              <p:nvPicPr>
                <p:cNvPr id="79"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3352800" y="6019800"/>
                  <a:ext cx="304800" cy="539441"/>
                </a:xfrm>
                <a:prstGeom prst="rect">
                  <a:avLst/>
                </a:prstGeom>
                <a:noFill/>
              </p:spPr>
            </p:pic>
            <p:pic>
              <p:nvPicPr>
                <p:cNvPr id="80"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2514600" y="6019800"/>
                  <a:ext cx="304800" cy="539441"/>
                </a:xfrm>
                <a:prstGeom prst="rect">
                  <a:avLst/>
                </a:prstGeom>
                <a:noFill/>
              </p:spPr>
            </p:pic>
            <p:pic>
              <p:nvPicPr>
                <p:cNvPr id="81"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3276600" y="6019800"/>
                  <a:ext cx="304800" cy="539441"/>
                </a:xfrm>
                <a:prstGeom prst="rect">
                  <a:avLst/>
                </a:prstGeom>
                <a:noFill/>
              </p:spPr>
            </p:pic>
            <p:pic>
              <p:nvPicPr>
                <p:cNvPr id="82"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3048000" y="6019800"/>
                  <a:ext cx="304800" cy="539441"/>
                </a:xfrm>
                <a:prstGeom prst="rect">
                  <a:avLst/>
                </a:prstGeom>
                <a:noFill/>
              </p:spPr>
            </p:pic>
            <p:pic>
              <p:nvPicPr>
                <p:cNvPr id="83"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2590800" y="5867400"/>
                  <a:ext cx="304800" cy="539441"/>
                </a:xfrm>
                <a:prstGeom prst="rect">
                  <a:avLst/>
                </a:prstGeom>
                <a:noFill/>
              </p:spPr>
            </p:pic>
            <p:pic>
              <p:nvPicPr>
                <p:cNvPr id="84"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V="1">
                  <a:off x="2895600" y="5943600"/>
                  <a:ext cx="347855" cy="615641"/>
                </a:xfrm>
                <a:prstGeom prst="rect">
                  <a:avLst/>
                </a:prstGeom>
                <a:noFill/>
              </p:spPr>
            </p:pic>
            <p:pic>
              <p:nvPicPr>
                <p:cNvPr id="85" name="Picture 2" descr="C:\Documents and Settings\Phillips\Local Settings\Temporary Internet Files\Content.IE5\G07DS3UQ\MC900030127[1].wmf"/>
                <p:cNvPicPr>
                  <a:picLocks noChangeAspect="1" noChangeArrowheads="1"/>
                </p:cNvPicPr>
                <p:nvPr/>
              </p:nvPicPr>
              <p:blipFill>
                <a:blip r:embed="rId6" cstate="print"/>
                <a:srcRect/>
                <a:stretch>
                  <a:fillRect/>
                </a:stretch>
              </p:blipFill>
              <p:spPr bwMode="auto">
                <a:xfrm rot="10800000" flipH="1" flipV="1">
                  <a:off x="2667000" y="6019800"/>
                  <a:ext cx="304800" cy="539441"/>
                </a:xfrm>
                <a:prstGeom prst="rect">
                  <a:avLst/>
                </a:prstGeom>
                <a:noFill/>
              </p:spPr>
            </p:pic>
          </p:grpSp>
          <p:cxnSp>
            <p:nvCxnSpPr>
              <p:cNvPr id="75" name="Straight Connector 74"/>
              <p:cNvCxnSpPr/>
              <p:nvPr/>
            </p:nvCxnSpPr>
            <p:spPr>
              <a:xfrm>
                <a:off x="4419600" y="4876800"/>
                <a:ext cx="4724400" cy="0"/>
              </a:xfrm>
              <a:prstGeom prst="line">
                <a:avLst/>
              </a:prstGeom>
              <a:ln w="101600">
                <a:gradFill flip="none" rotWithShape="1">
                  <a:gsLst>
                    <a:gs pos="0">
                      <a:schemeClr val="bg2">
                        <a:lumMod val="25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6" name="Freeform 75"/>
              <p:cNvSpPr/>
              <p:nvPr/>
            </p:nvSpPr>
            <p:spPr>
              <a:xfrm>
                <a:off x="4212021" y="3930869"/>
                <a:ext cx="5089634" cy="1195551"/>
              </a:xfrm>
              <a:custGeom>
                <a:avLst/>
                <a:gdLst>
                  <a:gd name="connsiteX0" fmla="*/ 170793 w 5089634"/>
                  <a:gd name="connsiteY0" fmla="*/ 562303 h 1195551"/>
                  <a:gd name="connsiteX1" fmla="*/ 470338 w 5089634"/>
                  <a:gd name="connsiteY1" fmla="*/ 499241 h 1195551"/>
                  <a:gd name="connsiteX2" fmla="*/ 927538 w 5089634"/>
                  <a:gd name="connsiteY2" fmla="*/ 404648 h 1195551"/>
                  <a:gd name="connsiteX3" fmla="*/ 1132489 w 5089634"/>
                  <a:gd name="connsiteY3" fmla="*/ 183931 h 1195551"/>
                  <a:gd name="connsiteX4" fmla="*/ 1526627 w 5089634"/>
                  <a:gd name="connsiteY4" fmla="*/ 215462 h 1195551"/>
                  <a:gd name="connsiteX5" fmla="*/ 1968062 w 5089634"/>
                  <a:gd name="connsiteY5" fmla="*/ 152400 h 1195551"/>
                  <a:gd name="connsiteX6" fmla="*/ 2377965 w 5089634"/>
                  <a:gd name="connsiteY6" fmla="*/ 10510 h 1195551"/>
                  <a:gd name="connsiteX7" fmla="*/ 2866696 w 5089634"/>
                  <a:gd name="connsiteY7" fmla="*/ 89338 h 1195551"/>
                  <a:gd name="connsiteX8" fmla="*/ 2898227 w 5089634"/>
                  <a:gd name="connsiteY8" fmla="*/ 310055 h 1195551"/>
                  <a:gd name="connsiteX9" fmla="*/ 3071648 w 5089634"/>
                  <a:gd name="connsiteY9" fmla="*/ 310055 h 1195551"/>
                  <a:gd name="connsiteX10" fmla="*/ 3371193 w 5089634"/>
                  <a:gd name="connsiteY10" fmla="*/ 310055 h 1195551"/>
                  <a:gd name="connsiteX11" fmla="*/ 3623441 w 5089634"/>
                  <a:gd name="connsiteY11" fmla="*/ 152400 h 1195551"/>
                  <a:gd name="connsiteX12" fmla="*/ 3954517 w 5089634"/>
                  <a:gd name="connsiteY12" fmla="*/ 231228 h 1195551"/>
                  <a:gd name="connsiteX13" fmla="*/ 4285593 w 5089634"/>
                  <a:gd name="connsiteY13" fmla="*/ 183931 h 1195551"/>
                  <a:gd name="connsiteX14" fmla="*/ 4931979 w 5089634"/>
                  <a:gd name="connsiteY14" fmla="*/ 152400 h 1195551"/>
                  <a:gd name="connsiteX15" fmla="*/ 4931979 w 5089634"/>
                  <a:gd name="connsiteY15" fmla="*/ 609600 h 1195551"/>
                  <a:gd name="connsiteX16" fmla="*/ 4995041 w 5089634"/>
                  <a:gd name="connsiteY16" fmla="*/ 1019503 h 1195551"/>
                  <a:gd name="connsiteX17" fmla="*/ 4364420 w 5089634"/>
                  <a:gd name="connsiteY17" fmla="*/ 1035269 h 1195551"/>
                  <a:gd name="connsiteX18" fmla="*/ 2945524 w 5089634"/>
                  <a:gd name="connsiteY18" fmla="*/ 1066800 h 1195551"/>
                  <a:gd name="connsiteX19" fmla="*/ 1337441 w 5089634"/>
                  <a:gd name="connsiteY19" fmla="*/ 1161393 h 1195551"/>
                  <a:gd name="connsiteX20" fmla="*/ 564931 w 5089634"/>
                  <a:gd name="connsiteY20" fmla="*/ 1192924 h 1195551"/>
                  <a:gd name="connsiteX21" fmla="*/ 218089 w 5089634"/>
                  <a:gd name="connsiteY21" fmla="*/ 1145628 h 1195551"/>
                  <a:gd name="connsiteX22" fmla="*/ 13138 w 5089634"/>
                  <a:gd name="connsiteY22" fmla="*/ 987972 h 1195551"/>
                  <a:gd name="connsiteX23" fmla="*/ 170793 w 5089634"/>
                  <a:gd name="connsiteY23" fmla="*/ 562303 h 119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9634" h="1195551">
                    <a:moveTo>
                      <a:pt x="170793" y="562303"/>
                    </a:moveTo>
                    <a:cubicBezTo>
                      <a:pt x="246993" y="480848"/>
                      <a:pt x="470338" y="499241"/>
                      <a:pt x="470338" y="499241"/>
                    </a:cubicBezTo>
                    <a:cubicBezTo>
                      <a:pt x="596462" y="472965"/>
                      <a:pt x="817179" y="457200"/>
                      <a:pt x="927538" y="404648"/>
                    </a:cubicBezTo>
                    <a:cubicBezTo>
                      <a:pt x="1037897" y="352096"/>
                      <a:pt x="1032641" y="215462"/>
                      <a:pt x="1132489" y="183931"/>
                    </a:cubicBezTo>
                    <a:cubicBezTo>
                      <a:pt x="1232337" y="152400"/>
                      <a:pt x="1387365" y="220717"/>
                      <a:pt x="1526627" y="215462"/>
                    </a:cubicBezTo>
                    <a:cubicBezTo>
                      <a:pt x="1665889" y="210207"/>
                      <a:pt x="1826172" y="186559"/>
                      <a:pt x="1968062" y="152400"/>
                    </a:cubicBezTo>
                    <a:cubicBezTo>
                      <a:pt x="2109952" y="118241"/>
                      <a:pt x="2228193" y="21020"/>
                      <a:pt x="2377965" y="10510"/>
                    </a:cubicBezTo>
                    <a:cubicBezTo>
                      <a:pt x="2527737" y="0"/>
                      <a:pt x="2779986" y="39414"/>
                      <a:pt x="2866696" y="89338"/>
                    </a:cubicBezTo>
                    <a:cubicBezTo>
                      <a:pt x="2953406" y="139262"/>
                      <a:pt x="2864068" y="273269"/>
                      <a:pt x="2898227" y="310055"/>
                    </a:cubicBezTo>
                    <a:cubicBezTo>
                      <a:pt x="2932386" y="346841"/>
                      <a:pt x="3071648" y="310055"/>
                      <a:pt x="3071648" y="310055"/>
                    </a:cubicBezTo>
                    <a:cubicBezTo>
                      <a:pt x="3150476" y="310055"/>
                      <a:pt x="3279228" y="336331"/>
                      <a:pt x="3371193" y="310055"/>
                    </a:cubicBezTo>
                    <a:cubicBezTo>
                      <a:pt x="3463158" y="283779"/>
                      <a:pt x="3526220" y="165538"/>
                      <a:pt x="3623441" y="152400"/>
                    </a:cubicBezTo>
                    <a:cubicBezTo>
                      <a:pt x="3720662" y="139262"/>
                      <a:pt x="3844158" y="225973"/>
                      <a:pt x="3954517" y="231228"/>
                    </a:cubicBezTo>
                    <a:cubicBezTo>
                      <a:pt x="4064876" y="236483"/>
                      <a:pt x="4122683" y="197069"/>
                      <a:pt x="4285593" y="183931"/>
                    </a:cubicBezTo>
                    <a:cubicBezTo>
                      <a:pt x="4448503" y="170793"/>
                      <a:pt x="4824248" y="81455"/>
                      <a:pt x="4931979" y="152400"/>
                    </a:cubicBezTo>
                    <a:cubicBezTo>
                      <a:pt x="5039710" y="223345"/>
                      <a:pt x="4921469" y="465083"/>
                      <a:pt x="4931979" y="609600"/>
                    </a:cubicBezTo>
                    <a:cubicBezTo>
                      <a:pt x="4942489" y="754117"/>
                      <a:pt x="5089634" y="948558"/>
                      <a:pt x="4995041" y="1019503"/>
                    </a:cubicBezTo>
                    <a:cubicBezTo>
                      <a:pt x="4900448" y="1090448"/>
                      <a:pt x="4364420" y="1035269"/>
                      <a:pt x="4364420" y="1035269"/>
                    </a:cubicBezTo>
                    <a:cubicBezTo>
                      <a:pt x="4022834" y="1043152"/>
                      <a:pt x="3450020" y="1045779"/>
                      <a:pt x="2945524" y="1066800"/>
                    </a:cubicBezTo>
                    <a:cubicBezTo>
                      <a:pt x="2441028" y="1087821"/>
                      <a:pt x="1734207" y="1140372"/>
                      <a:pt x="1337441" y="1161393"/>
                    </a:cubicBezTo>
                    <a:cubicBezTo>
                      <a:pt x="940676" y="1182414"/>
                      <a:pt x="751490" y="1195551"/>
                      <a:pt x="564931" y="1192924"/>
                    </a:cubicBezTo>
                    <a:cubicBezTo>
                      <a:pt x="378372" y="1190297"/>
                      <a:pt x="310055" y="1179787"/>
                      <a:pt x="218089" y="1145628"/>
                    </a:cubicBezTo>
                    <a:cubicBezTo>
                      <a:pt x="126124" y="1111469"/>
                      <a:pt x="26276" y="1085193"/>
                      <a:pt x="13138" y="987972"/>
                    </a:cubicBezTo>
                    <a:cubicBezTo>
                      <a:pt x="0" y="890751"/>
                      <a:pt x="94593" y="643758"/>
                      <a:pt x="170793" y="562303"/>
                    </a:cubicBezTo>
                    <a:close/>
                  </a:path>
                </a:pathLst>
              </a:custGeom>
              <a:ln w="50800">
                <a:solidFill>
                  <a:srgbClr val="FFFF00"/>
                </a:solidFill>
                <a:prstDash val="sysDash"/>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7" name="Freeform 76"/>
              <p:cNvSpPr/>
              <p:nvPr/>
            </p:nvSpPr>
            <p:spPr>
              <a:xfrm>
                <a:off x="4369676" y="4918841"/>
                <a:ext cx="4706007" cy="1834056"/>
              </a:xfrm>
              <a:custGeom>
                <a:avLst/>
                <a:gdLst>
                  <a:gd name="connsiteX0" fmla="*/ 2393731 w 4706007"/>
                  <a:gd name="connsiteY0" fmla="*/ 63062 h 1834056"/>
                  <a:gd name="connsiteX1" fmla="*/ 2109952 w 4706007"/>
                  <a:gd name="connsiteY1" fmla="*/ 378373 h 1834056"/>
                  <a:gd name="connsiteX2" fmla="*/ 1763110 w 4706007"/>
                  <a:gd name="connsiteY2" fmla="*/ 63062 h 1834056"/>
                  <a:gd name="connsiteX3" fmla="*/ 848710 w 4706007"/>
                  <a:gd name="connsiteY3" fmla="*/ 63062 h 1834056"/>
                  <a:gd name="connsiteX4" fmla="*/ 123496 w 4706007"/>
                  <a:gd name="connsiteY4" fmla="*/ 268014 h 1834056"/>
                  <a:gd name="connsiteX5" fmla="*/ 107731 w 4706007"/>
                  <a:gd name="connsiteY5" fmla="*/ 504497 h 1834056"/>
                  <a:gd name="connsiteX6" fmla="*/ 470338 w 4706007"/>
                  <a:gd name="connsiteY6" fmla="*/ 788276 h 1834056"/>
                  <a:gd name="connsiteX7" fmla="*/ 769883 w 4706007"/>
                  <a:gd name="connsiteY7" fmla="*/ 1371600 h 1834056"/>
                  <a:gd name="connsiteX8" fmla="*/ 1274379 w 4706007"/>
                  <a:gd name="connsiteY8" fmla="*/ 1781504 h 1834056"/>
                  <a:gd name="connsiteX9" fmla="*/ 1841938 w 4706007"/>
                  <a:gd name="connsiteY9" fmla="*/ 1686911 h 1834056"/>
                  <a:gd name="connsiteX10" fmla="*/ 2393731 w 4706007"/>
                  <a:gd name="connsiteY10" fmla="*/ 1718442 h 1834056"/>
                  <a:gd name="connsiteX11" fmla="*/ 2961290 w 4706007"/>
                  <a:gd name="connsiteY11" fmla="*/ 1718442 h 1834056"/>
                  <a:gd name="connsiteX12" fmla="*/ 3560379 w 4706007"/>
                  <a:gd name="connsiteY12" fmla="*/ 1781504 h 1834056"/>
                  <a:gd name="connsiteX13" fmla="*/ 3844158 w 4706007"/>
                  <a:gd name="connsiteY13" fmla="*/ 1608083 h 1834056"/>
                  <a:gd name="connsiteX14" fmla="*/ 4049110 w 4706007"/>
                  <a:gd name="connsiteY14" fmla="*/ 1292773 h 1834056"/>
                  <a:gd name="connsiteX15" fmla="*/ 4443248 w 4706007"/>
                  <a:gd name="connsiteY15" fmla="*/ 1166649 h 1834056"/>
                  <a:gd name="connsiteX16" fmla="*/ 4679731 w 4706007"/>
                  <a:gd name="connsiteY16" fmla="*/ 740980 h 1834056"/>
                  <a:gd name="connsiteX17" fmla="*/ 4600903 w 4706007"/>
                  <a:gd name="connsiteY17" fmla="*/ 299545 h 1834056"/>
                  <a:gd name="connsiteX18" fmla="*/ 4175234 w 4706007"/>
                  <a:gd name="connsiteY18" fmla="*/ 31531 h 1834056"/>
                  <a:gd name="connsiteX19" fmla="*/ 2961290 w 4706007"/>
                  <a:gd name="connsiteY19" fmla="*/ 110359 h 1834056"/>
                  <a:gd name="connsiteX20" fmla="*/ 2882462 w 4706007"/>
                  <a:gd name="connsiteY20" fmla="*/ 189187 h 1834056"/>
                  <a:gd name="connsiteX21" fmla="*/ 2630214 w 4706007"/>
                  <a:gd name="connsiteY21" fmla="*/ 78828 h 1834056"/>
                  <a:gd name="connsiteX22" fmla="*/ 2393731 w 4706007"/>
                  <a:gd name="connsiteY22" fmla="*/ 63062 h 183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6007" h="1834056">
                    <a:moveTo>
                      <a:pt x="2393731" y="63062"/>
                    </a:moveTo>
                    <a:cubicBezTo>
                      <a:pt x="2307021" y="112986"/>
                      <a:pt x="2215055" y="378373"/>
                      <a:pt x="2109952" y="378373"/>
                    </a:cubicBezTo>
                    <a:cubicBezTo>
                      <a:pt x="2004849" y="378373"/>
                      <a:pt x="1973317" y="115614"/>
                      <a:pt x="1763110" y="63062"/>
                    </a:cubicBezTo>
                    <a:cubicBezTo>
                      <a:pt x="1552903" y="10510"/>
                      <a:pt x="1121979" y="28903"/>
                      <a:pt x="848710" y="63062"/>
                    </a:cubicBezTo>
                    <a:cubicBezTo>
                      <a:pt x="575441" y="97221"/>
                      <a:pt x="246992" y="194442"/>
                      <a:pt x="123496" y="268014"/>
                    </a:cubicBezTo>
                    <a:cubicBezTo>
                      <a:pt x="0" y="341586"/>
                      <a:pt x="49924" y="417787"/>
                      <a:pt x="107731" y="504497"/>
                    </a:cubicBezTo>
                    <a:cubicBezTo>
                      <a:pt x="165538" y="591207"/>
                      <a:pt x="359979" y="643759"/>
                      <a:pt x="470338" y="788276"/>
                    </a:cubicBezTo>
                    <a:cubicBezTo>
                      <a:pt x="580697" y="932793"/>
                      <a:pt x="635876" y="1206062"/>
                      <a:pt x="769883" y="1371600"/>
                    </a:cubicBezTo>
                    <a:cubicBezTo>
                      <a:pt x="903890" y="1537138"/>
                      <a:pt x="1095703" y="1728952"/>
                      <a:pt x="1274379" y="1781504"/>
                    </a:cubicBezTo>
                    <a:cubicBezTo>
                      <a:pt x="1453055" y="1834056"/>
                      <a:pt x="1655379" y="1697421"/>
                      <a:pt x="1841938" y="1686911"/>
                    </a:cubicBezTo>
                    <a:cubicBezTo>
                      <a:pt x="2028497" y="1676401"/>
                      <a:pt x="2207172" y="1713187"/>
                      <a:pt x="2393731" y="1718442"/>
                    </a:cubicBezTo>
                    <a:cubicBezTo>
                      <a:pt x="2580290" y="1723697"/>
                      <a:pt x="2766849" y="1707932"/>
                      <a:pt x="2961290" y="1718442"/>
                    </a:cubicBezTo>
                    <a:cubicBezTo>
                      <a:pt x="3155731" y="1728952"/>
                      <a:pt x="3413234" y="1799897"/>
                      <a:pt x="3560379" y="1781504"/>
                    </a:cubicBezTo>
                    <a:cubicBezTo>
                      <a:pt x="3707524" y="1763111"/>
                      <a:pt x="3762703" y="1689538"/>
                      <a:pt x="3844158" y="1608083"/>
                    </a:cubicBezTo>
                    <a:cubicBezTo>
                      <a:pt x="3925613" y="1526628"/>
                      <a:pt x="3949262" y="1366345"/>
                      <a:pt x="4049110" y="1292773"/>
                    </a:cubicBezTo>
                    <a:cubicBezTo>
                      <a:pt x="4148958" y="1219201"/>
                      <a:pt x="4338145" y="1258614"/>
                      <a:pt x="4443248" y="1166649"/>
                    </a:cubicBezTo>
                    <a:cubicBezTo>
                      <a:pt x="4548351" y="1074684"/>
                      <a:pt x="4653455" y="885497"/>
                      <a:pt x="4679731" y="740980"/>
                    </a:cubicBezTo>
                    <a:cubicBezTo>
                      <a:pt x="4706007" y="596463"/>
                      <a:pt x="4684986" y="417787"/>
                      <a:pt x="4600903" y="299545"/>
                    </a:cubicBezTo>
                    <a:cubicBezTo>
                      <a:pt x="4516820" y="181304"/>
                      <a:pt x="4448503" y="63062"/>
                      <a:pt x="4175234" y="31531"/>
                    </a:cubicBezTo>
                    <a:cubicBezTo>
                      <a:pt x="3901965" y="0"/>
                      <a:pt x="3176752" y="84083"/>
                      <a:pt x="2961290" y="110359"/>
                    </a:cubicBezTo>
                    <a:cubicBezTo>
                      <a:pt x="2745828" y="136635"/>
                      <a:pt x="2937641" y="194442"/>
                      <a:pt x="2882462" y="189187"/>
                    </a:cubicBezTo>
                    <a:cubicBezTo>
                      <a:pt x="2827283" y="183932"/>
                      <a:pt x="2706414" y="97221"/>
                      <a:pt x="2630214" y="78828"/>
                    </a:cubicBezTo>
                    <a:cubicBezTo>
                      <a:pt x="2554014" y="60435"/>
                      <a:pt x="2480441" y="13138"/>
                      <a:pt x="2393731" y="63062"/>
                    </a:cubicBezTo>
                    <a:close/>
                  </a:path>
                </a:pathLst>
              </a:custGeom>
              <a:ln w="50800">
                <a:solidFill>
                  <a:srgbClr val="FFFF00"/>
                </a:solidFill>
                <a:prstDash val="sysDash"/>
                <a:tailEnd type="arrow"/>
              </a:ln>
              <a:effectLst>
                <a:outerShdw dist="50800" dir="108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109" name="Group 108"/>
          <p:cNvGrpSpPr/>
          <p:nvPr/>
        </p:nvGrpSpPr>
        <p:grpSpPr>
          <a:xfrm>
            <a:off x="0" y="838200"/>
            <a:ext cx="9144000" cy="6019800"/>
            <a:chOff x="0" y="838200"/>
            <a:chExt cx="9144000" cy="6019800"/>
          </a:xfrm>
        </p:grpSpPr>
        <p:sp useBgFill="1">
          <p:nvSpPr>
            <p:cNvPr id="108" name="Rectangle 107"/>
            <p:cNvSpPr/>
            <p:nvPr/>
          </p:nvSpPr>
          <p:spPr>
            <a:xfrm>
              <a:off x="0" y="838200"/>
              <a:ext cx="9144000" cy="6019800"/>
            </a:xfrm>
            <a:prstGeom prst="rect">
              <a:avLst/>
            </a:prstGeom>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useBgFill="1">
          <p:nvSpPr>
            <p:cNvPr id="4" name="TextBox 3"/>
            <p:cNvSpPr txBox="1"/>
            <p:nvPr/>
          </p:nvSpPr>
          <p:spPr>
            <a:xfrm>
              <a:off x="1219200" y="1664407"/>
              <a:ext cx="7924800" cy="2800767"/>
            </a:xfrm>
            <a:prstGeom prst="rect">
              <a:avLst/>
            </a:prstGeom>
          </p:spPr>
          <p:txBody>
            <a:bodyPr wrap="square" rtlCol="0">
              <a:spAutoFit/>
            </a:bodyPr>
            <a:lstStyle/>
            <a:p>
              <a:pPr>
                <a:buFontTx/>
                <a:buChar char="-"/>
              </a:pPr>
              <a:r>
                <a:rPr lang="en-US" sz="4400" b="1" dirty="0" smtClean="0">
                  <a:effectLst>
                    <a:outerShdw dist="50800" dir="7200000" algn="ctr" rotWithShape="0">
                      <a:schemeClr val="bg1"/>
                    </a:outerShdw>
                  </a:effectLst>
                </a:rPr>
                <a:t> Definition of a ‘Forest’</a:t>
              </a:r>
            </a:p>
            <a:p>
              <a:pPr>
                <a:buFontTx/>
                <a:buChar char="-"/>
              </a:pPr>
              <a:r>
                <a:rPr lang="en-US" sz="4400" b="1" dirty="0" smtClean="0">
                  <a:effectLst>
                    <a:outerShdw dist="50800" dir="7200000" algn="ctr" rotWithShape="0">
                      <a:schemeClr val="bg1"/>
                    </a:outerShdw>
                  </a:effectLst>
                </a:rPr>
                <a:t> Where Forests Grow </a:t>
              </a:r>
            </a:p>
            <a:p>
              <a:pPr>
                <a:buFontTx/>
                <a:buChar char="-"/>
              </a:pPr>
              <a:r>
                <a:rPr lang="en-US" sz="4400" b="1" dirty="0" smtClean="0">
                  <a:effectLst>
                    <a:outerShdw dist="50800" dir="7200000" algn="ctr" rotWithShape="0">
                      <a:schemeClr val="bg1"/>
                    </a:outerShdw>
                  </a:effectLst>
                </a:rPr>
                <a:t> Uses of Forests</a:t>
              </a:r>
            </a:p>
            <a:p>
              <a:pPr>
                <a:buFontTx/>
                <a:buChar char="-"/>
              </a:pPr>
              <a:r>
                <a:rPr lang="en-US" sz="4400" b="1" dirty="0" smtClean="0">
                  <a:effectLst>
                    <a:outerShdw dist="50800" dir="7200000" algn="ctr" rotWithShape="0">
                      <a:schemeClr val="bg1"/>
                    </a:outerShdw>
                  </a:effectLst>
                </a:rPr>
                <a:t> Future of Our Forests</a:t>
              </a:r>
            </a:p>
          </p:txBody>
        </p:sp>
      </p:grpSp>
      <p:sp useBgFill="1">
        <p:nvSpPr>
          <p:cNvPr id="6" name="TextBox 5"/>
          <p:cNvSpPr txBox="1"/>
          <p:nvPr/>
        </p:nvSpPr>
        <p:spPr>
          <a:xfrm>
            <a:off x="1524000" y="2362200"/>
            <a:ext cx="5084064" cy="769441"/>
          </a:xfrm>
          <a:prstGeom prst="rect">
            <a:avLst/>
          </a:prstGeom>
        </p:spPr>
        <p:txBody>
          <a:bodyPr wrap="square" rtlCol="0">
            <a:spAutoFit/>
          </a:bodyPr>
          <a:lstStyle/>
          <a:p>
            <a:r>
              <a:rPr lang="en-US" sz="4400" b="1" dirty="0" smtClean="0">
                <a:effectLst>
                  <a:outerShdw dist="50800" dir="7200000" algn="ctr" rotWithShape="0">
                    <a:schemeClr val="bg1"/>
                  </a:outerShdw>
                </a:effectLst>
              </a:rPr>
              <a:t>Where Forests Grow</a:t>
            </a:r>
          </a:p>
        </p:txBody>
      </p:sp>
      <p:pic>
        <p:nvPicPr>
          <p:cNvPr id="2051" name="Picture 3" descr="C:\Documents and Settings\Phillips\Local Settings\Temporary Internet Files\Content.IE5\4YG8EIKC\MC900434713[1].wmf"/>
          <p:cNvPicPr>
            <a:picLocks noChangeAspect="1" noChangeArrowheads="1"/>
          </p:cNvPicPr>
          <p:nvPr/>
        </p:nvPicPr>
        <p:blipFill>
          <a:blip r:embed="rId7" cstate="print"/>
          <a:srcRect/>
          <a:stretch>
            <a:fillRect/>
          </a:stretch>
        </p:blipFill>
        <p:spPr bwMode="auto">
          <a:xfrm>
            <a:off x="914400" y="1524000"/>
            <a:ext cx="685800" cy="718850"/>
          </a:xfrm>
          <a:prstGeom prst="rect">
            <a:avLst/>
          </a:prstGeom>
          <a:noFill/>
        </p:spPr>
      </p:pic>
      <p:sp>
        <p:nvSpPr>
          <p:cNvPr id="8" name="Rectangle 7"/>
          <p:cNvSpPr/>
          <p:nvPr/>
        </p:nvSpPr>
        <p:spPr>
          <a:xfrm>
            <a:off x="1524000" y="2362200"/>
            <a:ext cx="5105400" cy="7620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Definition of a ‘Forest’</a:t>
            </a:r>
          </a:p>
        </p:txBody>
      </p:sp>
      <p:sp useBgFill="1">
        <p:nvSpPr>
          <p:cNvPr id="107" name="TextBox 106"/>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par>
                                <p:cTn id="8" presetID="10" presetClass="exit" presetSubtype="0" fill="hold" nodeType="withEffect">
                                  <p:stCondLst>
                                    <p:cond delay="0"/>
                                  </p:stCondLst>
                                  <p:childTnLst>
                                    <p:animEffect transition="out" filter="fade">
                                      <p:cBhvr>
                                        <p:cTn id="9" dur="1000"/>
                                        <p:tgtEl>
                                          <p:spTgt spid="57"/>
                                        </p:tgtEl>
                                      </p:cBhvr>
                                    </p:animEffect>
                                    <p:set>
                                      <p:cBhvr>
                                        <p:cTn id="10" dur="1" fill="hold">
                                          <p:stCondLst>
                                            <p:cond delay="999"/>
                                          </p:stCondLst>
                                        </p:cTn>
                                        <p:tgtEl>
                                          <p:spTgt spid="5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22" presetClass="entr" presetSubtype="4" fill="hold" nodeType="withEffect">
                                  <p:stCondLst>
                                    <p:cond delay="500"/>
                                  </p:stCondLst>
                                  <p:childTnLst>
                                    <p:set>
                                      <p:cBhvr>
                                        <p:cTn id="19" dur="1" fill="hold">
                                          <p:stCondLst>
                                            <p:cond delay="0"/>
                                          </p:stCondLst>
                                        </p:cTn>
                                        <p:tgtEl>
                                          <p:spTgt spid="2051"/>
                                        </p:tgtEl>
                                        <p:attrNameLst>
                                          <p:attrName>style.visibility</p:attrName>
                                        </p:attrNameLst>
                                      </p:cBhvr>
                                      <p:to>
                                        <p:strVal val="visible"/>
                                      </p:to>
                                    </p:set>
                                    <p:animEffect transition="in" filter="wipe(down)">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1000"/>
                                        <p:tgtEl>
                                          <p:spTgt spid="8"/>
                                        </p:tgtEl>
                                      </p:cBhvr>
                                    </p:animEffect>
                                    <p:set>
                                      <p:cBhvr>
                                        <p:cTn id="30" dur="1" fill="hold">
                                          <p:stCondLst>
                                            <p:cond delay="999"/>
                                          </p:stCondLst>
                                        </p:cTn>
                                        <p:tgtEl>
                                          <p:spTgt spid="8"/>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childTnLst>
                                </p:cTn>
                              </p:par>
                              <p:par>
                                <p:cTn id="34" presetID="64" presetClass="path" presetSubtype="0" accel="50000" decel="50000" fill="hold" grpId="1" nodeType="withEffect">
                                  <p:stCondLst>
                                    <p:cond delay="0"/>
                                  </p:stCondLst>
                                  <p:childTnLst>
                                    <p:animMotion origin="layout" path="M 1.94444E-6 2.46417E-6 L 0.06371 -0.33334 " pathEditMode="relative" rAng="0" ptsTypes="AA">
                                      <p:cBhvr>
                                        <p:cTn id="35" dur="1000" fill="hold"/>
                                        <p:tgtEl>
                                          <p:spTgt spid="6"/>
                                        </p:tgtEl>
                                        <p:attrNameLst>
                                          <p:attrName>ppt_x</p:attrName>
                                          <p:attrName>ppt_y</p:attrName>
                                        </p:attrNameLst>
                                      </p:cBhvr>
                                      <p:rCtr x="32" y="-167"/>
                                    </p:animMotion>
                                  </p:childTnLst>
                                </p:cTn>
                              </p:par>
                              <p:par>
                                <p:cTn id="36" presetID="10" presetClass="exit" presetSubtype="0" fill="hold" nodeType="withEffect">
                                  <p:stCondLst>
                                    <p:cond delay="500"/>
                                  </p:stCondLst>
                                  <p:childTnLst>
                                    <p:animEffect transition="out" filter="fade">
                                      <p:cBhvr>
                                        <p:cTn id="37" dur="1000"/>
                                        <p:tgtEl>
                                          <p:spTgt spid="2051"/>
                                        </p:tgtEl>
                                      </p:cBhvr>
                                    </p:animEffect>
                                    <p:set>
                                      <p:cBhvr>
                                        <p:cTn id="38" dur="1" fill="hold">
                                          <p:stCondLst>
                                            <p:cond delay="999"/>
                                          </p:stCondLst>
                                        </p:cTn>
                                        <p:tgtEl>
                                          <p:spTgt spid="2051"/>
                                        </p:tgtEl>
                                        <p:attrNameLst>
                                          <p:attrName>style.visibility</p:attrName>
                                        </p:attrNameLst>
                                      </p:cBhvr>
                                      <p:to>
                                        <p:strVal val="hidden"/>
                                      </p:to>
                                    </p:set>
                                  </p:childTnLst>
                                </p:cTn>
                              </p:par>
                              <p:par>
                                <p:cTn id="39" presetID="10" presetClass="exit" presetSubtype="0" fill="hold" nodeType="withEffect">
                                  <p:stCondLst>
                                    <p:cond delay="500"/>
                                  </p:stCondLst>
                                  <p:childTnLst>
                                    <p:animEffect transition="out" filter="fade">
                                      <p:cBhvr>
                                        <p:cTn id="40" dur="1000"/>
                                        <p:tgtEl>
                                          <p:spTgt spid="109"/>
                                        </p:tgtEl>
                                      </p:cBhvr>
                                    </p:animEffect>
                                    <p:set>
                                      <p:cBhvr>
                                        <p:cTn id="41" dur="1" fill="hold">
                                          <p:stCondLst>
                                            <p:cond delay="999"/>
                                          </p:stCondLst>
                                        </p:cTn>
                                        <p:tgtEl>
                                          <p:spTgt spid="109"/>
                                        </p:tgtEl>
                                        <p:attrNameLst>
                                          <p:attrName>style.visibility</p:attrName>
                                        </p:attrNameLst>
                                      </p:cBhvr>
                                      <p:to>
                                        <p:strVal val="hidden"/>
                                      </p:to>
                                    </p:set>
                                  </p:childTnLst>
                                </p:cTn>
                              </p:par>
                              <p:par>
                                <p:cTn id="42" presetID="10" presetClass="entr" presetSubtype="0" fill="hold" grpId="1" nodeType="withEffect">
                                  <p:stCondLst>
                                    <p:cond delay="50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childTnLst>
                                </p:cTn>
                              </p:par>
                              <p:par>
                                <p:cTn id="45" presetID="10" presetClass="exit" presetSubtype="0" fill="hold" grpId="2" nodeType="withEffect">
                                  <p:stCondLst>
                                    <p:cond delay="500"/>
                                  </p:stCondLst>
                                  <p:childTnLst>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8" grpId="0" animBg="1"/>
      <p:bldP spid="8" grpId="1" animBg="1"/>
      <p:bldP spid="7" grpId="0"/>
      <p:bldP spid="10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769441"/>
          </a:xfrm>
          <a:prstGeom prst="rect">
            <a:avLst/>
          </a:prstGeom>
          <a:solidFill>
            <a:schemeClr val="tx2">
              <a:lumMod val="20000"/>
              <a:lumOff val="80000"/>
            </a:schemeClr>
          </a:solidFill>
        </p:spPr>
        <p:txBody>
          <a:bodyPr wrap="square">
            <a:spAutoFit/>
          </a:bodyPr>
          <a:lstStyle/>
          <a:p>
            <a:pPr algn="ctr"/>
            <a:r>
              <a:rPr lang="en-US" sz="4400" b="1" dirty="0" smtClean="0">
                <a:solidFill>
                  <a:srgbClr val="2E3917"/>
                </a:solidFill>
                <a:effectLst>
                  <a:outerShdw dist="50800" dir="7200000" algn="ctr" rotWithShape="0">
                    <a:schemeClr val="bg1"/>
                  </a:outerShdw>
                </a:effectLst>
              </a:rPr>
              <a:t>Where Forests Grow</a:t>
            </a:r>
            <a:endParaRPr lang="en-US" sz="4400" dirty="0"/>
          </a:p>
        </p:txBody>
      </p:sp>
      <p:sp>
        <p:nvSpPr>
          <p:cNvPr id="19" name="TextBox 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effectLst>
                  <a:outerShdw dist="50800" dir="7200000" algn="ctr" rotWithShape="0">
                    <a:schemeClr val="bg1"/>
                  </a:outerShdw>
                </a:effectLst>
                <a:latin typeface="Calibri" pitchFamily="34" charset="0"/>
              </a:rPr>
              <a:t>Global Forest Cover</a:t>
            </a:r>
            <a:endParaRPr lang="en-US" sz="4400" b="1" dirty="0">
              <a:effectLst>
                <a:outerShdw dist="50800" dir="7200000" algn="ctr" rotWithShape="0">
                  <a:schemeClr val="bg1"/>
                </a:outerShdw>
              </a:effectLst>
              <a:latin typeface="Calibri" pitchFamily="34" charset="0"/>
            </a:endParaRPr>
          </a:p>
        </p:txBody>
      </p:sp>
      <p:pic>
        <p:nvPicPr>
          <p:cNvPr id="2" name="Picture 5" descr="Map of global forest cover."/>
          <p:cNvPicPr>
            <a:picLocks noChangeAspect="1" noChangeArrowheads="1"/>
          </p:cNvPicPr>
          <p:nvPr/>
        </p:nvPicPr>
        <p:blipFill>
          <a:blip r:embed="rId2" cstate="print"/>
          <a:srcRect t="3390" r="565"/>
          <a:stretch>
            <a:fillRect/>
          </a:stretch>
        </p:blipFill>
        <p:spPr bwMode="auto">
          <a:xfrm>
            <a:off x="0" y="1295400"/>
            <a:ext cx="9144000" cy="4343400"/>
          </a:xfrm>
          <a:prstGeom prst="rect">
            <a:avLst/>
          </a:prstGeom>
          <a:noFill/>
        </p:spPr>
      </p:pic>
      <p:grpSp>
        <p:nvGrpSpPr>
          <p:cNvPr id="20" name="Group 19"/>
          <p:cNvGrpSpPr/>
          <p:nvPr/>
        </p:nvGrpSpPr>
        <p:grpSpPr>
          <a:xfrm>
            <a:off x="2209800" y="5486400"/>
            <a:ext cx="5334000" cy="830997"/>
            <a:chOff x="2209800" y="5486400"/>
            <a:chExt cx="5334000" cy="830997"/>
          </a:xfrm>
        </p:grpSpPr>
        <p:sp>
          <p:nvSpPr>
            <p:cNvPr id="14" name="TextBox 13"/>
            <p:cNvSpPr txBox="1"/>
            <p:nvPr/>
          </p:nvSpPr>
          <p:spPr>
            <a:xfrm>
              <a:off x="2209800" y="5486400"/>
              <a:ext cx="1054712" cy="461664"/>
            </a:xfrm>
            <a:prstGeom prst="rect">
              <a:avLst/>
            </a:prstGeom>
            <a:solidFill>
              <a:schemeClr val="bg1"/>
            </a:solidFill>
          </p:spPr>
          <p:txBody>
            <a:bodyPr wrap="square" rtlCol="0">
              <a:spAutoFit/>
            </a:bodyPr>
            <a:lstStyle/>
            <a:p>
              <a:r>
                <a:rPr lang="en-US" sz="2400" b="1" dirty="0" smtClean="0"/>
                <a:t>forests</a:t>
              </a:r>
            </a:p>
          </p:txBody>
        </p:sp>
        <p:sp>
          <p:nvSpPr>
            <p:cNvPr id="15" name="TextBox 14"/>
            <p:cNvSpPr txBox="1"/>
            <p:nvPr/>
          </p:nvSpPr>
          <p:spPr>
            <a:xfrm>
              <a:off x="4224528" y="5486400"/>
              <a:ext cx="1447800" cy="830997"/>
            </a:xfrm>
            <a:prstGeom prst="rect">
              <a:avLst/>
            </a:prstGeom>
            <a:solidFill>
              <a:schemeClr val="bg1"/>
            </a:solidFill>
          </p:spPr>
          <p:txBody>
            <a:bodyPr wrap="square" rtlCol="0">
              <a:spAutoFit/>
            </a:bodyPr>
            <a:lstStyle/>
            <a:p>
              <a:pPr algn="ctr"/>
              <a:r>
                <a:rPr lang="en-US" sz="2400" b="1" dirty="0" smtClean="0"/>
                <a:t>shrubs &amp; </a:t>
              </a:r>
            </a:p>
            <a:p>
              <a:pPr algn="ctr"/>
              <a:r>
                <a:rPr lang="en-US" sz="2400" b="1" dirty="0" smtClean="0"/>
                <a:t>grasses</a:t>
              </a:r>
            </a:p>
          </p:txBody>
        </p:sp>
        <p:sp>
          <p:nvSpPr>
            <p:cNvPr id="16" name="TextBox 15"/>
            <p:cNvSpPr txBox="1"/>
            <p:nvPr/>
          </p:nvSpPr>
          <p:spPr>
            <a:xfrm>
              <a:off x="6248401" y="5486400"/>
              <a:ext cx="1295399" cy="830997"/>
            </a:xfrm>
            <a:prstGeom prst="rect">
              <a:avLst/>
            </a:prstGeom>
            <a:solidFill>
              <a:schemeClr val="bg1"/>
            </a:solidFill>
          </p:spPr>
          <p:txBody>
            <a:bodyPr wrap="square" rtlCol="0">
              <a:spAutoFit/>
            </a:bodyPr>
            <a:lstStyle/>
            <a:p>
              <a:pPr algn="ctr"/>
              <a:r>
                <a:rPr lang="en-US" sz="2400" b="1" dirty="0" smtClean="0"/>
                <a:t>crops &amp; </a:t>
              </a:r>
            </a:p>
            <a:p>
              <a:pPr algn="ctr"/>
              <a:r>
                <a:rPr lang="en-US" sz="2400" b="1" dirty="0" smtClean="0"/>
                <a:t>cities</a:t>
              </a:r>
            </a:p>
          </p:txBody>
        </p:sp>
      </p:grpSp>
      <p:sp>
        <p:nvSpPr>
          <p:cNvPr id="17" name="Oval 16"/>
          <p:cNvSpPr/>
          <p:nvPr/>
        </p:nvSpPr>
        <p:spPr>
          <a:xfrm>
            <a:off x="4114800" y="5486400"/>
            <a:ext cx="1600200" cy="9144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p:cNvSpPr/>
          <p:nvPr/>
        </p:nvSpPr>
        <p:spPr>
          <a:xfrm>
            <a:off x="2057400" y="5486400"/>
            <a:ext cx="1447800" cy="5334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Rectangle 21"/>
          <p:cNvSpPr/>
          <p:nvPr/>
        </p:nvSpPr>
        <p:spPr>
          <a:xfrm>
            <a:off x="0" y="4191000"/>
            <a:ext cx="9144000" cy="954107"/>
          </a:xfrm>
          <a:prstGeom prst="rect">
            <a:avLst/>
          </a:prstGeom>
          <a:solidFill>
            <a:schemeClr val="bg1">
              <a:alpha val="50000"/>
            </a:schemeClr>
          </a:solidFill>
        </p:spPr>
        <p:txBody>
          <a:bodyPr wrap="square">
            <a:spAutoFit/>
          </a:bodyPr>
          <a:lstStyle/>
          <a:p>
            <a:pPr algn="ctr"/>
            <a:r>
              <a:rPr lang="en-US" sz="2800" b="1" dirty="0" smtClean="0"/>
              <a:t>FOREST BIOMASS per unit area is high compared </a:t>
            </a:r>
          </a:p>
          <a:p>
            <a:pPr algn="ctr"/>
            <a:r>
              <a:rPr lang="en-US" sz="2800" b="1" dirty="0" smtClean="0"/>
              <a:t>to other vegetation communities</a:t>
            </a:r>
            <a:endParaRPr lang="en-US" sz="2800" b="1" dirty="0"/>
          </a:p>
        </p:txBody>
      </p:sp>
      <p:sp>
        <p:nvSpPr>
          <p:cNvPr id="12" name="Rectangle 11"/>
          <p:cNvSpPr/>
          <p:nvPr/>
        </p:nvSpPr>
        <p:spPr>
          <a:xfrm>
            <a:off x="2103120" y="5181600"/>
            <a:ext cx="1554480" cy="762000"/>
          </a:xfrm>
          <a:prstGeom prst="rect">
            <a:avLst/>
          </a:prstGeom>
          <a:ln w="508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2" nodeType="clickEffect">
                                  <p:stCondLst>
                                    <p:cond delay="0"/>
                                  </p:stCondLst>
                                  <p:childTnLst>
                                    <p:animMotion origin="layout" path="M -0.00416 1.11111E-6 L 0.24167 0.02778 " pathEditMode="relative" rAng="0" ptsTypes="AA">
                                      <p:cBhvr>
                                        <p:cTn id="19" dur="1000" fill="hold"/>
                                        <p:tgtEl>
                                          <p:spTgt spid="18"/>
                                        </p:tgtEl>
                                        <p:attrNameLst>
                                          <p:attrName>ppt_x</p:attrName>
                                          <p:attrName>ppt_y</p:attrName>
                                        </p:attrNameLst>
                                      </p:cBhvr>
                                      <p:rCtr x="123" y="14"/>
                                    </p:animMotion>
                                  </p:childTnLst>
                                </p:cTn>
                              </p:par>
                              <p:par>
                                <p:cTn id="20" presetID="6" presetClass="emph" presetSubtype="0" fill="hold" grpId="4" nodeType="withEffect">
                                  <p:stCondLst>
                                    <p:cond delay="0"/>
                                  </p:stCondLst>
                                  <p:childTnLst>
                                    <p:animScale>
                                      <p:cBhvr>
                                        <p:cTn id="21" dur="2000" fill="hold"/>
                                        <p:tgtEl>
                                          <p:spTgt spid="18"/>
                                        </p:tgtEl>
                                      </p:cBhvr>
                                      <p:by x="150000" y="150000"/>
                                    </p:animScale>
                                  </p:childTnLst>
                                </p:cTn>
                              </p:par>
                              <p:par>
                                <p:cTn id="22" presetID="10" presetClass="entr" presetSubtype="0"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par>
                                <p:cTn id="25" presetID="10" presetClass="exit" presetSubtype="0" fill="hold" grpId="3" nodeType="withEffect">
                                  <p:stCondLst>
                                    <p:cond delay="500"/>
                                  </p:stCondLst>
                                  <p:childTnLst>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grpId="2" nodeType="clickEffect">
                                  <p:stCondLst>
                                    <p:cond delay="0"/>
                                  </p:stCondLst>
                                  <p:childTnLst>
                                    <p:animMotion origin="layout" path="M -0.00833 3.33333E-6 L 0.2125 3.33333E-6 " pathEditMode="relative" rAng="0" ptsTypes="AA">
                                      <p:cBhvr>
                                        <p:cTn id="31" dur="1000" fill="hold"/>
                                        <p:tgtEl>
                                          <p:spTgt spid="17"/>
                                        </p:tgtEl>
                                        <p:attrNameLst>
                                          <p:attrName>ppt_x</p:attrName>
                                          <p:attrName>ppt_y</p:attrName>
                                        </p:attrNameLst>
                                      </p:cBhvr>
                                      <p:rCtr x="110" y="0"/>
                                    </p:animMotion>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3" nodeType="clickEffect">
                                  <p:stCondLst>
                                    <p:cond delay="0"/>
                                  </p:stCondLst>
                                  <p:childTnLst>
                                    <p:animEffect transition="out" filter="fade">
                                      <p:cBhvr>
                                        <p:cTn id="35" dur="1000"/>
                                        <p:tgtEl>
                                          <p:spTgt spid="17"/>
                                        </p:tgtEl>
                                      </p:cBhvr>
                                    </p:animEffect>
                                    <p:set>
                                      <p:cBhvr>
                                        <p:cTn id="36" dur="1" fill="hold">
                                          <p:stCondLst>
                                            <p:cond delay="999"/>
                                          </p:stCondLst>
                                        </p:cTn>
                                        <p:tgtEl>
                                          <p:spTgt spid="17"/>
                                        </p:tgtEl>
                                        <p:attrNameLst>
                                          <p:attrName>style.visibility</p:attrName>
                                        </p:attrNameLst>
                                      </p:cBhvr>
                                      <p:to>
                                        <p:strVal val="hidden"/>
                                      </p:to>
                                    </p:set>
                                  </p:childTnLst>
                                </p:cTn>
                              </p:par>
                              <p:par>
                                <p:cTn id="37" presetID="22" presetClass="entr" presetSubtype="8"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1000"/>
                                        <p:tgtEl>
                                          <p:spTgt spid="12"/>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1000"/>
                                        <p:tgtEl>
                                          <p:spTgt spid="22"/>
                                        </p:tgtEl>
                                      </p:cBhvr>
                                    </p:animEffect>
                                    <p:set>
                                      <p:cBhvr>
                                        <p:cTn id="48" dur="1" fill="hold">
                                          <p:stCondLst>
                                            <p:cond delay="999"/>
                                          </p:stCondLst>
                                        </p:cTn>
                                        <p:tgtEl>
                                          <p:spTgt spid="22"/>
                                        </p:tgtEl>
                                        <p:attrNameLst>
                                          <p:attrName>style.visibility</p:attrName>
                                        </p:attrNameLst>
                                      </p:cBhvr>
                                      <p:to>
                                        <p:strVal val="hidden"/>
                                      </p:to>
                                    </p:set>
                                  </p:childTnLst>
                                </p:cTn>
                              </p:par>
                              <p:par>
                                <p:cTn id="49" presetID="39" presetClass="entr" presetSubtype="0" accel="10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52" dur="10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53" dur="10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7" grpId="2" animBg="1"/>
      <p:bldP spid="17" grpId="3" animBg="1"/>
      <p:bldP spid="18" grpId="0" animBg="1"/>
      <p:bldP spid="18" grpId="2" animBg="1"/>
      <p:bldP spid="18" grpId="3" animBg="1"/>
      <p:bldP spid="18" grpId="4" animBg="1"/>
      <p:bldP spid="22" grpId="0" animBg="1"/>
      <p:bldP spid="22" grpId="1"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p:cNvGrpSpPr/>
          <p:nvPr/>
        </p:nvGrpSpPr>
        <p:grpSpPr>
          <a:xfrm>
            <a:off x="0" y="1295400"/>
            <a:ext cx="9144000" cy="5021997"/>
            <a:chOff x="0" y="1295400"/>
            <a:chExt cx="9144000" cy="5021997"/>
          </a:xfrm>
        </p:grpSpPr>
        <p:pic>
          <p:nvPicPr>
            <p:cNvPr id="2" name="Picture 5" descr="Map of global forest cover."/>
            <p:cNvPicPr>
              <a:picLocks noChangeAspect="1" noChangeArrowheads="1"/>
            </p:cNvPicPr>
            <p:nvPr/>
          </p:nvPicPr>
          <p:blipFill>
            <a:blip r:embed="rId2" cstate="print"/>
            <a:srcRect t="3390" r="565"/>
            <a:stretch>
              <a:fillRect/>
            </a:stretch>
          </p:blipFill>
          <p:spPr bwMode="auto">
            <a:xfrm>
              <a:off x="0" y="1295400"/>
              <a:ext cx="9144000" cy="4343400"/>
            </a:xfrm>
            <a:prstGeom prst="rect">
              <a:avLst/>
            </a:prstGeom>
            <a:noFill/>
          </p:spPr>
        </p:pic>
        <p:sp>
          <p:nvSpPr>
            <p:cNvPr id="16" name="TextBox 15"/>
            <p:cNvSpPr txBox="1"/>
            <p:nvPr/>
          </p:nvSpPr>
          <p:spPr>
            <a:xfrm>
              <a:off x="2209800" y="5486400"/>
              <a:ext cx="1054712" cy="461664"/>
            </a:xfrm>
            <a:prstGeom prst="rect">
              <a:avLst/>
            </a:prstGeom>
            <a:solidFill>
              <a:schemeClr val="bg1"/>
            </a:solidFill>
          </p:spPr>
          <p:txBody>
            <a:bodyPr wrap="square" rtlCol="0">
              <a:spAutoFit/>
            </a:bodyPr>
            <a:lstStyle/>
            <a:p>
              <a:r>
                <a:rPr lang="en-US" sz="2400" b="1" dirty="0" smtClean="0"/>
                <a:t>forests</a:t>
              </a:r>
            </a:p>
          </p:txBody>
        </p:sp>
        <p:sp>
          <p:nvSpPr>
            <p:cNvPr id="17" name="TextBox 16"/>
            <p:cNvSpPr txBox="1"/>
            <p:nvPr/>
          </p:nvSpPr>
          <p:spPr>
            <a:xfrm>
              <a:off x="4267200" y="5486400"/>
              <a:ext cx="1371600" cy="830997"/>
            </a:xfrm>
            <a:prstGeom prst="rect">
              <a:avLst/>
            </a:prstGeom>
            <a:solidFill>
              <a:schemeClr val="bg1"/>
            </a:solidFill>
          </p:spPr>
          <p:txBody>
            <a:bodyPr wrap="square" rtlCol="0">
              <a:spAutoFit/>
            </a:bodyPr>
            <a:lstStyle/>
            <a:p>
              <a:pPr algn="ctr"/>
              <a:r>
                <a:rPr lang="en-US" sz="2400" b="1" dirty="0" smtClean="0"/>
                <a:t>shrubs &amp; </a:t>
              </a:r>
            </a:p>
            <a:p>
              <a:pPr algn="ctr"/>
              <a:r>
                <a:rPr lang="en-US" sz="2400" b="1" dirty="0" smtClean="0"/>
                <a:t>grasses</a:t>
              </a:r>
            </a:p>
          </p:txBody>
        </p:sp>
        <p:sp>
          <p:nvSpPr>
            <p:cNvPr id="18" name="TextBox 17"/>
            <p:cNvSpPr txBox="1"/>
            <p:nvPr/>
          </p:nvSpPr>
          <p:spPr>
            <a:xfrm>
              <a:off x="6248401" y="5486400"/>
              <a:ext cx="1295399" cy="830997"/>
            </a:xfrm>
            <a:prstGeom prst="rect">
              <a:avLst/>
            </a:prstGeom>
            <a:solidFill>
              <a:schemeClr val="bg1"/>
            </a:solidFill>
          </p:spPr>
          <p:txBody>
            <a:bodyPr wrap="square" rtlCol="0">
              <a:spAutoFit/>
            </a:bodyPr>
            <a:lstStyle/>
            <a:p>
              <a:pPr algn="ctr"/>
              <a:r>
                <a:rPr lang="en-US" sz="2400" b="1" dirty="0" smtClean="0"/>
                <a:t>crops &amp; </a:t>
              </a:r>
            </a:p>
            <a:p>
              <a:pPr algn="ctr"/>
              <a:r>
                <a:rPr lang="en-US" sz="2400" b="1" dirty="0" smtClean="0"/>
                <a:t>cities</a:t>
              </a:r>
            </a:p>
          </p:txBody>
        </p:sp>
      </p:grpSp>
      <p:sp>
        <p:nvSpPr>
          <p:cNvPr id="12" name="Rectangle 11"/>
          <p:cNvSpPr/>
          <p:nvPr/>
        </p:nvSpPr>
        <p:spPr>
          <a:xfrm>
            <a:off x="0" y="762000"/>
            <a:ext cx="9144000" cy="523220"/>
          </a:xfrm>
          <a:prstGeom prst="rect">
            <a:avLst/>
          </a:prstGeom>
          <a:noFill/>
        </p:spPr>
        <p:txBody>
          <a:bodyPr wrap="square">
            <a:spAutoFit/>
          </a:bodyPr>
          <a:lstStyle/>
          <a:p>
            <a:pPr algn="ctr"/>
            <a:r>
              <a:rPr lang="en-US" sz="2800" b="1" dirty="0" smtClean="0">
                <a:latin typeface="Calibri" pitchFamily="34" charset="0"/>
                <a:ea typeface="Times New Roman" pitchFamily="18" charset="0"/>
                <a:cs typeface="Times New Roman" pitchFamily="18" charset="0"/>
              </a:rPr>
              <a:t>Forests cover about 9.4 % of the Earth’s surface,</a:t>
            </a:r>
          </a:p>
        </p:txBody>
      </p:sp>
      <p:sp>
        <p:nvSpPr>
          <p:cNvPr id="13" name="Rectangle 12"/>
          <p:cNvSpPr/>
          <p:nvPr/>
        </p:nvSpPr>
        <p:spPr>
          <a:xfrm>
            <a:off x="0" y="1219200"/>
            <a:ext cx="9144000" cy="523220"/>
          </a:xfrm>
          <a:prstGeom prst="rect">
            <a:avLst/>
          </a:prstGeom>
          <a:noFill/>
        </p:spPr>
        <p:txBody>
          <a:bodyPr wrap="square">
            <a:spAutoFit/>
          </a:bodyPr>
          <a:lstStyle/>
          <a:p>
            <a:pPr algn="ctr"/>
            <a:r>
              <a:rPr lang="en-US" sz="2800" b="1" dirty="0" smtClean="0">
                <a:latin typeface="Calibri" pitchFamily="34" charset="0"/>
                <a:ea typeface="Times New Roman" pitchFamily="18" charset="0"/>
                <a:cs typeface="Times New Roman" pitchFamily="18" charset="0"/>
              </a:rPr>
              <a:t>30% of total land area</a:t>
            </a:r>
            <a:endParaRPr lang="en-US" sz="2800" b="1" dirty="0"/>
          </a:p>
        </p:txBody>
      </p:sp>
      <p:sp>
        <p:nvSpPr>
          <p:cNvPr id="14" name="TextBox 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effectLst>
                  <a:outerShdw dist="50800" dir="7200000" algn="ctr" rotWithShape="0">
                    <a:schemeClr val="bg1"/>
                  </a:outerShdw>
                </a:effectLst>
                <a:latin typeface="Calibri" pitchFamily="34" charset="0"/>
              </a:rPr>
              <a:t>Global Forest Cover</a:t>
            </a:r>
            <a:endParaRPr lang="en-US" sz="4400" b="1" dirty="0">
              <a:effectLst>
                <a:outerShdw dist="50800" dir="7200000" algn="ctr" rotWithShape="0">
                  <a:schemeClr val="bg1"/>
                </a:outerShdw>
              </a:effectLst>
              <a:latin typeface="Calibri" pitchFamily="34" charset="0"/>
            </a:endParaRPr>
          </a:p>
        </p:txBody>
      </p:sp>
      <p:grpSp>
        <p:nvGrpSpPr>
          <p:cNvPr id="20" name="Group 7"/>
          <p:cNvGrpSpPr/>
          <p:nvPr/>
        </p:nvGrpSpPr>
        <p:grpSpPr>
          <a:xfrm>
            <a:off x="3276600" y="5791197"/>
            <a:ext cx="2819400" cy="1066803"/>
            <a:chOff x="0" y="6211535"/>
            <a:chExt cx="2819400" cy="595136"/>
          </a:xfrm>
        </p:grpSpPr>
        <p:pic>
          <p:nvPicPr>
            <p:cNvPr id="21" name="Picture 5" descr="Map of global forest cover."/>
            <p:cNvPicPr>
              <a:picLocks noChangeAspect="1" noChangeArrowheads="1"/>
            </p:cNvPicPr>
            <p:nvPr/>
          </p:nvPicPr>
          <p:blipFill>
            <a:blip r:embed="rId2" cstate="print"/>
            <a:srcRect l="21544" t="92091" r="60136"/>
            <a:stretch>
              <a:fillRect/>
            </a:stretch>
          </p:blipFill>
          <p:spPr bwMode="auto">
            <a:xfrm>
              <a:off x="0" y="6211535"/>
              <a:ext cx="2819400" cy="595134"/>
            </a:xfrm>
            <a:prstGeom prst="rect">
              <a:avLst/>
            </a:prstGeom>
            <a:noFill/>
            <a:ln w="50800">
              <a:solidFill>
                <a:schemeClr val="tx1"/>
              </a:solidFill>
            </a:ln>
          </p:spPr>
        </p:pic>
        <p:sp>
          <p:nvSpPr>
            <p:cNvPr id="22" name="TextBox 21"/>
            <p:cNvSpPr txBox="1"/>
            <p:nvPr/>
          </p:nvSpPr>
          <p:spPr>
            <a:xfrm>
              <a:off x="990600" y="6549123"/>
              <a:ext cx="1054712" cy="257548"/>
            </a:xfrm>
            <a:prstGeom prst="rect">
              <a:avLst/>
            </a:prstGeom>
            <a:solidFill>
              <a:schemeClr val="bg1"/>
            </a:solidFill>
          </p:spPr>
          <p:txBody>
            <a:bodyPr wrap="square" rtlCol="0">
              <a:spAutoFit/>
            </a:bodyPr>
            <a:lstStyle/>
            <a:p>
              <a:r>
                <a:rPr lang="en-US" sz="2400" b="1" dirty="0" smtClean="0"/>
                <a:t>forests</a:t>
              </a:r>
            </a:p>
          </p:txBody>
        </p:sp>
      </p:grpSp>
      <p:sp>
        <p:nvSpPr>
          <p:cNvPr id="10" name="Rectangle 9"/>
          <p:cNvSpPr/>
          <p:nvPr/>
        </p:nvSpPr>
        <p:spPr>
          <a:xfrm>
            <a:off x="2103120" y="5181600"/>
            <a:ext cx="1554480" cy="762000"/>
          </a:xfrm>
          <a:prstGeom prst="rect">
            <a:avLst/>
          </a:prstGeom>
          <a:ln w="508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19"/>
                                        </p:tgtEl>
                                      </p:cBhvr>
                                      <p:by x="130000" y="130000"/>
                                    </p:animScale>
                                  </p:childTnLst>
                                </p:cTn>
                              </p:par>
                              <p:par>
                                <p:cTn id="7" presetID="42" presetClass="path" presetSubtype="0" accel="50000" decel="50000" fill="hold" nodeType="withEffect">
                                  <p:stCondLst>
                                    <p:cond delay="0"/>
                                  </p:stCondLst>
                                  <p:childTnLst>
                                    <p:animMotion origin="layout" path="M 0 -1.11111E-6 L -0.03333 0.17847 " pathEditMode="relative" rAng="0" ptsTypes="AA">
                                      <p:cBhvr>
                                        <p:cTn id="8" dur="1000" fill="hold"/>
                                        <p:tgtEl>
                                          <p:spTgt spid="19"/>
                                        </p:tgtEl>
                                        <p:attrNameLst>
                                          <p:attrName>ppt_x</p:attrName>
                                          <p:attrName>ppt_y</p:attrName>
                                        </p:attrNameLst>
                                      </p:cBhvr>
                                      <p:rCtr x="-17" y="89"/>
                                    </p:animMotion>
                                  </p:childTnLst>
                                </p:cTn>
                              </p:par>
                              <p:par>
                                <p:cTn id="9" presetID="42" presetClass="path" presetSubtype="0" accel="50000" decel="50000" fill="hold" grpId="1" nodeType="withEffect">
                                  <p:stCondLst>
                                    <p:cond delay="0"/>
                                  </p:stCondLst>
                                  <p:childTnLst>
                                    <p:animMotion origin="layout" path="M -5.55556E-7 -2.22222E-6 L 0.22257 0.13195 " pathEditMode="relative" rAng="0" ptsTypes="AA">
                                      <p:cBhvr>
                                        <p:cTn id="10" dur="1000" fill="hold"/>
                                        <p:tgtEl>
                                          <p:spTgt spid="10"/>
                                        </p:tgtEl>
                                        <p:attrNameLst>
                                          <p:attrName>ppt_x</p:attrName>
                                          <p:attrName>ppt_y</p:attrName>
                                        </p:attrNameLst>
                                      </p:cBhvr>
                                      <p:rCtr x="111" y="66"/>
                                    </p:animMotion>
                                  </p:childTnLst>
                                </p:cTn>
                              </p:par>
                              <p:par>
                                <p:cTn id="11" presetID="47"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10" presetClass="exit" presetSubtype="0" fill="hold" grpId="2" nodeType="withEffect">
                                  <p:stCondLst>
                                    <p:cond delay="500"/>
                                  </p:stCondLst>
                                  <p:childTnLst>
                                    <p:animEffect transition="out" filter="fade">
                                      <p:cBhvr>
                                        <p:cTn id="17" dur="1000"/>
                                        <p:tgtEl>
                                          <p:spTgt spid="10"/>
                                        </p:tgtEl>
                                      </p:cBhvr>
                                    </p:animEffect>
                                    <p:set>
                                      <p:cBhvr>
                                        <p:cTn id="18" dur="1" fill="hold">
                                          <p:stCondLst>
                                            <p:cond delay="9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0" grpId="1" animBg="1"/>
      <p:bldP spid="10"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Map of global forest cover."/>
          <p:cNvPicPr preferRelativeResize="0">
            <a:picLocks noChangeAspect="1" noChangeArrowheads="1"/>
          </p:cNvPicPr>
          <p:nvPr/>
        </p:nvPicPr>
        <p:blipFill>
          <a:blip r:embed="rId2" cstate="print"/>
          <a:srcRect t="3390" r="565"/>
          <a:stretch>
            <a:fillRect/>
          </a:stretch>
        </p:blipFill>
        <p:spPr bwMode="auto">
          <a:xfrm>
            <a:off x="-1676400" y="1764792"/>
            <a:ext cx="11887200" cy="5646420"/>
          </a:xfrm>
          <a:prstGeom prst="rect">
            <a:avLst/>
          </a:prstGeom>
          <a:noFill/>
        </p:spPr>
      </p:pic>
      <p:sp>
        <p:nvSpPr>
          <p:cNvPr id="5" name="TextBox 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effectLst>
                  <a:outerShdw dist="50800" dir="7200000" algn="ctr" rotWithShape="0">
                    <a:schemeClr val="bg1"/>
                  </a:outerShdw>
                </a:effectLst>
                <a:latin typeface="Calibri" pitchFamily="34" charset="0"/>
              </a:rPr>
              <a:t>Global Forest Cover</a:t>
            </a:r>
            <a:endParaRPr lang="en-US" sz="4400" b="1" dirty="0">
              <a:effectLst>
                <a:outerShdw dist="50800" dir="7200000" algn="ctr" rotWithShape="0">
                  <a:schemeClr val="bg1"/>
                </a:outerShdw>
              </a:effectLst>
              <a:latin typeface="Calibri" pitchFamily="34" charset="0"/>
            </a:endParaRPr>
          </a:p>
        </p:txBody>
      </p:sp>
      <p:sp>
        <p:nvSpPr>
          <p:cNvPr id="11" name="Freeform 10"/>
          <p:cNvSpPr/>
          <p:nvPr/>
        </p:nvSpPr>
        <p:spPr>
          <a:xfrm>
            <a:off x="-381002" y="2286002"/>
            <a:ext cx="8001003" cy="370934"/>
          </a:xfrm>
          <a:custGeom>
            <a:avLst/>
            <a:gdLst>
              <a:gd name="connsiteX0" fmla="*/ 0 w 2685393"/>
              <a:gd name="connsiteY0" fmla="*/ 0 h 457200"/>
              <a:gd name="connsiteX1" fmla="*/ 693683 w 2685393"/>
              <a:gd name="connsiteY1" fmla="*/ 189187 h 457200"/>
              <a:gd name="connsiteX2" fmla="*/ 1655380 w 2685393"/>
              <a:gd name="connsiteY2" fmla="*/ 378373 h 457200"/>
              <a:gd name="connsiteX3" fmla="*/ 2522483 w 2685393"/>
              <a:gd name="connsiteY3" fmla="*/ 441435 h 457200"/>
              <a:gd name="connsiteX4" fmla="*/ 2632842 w 2685393"/>
              <a:gd name="connsiteY4" fmla="*/ 457200 h 457200"/>
              <a:gd name="connsiteX0" fmla="*/ 0 w 2522483"/>
              <a:gd name="connsiteY0" fmla="*/ 0 h 441435"/>
              <a:gd name="connsiteX1" fmla="*/ 693683 w 2522483"/>
              <a:gd name="connsiteY1" fmla="*/ 189187 h 441435"/>
              <a:gd name="connsiteX2" fmla="*/ 1655380 w 2522483"/>
              <a:gd name="connsiteY2" fmla="*/ 378373 h 441435"/>
              <a:gd name="connsiteX3" fmla="*/ 2522483 w 2522483"/>
              <a:gd name="connsiteY3" fmla="*/ 441435 h 441435"/>
              <a:gd name="connsiteX0" fmla="*/ 0 w 2643352"/>
              <a:gd name="connsiteY0" fmla="*/ 0 h 428298"/>
              <a:gd name="connsiteX1" fmla="*/ 693683 w 2643352"/>
              <a:gd name="connsiteY1" fmla="*/ 189187 h 428298"/>
              <a:gd name="connsiteX2" fmla="*/ 1655380 w 2643352"/>
              <a:gd name="connsiteY2" fmla="*/ 378373 h 428298"/>
              <a:gd name="connsiteX3" fmla="*/ 2643352 w 2643352"/>
              <a:gd name="connsiteY3" fmla="*/ 428298 h 428298"/>
              <a:gd name="connsiteX0" fmla="*/ 215463 w 2858815"/>
              <a:gd name="connsiteY0" fmla="*/ 0 h 428298"/>
              <a:gd name="connsiteX1" fmla="*/ 115614 w 2858815"/>
              <a:gd name="connsiteY1" fmla="*/ 352098 h 428298"/>
              <a:gd name="connsiteX2" fmla="*/ 909146 w 2858815"/>
              <a:gd name="connsiteY2" fmla="*/ 189187 h 428298"/>
              <a:gd name="connsiteX3" fmla="*/ 1870843 w 2858815"/>
              <a:gd name="connsiteY3" fmla="*/ 378373 h 428298"/>
              <a:gd name="connsiteX4" fmla="*/ 2858815 w 2858815"/>
              <a:gd name="connsiteY4" fmla="*/ 428298 h 428298"/>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212835 w 2856187"/>
              <a:gd name="connsiteY0" fmla="*/ 58682 h 491359"/>
              <a:gd name="connsiteX1" fmla="*/ 197069 w 2856187"/>
              <a:gd name="connsiteY1" fmla="*/ 58683 h 491359"/>
              <a:gd name="connsiteX2" fmla="*/ 112986 w 2856187"/>
              <a:gd name="connsiteY2" fmla="*/ 410780 h 491359"/>
              <a:gd name="connsiteX3" fmla="*/ 874987 w 2856187"/>
              <a:gd name="connsiteY3" fmla="*/ 486980 h 491359"/>
              <a:gd name="connsiteX4" fmla="*/ 1868215 w 2856187"/>
              <a:gd name="connsiteY4" fmla="*/ 437055 h 491359"/>
              <a:gd name="connsiteX5" fmla="*/ 2856187 w 2856187"/>
              <a:gd name="connsiteY5" fmla="*/ 486980 h 491359"/>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0 w 2743201"/>
              <a:gd name="connsiteY0" fmla="*/ 0 h 80579"/>
              <a:gd name="connsiteX1" fmla="*/ 762001 w 2743201"/>
              <a:gd name="connsiteY1" fmla="*/ 76200 h 80579"/>
              <a:gd name="connsiteX2" fmla="*/ 1755229 w 2743201"/>
              <a:gd name="connsiteY2" fmla="*/ 26275 h 80579"/>
              <a:gd name="connsiteX3" fmla="*/ 2743201 w 2743201"/>
              <a:gd name="connsiteY3" fmla="*/ 76200 h 80579"/>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400"/>
              <a:gd name="connsiteY0" fmla="*/ 10072 h 90651"/>
              <a:gd name="connsiteX1" fmla="*/ 762001 w 2819400"/>
              <a:gd name="connsiteY1" fmla="*/ 86272 h 90651"/>
              <a:gd name="connsiteX2" fmla="*/ 1755229 w 2819400"/>
              <a:gd name="connsiteY2" fmla="*/ 36347 h 90651"/>
              <a:gd name="connsiteX3" fmla="*/ 2819400 w 2819400"/>
              <a:gd name="connsiteY3" fmla="*/ 86272 h 90651"/>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399"/>
              <a:gd name="connsiteY0" fmla="*/ 13138 h 93717"/>
              <a:gd name="connsiteX1" fmla="*/ 762001 w 2819399"/>
              <a:gd name="connsiteY1" fmla="*/ 89338 h 93717"/>
              <a:gd name="connsiteX2" fmla="*/ 1755229 w 2819399"/>
              <a:gd name="connsiteY2" fmla="*/ 39413 h 93717"/>
              <a:gd name="connsiteX3" fmla="*/ 2819399 w 2819399"/>
              <a:gd name="connsiteY3" fmla="*/ 13138 h 93717"/>
              <a:gd name="connsiteX0" fmla="*/ 127000 w 2946399"/>
              <a:gd name="connsiteY0" fmla="*/ 13138 h 94318"/>
              <a:gd name="connsiteX1" fmla="*/ 127000 w 2946399"/>
              <a:gd name="connsiteY1" fmla="*/ 69292 h 94318"/>
              <a:gd name="connsiteX2" fmla="*/ 889001 w 2946399"/>
              <a:gd name="connsiteY2" fmla="*/ 89338 h 94318"/>
              <a:gd name="connsiteX3" fmla="*/ 1882229 w 2946399"/>
              <a:gd name="connsiteY3" fmla="*/ 39413 h 94318"/>
              <a:gd name="connsiteX4" fmla="*/ 2946399 w 2946399"/>
              <a:gd name="connsiteY4" fmla="*/ 13138 h 94318"/>
              <a:gd name="connsiteX0" fmla="*/ 0 w 2819399"/>
              <a:gd name="connsiteY0" fmla="*/ 69292 h 94318"/>
              <a:gd name="connsiteX1" fmla="*/ 762001 w 2819399"/>
              <a:gd name="connsiteY1" fmla="*/ 89338 h 94318"/>
              <a:gd name="connsiteX2" fmla="*/ 1755229 w 2819399"/>
              <a:gd name="connsiteY2" fmla="*/ 39413 h 94318"/>
              <a:gd name="connsiteX3" fmla="*/ 2819399 w 2819399"/>
              <a:gd name="connsiteY3" fmla="*/ 13138 h 94318"/>
              <a:gd name="connsiteX0" fmla="*/ 0 w 2819399"/>
              <a:gd name="connsiteY0" fmla="*/ 69292 h 89338"/>
              <a:gd name="connsiteX1" fmla="*/ 762001 w 2819399"/>
              <a:gd name="connsiteY1" fmla="*/ 89338 h 89338"/>
              <a:gd name="connsiteX2" fmla="*/ 1765418 w 2819399"/>
              <a:gd name="connsiteY2" fmla="*/ 69292 h 89338"/>
              <a:gd name="connsiteX3" fmla="*/ 2819399 w 2819399"/>
              <a:gd name="connsiteY3" fmla="*/ 13138 h 89338"/>
              <a:gd name="connsiteX0" fmla="*/ 0 w 2819399"/>
              <a:gd name="connsiteY0" fmla="*/ 56154 h 76200"/>
              <a:gd name="connsiteX1" fmla="*/ 762001 w 2819399"/>
              <a:gd name="connsiteY1" fmla="*/ 76200 h 76200"/>
              <a:gd name="connsiteX2" fmla="*/ 1765418 w 2819399"/>
              <a:gd name="connsiteY2" fmla="*/ 56154 h 76200"/>
              <a:gd name="connsiteX3" fmla="*/ 2819399 w 2819399"/>
              <a:gd name="connsiteY3" fmla="*/ 0 h 76200"/>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100650 w 2920049"/>
              <a:gd name="connsiteY0" fmla="*/ 34137 h 100378"/>
              <a:gd name="connsiteX1" fmla="*/ 127000 w 2920049"/>
              <a:gd name="connsiteY1" fmla="*/ 11040 h 100378"/>
              <a:gd name="connsiteX2" fmla="*/ 862651 w 2920049"/>
              <a:gd name="connsiteY2" fmla="*/ 100378 h 100378"/>
              <a:gd name="connsiteX3" fmla="*/ 1866068 w 2920049"/>
              <a:gd name="connsiteY3" fmla="*/ 80332 h 100378"/>
              <a:gd name="connsiteX4" fmla="*/ 2920049 w 2920049"/>
              <a:gd name="connsiteY4" fmla="*/ 24178 h 100378"/>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31308 h 91854"/>
              <a:gd name="connsiteX1" fmla="*/ 788351 w 2845749"/>
              <a:gd name="connsiteY1" fmla="*/ 91854 h 91854"/>
              <a:gd name="connsiteX2" fmla="*/ 1791768 w 2845749"/>
              <a:gd name="connsiteY2" fmla="*/ 71808 h 91854"/>
              <a:gd name="connsiteX3" fmla="*/ 2845749 w 2845749"/>
              <a:gd name="connsiteY3" fmla="*/ 0 h 91854"/>
              <a:gd name="connsiteX0" fmla="*/ 0 w 2766701"/>
              <a:gd name="connsiteY0" fmla="*/ 15654 h 76200"/>
              <a:gd name="connsiteX1" fmla="*/ 788351 w 2766701"/>
              <a:gd name="connsiteY1" fmla="*/ 76200 h 76200"/>
              <a:gd name="connsiteX2" fmla="*/ 1791768 w 2766701"/>
              <a:gd name="connsiteY2" fmla="*/ 56154 h 76200"/>
              <a:gd name="connsiteX3" fmla="*/ 2766701 w 2766701"/>
              <a:gd name="connsiteY3" fmla="*/ 0 h 76200"/>
            </a:gdLst>
            <a:ahLst/>
            <a:cxnLst>
              <a:cxn ang="0">
                <a:pos x="connsiteX0" y="connsiteY0"/>
              </a:cxn>
              <a:cxn ang="0">
                <a:pos x="connsiteX1" y="connsiteY1"/>
              </a:cxn>
              <a:cxn ang="0">
                <a:pos x="connsiteX2" y="connsiteY2"/>
              </a:cxn>
              <a:cxn ang="0">
                <a:pos x="connsiteX3" y="connsiteY3"/>
              </a:cxn>
            </a:cxnLst>
            <a:rect l="l" t="t" r="r" b="b"/>
            <a:pathLst>
              <a:path w="2766701" h="76200">
                <a:moveTo>
                  <a:pt x="0" y="15654"/>
                </a:moveTo>
                <a:cubicBezTo>
                  <a:pt x="164202" y="39710"/>
                  <a:pt x="494115" y="68501"/>
                  <a:pt x="788351" y="76200"/>
                </a:cubicBezTo>
                <a:lnTo>
                  <a:pt x="1791768" y="56154"/>
                </a:lnTo>
                <a:cubicBezTo>
                  <a:pt x="2134668" y="43454"/>
                  <a:pt x="2598339" y="25889"/>
                  <a:pt x="2766701" y="0"/>
                </a:cubicBezTo>
              </a:path>
            </a:pathLst>
          </a:custGeom>
          <a:ln w="508000" cap="sq">
            <a:solidFill>
              <a:schemeClr val="tx1">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Freeform 12"/>
          <p:cNvSpPr/>
          <p:nvPr/>
        </p:nvSpPr>
        <p:spPr>
          <a:xfrm>
            <a:off x="0" y="4114801"/>
            <a:ext cx="9601200" cy="186121"/>
          </a:xfrm>
          <a:custGeom>
            <a:avLst/>
            <a:gdLst>
              <a:gd name="connsiteX0" fmla="*/ 0 w 9538138"/>
              <a:gd name="connsiteY0" fmla="*/ 236483 h 378373"/>
              <a:gd name="connsiteX1" fmla="*/ 1324304 w 9538138"/>
              <a:gd name="connsiteY1" fmla="*/ 362607 h 378373"/>
              <a:gd name="connsiteX2" fmla="*/ 3153104 w 9538138"/>
              <a:gd name="connsiteY2" fmla="*/ 331076 h 378373"/>
              <a:gd name="connsiteX3" fmla="*/ 5171090 w 9538138"/>
              <a:gd name="connsiteY3" fmla="*/ 268014 h 378373"/>
              <a:gd name="connsiteX4" fmla="*/ 7110249 w 9538138"/>
              <a:gd name="connsiteY4" fmla="*/ 220718 h 378373"/>
              <a:gd name="connsiteX5" fmla="*/ 8103476 w 9538138"/>
              <a:gd name="connsiteY5" fmla="*/ 204952 h 378373"/>
              <a:gd name="connsiteX6" fmla="*/ 9538138 w 9538138"/>
              <a:gd name="connsiteY6" fmla="*/ 0 h 378373"/>
              <a:gd name="connsiteX0" fmla="*/ 0 w 9538138"/>
              <a:gd name="connsiteY0" fmla="*/ 236483 h 331076"/>
              <a:gd name="connsiteX1" fmla="*/ 1301857 w 9538138"/>
              <a:gd name="connsiteY1" fmla="*/ 309966 h 331076"/>
              <a:gd name="connsiteX2" fmla="*/ 3153104 w 9538138"/>
              <a:gd name="connsiteY2" fmla="*/ 331076 h 331076"/>
              <a:gd name="connsiteX3" fmla="*/ 5171090 w 9538138"/>
              <a:gd name="connsiteY3" fmla="*/ 268014 h 331076"/>
              <a:gd name="connsiteX4" fmla="*/ 7110249 w 9538138"/>
              <a:gd name="connsiteY4" fmla="*/ 220718 h 331076"/>
              <a:gd name="connsiteX5" fmla="*/ 8103476 w 9538138"/>
              <a:gd name="connsiteY5" fmla="*/ 204952 h 331076"/>
              <a:gd name="connsiteX6" fmla="*/ 9538138 w 9538138"/>
              <a:gd name="connsiteY6" fmla="*/ 0 h 331076"/>
              <a:gd name="connsiteX0" fmla="*/ 0 w 9538137"/>
              <a:gd name="connsiteY0" fmla="*/ 123987 h 344481"/>
              <a:gd name="connsiteX1" fmla="*/ 1301856 w 9538137"/>
              <a:gd name="connsiteY1" fmla="*/ 309966 h 344481"/>
              <a:gd name="connsiteX2" fmla="*/ 3153103 w 9538137"/>
              <a:gd name="connsiteY2" fmla="*/ 331076 h 344481"/>
              <a:gd name="connsiteX3" fmla="*/ 5171089 w 9538137"/>
              <a:gd name="connsiteY3" fmla="*/ 268014 h 344481"/>
              <a:gd name="connsiteX4" fmla="*/ 7110248 w 9538137"/>
              <a:gd name="connsiteY4" fmla="*/ 220718 h 344481"/>
              <a:gd name="connsiteX5" fmla="*/ 8103475 w 9538137"/>
              <a:gd name="connsiteY5" fmla="*/ 204952 h 344481"/>
              <a:gd name="connsiteX6" fmla="*/ 9538137 w 9538137"/>
              <a:gd name="connsiteY6" fmla="*/ 0 h 344481"/>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23986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27061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6739016 w 9538137"/>
              <a:gd name="connsiteY5" fmla="*/ 247973 h 337400"/>
              <a:gd name="connsiteX6" fmla="*/ 8270611 w 9538137"/>
              <a:gd name="connsiteY6" fmla="*/ 185979 h 337400"/>
              <a:gd name="connsiteX7" fmla="*/ 9538137 w 9538137"/>
              <a:gd name="connsiteY7" fmla="*/ 0 h 337400"/>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61993 h 213414"/>
              <a:gd name="connsiteX7" fmla="*/ 10491424 w 10491424"/>
              <a:gd name="connsiteY7" fmla="*/ 61993 h 213414"/>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123987 h 213414"/>
              <a:gd name="connsiteX7" fmla="*/ 10491424 w 10491424"/>
              <a:gd name="connsiteY7" fmla="*/ 61993 h 213414"/>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49047" h="151421">
                <a:moveTo>
                  <a:pt x="0" y="61994"/>
                </a:moveTo>
                <a:cubicBezTo>
                  <a:pt x="396752" y="72282"/>
                  <a:pt x="776340" y="89472"/>
                  <a:pt x="1301857" y="123987"/>
                </a:cubicBezTo>
                <a:cubicBezTo>
                  <a:pt x="1534237" y="151421"/>
                  <a:pt x="945782" y="88404"/>
                  <a:pt x="1301856" y="123987"/>
                </a:cubicBezTo>
                <a:lnTo>
                  <a:pt x="3139769" y="123987"/>
                </a:lnTo>
                <a:lnTo>
                  <a:pt x="5171090" y="82035"/>
                </a:lnTo>
                <a:lnTo>
                  <a:pt x="6739017" y="61994"/>
                </a:lnTo>
                <a:cubicBezTo>
                  <a:pt x="7227748" y="51484"/>
                  <a:pt x="7785607" y="72326"/>
                  <a:pt x="8270612" y="61994"/>
                </a:cubicBezTo>
                <a:cubicBezTo>
                  <a:pt x="8755617" y="51662"/>
                  <a:pt x="9497000" y="445"/>
                  <a:pt x="9649047" y="0"/>
                </a:cubicBezTo>
              </a:path>
            </a:pathLst>
          </a:custGeom>
          <a:ln w="635000">
            <a:solidFill>
              <a:schemeClr val="tx1">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6" name="Group 7"/>
          <p:cNvGrpSpPr/>
          <p:nvPr/>
        </p:nvGrpSpPr>
        <p:grpSpPr>
          <a:xfrm>
            <a:off x="3276600" y="5791197"/>
            <a:ext cx="2819400" cy="1066803"/>
            <a:chOff x="0" y="6211535"/>
            <a:chExt cx="2819400" cy="595136"/>
          </a:xfrm>
        </p:grpSpPr>
        <p:pic>
          <p:nvPicPr>
            <p:cNvPr id="17" name="Picture 5" descr="Map of global forest cover."/>
            <p:cNvPicPr>
              <a:picLocks noChangeAspect="1" noChangeArrowheads="1"/>
            </p:cNvPicPr>
            <p:nvPr/>
          </p:nvPicPr>
          <p:blipFill>
            <a:blip r:embed="rId2" cstate="print"/>
            <a:srcRect l="21544" t="92091" r="60136"/>
            <a:stretch>
              <a:fillRect/>
            </a:stretch>
          </p:blipFill>
          <p:spPr bwMode="auto">
            <a:xfrm>
              <a:off x="0" y="6211535"/>
              <a:ext cx="2819400" cy="595134"/>
            </a:xfrm>
            <a:prstGeom prst="rect">
              <a:avLst/>
            </a:prstGeom>
            <a:noFill/>
            <a:ln w="50800">
              <a:solidFill>
                <a:schemeClr val="tx1"/>
              </a:solidFill>
            </a:ln>
          </p:spPr>
        </p:pic>
        <p:sp>
          <p:nvSpPr>
            <p:cNvPr id="18" name="TextBox 17"/>
            <p:cNvSpPr txBox="1"/>
            <p:nvPr/>
          </p:nvSpPr>
          <p:spPr>
            <a:xfrm>
              <a:off x="990600" y="6549123"/>
              <a:ext cx="1054712" cy="257548"/>
            </a:xfrm>
            <a:prstGeom prst="rect">
              <a:avLst/>
            </a:prstGeom>
            <a:solidFill>
              <a:schemeClr val="bg1"/>
            </a:solidFill>
          </p:spPr>
          <p:txBody>
            <a:bodyPr wrap="square" rtlCol="0">
              <a:spAutoFit/>
            </a:bodyPr>
            <a:lstStyle/>
            <a:p>
              <a:r>
                <a:rPr lang="en-US" sz="2400" b="1" dirty="0" smtClean="0"/>
                <a:t>forests</a:t>
              </a:r>
            </a:p>
          </p:txBody>
        </p:sp>
      </p:grpSp>
      <p:sp>
        <p:nvSpPr>
          <p:cNvPr id="19" name="Rectangle 18"/>
          <p:cNvSpPr/>
          <p:nvPr/>
        </p:nvSpPr>
        <p:spPr>
          <a:xfrm>
            <a:off x="0" y="762000"/>
            <a:ext cx="9144000" cy="523220"/>
          </a:xfrm>
          <a:prstGeom prst="rect">
            <a:avLst/>
          </a:prstGeom>
          <a:noFill/>
        </p:spPr>
        <p:txBody>
          <a:bodyPr wrap="square">
            <a:spAutoFit/>
          </a:bodyPr>
          <a:lstStyle/>
          <a:p>
            <a:pPr algn="ctr"/>
            <a:r>
              <a:rPr lang="en-US" sz="2800" b="1" dirty="0" smtClean="0">
                <a:latin typeface="Calibri" pitchFamily="34" charset="0"/>
                <a:ea typeface="Times New Roman" pitchFamily="18" charset="0"/>
                <a:cs typeface="Times New Roman" pitchFamily="18" charset="0"/>
              </a:rPr>
              <a:t>Forests cover about 9.4 % of the Earth’s surface,</a:t>
            </a:r>
          </a:p>
        </p:txBody>
      </p:sp>
      <p:sp>
        <p:nvSpPr>
          <p:cNvPr id="20" name="Rectangle 19"/>
          <p:cNvSpPr/>
          <p:nvPr/>
        </p:nvSpPr>
        <p:spPr>
          <a:xfrm>
            <a:off x="0" y="1219200"/>
            <a:ext cx="9144000" cy="523220"/>
          </a:xfrm>
          <a:prstGeom prst="rect">
            <a:avLst/>
          </a:prstGeom>
          <a:noFill/>
        </p:spPr>
        <p:txBody>
          <a:bodyPr wrap="square">
            <a:spAutoFit/>
          </a:bodyPr>
          <a:lstStyle/>
          <a:p>
            <a:pPr algn="ctr"/>
            <a:r>
              <a:rPr lang="en-US" sz="2800" b="1" dirty="0" smtClean="0">
                <a:latin typeface="Calibri" pitchFamily="34" charset="0"/>
                <a:ea typeface="Times New Roman" pitchFamily="18" charset="0"/>
                <a:cs typeface="Times New Roman" pitchFamily="18" charset="0"/>
              </a:rPr>
              <a:t>30% of total land area</a:t>
            </a:r>
            <a:endParaRPr lang="en-US" sz="2800" b="1" dirty="0"/>
          </a:p>
        </p:txBody>
      </p:sp>
      <p:sp>
        <p:nvSpPr>
          <p:cNvPr id="21" name="TextBox 20"/>
          <p:cNvSpPr txBox="1"/>
          <p:nvPr/>
        </p:nvSpPr>
        <p:spPr>
          <a:xfrm rot="-120000">
            <a:off x="1903782" y="2258641"/>
            <a:ext cx="2810195" cy="646331"/>
          </a:xfrm>
          <a:prstGeom prst="rect">
            <a:avLst/>
          </a:prstGeom>
          <a:noFill/>
        </p:spPr>
        <p:txBody>
          <a:bodyPr wrap="square" rtlCol="0">
            <a:spAutoFit/>
          </a:bodyPr>
          <a:lstStyle/>
          <a:p>
            <a:pPr algn="ctr"/>
            <a:r>
              <a:rPr lang="en-US" sz="3600" b="1" dirty="0" smtClean="0">
                <a:effectLst>
                  <a:outerShdw dist="50800" dir="5400000" algn="ctr" rotWithShape="0">
                    <a:schemeClr val="bg1"/>
                  </a:outerShdw>
                </a:effectLst>
              </a:rPr>
              <a:t> Boreal Forest</a:t>
            </a:r>
          </a:p>
        </p:txBody>
      </p:sp>
      <p:sp>
        <p:nvSpPr>
          <p:cNvPr id="22" name="TextBox 21"/>
          <p:cNvSpPr txBox="1"/>
          <p:nvPr/>
        </p:nvSpPr>
        <p:spPr>
          <a:xfrm rot="-60000">
            <a:off x="2916977" y="3873424"/>
            <a:ext cx="4780286" cy="646331"/>
          </a:xfrm>
          <a:prstGeom prst="rect">
            <a:avLst/>
          </a:prstGeom>
          <a:noFill/>
        </p:spPr>
        <p:txBody>
          <a:bodyPr wrap="square" rtlCol="0">
            <a:spAutoFit/>
          </a:bodyPr>
          <a:lstStyle/>
          <a:p>
            <a:r>
              <a:rPr lang="en-US" sz="3600" b="1" dirty="0" smtClean="0">
                <a:effectLst>
                  <a:outerShdw dist="50800" dir="5400000" algn="ctr" rotWithShape="0">
                    <a:schemeClr val="bg1"/>
                  </a:outerShdw>
                </a:effectLst>
              </a:rPr>
              <a:t>Tropical        Rainforest</a:t>
            </a:r>
          </a:p>
        </p:txBody>
      </p:sp>
      <p:grpSp>
        <p:nvGrpSpPr>
          <p:cNvPr id="31" name="Group 30"/>
          <p:cNvGrpSpPr/>
          <p:nvPr/>
        </p:nvGrpSpPr>
        <p:grpSpPr>
          <a:xfrm>
            <a:off x="0" y="1692219"/>
            <a:ext cx="8296948" cy="769830"/>
            <a:chOff x="0" y="1692219"/>
            <a:chExt cx="8296948" cy="769830"/>
          </a:xfrm>
        </p:grpSpPr>
        <p:sp>
          <p:nvSpPr>
            <p:cNvPr id="23" name="TextBox 22"/>
            <p:cNvSpPr txBox="1"/>
            <p:nvPr/>
          </p:nvSpPr>
          <p:spPr>
            <a:xfrm rot="21480000">
              <a:off x="7381313" y="1692219"/>
              <a:ext cx="915635" cy="523220"/>
            </a:xfrm>
            <a:prstGeom prst="rect">
              <a:avLst/>
            </a:prstGeom>
            <a:noFill/>
          </p:spPr>
          <p:txBody>
            <a:bodyPr wrap="none" rtlCol="0">
              <a:spAutoFit/>
            </a:bodyPr>
            <a:lstStyle/>
            <a:p>
              <a:r>
                <a:rPr lang="en-US" sz="2800" b="1" dirty="0" smtClean="0">
                  <a:effectLst>
                    <a:outerShdw dist="50800" dir="5400000" algn="ctr" rotWithShape="0">
                      <a:schemeClr val="bg1"/>
                    </a:outerShdw>
                  </a:effectLst>
                </a:rPr>
                <a:t>70</a:t>
              </a:r>
              <a:r>
                <a:rPr lang="en-US" sz="2800" b="1" baseline="30000" dirty="0" smtClean="0">
                  <a:effectLst>
                    <a:outerShdw dist="50800" dir="5400000" algn="ctr" rotWithShape="0">
                      <a:schemeClr val="bg1"/>
                    </a:outerShdw>
                  </a:effectLst>
                </a:rPr>
                <a:t>o</a:t>
              </a:r>
              <a:r>
                <a:rPr lang="en-US" sz="2800" b="1" dirty="0" smtClean="0">
                  <a:effectLst>
                    <a:outerShdw dist="50800" dir="5400000" algn="ctr" rotWithShape="0">
                      <a:schemeClr val="bg1"/>
                    </a:outerShdw>
                  </a:effectLst>
                </a:rPr>
                <a:t>N</a:t>
              </a:r>
            </a:p>
          </p:txBody>
        </p:sp>
        <p:sp>
          <p:nvSpPr>
            <p:cNvPr id="27" name="Freeform 26"/>
            <p:cNvSpPr/>
            <p:nvPr/>
          </p:nvSpPr>
          <p:spPr>
            <a:xfrm>
              <a:off x="0" y="2133601"/>
              <a:ext cx="2222938" cy="328448"/>
            </a:xfrm>
            <a:custGeom>
              <a:avLst/>
              <a:gdLst>
                <a:gd name="connsiteX0" fmla="*/ 0 w 2175641"/>
                <a:gd name="connsiteY0" fmla="*/ 0 h 333703"/>
                <a:gd name="connsiteX1" fmla="*/ 394137 w 2175641"/>
                <a:gd name="connsiteY1" fmla="*/ 126124 h 333703"/>
                <a:gd name="connsiteX2" fmla="*/ 1119351 w 2175641"/>
                <a:gd name="connsiteY2" fmla="*/ 268014 h 333703"/>
                <a:gd name="connsiteX3" fmla="*/ 1450427 w 2175641"/>
                <a:gd name="connsiteY3" fmla="*/ 315310 h 333703"/>
                <a:gd name="connsiteX4" fmla="*/ 1876096 w 2175641"/>
                <a:gd name="connsiteY4" fmla="*/ 331076 h 333703"/>
                <a:gd name="connsiteX5" fmla="*/ 2175641 w 2175641"/>
                <a:gd name="connsiteY5" fmla="*/ 299545 h 333703"/>
                <a:gd name="connsiteX0" fmla="*/ 0 w 2175641"/>
                <a:gd name="connsiteY0" fmla="*/ 0 h 333703"/>
                <a:gd name="connsiteX1" fmla="*/ 409903 w 2175641"/>
                <a:gd name="connsiteY1" fmla="*/ 157655 h 333703"/>
                <a:gd name="connsiteX2" fmla="*/ 1119351 w 2175641"/>
                <a:gd name="connsiteY2" fmla="*/ 268014 h 333703"/>
                <a:gd name="connsiteX3" fmla="*/ 1450427 w 2175641"/>
                <a:gd name="connsiteY3" fmla="*/ 315310 h 333703"/>
                <a:gd name="connsiteX4" fmla="*/ 1876096 w 2175641"/>
                <a:gd name="connsiteY4" fmla="*/ 331076 h 333703"/>
                <a:gd name="connsiteX5" fmla="*/ 2175641 w 2175641"/>
                <a:gd name="connsiteY5" fmla="*/ 299545 h 333703"/>
                <a:gd name="connsiteX0" fmla="*/ 0 w 2222938"/>
                <a:gd name="connsiteY0" fmla="*/ 0 h 328448"/>
                <a:gd name="connsiteX1" fmla="*/ 457200 w 2222938"/>
                <a:gd name="connsiteY1" fmla="*/ 152400 h 328448"/>
                <a:gd name="connsiteX2" fmla="*/ 1166648 w 2222938"/>
                <a:gd name="connsiteY2" fmla="*/ 262759 h 328448"/>
                <a:gd name="connsiteX3" fmla="*/ 1497724 w 2222938"/>
                <a:gd name="connsiteY3" fmla="*/ 310055 h 328448"/>
                <a:gd name="connsiteX4" fmla="*/ 1923393 w 2222938"/>
                <a:gd name="connsiteY4" fmla="*/ 325821 h 328448"/>
                <a:gd name="connsiteX5" fmla="*/ 2222938 w 2222938"/>
                <a:gd name="connsiteY5" fmla="*/ 294290 h 32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938" h="328448">
                  <a:moveTo>
                    <a:pt x="0" y="0"/>
                  </a:moveTo>
                  <a:cubicBezTo>
                    <a:pt x="103789" y="40727"/>
                    <a:pt x="262759" y="108607"/>
                    <a:pt x="457200" y="152400"/>
                  </a:cubicBezTo>
                  <a:cubicBezTo>
                    <a:pt x="651641" y="196193"/>
                    <a:pt x="993227" y="236483"/>
                    <a:pt x="1166648" y="262759"/>
                  </a:cubicBezTo>
                  <a:cubicBezTo>
                    <a:pt x="1340069" y="289035"/>
                    <a:pt x="1371600" y="299545"/>
                    <a:pt x="1497724" y="310055"/>
                  </a:cubicBezTo>
                  <a:cubicBezTo>
                    <a:pt x="1623848" y="320565"/>
                    <a:pt x="1802524" y="328448"/>
                    <a:pt x="1923393" y="325821"/>
                  </a:cubicBezTo>
                  <a:cubicBezTo>
                    <a:pt x="2044262" y="323194"/>
                    <a:pt x="2133600" y="308742"/>
                    <a:pt x="2222938" y="294290"/>
                  </a:cubicBezTo>
                </a:path>
              </a:pathLst>
            </a:custGeom>
            <a:ln w="63500">
              <a:solidFill>
                <a:srgbClr val="FFFF00"/>
              </a:solidFill>
              <a:prstDash val="sysDot"/>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Freeform 27"/>
            <p:cNvSpPr/>
            <p:nvPr/>
          </p:nvSpPr>
          <p:spPr>
            <a:xfrm>
              <a:off x="4114799" y="2039112"/>
              <a:ext cx="3200401" cy="294291"/>
            </a:xfrm>
            <a:custGeom>
              <a:avLst/>
              <a:gdLst>
                <a:gd name="connsiteX0" fmla="*/ 0 w 2569779"/>
                <a:gd name="connsiteY0" fmla="*/ 157655 h 157655"/>
                <a:gd name="connsiteX1" fmla="*/ 867103 w 2569779"/>
                <a:gd name="connsiteY1" fmla="*/ 126124 h 157655"/>
                <a:gd name="connsiteX2" fmla="*/ 1686910 w 2569779"/>
                <a:gd name="connsiteY2" fmla="*/ 141889 h 157655"/>
                <a:gd name="connsiteX3" fmla="*/ 2222938 w 2569779"/>
                <a:gd name="connsiteY3" fmla="*/ 94593 h 157655"/>
                <a:gd name="connsiteX4" fmla="*/ 2569779 w 2569779"/>
                <a:gd name="connsiteY4" fmla="*/ 0 h 157655"/>
                <a:gd name="connsiteX0" fmla="*/ 0 w 2633096"/>
                <a:gd name="connsiteY0" fmla="*/ 81455 h 147144"/>
                <a:gd name="connsiteX1" fmla="*/ 930420 w 2633096"/>
                <a:gd name="connsiteY1" fmla="*/ 126124 h 147144"/>
                <a:gd name="connsiteX2" fmla="*/ 1750227 w 2633096"/>
                <a:gd name="connsiteY2" fmla="*/ 141889 h 147144"/>
                <a:gd name="connsiteX3" fmla="*/ 2286255 w 2633096"/>
                <a:gd name="connsiteY3" fmla="*/ 94593 h 147144"/>
                <a:gd name="connsiteX4" fmla="*/ 2633096 w 2633096"/>
                <a:gd name="connsiteY4" fmla="*/ 0 h 147144"/>
                <a:gd name="connsiteX0" fmla="*/ 0 w 2633096"/>
                <a:gd name="connsiteY0" fmla="*/ 81455 h 147145"/>
                <a:gd name="connsiteX1" fmla="*/ 930420 w 2633096"/>
                <a:gd name="connsiteY1" fmla="*/ 126124 h 147145"/>
                <a:gd name="connsiteX2" fmla="*/ 1750227 w 2633096"/>
                <a:gd name="connsiteY2" fmla="*/ 141889 h 147145"/>
                <a:gd name="connsiteX3" fmla="*/ 2286255 w 2633096"/>
                <a:gd name="connsiteY3" fmla="*/ 94593 h 147145"/>
                <a:gd name="connsiteX4" fmla="*/ 2633096 w 2633096"/>
                <a:gd name="connsiteY4" fmla="*/ 0 h 147145"/>
                <a:gd name="connsiteX0" fmla="*/ 0 w 2633096"/>
                <a:gd name="connsiteY0" fmla="*/ 81455 h 157655"/>
                <a:gd name="connsiteX1" fmla="*/ 886433 w 2633096"/>
                <a:gd name="connsiteY1" fmla="*/ 157655 h 157655"/>
                <a:gd name="connsiteX2" fmla="*/ 1750227 w 2633096"/>
                <a:gd name="connsiteY2" fmla="*/ 141889 h 157655"/>
                <a:gd name="connsiteX3" fmla="*/ 2286255 w 2633096"/>
                <a:gd name="connsiteY3" fmla="*/ 94593 h 157655"/>
                <a:gd name="connsiteX4" fmla="*/ 2633096 w 2633096"/>
                <a:gd name="connsiteY4" fmla="*/ 0 h 157655"/>
                <a:gd name="connsiteX0" fmla="*/ 0 w 2633096"/>
                <a:gd name="connsiteY0" fmla="*/ 81455 h 157655"/>
                <a:gd name="connsiteX1" fmla="*/ 886433 w 2633096"/>
                <a:gd name="connsiteY1" fmla="*/ 157655 h 157655"/>
                <a:gd name="connsiteX2" fmla="*/ 1750227 w 2633096"/>
                <a:gd name="connsiteY2" fmla="*/ 141889 h 157655"/>
                <a:gd name="connsiteX3" fmla="*/ 2216080 w 2633096"/>
                <a:gd name="connsiteY3" fmla="*/ 81455 h 157655"/>
                <a:gd name="connsiteX4" fmla="*/ 2633096 w 2633096"/>
                <a:gd name="connsiteY4" fmla="*/ 0 h 157655"/>
                <a:gd name="connsiteX0" fmla="*/ 0 w 2443146"/>
                <a:gd name="connsiteY0" fmla="*/ 157655 h 223345"/>
                <a:gd name="connsiteX1" fmla="*/ 696483 w 2443146"/>
                <a:gd name="connsiteY1" fmla="*/ 157655 h 223345"/>
                <a:gd name="connsiteX2" fmla="*/ 1560277 w 2443146"/>
                <a:gd name="connsiteY2" fmla="*/ 141889 h 223345"/>
                <a:gd name="connsiteX3" fmla="*/ 2026130 w 2443146"/>
                <a:gd name="connsiteY3" fmla="*/ 81455 h 223345"/>
                <a:gd name="connsiteX4" fmla="*/ 2443146 w 2443146"/>
                <a:gd name="connsiteY4" fmla="*/ 0 h 223345"/>
                <a:gd name="connsiteX0" fmla="*/ 0 w 2633095"/>
                <a:gd name="connsiteY0" fmla="*/ 157655 h 223345"/>
                <a:gd name="connsiteX1" fmla="*/ 886432 w 2633095"/>
                <a:gd name="connsiteY1" fmla="*/ 157655 h 223345"/>
                <a:gd name="connsiteX2" fmla="*/ 1750226 w 2633095"/>
                <a:gd name="connsiteY2" fmla="*/ 141889 h 223345"/>
                <a:gd name="connsiteX3" fmla="*/ 2216079 w 2633095"/>
                <a:gd name="connsiteY3" fmla="*/ 81455 h 223345"/>
                <a:gd name="connsiteX4" fmla="*/ 2633095 w 2633095"/>
                <a:gd name="connsiteY4" fmla="*/ 0 h 22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3095" h="223345">
                  <a:moveTo>
                    <a:pt x="0" y="157655"/>
                  </a:moveTo>
                  <a:cubicBezTo>
                    <a:pt x="274965" y="223345"/>
                    <a:pt x="576292" y="142765"/>
                    <a:pt x="886432" y="157655"/>
                  </a:cubicBezTo>
                  <a:lnTo>
                    <a:pt x="1750226" y="141889"/>
                  </a:lnTo>
                  <a:cubicBezTo>
                    <a:pt x="1983530" y="131379"/>
                    <a:pt x="2068934" y="105103"/>
                    <a:pt x="2216079" y="81455"/>
                  </a:cubicBezTo>
                  <a:cubicBezTo>
                    <a:pt x="2363224" y="57807"/>
                    <a:pt x="2633095" y="0"/>
                    <a:pt x="2633095" y="0"/>
                  </a:cubicBezTo>
                </a:path>
              </a:pathLst>
            </a:custGeom>
            <a:ln w="63500">
              <a:solidFill>
                <a:srgbClr val="FFFF00"/>
              </a:solidFill>
              <a:prstDash val="sysDot"/>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32" name="Group 31"/>
          <p:cNvGrpSpPr/>
          <p:nvPr/>
        </p:nvGrpSpPr>
        <p:grpSpPr>
          <a:xfrm>
            <a:off x="-304800" y="2127961"/>
            <a:ext cx="9077887" cy="725307"/>
            <a:chOff x="-304800" y="2127961"/>
            <a:chExt cx="9077887" cy="725307"/>
          </a:xfrm>
        </p:grpSpPr>
        <p:sp>
          <p:nvSpPr>
            <p:cNvPr id="24" name="TextBox 23"/>
            <p:cNvSpPr txBox="1"/>
            <p:nvPr/>
          </p:nvSpPr>
          <p:spPr>
            <a:xfrm rot="21480000">
              <a:off x="7857452" y="2127961"/>
              <a:ext cx="915635" cy="523220"/>
            </a:xfrm>
            <a:prstGeom prst="rect">
              <a:avLst/>
            </a:prstGeom>
            <a:noFill/>
          </p:spPr>
          <p:txBody>
            <a:bodyPr wrap="none" rtlCol="0">
              <a:spAutoFit/>
            </a:bodyPr>
            <a:lstStyle/>
            <a:p>
              <a:r>
                <a:rPr lang="en-US" sz="2800" b="1" dirty="0" smtClean="0">
                  <a:effectLst>
                    <a:outerShdw dist="50800" dir="5400000" algn="ctr" rotWithShape="0">
                      <a:schemeClr val="bg1"/>
                    </a:outerShdw>
                  </a:effectLst>
                </a:rPr>
                <a:t>50</a:t>
              </a:r>
              <a:r>
                <a:rPr lang="en-US" sz="2800" b="1" baseline="30000" dirty="0" smtClean="0">
                  <a:effectLst>
                    <a:outerShdw dist="50800" dir="5400000" algn="ctr" rotWithShape="0">
                      <a:schemeClr val="bg1"/>
                    </a:outerShdw>
                  </a:effectLst>
                </a:rPr>
                <a:t>o</a:t>
              </a:r>
              <a:r>
                <a:rPr lang="en-US" sz="2800" b="1" dirty="0" smtClean="0">
                  <a:effectLst>
                    <a:outerShdw dist="50800" dir="5400000" algn="ctr" rotWithShape="0">
                      <a:schemeClr val="bg1"/>
                    </a:outerShdw>
                  </a:effectLst>
                </a:rPr>
                <a:t>N</a:t>
              </a:r>
            </a:p>
          </p:txBody>
        </p:sp>
        <p:sp>
          <p:nvSpPr>
            <p:cNvPr id="29" name="Freeform 28"/>
            <p:cNvSpPr/>
            <p:nvPr/>
          </p:nvSpPr>
          <p:spPr>
            <a:xfrm>
              <a:off x="-304800" y="2438399"/>
              <a:ext cx="2895600" cy="414869"/>
            </a:xfrm>
            <a:custGeom>
              <a:avLst/>
              <a:gdLst>
                <a:gd name="connsiteX0" fmla="*/ 0 w 1765738"/>
                <a:gd name="connsiteY0" fmla="*/ 0 h 141889"/>
                <a:gd name="connsiteX1" fmla="*/ 740979 w 1765738"/>
                <a:gd name="connsiteY1" fmla="*/ 78827 h 141889"/>
                <a:gd name="connsiteX2" fmla="*/ 1765738 w 1765738"/>
                <a:gd name="connsiteY2" fmla="*/ 141889 h 141889"/>
                <a:gd name="connsiteX0" fmla="*/ 0 w 1931276"/>
                <a:gd name="connsiteY0" fmla="*/ 0 h 189185"/>
                <a:gd name="connsiteX1" fmla="*/ 906517 w 1931276"/>
                <a:gd name="connsiteY1" fmla="*/ 126123 h 189185"/>
                <a:gd name="connsiteX2" fmla="*/ 1931276 w 1931276"/>
                <a:gd name="connsiteY2" fmla="*/ 189185 h 189185"/>
                <a:gd name="connsiteX0" fmla="*/ 0 w 1931276"/>
                <a:gd name="connsiteY0" fmla="*/ 0 h 189185"/>
                <a:gd name="connsiteX1" fmla="*/ 827690 w 1931276"/>
                <a:gd name="connsiteY1" fmla="*/ 141888 h 189185"/>
                <a:gd name="connsiteX2" fmla="*/ 906517 w 1931276"/>
                <a:gd name="connsiteY2" fmla="*/ 126123 h 189185"/>
                <a:gd name="connsiteX3" fmla="*/ 1931276 w 1931276"/>
                <a:gd name="connsiteY3" fmla="*/ 189185 h 189185"/>
                <a:gd name="connsiteX0" fmla="*/ 0 w 1931276"/>
                <a:gd name="connsiteY0" fmla="*/ 0 h 189185"/>
                <a:gd name="connsiteX1" fmla="*/ 906517 w 1931276"/>
                <a:gd name="connsiteY1" fmla="*/ 126123 h 189185"/>
                <a:gd name="connsiteX2" fmla="*/ 1931276 w 1931276"/>
                <a:gd name="connsiteY2" fmla="*/ 189185 h 189185"/>
                <a:gd name="connsiteX0" fmla="*/ 0 w 1931276"/>
                <a:gd name="connsiteY0" fmla="*/ 0 h 189185"/>
                <a:gd name="connsiteX1" fmla="*/ 882869 w 1931276"/>
                <a:gd name="connsiteY1" fmla="*/ 141888 h 189185"/>
                <a:gd name="connsiteX2" fmla="*/ 1931276 w 1931276"/>
                <a:gd name="connsiteY2" fmla="*/ 189185 h 189185"/>
                <a:gd name="connsiteX0" fmla="*/ 0 w 1931276"/>
                <a:gd name="connsiteY0" fmla="*/ 0 h 204950"/>
                <a:gd name="connsiteX1" fmla="*/ 882869 w 1931276"/>
                <a:gd name="connsiteY1" fmla="*/ 141888 h 204950"/>
                <a:gd name="connsiteX2" fmla="*/ 1931276 w 1931276"/>
                <a:gd name="connsiteY2" fmla="*/ 189185 h 204950"/>
                <a:gd name="connsiteX0" fmla="*/ 0 w 1931276"/>
                <a:gd name="connsiteY0" fmla="*/ 0 h 204950"/>
                <a:gd name="connsiteX1" fmla="*/ 606972 w 1931276"/>
                <a:gd name="connsiteY1" fmla="*/ 141888 h 204950"/>
                <a:gd name="connsiteX2" fmla="*/ 882869 w 1931276"/>
                <a:gd name="connsiteY2" fmla="*/ 141888 h 204950"/>
                <a:gd name="connsiteX3" fmla="*/ 1931276 w 1931276"/>
                <a:gd name="connsiteY3" fmla="*/ 189185 h 204950"/>
                <a:gd name="connsiteX0" fmla="*/ 0 w 1931276"/>
                <a:gd name="connsiteY0" fmla="*/ 0 h 204950"/>
                <a:gd name="connsiteX1" fmla="*/ 606972 w 1931276"/>
                <a:gd name="connsiteY1" fmla="*/ 94592 h 204950"/>
                <a:gd name="connsiteX2" fmla="*/ 882869 w 1931276"/>
                <a:gd name="connsiteY2" fmla="*/ 141888 h 204950"/>
                <a:gd name="connsiteX3" fmla="*/ 1931276 w 1931276"/>
                <a:gd name="connsiteY3" fmla="*/ 189185 h 204950"/>
                <a:gd name="connsiteX0" fmla="*/ 0 w 1931276"/>
                <a:gd name="connsiteY0" fmla="*/ 0 h 204950"/>
                <a:gd name="connsiteX1" fmla="*/ 606972 w 1931276"/>
                <a:gd name="connsiteY1" fmla="*/ 94592 h 204950"/>
                <a:gd name="connsiteX2" fmla="*/ 882869 w 1931276"/>
                <a:gd name="connsiteY2" fmla="*/ 141888 h 204950"/>
                <a:gd name="connsiteX3" fmla="*/ 1931276 w 1931276"/>
                <a:gd name="connsiteY3" fmla="*/ 189185 h 204950"/>
                <a:gd name="connsiteX0" fmla="*/ 0 w 1931276"/>
                <a:gd name="connsiteY0" fmla="*/ 0 h 204950"/>
                <a:gd name="connsiteX1" fmla="*/ 496614 w 1931276"/>
                <a:gd name="connsiteY1" fmla="*/ 94592 h 204950"/>
                <a:gd name="connsiteX2" fmla="*/ 882869 w 1931276"/>
                <a:gd name="connsiteY2" fmla="*/ 141888 h 204950"/>
                <a:gd name="connsiteX3" fmla="*/ 1931276 w 1931276"/>
                <a:gd name="connsiteY3" fmla="*/ 189185 h 204950"/>
                <a:gd name="connsiteX0" fmla="*/ 0 w 1931276"/>
                <a:gd name="connsiteY0" fmla="*/ 0 h 204950"/>
                <a:gd name="connsiteX1" fmla="*/ 496614 w 1931276"/>
                <a:gd name="connsiteY1" fmla="*/ 94592 h 204950"/>
                <a:gd name="connsiteX2" fmla="*/ 1048407 w 1931276"/>
                <a:gd name="connsiteY2" fmla="*/ 141888 h 204950"/>
                <a:gd name="connsiteX3" fmla="*/ 1931276 w 1931276"/>
                <a:gd name="connsiteY3" fmla="*/ 189185 h 204950"/>
                <a:gd name="connsiteX0" fmla="*/ 0 w 1931276"/>
                <a:gd name="connsiteY0" fmla="*/ 0 h 194440"/>
                <a:gd name="connsiteX1" fmla="*/ 496614 w 1931276"/>
                <a:gd name="connsiteY1" fmla="*/ 94592 h 194440"/>
                <a:gd name="connsiteX2" fmla="*/ 1048407 w 1931276"/>
                <a:gd name="connsiteY2" fmla="*/ 141888 h 194440"/>
                <a:gd name="connsiteX3" fmla="*/ 1931276 w 1931276"/>
                <a:gd name="connsiteY3" fmla="*/ 189185 h 194440"/>
                <a:gd name="connsiteX0" fmla="*/ 0 w 1931276"/>
                <a:gd name="connsiteY0" fmla="*/ 0 h 189185"/>
                <a:gd name="connsiteX1" fmla="*/ 496614 w 1931276"/>
                <a:gd name="connsiteY1" fmla="*/ 94592 h 189185"/>
                <a:gd name="connsiteX2" fmla="*/ 1048407 w 1931276"/>
                <a:gd name="connsiteY2" fmla="*/ 141888 h 189185"/>
                <a:gd name="connsiteX3" fmla="*/ 1931276 w 1931276"/>
                <a:gd name="connsiteY3" fmla="*/ 189185 h 189185"/>
                <a:gd name="connsiteX0" fmla="*/ 0 w 1931276"/>
                <a:gd name="connsiteY0" fmla="*/ 0 h 189185"/>
                <a:gd name="connsiteX1" fmla="*/ 496614 w 1931276"/>
                <a:gd name="connsiteY1" fmla="*/ 94592 h 189185"/>
                <a:gd name="connsiteX2" fmla="*/ 1048407 w 1931276"/>
                <a:gd name="connsiteY2" fmla="*/ 141888 h 189185"/>
                <a:gd name="connsiteX3" fmla="*/ 1931276 w 1931276"/>
                <a:gd name="connsiteY3" fmla="*/ 189185 h 189185"/>
                <a:gd name="connsiteX0" fmla="*/ 0 w 1931276"/>
                <a:gd name="connsiteY0" fmla="*/ 0 h 189185"/>
                <a:gd name="connsiteX1" fmla="*/ 496614 w 1931276"/>
                <a:gd name="connsiteY1" fmla="*/ 94592 h 189185"/>
                <a:gd name="connsiteX2" fmla="*/ 1048407 w 1931276"/>
                <a:gd name="connsiteY2" fmla="*/ 141888 h 189185"/>
                <a:gd name="connsiteX3" fmla="*/ 1931276 w 1931276"/>
                <a:gd name="connsiteY3" fmla="*/ 189185 h 189185"/>
                <a:gd name="connsiteX0" fmla="*/ 0 w 1986455"/>
                <a:gd name="connsiteY0" fmla="*/ 0 h 283777"/>
                <a:gd name="connsiteX1" fmla="*/ 551793 w 1986455"/>
                <a:gd name="connsiteY1" fmla="*/ 189184 h 283777"/>
                <a:gd name="connsiteX2" fmla="*/ 1103586 w 1986455"/>
                <a:gd name="connsiteY2" fmla="*/ 236480 h 283777"/>
                <a:gd name="connsiteX3" fmla="*/ 1986455 w 1986455"/>
                <a:gd name="connsiteY3" fmla="*/ 283777 h 283777"/>
                <a:gd name="connsiteX0" fmla="*/ 0 w 1986455"/>
                <a:gd name="connsiteY0" fmla="*/ 0 h 283777"/>
                <a:gd name="connsiteX1" fmla="*/ 551793 w 1986455"/>
                <a:gd name="connsiteY1" fmla="*/ 189184 h 283777"/>
                <a:gd name="connsiteX2" fmla="*/ 1103586 w 1986455"/>
                <a:gd name="connsiteY2" fmla="*/ 236480 h 283777"/>
                <a:gd name="connsiteX3" fmla="*/ 1986455 w 1986455"/>
                <a:gd name="connsiteY3" fmla="*/ 283777 h 283777"/>
                <a:gd name="connsiteX0" fmla="*/ 0 w 1986455"/>
                <a:gd name="connsiteY0" fmla="*/ 0 h 283777"/>
                <a:gd name="connsiteX1" fmla="*/ 551793 w 1986455"/>
                <a:gd name="connsiteY1" fmla="*/ 189184 h 283777"/>
                <a:gd name="connsiteX2" fmla="*/ 1103586 w 1986455"/>
                <a:gd name="connsiteY2" fmla="*/ 236480 h 283777"/>
                <a:gd name="connsiteX3" fmla="*/ 1986455 w 1986455"/>
                <a:gd name="connsiteY3" fmla="*/ 283777 h 283777"/>
                <a:gd name="connsiteX0" fmla="*/ 0 w 1986455"/>
                <a:gd name="connsiteY0" fmla="*/ 0 h 273267"/>
                <a:gd name="connsiteX1" fmla="*/ 551793 w 1986455"/>
                <a:gd name="connsiteY1" fmla="*/ 189184 h 273267"/>
                <a:gd name="connsiteX2" fmla="*/ 1103586 w 1986455"/>
                <a:gd name="connsiteY2" fmla="*/ 236480 h 273267"/>
                <a:gd name="connsiteX3" fmla="*/ 1986455 w 1986455"/>
                <a:gd name="connsiteY3" fmla="*/ 236480 h 273267"/>
                <a:gd name="connsiteX0" fmla="*/ 0 w 1986455"/>
                <a:gd name="connsiteY0" fmla="*/ 0 h 273267"/>
                <a:gd name="connsiteX1" fmla="*/ 551793 w 1986455"/>
                <a:gd name="connsiteY1" fmla="*/ 189184 h 273267"/>
                <a:gd name="connsiteX2" fmla="*/ 1103586 w 1986455"/>
                <a:gd name="connsiteY2" fmla="*/ 236480 h 273267"/>
                <a:gd name="connsiteX3" fmla="*/ 1986455 w 1986455"/>
                <a:gd name="connsiteY3" fmla="*/ 236480 h 273267"/>
                <a:gd name="connsiteX0" fmla="*/ 0 w 1986455"/>
                <a:gd name="connsiteY0" fmla="*/ 0 h 273267"/>
                <a:gd name="connsiteX1" fmla="*/ 551793 w 1986455"/>
                <a:gd name="connsiteY1" fmla="*/ 189184 h 273267"/>
                <a:gd name="connsiteX2" fmla="*/ 1048407 w 1986455"/>
                <a:gd name="connsiteY2" fmla="*/ 236480 h 273267"/>
                <a:gd name="connsiteX3" fmla="*/ 1986455 w 1986455"/>
                <a:gd name="connsiteY3" fmla="*/ 236480 h 273267"/>
                <a:gd name="connsiteX0" fmla="*/ 0 w 1986455"/>
                <a:gd name="connsiteY0" fmla="*/ 0 h 257502"/>
                <a:gd name="connsiteX1" fmla="*/ 551793 w 1986455"/>
                <a:gd name="connsiteY1" fmla="*/ 189184 h 257502"/>
                <a:gd name="connsiteX2" fmla="*/ 1048407 w 1986455"/>
                <a:gd name="connsiteY2" fmla="*/ 236480 h 257502"/>
                <a:gd name="connsiteX3" fmla="*/ 1986455 w 1986455"/>
                <a:gd name="connsiteY3" fmla="*/ 236480 h 257502"/>
                <a:gd name="connsiteX0" fmla="*/ 0 w 1986455"/>
                <a:gd name="connsiteY0" fmla="*/ 0 h 257502"/>
                <a:gd name="connsiteX1" fmla="*/ 551793 w 1986455"/>
                <a:gd name="connsiteY1" fmla="*/ 189184 h 257502"/>
                <a:gd name="connsiteX2" fmla="*/ 1048407 w 1986455"/>
                <a:gd name="connsiteY2" fmla="*/ 236480 h 257502"/>
                <a:gd name="connsiteX3" fmla="*/ 1986455 w 1986455"/>
                <a:gd name="connsiteY3" fmla="*/ 236480 h 257502"/>
                <a:gd name="connsiteX0" fmla="*/ 0 w 1986455"/>
                <a:gd name="connsiteY0" fmla="*/ 0 h 257502"/>
                <a:gd name="connsiteX1" fmla="*/ 551793 w 1986455"/>
                <a:gd name="connsiteY1" fmla="*/ 189184 h 257502"/>
                <a:gd name="connsiteX2" fmla="*/ 1048407 w 1986455"/>
                <a:gd name="connsiteY2" fmla="*/ 236480 h 257502"/>
                <a:gd name="connsiteX3" fmla="*/ 1986455 w 1986455"/>
                <a:gd name="connsiteY3" fmla="*/ 236480 h 257502"/>
                <a:gd name="connsiteX0" fmla="*/ 0 w 1765738"/>
                <a:gd name="connsiteY0" fmla="*/ 0 h 257502"/>
                <a:gd name="connsiteX1" fmla="*/ 551793 w 1765738"/>
                <a:gd name="connsiteY1" fmla="*/ 189184 h 257502"/>
                <a:gd name="connsiteX2" fmla="*/ 1048407 w 1765738"/>
                <a:gd name="connsiteY2" fmla="*/ 236480 h 257502"/>
                <a:gd name="connsiteX3" fmla="*/ 1765738 w 1765738"/>
                <a:gd name="connsiteY3" fmla="*/ 236481 h 257502"/>
                <a:gd name="connsiteX0" fmla="*/ 0 w 2096814"/>
                <a:gd name="connsiteY0" fmla="*/ 0 h 257502"/>
                <a:gd name="connsiteX1" fmla="*/ 551793 w 2096814"/>
                <a:gd name="connsiteY1" fmla="*/ 189184 h 257502"/>
                <a:gd name="connsiteX2" fmla="*/ 1048407 w 2096814"/>
                <a:gd name="connsiteY2" fmla="*/ 236480 h 257502"/>
                <a:gd name="connsiteX3" fmla="*/ 2096814 w 2096814"/>
                <a:gd name="connsiteY3" fmla="*/ 236481 h 257502"/>
              </a:gdLst>
              <a:ahLst/>
              <a:cxnLst>
                <a:cxn ang="0">
                  <a:pos x="connsiteX0" y="connsiteY0"/>
                </a:cxn>
                <a:cxn ang="0">
                  <a:pos x="connsiteX1" y="connsiteY1"/>
                </a:cxn>
                <a:cxn ang="0">
                  <a:pos x="connsiteX2" y="connsiteY2"/>
                </a:cxn>
                <a:cxn ang="0">
                  <a:pos x="connsiteX3" y="connsiteY3"/>
                </a:cxn>
              </a:cxnLst>
              <a:rect l="l" t="t" r="r" b="b"/>
              <a:pathLst>
                <a:path w="2096814" h="257502">
                  <a:moveTo>
                    <a:pt x="0" y="0"/>
                  </a:moveTo>
                  <a:cubicBezTo>
                    <a:pt x="122620" y="99847"/>
                    <a:pt x="324945" y="136633"/>
                    <a:pt x="551793" y="189184"/>
                  </a:cubicBezTo>
                  <a:cubicBezTo>
                    <a:pt x="735724" y="204949"/>
                    <a:pt x="784772" y="231226"/>
                    <a:pt x="1048407" y="236480"/>
                  </a:cubicBezTo>
                  <a:cubicBezTo>
                    <a:pt x="1397876" y="257502"/>
                    <a:pt x="1784131" y="257501"/>
                    <a:pt x="2096814" y="236481"/>
                  </a:cubicBezTo>
                </a:path>
              </a:pathLst>
            </a:custGeom>
            <a:ln w="63500">
              <a:solidFill>
                <a:srgbClr val="FFFF00"/>
              </a:solidFill>
              <a:prstDash val="sysDot"/>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Freeform 29"/>
            <p:cNvSpPr/>
            <p:nvPr/>
          </p:nvSpPr>
          <p:spPr>
            <a:xfrm>
              <a:off x="3962400" y="2362200"/>
              <a:ext cx="3886200" cy="406399"/>
            </a:xfrm>
            <a:custGeom>
              <a:avLst/>
              <a:gdLst>
                <a:gd name="connsiteX0" fmla="*/ 0 w 3153103"/>
                <a:gd name="connsiteY0" fmla="*/ 268013 h 275896"/>
                <a:gd name="connsiteX1" fmla="*/ 520262 w 3153103"/>
                <a:gd name="connsiteY1" fmla="*/ 268013 h 275896"/>
                <a:gd name="connsiteX2" fmla="*/ 1355834 w 3153103"/>
                <a:gd name="connsiteY2" fmla="*/ 220717 h 275896"/>
                <a:gd name="connsiteX3" fmla="*/ 1923393 w 3153103"/>
                <a:gd name="connsiteY3" fmla="*/ 220717 h 275896"/>
                <a:gd name="connsiteX4" fmla="*/ 2459420 w 3153103"/>
                <a:gd name="connsiteY4" fmla="*/ 157655 h 275896"/>
                <a:gd name="connsiteX5" fmla="*/ 3153103 w 3153103"/>
                <a:gd name="connsiteY5" fmla="*/ 0 h 275896"/>
                <a:gd name="connsiteX0" fmla="*/ 86710 w 3239813"/>
                <a:gd name="connsiteY0" fmla="*/ 268013 h 283511"/>
                <a:gd name="connsiteX1" fmla="*/ 86710 w 3239813"/>
                <a:gd name="connsiteY1" fmla="*/ 127730 h 283511"/>
                <a:gd name="connsiteX2" fmla="*/ 606972 w 3239813"/>
                <a:gd name="connsiteY2" fmla="*/ 268013 h 283511"/>
                <a:gd name="connsiteX3" fmla="*/ 1442544 w 3239813"/>
                <a:gd name="connsiteY3" fmla="*/ 220717 h 283511"/>
                <a:gd name="connsiteX4" fmla="*/ 2010103 w 3239813"/>
                <a:gd name="connsiteY4" fmla="*/ 220717 h 283511"/>
                <a:gd name="connsiteX5" fmla="*/ 2546130 w 3239813"/>
                <a:gd name="connsiteY5" fmla="*/ 157655 h 283511"/>
                <a:gd name="connsiteX6" fmla="*/ 3239813 w 3239813"/>
                <a:gd name="connsiteY6" fmla="*/ 0 h 283511"/>
                <a:gd name="connsiteX0" fmla="*/ 85886 w 3238989"/>
                <a:gd name="connsiteY0" fmla="*/ 268013 h 268013"/>
                <a:gd name="connsiteX1" fmla="*/ 85886 w 3238989"/>
                <a:gd name="connsiteY1" fmla="*/ 127730 h 268013"/>
                <a:gd name="connsiteX2" fmla="*/ 601202 w 3238989"/>
                <a:gd name="connsiteY2" fmla="*/ 201812 h 268013"/>
                <a:gd name="connsiteX3" fmla="*/ 1441720 w 3238989"/>
                <a:gd name="connsiteY3" fmla="*/ 220717 h 268013"/>
                <a:gd name="connsiteX4" fmla="*/ 2009279 w 3238989"/>
                <a:gd name="connsiteY4" fmla="*/ 220717 h 268013"/>
                <a:gd name="connsiteX5" fmla="*/ 2545306 w 3238989"/>
                <a:gd name="connsiteY5" fmla="*/ 157655 h 268013"/>
                <a:gd name="connsiteX6" fmla="*/ 3238989 w 3238989"/>
                <a:gd name="connsiteY6" fmla="*/ 0 h 268013"/>
                <a:gd name="connsiteX0" fmla="*/ 85886 w 3238989"/>
                <a:gd name="connsiteY0" fmla="*/ 268013 h 268013"/>
                <a:gd name="connsiteX1" fmla="*/ 85886 w 3238989"/>
                <a:gd name="connsiteY1" fmla="*/ 127730 h 268013"/>
                <a:gd name="connsiteX2" fmla="*/ 601202 w 3238989"/>
                <a:gd name="connsiteY2" fmla="*/ 201812 h 268013"/>
                <a:gd name="connsiteX3" fmla="*/ 1441720 w 3238989"/>
                <a:gd name="connsiteY3" fmla="*/ 220717 h 268013"/>
                <a:gd name="connsiteX4" fmla="*/ 2009279 w 3238989"/>
                <a:gd name="connsiteY4" fmla="*/ 220717 h 268013"/>
                <a:gd name="connsiteX5" fmla="*/ 2545306 w 3238989"/>
                <a:gd name="connsiteY5" fmla="*/ 157655 h 268013"/>
                <a:gd name="connsiteX6" fmla="*/ 3238989 w 3238989"/>
                <a:gd name="connsiteY6" fmla="*/ 0 h 268013"/>
                <a:gd name="connsiteX0" fmla="*/ 85886 w 3349555"/>
                <a:gd name="connsiteY0" fmla="*/ 362532 h 362532"/>
                <a:gd name="connsiteX1" fmla="*/ 85886 w 3349555"/>
                <a:gd name="connsiteY1" fmla="*/ 222249 h 362532"/>
                <a:gd name="connsiteX2" fmla="*/ 601202 w 3349555"/>
                <a:gd name="connsiteY2" fmla="*/ 296331 h 362532"/>
                <a:gd name="connsiteX3" fmla="*/ 1441720 w 3349555"/>
                <a:gd name="connsiteY3" fmla="*/ 315236 h 362532"/>
                <a:gd name="connsiteX4" fmla="*/ 2009279 w 3349555"/>
                <a:gd name="connsiteY4" fmla="*/ 315236 h 362532"/>
                <a:gd name="connsiteX5" fmla="*/ 2545306 w 3349555"/>
                <a:gd name="connsiteY5" fmla="*/ 252174 h 362532"/>
                <a:gd name="connsiteX6" fmla="*/ 3349555 w 3349555"/>
                <a:gd name="connsiteY6" fmla="*/ 0 h 362532"/>
                <a:gd name="connsiteX0" fmla="*/ 0 w 3263669"/>
                <a:gd name="connsiteY0" fmla="*/ 362532 h 362532"/>
                <a:gd name="connsiteX1" fmla="*/ 515316 w 3263669"/>
                <a:gd name="connsiteY1" fmla="*/ 296331 h 362532"/>
                <a:gd name="connsiteX2" fmla="*/ 1355834 w 3263669"/>
                <a:gd name="connsiteY2" fmla="*/ 315236 h 362532"/>
                <a:gd name="connsiteX3" fmla="*/ 1923393 w 3263669"/>
                <a:gd name="connsiteY3" fmla="*/ 315236 h 362532"/>
                <a:gd name="connsiteX4" fmla="*/ 2459420 w 3263669"/>
                <a:gd name="connsiteY4" fmla="*/ 252174 h 362532"/>
                <a:gd name="connsiteX5" fmla="*/ 3263669 w 3263669"/>
                <a:gd name="connsiteY5" fmla="*/ 0 h 362532"/>
                <a:gd name="connsiteX0" fmla="*/ 85887 w 3349556"/>
                <a:gd name="connsiteY0" fmla="*/ 362532 h 362532"/>
                <a:gd name="connsiteX1" fmla="*/ 85886 w 3349556"/>
                <a:gd name="connsiteY1" fmla="*/ 222249 h 362532"/>
                <a:gd name="connsiteX2" fmla="*/ 601203 w 3349556"/>
                <a:gd name="connsiteY2" fmla="*/ 296331 h 362532"/>
                <a:gd name="connsiteX3" fmla="*/ 1441721 w 3349556"/>
                <a:gd name="connsiteY3" fmla="*/ 315236 h 362532"/>
                <a:gd name="connsiteX4" fmla="*/ 2009280 w 3349556"/>
                <a:gd name="connsiteY4" fmla="*/ 315236 h 362532"/>
                <a:gd name="connsiteX5" fmla="*/ 2545307 w 3349556"/>
                <a:gd name="connsiteY5" fmla="*/ 252174 h 362532"/>
                <a:gd name="connsiteX6" fmla="*/ 3349556 w 3349556"/>
                <a:gd name="connsiteY6" fmla="*/ 0 h 362532"/>
                <a:gd name="connsiteX0" fmla="*/ 0 w 3263670"/>
                <a:gd name="connsiteY0" fmla="*/ 222249 h 325746"/>
                <a:gd name="connsiteX1" fmla="*/ 515317 w 3263670"/>
                <a:gd name="connsiteY1" fmla="*/ 296331 h 325746"/>
                <a:gd name="connsiteX2" fmla="*/ 1355835 w 3263670"/>
                <a:gd name="connsiteY2" fmla="*/ 315236 h 325746"/>
                <a:gd name="connsiteX3" fmla="*/ 1923394 w 3263670"/>
                <a:gd name="connsiteY3" fmla="*/ 315236 h 325746"/>
                <a:gd name="connsiteX4" fmla="*/ 2459421 w 3263670"/>
                <a:gd name="connsiteY4" fmla="*/ 252174 h 325746"/>
                <a:gd name="connsiteX5" fmla="*/ 3263670 w 3263670"/>
                <a:gd name="connsiteY5" fmla="*/ 0 h 325746"/>
                <a:gd name="connsiteX0" fmla="*/ 0 w 3263670"/>
                <a:gd name="connsiteY0" fmla="*/ 222249 h 385914"/>
                <a:gd name="connsiteX1" fmla="*/ 515317 w 3263670"/>
                <a:gd name="connsiteY1" fmla="*/ 370416 h 385914"/>
                <a:gd name="connsiteX2" fmla="*/ 1355835 w 3263670"/>
                <a:gd name="connsiteY2" fmla="*/ 315236 h 385914"/>
                <a:gd name="connsiteX3" fmla="*/ 1923394 w 3263670"/>
                <a:gd name="connsiteY3" fmla="*/ 315236 h 385914"/>
                <a:gd name="connsiteX4" fmla="*/ 2459421 w 3263670"/>
                <a:gd name="connsiteY4" fmla="*/ 252174 h 385914"/>
                <a:gd name="connsiteX5" fmla="*/ 3263670 w 3263670"/>
                <a:gd name="connsiteY5" fmla="*/ 0 h 385914"/>
                <a:gd name="connsiteX0" fmla="*/ 0 w 3263670"/>
                <a:gd name="connsiteY0" fmla="*/ 222249 h 385914"/>
                <a:gd name="connsiteX1" fmla="*/ 515317 w 3263670"/>
                <a:gd name="connsiteY1" fmla="*/ 370416 h 385914"/>
                <a:gd name="connsiteX2" fmla="*/ 1355835 w 3263670"/>
                <a:gd name="connsiteY2" fmla="*/ 315236 h 385914"/>
                <a:gd name="connsiteX3" fmla="*/ 1923394 w 3263670"/>
                <a:gd name="connsiteY3" fmla="*/ 315236 h 385914"/>
                <a:gd name="connsiteX4" fmla="*/ 2459421 w 3263670"/>
                <a:gd name="connsiteY4" fmla="*/ 252174 h 385914"/>
                <a:gd name="connsiteX5" fmla="*/ 3263670 w 3263670"/>
                <a:gd name="connsiteY5" fmla="*/ 0 h 385914"/>
                <a:gd name="connsiteX0" fmla="*/ 0 w 3263670"/>
                <a:gd name="connsiteY0" fmla="*/ 222249 h 395110"/>
                <a:gd name="connsiteX1" fmla="*/ 515317 w 3263670"/>
                <a:gd name="connsiteY1" fmla="*/ 370416 h 395110"/>
                <a:gd name="connsiteX2" fmla="*/ 1316920 w 3263670"/>
                <a:gd name="connsiteY2" fmla="*/ 370416 h 395110"/>
                <a:gd name="connsiteX3" fmla="*/ 1923394 w 3263670"/>
                <a:gd name="connsiteY3" fmla="*/ 315236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316920 w 3263670"/>
                <a:gd name="connsiteY2" fmla="*/ 370416 h 395110"/>
                <a:gd name="connsiteX3" fmla="*/ 1946751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946751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2459421"/>
                <a:gd name="connsiteY0" fmla="*/ 0 h 172861"/>
                <a:gd name="connsiteX1" fmla="*/ 515317 w 2459421"/>
                <a:gd name="connsiteY1" fmla="*/ 148167 h 172861"/>
                <a:gd name="connsiteX2" fmla="*/ 1259663 w 2459421"/>
                <a:gd name="connsiteY2" fmla="*/ 148166 h 172861"/>
                <a:gd name="connsiteX3" fmla="*/ 1889493 w 2459421"/>
                <a:gd name="connsiteY3" fmla="*/ 148166 h 172861"/>
                <a:gd name="connsiteX4" fmla="*/ 2459421 w 2459421"/>
                <a:gd name="connsiteY4" fmla="*/ 29925 h 172861"/>
                <a:gd name="connsiteX0" fmla="*/ 0 w 3091898"/>
                <a:gd name="connsiteY0" fmla="*/ 222251 h 395112"/>
                <a:gd name="connsiteX1" fmla="*/ 515317 w 3091898"/>
                <a:gd name="connsiteY1" fmla="*/ 370418 h 395112"/>
                <a:gd name="connsiteX2" fmla="*/ 1259663 w 3091898"/>
                <a:gd name="connsiteY2" fmla="*/ 370417 h 395112"/>
                <a:gd name="connsiteX3" fmla="*/ 1889493 w 3091898"/>
                <a:gd name="connsiteY3" fmla="*/ 370417 h 395112"/>
                <a:gd name="connsiteX4" fmla="*/ 3091898 w 3091898"/>
                <a:gd name="connsiteY4" fmla="*/ 0 h 395112"/>
                <a:gd name="connsiteX0" fmla="*/ 0 w 3091898"/>
                <a:gd name="connsiteY0" fmla="*/ 222251 h 395112"/>
                <a:gd name="connsiteX1" fmla="*/ 515317 w 3091898"/>
                <a:gd name="connsiteY1" fmla="*/ 370418 h 395112"/>
                <a:gd name="connsiteX2" fmla="*/ 1259663 w 3091898"/>
                <a:gd name="connsiteY2" fmla="*/ 370417 h 395112"/>
                <a:gd name="connsiteX3" fmla="*/ 1889493 w 3091898"/>
                <a:gd name="connsiteY3" fmla="*/ 370417 h 395112"/>
                <a:gd name="connsiteX4" fmla="*/ 2404809 w 3091898"/>
                <a:gd name="connsiteY4" fmla="*/ 222251 h 395112"/>
                <a:gd name="connsiteX5" fmla="*/ 3091898 w 3091898"/>
                <a:gd name="connsiteY5" fmla="*/ 0 h 395112"/>
                <a:gd name="connsiteX0" fmla="*/ 0 w 3091898"/>
                <a:gd name="connsiteY0" fmla="*/ 222251 h 395112"/>
                <a:gd name="connsiteX1" fmla="*/ 515317 w 3091898"/>
                <a:gd name="connsiteY1" fmla="*/ 370418 h 395112"/>
                <a:gd name="connsiteX2" fmla="*/ 1259663 w 3091898"/>
                <a:gd name="connsiteY2" fmla="*/ 370417 h 395112"/>
                <a:gd name="connsiteX3" fmla="*/ 1889493 w 3091898"/>
                <a:gd name="connsiteY3" fmla="*/ 370417 h 395112"/>
                <a:gd name="connsiteX4" fmla="*/ 2462066 w 3091898"/>
                <a:gd name="connsiteY4" fmla="*/ 296334 h 395112"/>
                <a:gd name="connsiteX5" fmla="*/ 3091898 w 3091898"/>
                <a:gd name="connsiteY5" fmla="*/ 0 h 395112"/>
                <a:gd name="connsiteX0" fmla="*/ 0 w 3091897"/>
                <a:gd name="connsiteY0" fmla="*/ 222250 h 395111"/>
                <a:gd name="connsiteX1" fmla="*/ 515317 w 3091897"/>
                <a:gd name="connsiteY1" fmla="*/ 370417 h 395111"/>
                <a:gd name="connsiteX2" fmla="*/ 1259663 w 3091897"/>
                <a:gd name="connsiteY2" fmla="*/ 370416 h 395111"/>
                <a:gd name="connsiteX3" fmla="*/ 1889493 w 3091897"/>
                <a:gd name="connsiteY3" fmla="*/ 370416 h 395111"/>
                <a:gd name="connsiteX4" fmla="*/ 2462066 w 3091897"/>
                <a:gd name="connsiteY4" fmla="*/ 296333 h 395111"/>
                <a:gd name="connsiteX5" fmla="*/ 3091897 w 3091897"/>
                <a:gd name="connsiteY5" fmla="*/ 0 h 395111"/>
                <a:gd name="connsiteX0" fmla="*/ 0 w 3091897"/>
                <a:gd name="connsiteY0" fmla="*/ 222250 h 395111"/>
                <a:gd name="connsiteX1" fmla="*/ 515317 w 3091897"/>
                <a:gd name="connsiteY1" fmla="*/ 370417 h 395111"/>
                <a:gd name="connsiteX2" fmla="*/ 1259663 w 3091897"/>
                <a:gd name="connsiteY2" fmla="*/ 370416 h 395111"/>
                <a:gd name="connsiteX3" fmla="*/ 1889493 w 3091897"/>
                <a:gd name="connsiteY3" fmla="*/ 370416 h 395111"/>
                <a:gd name="connsiteX4" fmla="*/ 2462066 w 3091897"/>
                <a:gd name="connsiteY4" fmla="*/ 296333 h 395111"/>
                <a:gd name="connsiteX5" fmla="*/ 3091897 w 3091897"/>
                <a:gd name="connsiteY5" fmla="*/ 0 h 395111"/>
                <a:gd name="connsiteX0" fmla="*/ 0 w 2576580"/>
                <a:gd name="connsiteY0" fmla="*/ 370417 h 395111"/>
                <a:gd name="connsiteX1" fmla="*/ 744346 w 2576580"/>
                <a:gd name="connsiteY1" fmla="*/ 370416 h 395111"/>
                <a:gd name="connsiteX2" fmla="*/ 1374176 w 2576580"/>
                <a:gd name="connsiteY2" fmla="*/ 370416 h 395111"/>
                <a:gd name="connsiteX3" fmla="*/ 1946749 w 2576580"/>
                <a:gd name="connsiteY3" fmla="*/ 296333 h 395111"/>
                <a:gd name="connsiteX4" fmla="*/ 2576580 w 2576580"/>
                <a:gd name="connsiteY4" fmla="*/ 0 h 395111"/>
                <a:gd name="connsiteX0" fmla="*/ 0 w 2920124"/>
                <a:gd name="connsiteY0" fmla="*/ 370416 h 395110"/>
                <a:gd name="connsiteX1" fmla="*/ 1087890 w 2920124"/>
                <a:gd name="connsiteY1" fmla="*/ 370416 h 395110"/>
                <a:gd name="connsiteX2" fmla="*/ 1717720 w 2920124"/>
                <a:gd name="connsiteY2" fmla="*/ 370416 h 395110"/>
                <a:gd name="connsiteX3" fmla="*/ 2290293 w 2920124"/>
                <a:gd name="connsiteY3" fmla="*/ 296333 h 395110"/>
                <a:gd name="connsiteX4" fmla="*/ 2920124 w 2920124"/>
                <a:gd name="connsiteY4" fmla="*/ 0 h 39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124" h="395110">
                  <a:moveTo>
                    <a:pt x="0" y="370416"/>
                  </a:moveTo>
                  <a:cubicBezTo>
                    <a:pt x="209944" y="395110"/>
                    <a:pt x="801603" y="370416"/>
                    <a:pt x="1087890" y="370416"/>
                  </a:cubicBezTo>
                  <a:cubicBezTo>
                    <a:pt x="1374177" y="370416"/>
                    <a:pt x="1517320" y="382763"/>
                    <a:pt x="1717720" y="370416"/>
                  </a:cubicBezTo>
                  <a:cubicBezTo>
                    <a:pt x="1918121" y="358069"/>
                    <a:pt x="2089892" y="358069"/>
                    <a:pt x="2290293" y="296333"/>
                  </a:cubicBezTo>
                  <a:cubicBezTo>
                    <a:pt x="2490694" y="234597"/>
                    <a:pt x="2799247" y="127588"/>
                    <a:pt x="2920124" y="0"/>
                  </a:cubicBezTo>
                </a:path>
              </a:pathLst>
            </a:custGeom>
            <a:ln w="63500">
              <a:solidFill>
                <a:srgbClr val="FFFF00"/>
              </a:solidFill>
              <a:prstDash val="sysDot"/>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35" name="Group 34"/>
          <p:cNvGrpSpPr/>
          <p:nvPr/>
        </p:nvGrpSpPr>
        <p:grpSpPr>
          <a:xfrm>
            <a:off x="379765" y="3667780"/>
            <a:ext cx="8937656" cy="523220"/>
            <a:chOff x="379765" y="3667780"/>
            <a:chExt cx="8937656" cy="523220"/>
          </a:xfrm>
        </p:grpSpPr>
        <p:sp>
          <p:nvSpPr>
            <p:cNvPr id="25" name="TextBox 24"/>
            <p:cNvSpPr txBox="1"/>
            <p:nvPr/>
          </p:nvSpPr>
          <p:spPr>
            <a:xfrm>
              <a:off x="379765" y="3667780"/>
              <a:ext cx="915635" cy="523220"/>
            </a:xfrm>
            <a:prstGeom prst="rect">
              <a:avLst/>
            </a:prstGeom>
            <a:noFill/>
          </p:spPr>
          <p:txBody>
            <a:bodyPr wrap="none" rtlCol="0">
              <a:spAutoFit/>
            </a:bodyPr>
            <a:lstStyle/>
            <a:p>
              <a:r>
                <a:rPr lang="en-US" sz="2800" b="1" dirty="0" smtClean="0">
                  <a:effectLst>
                    <a:outerShdw dist="50800" dir="5400000" algn="ctr" rotWithShape="0">
                      <a:schemeClr val="bg1"/>
                    </a:outerShdw>
                  </a:effectLst>
                </a:rPr>
                <a:t>10</a:t>
              </a:r>
              <a:r>
                <a:rPr lang="en-US" sz="2800" b="1" baseline="30000" dirty="0" smtClean="0">
                  <a:effectLst>
                    <a:outerShdw dist="50800" dir="5400000" algn="ctr" rotWithShape="0">
                      <a:schemeClr val="bg1"/>
                    </a:outerShdw>
                  </a:effectLst>
                </a:rPr>
                <a:t>o</a:t>
              </a:r>
              <a:r>
                <a:rPr lang="en-US" sz="2800" b="1" dirty="0" smtClean="0">
                  <a:effectLst>
                    <a:outerShdw dist="50800" dir="5400000" algn="ctr" rotWithShape="0">
                      <a:schemeClr val="bg1"/>
                    </a:outerShdw>
                  </a:effectLst>
                </a:rPr>
                <a:t>N</a:t>
              </a:r>
            </a:p>
          </p:txBody>
        </p:sp>
        <p:sp>
          <p:nvSpPr>
            <p:cNvPr id="33" name="Freeform 32"/>
            <p:cNvSpPr/>
            <p:nvPr/>
          </p:nvSpPr>
          <p:spPr>
            <a:xfrm>
              <a:off x="1340069" y="3846786"/>
              <a:ext cx="7977352" cy="176049"/>
            </a:xfrm>
            <a:custGeom>
              <a:avLst/>
              <a:gdLst>
                <a:gd name="connsiteX0" fmla="*/ 0 w 7977352"/>
                <a:gd name="connsiteY0" fmla="*/ 110359 h 176049"/>
                <a:gd name="connsiteX1" fmla="*/ 945931 w 7977352"/>
                <a:gd name="connsiteY1" fmla="*/ 173421 h 176049"/>
                <a:gd name="connsiteX2" fmla="*/ 3137338 w 7977352"/>
                <a:gd name="connsiteY2" fmla="*/ 94593 h 176049"/>
                <a:gd name="connsiteX3" fmla="*/ 5344510 w 7977352"/>
                <a:gd name="connsiteY3" fmla="*/ 94593 h 176049"/>
                <a:gd name="connsiteX4" fmla="*/ 6842234 w 7977352"/>
                <a:gd name="connsiteY4" fmla="*/ 94593 h 176049"/>
                <a:gd name="connsiteX5" fmla="*/ 7977352 w 7977352"/>
                <a:gd name="connsiteY5" fmla="*/ 0 h 17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7352" h="176049">
                  <a:moveTo>
                    <a:pt x="0" y="110359"/>
                  </a:moveTo>
                  <a:cubicBezTo>
                    <a:pt x="211520" y="143204"/>
                    <a:pt x="423041" y="176049"/>
                    <a:pt x="945931" y="173421"/>
                  </a:cubicBezTo>
                  <a:cubicBezTo>
                    <a:pt x="1468821" y="170793"/>
                    <a:pt x="2404242" y="107731"/>
                    <a:pt x="3137338" y="94593"/>
                  </a:cubicBezTo>
                  <a:cubicBezTo>
                    <a:pt x="3870434" y="81455"/>
                    <a:pt x="5344510" y="94593"/>
                    <a:pt x="5344510" y="94593"/>
                  </a:cubicBezTo>
                  <a:cubicBezTo>
                    <a:pt x="5961993" y="94593"/>
                    <a:pt x="6403427" y="110358"/>
                    <a:pt x="6842234" y="94593"/>
                  </a:cubicBezTo>
                  <a:cubicBezTo>
                    <a:pt x="7281041" y="78828"/>
                    <a:pt x="7822324" y="21021"/>
                    <a:pt x="7977352" y="0"/>
                  </a:cubicBezTo>
                </a:path>
              </a:pathLst>
            </a:custGeom>
            <a:ln w="63500">
              <a:solidFill>
                <a:srgbClr val="FFFF00"/>
              </a:solidFill>
              <a:prstDash val="sysDot"/>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36" name="Group 35"/>
          <p:cNvGrpSpPr/>
          <p:nvPr/>
        </p:nvGrpSpPr>
        <p:grpSpPr>
          <a:xfrm>
            <a:off x="228600" y="4191000"/>
            <a:ext cx="9201807" cy="523220"/>
            <a:chOff x="228600" y="4191000"/>
            <a:chExt cx="9201807" cy="523220"/>
          </a:xfrm>
        </p:grpSpPr>
        <p:sp>
          <p:nvSpPr>
            <p:cNvPr id="26" name="TextBox 25"/>
            <p:cNvSpPr txBox="1"/>
            <p:nvPr/>
          </p:nvSpPr>
          <p:spPr>
            <a:xfrm>
              <a:off x="228600" y="4191000"/>
              <a:ext cx="848309" cy="523220"/>
            </a:xfrm>
            <a:prstGeom prst="rect">
              <a:avLst/>
            </a:prstGeom>
            <a:noFill/>
          </p:spPr>
          <p:txBody>
            <a:bodyPr wrap="none" rtlCol="0">
              <a:spAutoFit/>
            </a:bodyPr>
            <a:lstStyle/>
            <a:p>
              <a:r>
                <a:rPr lang="en-US" sz="2800" b="1" dirty="0" smtClean="0">
                  <a:effectLst>
                    <a:outerShdw dist="50800" dir="5400000" algn="ctr" rotWithShape="0">
                      <a:schemeClr val="bg1"/>
                    </a:outerShdw>
                  </a:effectLst>
                </a:rPr>
                <a:t>10</a:t>
              </a:r>
              <a:r>
                <a:rPr lang="en-US" sz="2800" b="1" baseline="30000" dirty="0" smtClean="0">
                  <a:effectLst>
                    <a:outerShdw dist="50800" dir="5400000" algn="ctr" rotWithShape="0">
                      <a:schemeClr val="bg1"/>
                    </a:outerShdw>
                  </a:effectLst>
                </a:rPr>
                <a:t>o</a:t>
              </a:r>
              <a:r>
                <a:rPr lang="en-US" sz="2800" b="1" dirty="0" smtClean="0">
                  <a:effectLst>
                    <a:outerShdw dist="50800" dir="5400000" algn="ctr" rotWithShape="0">
                      <a:schemeClr val="bg1"/>
                    </a:outerShdw>
                  </a:effectLst>
                </a:rPr>
                <a:t>S</a:t>
              </a:r>
            </a:p>
          </p:txBody>
        </p:sp>
        <p:sp>
          <p:nvSpPr>
            <p:cNvPr id="34" name="Freeform 33"/>
            <p:cNvSpPr/>
            <p:nvPr/>
          </p:nvSpPr>
          <p:spPr>
            <a:xfrm>
              <a:off x="1166648" y="4430110"/>
              <a:ext cx="8263759" cy="181304"/>
            </a:xfrm>
            <a:custGeom>
              <a:avLst/>
              <a:gdLst>
                <a:gd name="connsiteX0" fmla="*/ 0 w 8263759"/>
                <a:gd name="connsiteY0" fmla="*/ 78828 h 181304"/>
                <a:gd name="connsiteX1" fmla="*/ 961697 w 8263759"/>
                <a:gd name="connsiteY1" fmla="*/ 173421 h 181304"/>
                <a:gd name="connsiteX2" fmla="*/ 2427890 w 8263759"/>
                <a:gd name="connsiteY2" fmla="*/ 126124 h 181304"/>
                <a:gd name="connsiteX3" fmla="*/ 4272455 w 8263759"/>
                <a:gd name="connsiteY3" fmla="*/ 63062 h 181304"/>
                <a:gd name="connsiteX4" fmla="*/ 6290442 w 8263759"/>
                <a:gd name="connsiteY4" fmla="*/ 31531 h 181304"/>
                <a:gd name="connsiteX5" fmla="*/ 7945821 w 8263759"/>
                <a:gd name="connsiteY5" fmla="*/ 15766 h 181304"/>
                <a:gd name="connsiteX6" fmla="*/ 8198069 w 8263759"/>
                <a:gd name="connsiteY6" fmla="*/ 0 h 1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759" h="181304">
                  <a:moveTo>
                    <a:pt x="0" y="78828"/>
                  </a:moveTo>
                  <a:cubicBezTo>
                    <a:pt x="278524" y="122183"/>
                    <a:pt x="557049" y="165538"/>
                    <a:pt x="961697" y="173421"/>
                  </a:cubicBezTo>
                  <a:cubicBezTo>
                    <a:pt x="1366345" y="181304"/>
                    <a:pt x="2427890" y="126124"/>
                    <a:pt x="2427890" y="126124"/>
                  </a:cubicBezTo>
                  <a:lnTo>
                    <a:pt x="4272455" y="63062"/>
                  </a:lnTo>
                  <a:lnTo>
                    <a:pt x="6290442" y="31531"/>
                  </a:lnTo>
                  <a:lnTo>
                    <a:pt x="7945821" y="15766"/>
                  </a:lnTo>
                  <a:cubicBezTo>
                    <a:pt x="8263759" y="10511"/>
                    <a:pt x="8174421" y="7883"/>
                    <a:pt x="8198069" y="0"/>
                  </a:cubicBezTo>
                </a:path>
              </a:pathLst>
            </a:custGeom>
            <a:ln w="63500">
              <a:solidFill>
                <a:srgbClr val="FFFF00"/>
              </a:solidFill>
              <a:prstDash val="sysDot"/>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19"/>
                                        </p:tgtEl>
                                      </p:cBhvr>
                                    </p:animEffect>
                                    <p:set>
                                      <p:cBhvr>
                                        <p:cTn id="7" dur="1" fill="hold">
                                          <p:stCondLst>
                                            <p:cond delay="9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20"/>
                                        </p:tgtEl>
                                      </p:cBhvr>
                                    </p:animEffect>
                                    <p:set>
                                      <p:cBhvr>
                                        <p:cTn id="10" dur="1" fill="hold">
                                          <p:stCondLst>
                                            <p:cond delay="999"/>
                                          </p:stCondLst>
                                        </p:cTn>
                                        <p:tgtEl>
                                          <p:spTgt spid="20"/>
                                        </p:tgtEl>
                                        <p:attrNameLst>
                                          <p:attrName>style.visibility</p:attrName>
                                        </p:attrNameLst>
                                      </p:cBhvr>
                                      <p:to>
                                        <p:strVal val="hidden"/>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3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3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right)">
                                      <p:cBhvr>
                                        <p:cTn id="31" dur="2000"/>
                                        <p:tgtEl>
                                          <p:spTgt spid="32"/>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2000"/>
                                        <p:tgtEl>
                                          <p:spTgt spid="31"/>
                                        </p:tgtEl>
                                      </p:cBhvr>
                                    </p:animEffect>
                                  </p:childTnLst>
                                </p:cTn>
                              </p:par>
                            </p:childTnLst>
                          </p:cTn>
                        </p:par>
                        <p:par>
                          <p:cTn id="36" fill="hold">
                            <p:stCondLst>
                              <p:cond delay="4000"/>
                            </p:stCondLst>
                            <p:childTnLst>
                              <p:par>
                                <p:cTn id="37" presetID="10" presetClass="exit" presetSubtype="0" fill="hold" nodeType="afterEffect">
                                  <p:stCondLst>
                                    <p:cond delay="0"/>
                                  </p:stCondLst>
                                  <p:childTnLst>
                                    <p:animEffect transition="out" filter="fade">
                                      <p:cBhvr>
                                        <p:cTn id="38" dur="1000"/>
                                        <p:tgtEl>
                                          <p:spTgt spid="11"/>
                                        </p:tgtEl>
                                      </p:cBhvr>
                                    </p:animEffect>
                                    <p:set>
                                      <p:cBhvr>
                                        <p:cTn id="39" dur="1" fill="hold">
                                          <p:stCondLst>
                                            <p:cond delay="9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fltVal val="0"/>
                                          </p:val>
                                        </p:tav>
                                        <p:tav tm="100000">
                                          <p:val>
                                            <p:strVal val="#ppt_w"/>
                                          </p:val>
                                        </p:tav>
                                      </p:tavLst>
                                    </p:anim>
                                    <p:anim calcmode="lin" valueType="num">
                                      <p:cBhvr>
                                        <p:cTn id="45" dur="1000" fill="hold"/>
                                        <p:tgtEl>
                                          <p:spTgt spid="22"/>
                                        </p:tgtEl>
                                        <p:attrNameLst>
                                          <p:attrName>ppt_h</p:attrName>
                                        </p:attrNameLst>
                                      </p:cBhvr>
                                      <p:tavLst>
                                        <p:tav tm="0">
                                          <p:val>
                                            <p:fltVal val="0"/>
                                          </p:val>
                                        </p:tav>
                                        <p:tav tm="100000">
                                          <p:val>
                                            <p:strVal val="#ppt_h"/>
                                          </p:val>
                                        </p:tav>
                                      </p:tavLst>
                                    </p:anim>
                                    <p:animEffect transition="in" filter="fade">
                                      <p:cBhvr>
                                        <p:cTn id="46" dur="1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2000"/>
                                        <p:tgtEl>
                                          <p:spTgt spid="36"/>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2000"/>
                                        <p:tgtEl>
                                          <p:spTgt spid="35"/>
                                        </p:tgtEl>
                                      </p:cBhvr>
                                    </p:animEffect>
                                  </p:childTnLst>
                                </p:cTn>
                              </p:par>
                            </p:childTnLst>
                          </p:cTn>
                        </p:par>
                        <p:par>
                          <p:cTn id="56" fill="hold">
                            <p:stCondLst>
                              <p:cond delay="4000"/>
                            </p:stCondLst>
                            <p:childTnLst>
                              <p:par>
                                <p:cTn id="57" presetID="10" presetClass="exit" presetSubtype="0" fill="hold" nodeType="afterEffect">
                                  <p:stCondLst>
                                    <p:cond delay="0"/>
                                  </p:stCondLst>
                                  <p:childTnLst>
                                    <p:animEffect transition="out" filter="fade">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Map of global forest cover."/>
          <p:cNvPicPr preferRelativeResize="0">
            <a:picLocks noChangeAspect="1" noChangeArrowheads="1"/>
          </p:cNvPicPr>
          <p:nvPr/>
        </p:nvPicPr>
        <p:blipFill>
          <a:blip r:embed="rId2" cstate="print"/>
          <a:srcRect t="3390" r="565"/>
          <a:stretch>
            <a:fillRect/>
          </a:stretch>
        </p:blipFill>
        <p:spPr bwMode="auto">
          <a:xfrm>
            <a:off x="-1676400" y="1764792"/>
            <a:ext cx="11887200" cy="5646420"/>
          </a:xfrm>
          <a:prstGeom prst="rect">
            <a:avLst/>
          </a:prstGeom>
          <a:noFill/>
        </p:spPr>
      </p:pic>
      <p:sp>
        <p:nvSpPr>
          <p:cNvPr id="35" name="Freeform 34"/>
          <p:cNvSpPr/>
          <p:nvPr/>
        </p:nvSpPr>
        <p:spPr>
          <a:xfrm>
            <a:off x="-381001" y="2286002"/>
            <a:ext cx="8001002" cy="370934"/>
          </a:xfrm>
          <a:custGeom>
            <a:avLst/>
            <a:gdLst>
              <a:gd name="connsiteX0" fmla="*/ 0 w 2685393"/>
              <a:gd name="connsiteY0" fmla="*/ 0 h 457200"/>
              <a:gd name="connsiteX1" fmla="*/ 693683 w 2685393"/>
              <a:gd name="connsiteY1" fmla="*/ 189187 h 457200"/>
              <a:gd name="connsiteX2" fmla="*/ 1655380 w 2685393"/>
              <a:gd name="connsiteY2" fmla="*/ 378373 h 457200"/>
              <a:gd name="connsiteX3" fmla="*/ 2522483 w 2685393"/>
              <a:gd name="connsiteY3" fmla="*/ 441435 h 457200"/>
              <a:gd name="connsiteX4" fmla="*/ 2632842 w 2685393"/>
              <a:gd name="connsiteY4" fmla="*/ 457200 h 457200"/>
              <a:gd name="connsiteX0" fmla="*/ 0 w 2522483"/>
              <a:gd name="connsiteY0" fmla="*/ 0 h 441435"/>
              <a:gd name="connsiteX1" fmla="*/ 693683 w 2522483"/>
              <a:gd name="connsiteY1" fmla="*/ 189187 h 441435"/>
              <a:gd name="connsiteX2" fmla="*/ 1655380 w 2522483"/>
              <a:gd name="connsiteY2" fmla="*/ 378373 h 441435"/>
              <a:gd name="connsiteX3" fmla="*/ 2522483 w 2522483"/>
              <a:gd name="connsiteY3" fmla="*/ 441435 h 441435"/>
              <a:gd name="connsiteX0" fmla="*/ 0 w 2643352"/>
              <a:gd name="connsiteY0" fmla="*/ 0 h 428298"/>
              <a:gd name="connsiteX1" fmla="*/ 693683 w 2643352"/>
              <a:gd name="connsiteY1" fmla="*/ 189187 h 428298"/>
              <a:gd name="connsiteX2" fmla="*/ 1655380 w 2643352"/>
              <a:gd name="connsiteY2" fmla="*/ 378373 h 428298"/>
              <a:gd name="connsiteX3" fmla="*/ 2643352 w 2643352"/>
              <a:gd name="connsiteY3" fmla="*/ 428298 h 428298"/>
              <a:gd name="connsiteX0" fmla="*/ 215463 w 2858815"/>
              <a:gd name="connsiteY0" fmla="*/ 0 h 428298"/>
              <a:gd name="connsiteX1" fmla="*/ 115614 w 2858815"/>
              <a:gd name="connsiteY1" fmla="*/ 352098 h 428298"/>
              <a:gd name="connsiteX2" fmla="*/ 909146 w 2858815"/>
              <a:gd name="connsiteY2" fmla="*/ 189187 h 428298"/>
              <a:gd name="connsiteX3" fmla="*/ 1870843 w 2858815"/>
              <a:gd name="connsiteY3" fmla="*/ 378373 h 428298"/>
              <a:gd name="connsiteX4" fmla="*/ 2858815 w 2858815"/>
              <a:gd name="connsiteY4" fmla="*/ 428298 h 428298"/>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212835 w 2856187"/>
              <a:gd name="connsiteY0" fmla="*/ 58682 h 491359"/>
              <a:gd name="connsiteX1" fmla="*/ 197069 w 2856187"/>
              <a:gd name="connsiteY1" fmla="*/ 58683 h 491359"/>
              <a:gd name="connsiteX2" fmla="*/ 112986 w 2856187"/>
              <a:gd name="connsiteY2" fmla="*/ 410780 h 491359"/>
              <a:gd name="connsiteX3" fmla="*/ 874987 w 2856187"/>
              <a:gd name="connsiteY3" fmla="*/ 486980 h 491359"/>
              <a:gd name="connsiteX4" fmla="*/ 1868215 w 2856187"/>
              <a:gd name="connsiteY4" fmla="*/ 437055 h 491359"/>
              <a:gd name="connsiteX5" fmla="*/ 2856187 w 2856187"/>
              <a:gd name="connsiteY5" fmla="*/ 486980 h 491359"/>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0 w 2743201"/>
              <a:gd name="connsiteY0" fmla="*/ 0 h 80579"/>
              <a:gd name="connsiteX1" fmla="*/ 762001 w 2743201"/>
              <a:gd name="connsiteY1" fmla="*/ 76200 h 80579"/>
              <a:gd name="connsiteX2" fmla="*/ 1755229 w 2743201"/>
              <a:gd name="connsiteY2" fmla="*/ 26275 h 80579"/>
              <a:gd name="connsiteX3" fmla="*/ 2743201 w 2743201"/>
              <a:gd name="connsiteY3" fmla="*/ 76200 h 80579"/>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400"/>
              <a:gd name="connsiteY0" fmla="*/ 10072 h 90651"/>
              <a:gd name="connsiteX1" fmla="*/ 762001 w 2819400"/>
              <a:gd name="connsiteY1" fmla="*/ 86272 h 90651"/>
              <a:gd name="connsiteX2" fmla="*/ 1755229 w 2819400"/>
              <a:gd name="connsiteY2" fmla="*/ 36347 h 90651"/>
              <a:gd name="connsiteX3" fmla="*/ 2819400 w 2819400"/>
              <a:gd name="connsiteY3" fmla="*/ 86272 h 90651"/>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399"/>
              <a:gd name="connsiteY0" fmla="*/ 13138 h 93717"/>
              <a:gd name="connsiteX1" fmla="*/ 762001 w 2819399"/>
              <a:gd name="connsiteY1" fmla="*/ 89338 h 93717"/>
              <a:gd name="connsiteX2" fmla="*/ 1755229 w 2819399"/>
              <a:gd name="connsiteY2" fmla="*/ 39413 h 93717"/>
              <a:gd name="connsiteX3" fmla="*/ 2819399 w 2819399"/>
              <a:gd name="connsiteY3" fmla="*/ 13138 h 93717"/>
              <a:gd name="connsiteX0" fmla="*/ 127000 w 2946399"/>
              <a:gd name="connsiteY0" fmla="*/ 13138 h 94318"/>
              <a:gd name="connsiteX1" fmla="*/ 127000 w 2946399"/>
              <a:gd name="connsiteY1" fmla="*/ 69292 h 94318"/>
              <a:gd name="connsiteX2" fmla="*/ 889001 w 2946399"/>
              <a:gd name="connsiteY2" fmla="*/ 89338 h 94318"/>
              <a:gd name="connsiteX3" fmla="*/ 1882229 w 2946399"/>
              <a:gd name="connsiteY3" fmla="*/ 39413 h 94318"/>
              <a:gd name="connsiteX4" fmla="*/ 2946399 w 2946399"/>
              <a:gd name="connsiteY4" fmla="*/ 13138 h 94318"/>
              <a:gd name="connsiteX0" fmla="*/ 0 w 2819399"/>
              <a:gd name="connsiteY0" fmla="*/ 69292 h 94318"/>
              <a:gd name="connsiteX1" fmla="*/ 762001 w 2819399"/>
              <a:gd name="connsiteY1" fmla="*/ 89338 h 94318"/>
              <a:gd name="connsiteX2" fmla="*/ 1755229 w 2819399"/>
              <a:gd name="connsiteY2" fmla="*/ 39413 h 94318"/>
              <a:gd name="connsiteX3" fmla="*/ 2819399 w 2819399"/>
              <a:gd name="connsiteY3" fmla="*/ 13138 h 94318"/>
              <a:gd name="connsiteX0" fmla="*/ 0 w 2819399"/>
              <a:gd name="connsiteY0" fmla="*/ 69292 h 89338"/>
              <a:gd name="connsiteX1" fmla="*/ 762001 w 2819399"/>
              <a:gd name="connsiteY1" fmla="*/ 89338 h 89338"/>
              <a:gd name="connsiteX2" fmla="*/ 1765418 w 2819399"/>
              <a:gd name="connsiteY2" fmla="*/ 69292 h 89338"/>
              <a:gd name="connsiteX3" fmla="*/ 2819399 w 2819399"/>
              <a:gd name="connsiteY3" fmla="*/ 13138 h 89338"/>
              <a:gd name="connsiteX0" fmla="*/ 0 w 2819399"/>
              <a:gd name="connsiteY0" fmla="*/ 56154 h 76200"/>
              <a:gd name="connsiteX1" fmla="*/ 762001 w 2819399"/>
              <a:gd name="connsiteY1" fmla="*/ 76200 h 76200"/>
              <a:gd name="connsiteX2" fmla="*/ 1765418 w 2819399"/>
              <a:gd name="connsiteY2" fmla="*/ 56154 h 76200"/>
              <a:gd name="connsiteX3" fmla="*/ 2819399 w 2819399"/>
              <a:gd name="connsiteY3" fmla="*/ 0 h 76200"/>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100650 w 2920049"/>
              <a:gd name="connsiteY0" fmla="*/ 34137 h 100378"/>
              <a:gd name="connsiteX1" fmla="*/ 127000 w 2920049"/>
              <a:gd name="connsiteY1" fmla="*/ 11040 h 100378"/>
              <a:gd name="connsiteX2" fmla="*/ 862651 w 2920049"/>
              <a:gd name="connsiteY2" fmla="*/ 100378 h 100378"/>
              <a:gd name="connsiteX3" fmla="*/ 1866068 w 2920049"/>
              <a:gd name="connsiteY3" fmla="*/ 80332 h 100378"/>
              <a:gd name="connsiteX4" fmla="*/ 2920049 w 2920049"/>
              <a:gd name="connsiteY4" fmla="*/ 24178 h 100378"/>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31308 h 91854"/>
              <a:gd name="connsiteX1" fmla="*/ 788351 w 2845749"/>
              <a:gd name="connsiteY1" fmla="*/ 91854 h 91854"/>
              <a:gd name="connsiteX2" fmla="*/ 1791768 w 2845749"/>
              <a:gd name="connsiteY2" fmla="*/ 71808 h 91854"/>
              <a:gd name="connsiteX3" fmla="*/ 2845749 w 2845749"/>
              <a:gd name="connsiteY3" fmla="*/ 0 h 91854"/>
              <a:gd name="connsiteX0" fmla="*/ 0 w 2740351"/>
              <a:gd name="connsiteY0" fmla="*/ 15654 h 76200"/>
              <a:gd name="connsiteX1" fmla="*/ 788351 w 2740351"/>
              <a:gd name="connsiteY1" fmla="*/ 76200 h 76200"/>
              <a:gd name="connsiteX2" fmla="*/ 1791768 w 2740351"/>
              <a:gd name="connsiteY2" fmla="*/ 56154 h 76200"/>
              <a:gd name="connsiteX3" fmla="*/ 2740351 w 2740351"/>
              <a:gd name="connsiteY3" fmla="*/ 0 h 76200"/>
              <a:gd name="connsiteX0" fmla="*/ 0 w 2766701"/>
              <a:gd name="connsiteY0" fmla="*/ 1 h 60547"/>
              <a:gd name="connsiteX1" fmla="*/ 788351 w 2766701"/>
              <a:gd name="connsiteY1" fmla="*/ 60547 h 60547"/>
              <a:gd name="connsiteX2" fmla="*/ 1791768 w 2766701"/>
              <a:gd name="connsiteY2" fmla="*/ 40501 h 60547"/>
              <a:gd name="connsiteX3" fmla="*/ 2766701 w 2766701"/>
              <a:gd name="connsiteY3" fmla="*/ 0 h 60547"/>
              <a:gd name="connsiteX0" fmla="*/ 0 w 2766701"/>
              <a:gd name="connsiteY0" fmla="*/ 15654 h 76200"/>
              <a:gd name="connsiteX1" fmla="*/ 788351 w 2766701"/>
              <a:gd name="connsiteY1" fmla="*/ 76200 h 76200"/>
              <a:gd name="connsiteX2" fmla="*/ 1791768 w 2766701"/>
              <a:gd name="connsiteY2" fmla="*/ 56154 h 76200"/>
              <a:gd name="connsiteX3" fmla="*/ 2766701 w 2766701"/>
              <a:gd name="connsiteY3" fmla="*/ 0 h 76200"/>
            </a:gdLst>
            <a:ahLst/>
            <a:cxnLst>
              <a:cxn ang="0">
                <a:pos x="connsiteX0" y="connsiteY0"/>
              </a:cxn>
              <a:cxn ang="0">
                <a:pos x="connsiteX1" y="connsiteY1"/>
              </a:cxn>
              <a:cxn ang="0">
                <a:pos x="connsiteX2" y="connsiteY2"/>
              </a:cxn>
              <a:cxn ang="0">
                <a:pos x="connsiteX3" y="connsiteY3"/>
              </a:cxn>
            </a:cxnLst>
            <a:rect l="l" t="t" r="r" b="b"/>
            <a:pathLst>
              <a:path w="2766701" h="76200">
                <a:moveTo>
                  <a:pt x="0" y="15654"/>
                </a:moveTo>
                <a:cubicBezTo>
                  <a:pt x="164202" y="39710"/>
                  <a:pt x="494115" y="68501"/>
                  <a:pt x="788351" y="76200"/>
                </a:cubicBezTo>
                <a:lnTo>
                  <a:pt x="1791768" y="56154"/>
                </a:lnTo>
                <a:cubicBezTo>
                  <a:pt x="2134668" y="43454"/>
                  <a:pt x="2598339" y="25889"/>
                  <a:pt x="2766701" y="0"/>
                </a:cubicBezTo>
              </a:path>
            </a:pathLst>
          </a:custGeom>
          <a:ln w="508000" cap="sq">
            <a:solidFill>
              <a:schemeClr val="tx1">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Freeform 35"/>
          <p:cNvSpPr/>
          <p:nvPr/>
        </p:nvSpPr>
        <p:spPr>
          <a:xfrm>
            <a:off x="0" y="4114801"/>
            <a:ext cx="9601200" cy="186121"/>
          </a:xfrm>
          <a:custGeom>
            <a:avLst/>
            <a:gdLst>
              <a:gd name="connsiteX0" fmla="*/ 0 w 9538138"/>
              <a:gd name="connsiteY0" fmla="*/ 236483 h 378373"/>
              <a:gd name="connsiteX1" fmla="*/ 1324304 w 9538138"/>
              <a:gd name="connsiteY1" fmla="*/ 362607 h 378373"/>
              <a:gd name="connsiteX2" fmla="*/ 3153104 w 9538138"/>
              <a:gd name="connsiteY2" fmla="*/ 331076 h 378373"/>
              <a:gd name="connsiteX3" fmla="*/ 5171090 w 9538138"/>
              <a:gd name="connsiteY3" fmla="*/ 268014 h 378373"/>
              <a:gd name="connsiteX4" fmla="*/ 7110249 w 9538138"/>
              <a:gd name="connsiteY4" fmla="*/ 220718 h 378373"/>
              <a:gd name="connsiteX5" fmla="*/ 8103476 w 9538138"/>
              <a:gd name="connsiteY5" fmla="*/ 204952 h 378373"/>
              <a:gd name="connsiteX6" fmla="*/ 9538138 w 9538138"/>
              <a:gd name="connsiteY6" fmla="*/ 0 h 378373"/>
              <a:gd name="connsiteX0" fmla="*/ 0 w 9538138"/>
              <a:gd name="connsiteY0" fmla="*/ 236483 h 331076"/>
              <a:gd name="connsiteX1" fmla="*/ 1301857 w 9538138"/>
              <a:gd name="connsiteY1" fmla="*/ 309966 h 331076"/>
              <a:gd name="connsiteX2" fmla="*/ 3153104 w 9538138"/>
              <a:gd name="connsiteY2" fmla="*/ 331076 h 331076"/>
              <a:gd name="connsiteX3" fmla="*/ 5171090 w 9538138"/>
              <a:gd name="connsiteY3" fmla="*/ 268014 h 331076"/>
              <a:gd name="connsiteX4" fmla="*/ 7110249 w 9538138"/>
              <a:gd name="connsiteY4" fmla="*/ 220718 h 331076"/>
              <a:gd name="connsiteX5" fmla="*/ 8103476 w 9538138"/>
              <a:gd name="connsiteY5" fmla="*/ 204952 h 331076"/>
              <a:gd name="connsiteX6" fmla="*/ 9538138 w 9538138"/>
              <a:gd name="connsiteY6" fmla="*/ 0 h 331076"/>
              <a:gd name="connsiteX0" fmla="*/ 0 w 9538137"/>
              <a:gd name="connsiteY0" fmla="*/ 123987 h 344481"/>
              <a:gd name="connsiteX1" fmla="*/ 1301856 w 9538137"/>
              <a:gd name="connsiteY1" fmla="*/ 309966 h 344481"/>
              <a:gd name="connsiteX2" fmla="*/ 3153103 w 9538137"/>
              <a:gd name="connsiteY2" fmla="*/ 331076 h 344481"/>
              <a:gd name="connsiteX3" fmla="*/ 5171089 w 9538137"/>
              <a:gd name="connsiteY3" fmla="*/ 268014 h 344481"/>
              <a:gd name="connsiteX4" fmla="*/ 7110248 w 9538137"/>
              <a:gd name="connsiteY4" fmla="*/ 220718 h 344481"/>
              <a:gd name="connsiteX5" fmla="*/ 8103475 w 9538137"/>
              <a:gd name="connsiteY5" fmla="*/ 204952 h 344481"/>
              <a:gd name="connsiteX6" fmla="*/ 9538137 w 9538137"/>
              <a:gd name="connsiteY6" fmla="*/ 0 h 344481"/>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23986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27061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6739016 w 9538137"/>
              <a:gd name="connsiteY5" fmla="*/ 247973 h 337400"/>
              <a:gd name="connsiteX6" fmla="*/ 8270611 w 9538137"/>
              <a:gd name="connsiteY6" fmla="*/ 185979 h 337400"/>
              <a:gd name="connsiteX7" fmla="*/ 9538137 w 9538137"/>
              <a:gd name="connsiteY7" fmla="*/ 0 h 337400"/>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61993 h 213414"/>
              <a:gd name="connsiteX7" fmla="*/ 10491424 w 10491424"/>
              <a:gd name="connsiteY7" fmla="*/ 61993 h 213414"/>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123987 h 213414"/>
              <a:gd name="connsiteX7" fmla="*/ 10491424 w 10491424"/>
              <a:gd name="connsiteY7" fmla="*/ 61993 h 213414"/>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49047" h="151421">
                <a:moveTo>
                  <a:pt x="0" y="61994"/>
                </a:moveTo>
                <a:cubicBezTo>
                  <a:pt x="396752" y="72282"/>
                  <a:pt x="776340" y="89472"/>
                  <a:pt x="1301857" y="123987"/>
                </a:cubicBezTo>
                <a:cubicBezTo>
                  <a:pt x="1534237" y="151421"/>
                  <a:pt x="945782" y="88404"/>
                  <a:pt x="1301856" y="123987"/>
                </a:cubicBezTo>
                <a:lnTo>
                  <a:pt x="3139769" y="123987"/>
                </a:lnTo>
                <a:lnTo>
                  <a:pt x="5171090" y="82035"/>
                </a:lnTo>
                <a:lnTo>
                  <a:pt x="6739017" y="61994"/>
                </a:lnTo>
                <a:cubicBezTo>
                  <a:pt x="7227748" y="51484"/>
                  <a:pt x="7785607" y="72326"/>
                  <a:pt x="8270612" y="61994"/>
                </a:cubicBezTo>
                <a:cubicBezTo>
                  <a:pt x="8755617" y="51662"/>
                  <a:pt x="9497000" y="445"/>
                  <a:pt x="9649047" y="0"/>
                </a:cubicBezTo>
              </a:path>
            </a:pathLst>
          </a:custGeom>
          <a:ln w="635000">
            <a:solidFill>
              <a:schemeClr val="tx1">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effectLst>
                  <a:outerShdw dist="50800" dir="7200000" algn="ctr" rotWithShape="0">
                    <a:schemeClr val="bg1"/>
                  </a:outerShdw>
                </a:effectLst>
                <a:latin typeface="Calibri" pitchFamily="34" charset="0"/>
              </a:rPr>
              <a:t>Global Forest Cover</a:t>
            </a:r>
            <a:endParaRPr lang="en-US" sz="4400" b="1" dirty="0">
              <a:effectLst>
                <a:outerShdw dist="50800" dir="7200000" algn="ctr" rotWithShape="0">
                  <a:schemeClr val="bg1"/>
                </a:outerShdw>
              </a:effectLst>
              <a:latin typeface="Calibri" pitchFamily="34" charset="0"/>
            </a:endParaRPr>
          </a:p>
        </p:txBody>
      </p:sp>
      <p:grpSp>
        <p:nvGrpSpPr>
          <p:cNvPr id="2" name="Group 7"/>
          <p:cNvGrpSpPr/>
          <p:nvPr/>
        </p:nvGrpSpPr>
        <p:grpSpPr>
          <a:xfrm>
            <a:off x="3276600" y="5791197"/>
            <a:ext cx="2819400" cy="1066803"/>
            <a:chOff x="0" y="6211535"/>
            <a:chExt cx="2819400" cy="595136"/>
          </a:xfrm>
        </p:grpSpPr>
        <p:pic>
          <p:nvPicPr>
            <p:cNvPr id="17" name="Picture 5" descr="Map of global forest cover."/>
            <p:cNvPicPr>
              <a:picLocks noChangeAspect="1" noChangeArrowheads="1"/>
            </p:cNvPicPr>
            <p:nvPr/>
          </p:nvPicPr>
          <p:blipFill>
            <a:blip r:embed="rId2" cstate="print"/>
            <a:srcRect l="21544" t="92091" r="60136"/>
            <a:stretch>
              <a:fillRect/>
            </a:stretch>
          </p:blipFill>
          <p:spPr bwMode="auto">
            <a:xfrm>
              <a:off x="0" y="6211535"/>
              <a:ext cx="2819400" cy="595134"/>
            </a:xfrm>
            <a:prstGeom prst="rect">
              <a:avLst/>
            </a:prstGeom>
            <a:noFill/>
            <a:ln w="50800">
              <a:solidFill>
                <a:schemeClr val="tx1"/>
              </a:solidFill>
            </a:ln>
          </p:spPr>
        </p:pic>
        <p:sp>
          <p:nvSpPr>
            <p:cNvPr id="18" name="TextBox 17"/>
            <p:cNvSpPr txBox="1"/>
            <p:nvPr/>
          </p:nvSpPr>
          <p:spPr>
            <a:xfrm>
              <a:off x="990600" y="6549123"/>
              <a:ext cx="1054712" cy="257548"/>
            </a:xfrm>
            <a:prstGeom prst="rect">
              <a:avLst/>
            </a:prstGeom>
            <a:solidFill>
              <a:schemeClr val="bg1"/>
            </a:solidFill>
          </p:spPr>
          <p:txBody>
            <a:bodyPr wrap="square" rtlCol="0">
              <a:spAutoFit/>
            </a:bodyPr>
            <a:lstStyle/>
            <a:p>
              <a:r>
                <a:rPr lang="en-US" sz="2400" b="1" dirty="0" smtClean="0"/>
                <a:t>forests</a:t>
              </a:r>
            </a:p>
          </p:txBody>
        </p:sp>
      </p:grpSp>
      <p:grpSp>
        <p:nvGrpSpPr>
          <p:cNvPr id="7" name="Group 34"/>
          <p:cNvGrpSpPr/>
          <p:nvPr/>
        </p:nvGrpSpPr>
        <p:grpSpPr>
          <a:xfrm>
            <a:off x="379765" y="3667780"/>
            <a:ext cx="8937656" cy="523220"/>
            <a:chOff x="379765" y="3667780"/>
            <a:chExt cx="8937656" cy="523220"/>
          </a:xfrm>
        </p:grpSpPr>
        <p:sp>
          <p:nvSpPr>
            <p:cNvPr id="25" name="TextBox 24"/>
            <p:cNvSpPr txBox="1"/>
            <p:nvPr/>
          </p:nvSpPr>
          <p:spPr>
            <a:xfrm>
              <a:off x="379765" y="3667780"/>
              <a:ext cx="915635" cy="523220"/>
            </a:xfrm>
            <a:prstGeom prst="rect">
              <a:avLst/>
            </a:prstGeom>
            <a:noFill/>
          </p:spPr>
          <p:txBody>
            <a:bodyPr wrap="none" rtlCol="0">
              <a:spAutoFit/>
            </a:bodyPr>
            <a:lstStyle/>
            <a:p>
              <a:r>
                <a:rPr lang="en-US" sz="2800" b="1" dirty="0" smtClean="0">
                  <a:effectLst>
                    <a:outerShdw dist="50800" dir="5400000" algn="ctr" rotWithShape="0">
                      <a:schemeClr val="bg1"/>
                    </a:outerShdw>
                  </a:effectLst>
                </a:rPr>
                <a:t>10</a:t>
              </a:r>
              <a:r>
                <a:rPr lang="en-US" sz="2800" b="1" baseline="30000" dirty="0" smtClean="0">
                  <a:effectLst>
                    <a:outerShdw dist="50800" dir="5400000" algn="ctr" rotWithShape="0">
                      <a:schemeClr val="bg1"/>
                    </a:outerShdw>
                  </a:effectLst>
                </a:rPr>
                <a:t>o</a:t>
              </a:r>
              <a:r>
                <a:rPr lang="en-US" sz="2800" b="1" dirty="0" smtClean="0">
                  <a:effectLst>
                    <a:outerShdw dist="50800" dir="5400000" algn="ctr" rotWithShape="0">
                      <a:schemeClr val="bg1"/>
                    </a:outerShdw>
                  </a:effectLst>
                </a:rPr>
                <a:t>N</a:t>
              </a:r>
            </a:p>
          </p:txBody>
        </p:sp>
        <p:sp>
          <p:nvSpPr>
            <p:cNvPr id="33" name="Freeform 32"/>
            <p:cNvSpPr/>
            <p:nvPr/>
          </p:nvSpPr>
          <p:spPr>
            <a:xfrm>
              <a:off x="1340069" y="3846786"/>
              <a:ext cx="7977352" cy="176049"/>
            </a:xfrm>
            <a:custGeom>
              <a:avLst/>
              <a:gdLst>
                <a:gd name="connsiteX0" fmla="*/ 0 w 7977352"/>
                <a:gd name="connsiteY0" fmla="*/ 110359 h 176049"/>
                <a:gd name="connsiteX1" fmla="*/ 945931 w 7977352"/>
                <a:gd name="connsiteY1" fmla="*/ 173421 h 176049"/>
                <a:gd name="connsiteX2" fmla="*/ 3137338 w 7977352"/>
                <a:gd name="connsiteY2" fmla="*/ 94593 h 176049"/>
                <a:gd name="connsiteX3" fmla="*/ 5344510 w 7977352"/>
                <a:gd name="connsiteY3" fmla="*/ 94593 h 176049"/>
                <a:gd name="connsiteX4" fmla="*/ 6842234 w 7977352"/>
                <a:gd name="connsiteY4" fmla="*/ 94593 h 176049"/>
                <a:gd name="connsiteX5" fmla="*/ 7977352 w 7977352"/>
                <a:gd name="connsiteY5" fmla="*/ 0 h 17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7352" h="176049">
                  <a:moveTo>
                    <a:pt x="0" y="110359"/>
                  </a:moveTo>
                  <a:cubicBezTo>
                    <a:pt x="211520" y="143204"/>
                    <a:pt x="423041" y="176049"/>
                    <a:pt x="945931" y="173421"/>
                  </a:cubicBezTo>
                  <a:cubicBezTo>
                    <a:pt x="1468821" y="170793"/>
                    <a:pt x="2404242" y="107731"/>
                    <a:pt x="3137338" y="94593"/>
                  </a:cubicBezTo>
                  <a:cubicBezTo>
                    <a:pt x="3870434" y="81455"/>
                    <a:pt x="5344510" y="94593"/>
                    <a:pt x="5344510" y="94593"/>
                  </a:cubicBezTo>
                  <a:cubicBezTo>
                    <a:pt x="5961993" y="94593"/>
                    <a:pt x="6403427" y="110358"/>
                    <a:pt x="6842234" y="94593"/>
                  </a:cubicBezTo>
                  <a:cubicBezTo>
                    <a:pt x="7281041" y="78828"/>
                    <a:pt x="7822324" y="21021"/>
                    <a:pt x="7977352" y="0"/>
                  </a:cubicBezTo>
                </a:path>
              </a:pathLst>
            </a:custGeom>
            <a:ln w="63500">
              <a:solidFill>
                <a:srgbClr val="FFFF00"/>
              </a:solidFill>
              <a:prstDash val="sysDot"/>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8" name="Group 35"/>
          <p:cNvGrpSpPr/>
          <p:nvPr/>
        </p:nvGrpSpPr>
        <p:grpSpPr>
          <a:xfrm>
            <a:off x="228600" y="4191000"/>
            <a:ext cx="9201807" cy="523220"/>
            <a:chOff x="228600" y="4191000"/>
            <a:chExt cx="9201807" cy="523220"/>
          </a:xfrm>
        </p:grpSpPr>
        <p:sp>
          <p:nvSpPr>
            <p:cNvPr id="26" name="TextBox 25"/>
            <p:cNvSpPr txBox="1"/>
            <p:nvPr/>
          </p:nvSpPr>
          <p:spPr>
            <a:xfrm>
              <a:off x="228600" y="4191000"/>
              <a:ext cx="848309" cy="523220"/>
            </a:xfrm>
            <a:prstGeom prst="rect">
              <a:avLst/>
            </a:prstGeom>
            <a:noFill/>
          </p:spPr>
          <p:txBody>
            <a:bodyPr wrap="none" rtlCol="0">
              <a:spAutoFit/>
            </a:bodyPr>
            <a:lstStyle/>
            <a:p>
              <a:r>
                <a:rPr lang="en-US" sz="2800" b="1" dirty="0" smtClean="0">
                  <a:effectLst>
                    <a:outerShdw dist="50800" dir="5400000" algn="ctr" rotWithShape="0">
                      <a:schemeClr val="bg1"/>
                    </a:outerShdw>
                  </a:effectLst>
                </a:rPr>
                <a:t>10</a:t>
              </a:r>
              <a:r>
                <a:rPr lang="en-US" sz="2800" b="1" baseline="30000" dirty="0" smtClean="0">
                  <a:effectLst>
                    <a:outerShdw dist="50800" dir="5400000" algn="ctr" rotWithShape="0">
                      <a:schemeClr val="bg1"/>
                    </a:outerShdw>
                  </a:effectLst>
                </a:rPr>
                <a:t>o</a:t>
              </a:r>
              <a:r>
                <a:rPr lang="en-US" sz="2800" b="1" dirty="0" smtClean="0">
                  <a:effectLst>
                    <a:outerShdw dist="50800" dir="5400000" algn="ctr" rotWithShape="0">
                      <a:schemeClr val="bg1"/>
                    </a:outerShdw>
                  </a:effectLst>
                </a:rPr>
                <a:t>S</a:t>
              </a:r>
            </a:p>
          </p:txBody>
        </p:sp>
        <p:sp>
          <p:nvSpPr>
            <p:cNvPr id="34" name="Freeform 33"/>
            <p:cNvSpPr/>
            <p:nvPr/>
          </p:nvSpPr>
          <p:spPr>
            <a:xfrm>
              <a:off x="1166648" y="4430110"/>
              <a:ext cx="8263759" cy="181304"/>
            </a:xfrm>
            <a:custGeom>
              <a:avLst/>
              <a:gdLst>
                <a:gd name="connsiteX0" fmla="*/ 0 w 8263759"/>
                <a:gd name="connsiteY0" fmla="*/ 78828 h 181304"/>
                <a:gd name="connsiteX1" fmla="*/ 961697 w 8263759"/>
                <a:gd name="connsiteY1" fmla="*/ 173421 h 181304"/>
                <a:gd name="connsiteX2" fmla="*/ 2427890 w 8263759"/>
                <a:gd name="connsiteY2" fmla="*/ 126124 h 181304"/>
                <a:gd name="connsiteX3" fmla="*/ 4272455 w 8263759"/>
                <a:gd name="connsiteY3" fmla="*/ 63062 h 181304"/>
                <a:gd name="connsiteX4" fmla="*/ 6290442 w 8263759"/>
                <a:gd name="connsiteY4" fmla="*/ 31531 h 181304"/>
                <a:gd name="connsiteX5" fmla="*/ 7945821 w 8263759"/>
                <a:gd name="connsiteY5" fmla="*/ 15766 h 181304"/>
                <a:gd name="connsiteX6" fmla="*/ 8198069 w 8263759"/>
                <a:gd name="connsiteY6" fmla="*/ 0 h 1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759" h="181304">
                  <a:moveTo>
                    <a:pt x="0" y="78828"/>
                  </a:moveTo>
                  <a:cubicBezTo>
                    <a:pt x="278524" y="122183"/>
                    <a:pt x="557049" y="165538"/>
                    <a:pt x="961697" y="173421"/>
                  </a:cubicBezTo>
                  <a:cubicBezTo>
                    <a:pt x="1366345" y="181304"/>
                    <a:pt x="2427890" y="126124"/>
                    <a:pt x="2427890" y="126124"/>
                  </a:cubicBezTo>
                  <a:lnTo>
                    <a:pt x="4272455" y="63062"/>
                  </a:lnTo>
                  <a:lnTo>
                    <a:pt x="6290442" y="31531"/>
                  </a:lnTo>
                  <a:lnTo>
                    <a:pt x="7945821" y="15766"/>
                  </a:lnTo>
                  <a:cubicBezTo>
                    <a:pt x="8263759" y="10511"/>
                    <a:pt x="8174421" y="7883"/>
                    <a:pt x="8198069" y="0"/>
                  </a:cubicBezTo>
                </a:path>
              </a:pathLst>
            </a:custGeom>
            <a:ln w="63500">
              <a:solidFill>
                <a:srgbClr val="FFFF00"/>
              </a:solidFill>
              <a:prstDash val="sysDot"/>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1" name="Rectangle 30"/>
          <p:cNvSpPr/>
          <p:nvPr/>
        </p:nvSpPr>
        <p:spPr>
          <a:xfrm>
            <a:off x="2819400" y="762000"/>
            <a:ext cx="3276600" cy="646331"/>
          </a:xfrm>
          <a:prstGeom prst="rect">
            <a:avLst/>
          </a:prstGeom>
          <a:noFill/>
        </p:spPr>
        <p:txBody>
          <a:bodyPr wrap="square">
            <a:spAutoFit/>
          </a:bodyPr>
          <a:lstStyle/>
          <a:p>
            <a:r>
              <a:rPr lang="en-US" sz="3600" b="1" dirty="0" smtClean="0">
                <a:effectLst>
                  <a:outerShdw dist="50800" dir="7200000" algn="ctr" rotWithShape="0">
                    <a:srgbClr val="FF0000"/>
                  </a:outerShdw>
                </a:effectLst>
              </a:rPr>
              <a:t>FOREST BIOMES</a:t>
            </a:r>
            <a:endParaRPr lang="en-US" sz="3600" b="1" dirty="0">
              <a:effectLst>
                <a:outerShdw dist="50800" dir="7200000" algn="ctr" rotWithShape="0">
                  <a:srgbClr val="FF0000"/>
                </a:outerShdw>
              </a:effectLst>
            </a:endParaRPr>
          </a:p>
        </p:txBody>
      </p:sp>
      <p:sp>
        <p:nvSpPr>
          <p:cNvPr id="32" name="Rectangle 31"/>
          <p:cNvSpPr/>
          <p:nvPr/>
        </p:nvSpPr>
        <p:spPr>
          <a:xfrm>
            <a:off x="0" y="1295400"/>
            <a:ext cx="9144000" cy="584775"/>
          </a:xfrm>
          <a:prstGeom prst="rect">
            <a:avLst/>
          </a:prstGeom>
          <a:noFill/>
        </p:spPr>
        <p:txBody>
          <a:bodyPr wrap="square">
            <a:spAutoFit/>
          </a:bodyPr>
          <a:lstStyle/>
          <a:p>
            <a:pPr algn="ctr"/>
            <a:r>
              <a:rPr lang="en-US" sz="3200" b="1" dirty="0" smtClean="0"/>
              <a:t>“contiguous geographic areas with similar climates” </a:t>
            </a:r>
            <a:endParaRPr lang="en-US" sz="3200" b="1" dirty="0"/>
          </a:p>
        </p:txBody>
      </p:sp>
      <p:grpSp>
        <p:nvGrpSpPr>
          <p:cNvPr id="38" name="Group 37"/>
          <p:cNvGrpSpPr/>
          <p:nvPr/>
        </p:nvGrpSpPr>
        <p:grpSpPr>
          <a:xfrm>
            <a:off x="0" y="1691640"/>
            <a:ext cx="8294843" cy="770409"/>
            <a:chOff x="0" y="1691640"/>
            <a:chExt cx="8294843" cy="770409"/>
          </a:xfrm>
        </p:grpSpPr>
        <p:sp>
          <p:nvSpPr>
            <p:cNvPr id="39" name="TextBox 38"/>
            <p:cNvSpPr txBox="1"/>
            <p:nvPr/>
          </p:nvSpPr>
          <p:spPr>
            <a:xfrm rot="21480000">
              <a:off x="7379208" y="1691640"/>
              <a:ext cx="915635" cy="523220"/>
            </a:xfrm>
            <a:prstGeom prst="rect">
              <a:avLst/>
            </a:prstGeom>
            <a:noFill/>
          </p:spPr>
          <p:txBody>
            <a:bodyPr wrap="none" rtlCol="0">
              <a:spAutoFit/>
            </a:bodyPr>
            <a:lstStyle/>
            <a:p>
              <a:r>
                <a:rPr lang="en-US" sz="2800" b="1" dirty="0" smtClean="0">
                  <a:effectLst>
                    <a:outerShdw dist="50800" dir="5400000" algn="ctr" rotWithShape="0">
                      <a:schemeClr val="bg1"/>
                    </a:outerShdw>
                  </a:effectLst>
                </a:rPr>
                <a:t>70</a:t>
              </a:r>
              <a:r>
                <a:rPr lang="en-US" sz="2800" b="1" baseline="30000" dirty="0" smtClean="0">
                  <a:effectLst>
                    <a:outerShdw dist="50800" dir="5400000" algn="ctr" rotWithShape="0">
                      <a:schemeClr val="bg1"/>
                    </a:outerShdw>
                  </a:effectLst>
                </a:rPr>
                <a:t>o</a:t>
              </a:r>
              <a:r>
                <a:rPr lang="en-US" sz="2800" b="1" dirty="0" smtClean="0">
                  <a:effectLst>
                    <a:outerShdw dist="50800" dir="5400000" algn="ctr" rotWithShape="0">
                      <a:schemeClr val="bg1"/>
                    </a:outerShdw>
                  </a:effectLst>
                </a:rPr>
                <a:t>N</a:t>
              </a:r>
            </a:p>
          </p:txBody>
        </p:sp>
        <p:sp>
          <p:nvSpPr>
            <p:cNvPr id="40" name="Freeform 39"/>
            <p:cNvSpPr/>
            <p:nvPr/>
          </p:nvSpPr>
          <p:spPr>
            <a:xfrm>
              <a:off x="0" y="2133601"/>
              <a:ext cx="2222938" cy="328448"/>
            </a:xfrm>
            <a:custGeom>
              <a:avLst/>
              <a:gdLst>
                <a:gd name="connsiteX0" fmla="*/ 0 w 2175641"/>
                <a:gd name="connsiteY0" fmla="*/ 0 h 333703"/>
                <a:gd name="connsiteX1" fmla="*/ 394137 w 2175641"/>
                <a:gd name="connsiteY1" fmla="*/ 126124 h 333703"/>
                <a:gd name="connsiteX2" fmla="*/ 1119351 w 2175641"/>
                <a:gd name="connsiteY2" fmla="*/ 268014 h 333703"/>
                <a:gd name="connsiteX3" fmla="*/ 1450427 w 2175641"/>
                <a:gd name="connsiteY3" fmla="*/ 315310 h 333703"/>
                <a:gd name="connsiteX4" fmla="*/ 1876096 w 2175641"/>
                <a:gd name="connsiteY4" fmla="*/ 331076 h 333703"/>
                <a:gd name="connsiteX5" fmla="*/ 2175641 w 2175641"/>
                <a:gd name="connsiteY5" fmla="*/ 299545 h 333703"/>
                <a:gd name="connsiteX0" fmla="*/ 0 w 2175641"/>
                <a:gd name="connsiteY0" fmla="*/ 0 h 333703"/>
                <a:gd name="connsiteX1" fmla="*/ 409903 w 2175641"/>
                <a:gd name="connsiteY1" fmla="*/ 157655 h 333703"/>
                <a:gd name="connsiteX2" fmla="*/ 1119351 w 2175641"/>
                <a:gd name="connsiteY2" fmla="*/ 268014 h 333703"/>
                <a:gd name="connsiteX3" fmla="*/ 1450427 w 2175641"/>
                <a:gd name="connsiteY3" fmla="*/ 315310 h 333703"/>
                <a:gd name="connsiteX4" fmla="*/ 1876096 w 2175641"/>
                <a:gd name="connsiteY4" fmla="*/ 331076 h 333703"/>
                <a:gd name="connsiteX5" fmla="*/ 2175641 w 2175641"/>
                <a:gd name="connsiteY5" fmla="*/ 299545 h 333703"/>
                <a:gd name="connsiteX0" fmla="*/ 0 w 2222938"/>
                <a:gd name="connsiteY0" fmla="*/ 0 h 328448"/>
                <a:gd name="connsiteX1" fmla="*/ 457200 w 2222938"/>
                <a:gd name="connsiteY1" fmla="*/ 152400 h 328448"/>
                <a:gd name="connsiteX2" fmla="*/ 1166648 w 2222938"/>
                <a:gd name="connsiteY2" fmla="*/ 262759 h 328448"/>
                <a:gd name="connsiteX3" fmla="*/ 1497724 w 2222938"/>
                <a:gd name="connsiteY3" fmla="*/ 310055 h 328448"/>
                <a:gd name="connsiteX4" fmla="*/ 1923393 w 2222938"/>
                <a:gd name="connsiteY4" fmla="*/ 325821 h 328448"/>
                <a:gd name="connsiteX5" fmla="*/ 2222938 w 2222938"/>
                <a:gd name="connsiteY5" fmla="*/ 294290 h 32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938" h="328448">
                  <a:moveTo>
                    <a:pt x="0" y="0"/>
                  </a:moveTo>
                  <a:cubicBezTo>
                    <a:pt x="103789" y="40727"/>
                    <a:pt x="262759" y="108607"/>
                    <a:pt x="457200" y="152400"/>
                  </a:cubicBezTo>
                  <a:cubicBezTo>
                    <a:pt x="651641" y="196193"/>
                    <a:pt x="993227" y="236483"/>
                    <a:pt x="1166648" y="262759"/>
                  </a:cubicBezTo>
                  <a:cubicBezTo>
                    <a:pt x="1340069" y="289035"/>
                    <a:pt x="1371600" y="299545"/>
                    <a:pt x="1497724" y="310055"/>
                  </a:cubicBezTo>
                  <a:cubicBezTo>
                    <a:pt x="1623848" y="320565"/>
                    <a:pt x="1802524" y="328448"/>
                    <a:pt x="1923393" y="325821"/>
                  </a:cubicBezTo>
                  <a:cubicBezTo>
                    <a:pt x="2044262" y="323194"/>
                    <a:pt x="2133600" y="308742"/>
                    <a:pt x="2222938" y="294290"/>
                  </a:cubicBezTo>
                </a:path>
              </a:pathLst>
            </a:custGeom>
            <a:ln w="63500">
              <a:solidFill>
                <a:srgbClr val="FFFF00"/>
              </a:solidFill>
              <a:prstDash val="sysDot"/>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Freeform 40"/>
            <p:cNvSpPr/>
            <p:nvPr/>
          </p:nvSpPr>
          <p:spPr>
            <a:xfrm>
              <a:off x="4114799" y="2057400"/>
              <a:ext cx="3168869" cy="223345"/>
            </a:xfrm>
            <a:custGeom>
              <a:avLst/>
              <a:gdLst>
                <a:gd name="connsiteX0" fmla="*/ 0 w 2569779"/>
                <a:gd name="connsiteY0" fmla="*/ 157655 h 157655"/>
                <a:gd name="connsiteX1" fmla="*/ 867103 w 2569779"/>
                <a:gd name="connsiteY1" fmla="*/ 126124 h 157655"/>
                <a:gd name="connsiteX2" fmla="*/ 1686910 w 2569779"/>
                <a:gd name="connsiteY2" fmla="*/ 141889 h 157655"/>
                <a:gd name="connsiteX3" fmla="*/ 2222938 w 2569779"/>
                <a:gd name="connsiteY3" fmla="*/ 94593 h 157655"/>
                <a:gd name="connsiteX4" fmla="*/ 2569779 w 2569779"/>
                <a:gd name="connsiteY4" fmla="*/ 0 h 157655"/>
                <a:gd name="connsiteX0" fmla="*/ 0 w 2633096"/>
                <a:gd name="connsiteY0" fmla="*/ 81455 h 147144"/>
                <a:gd name="connsiteX1" fmla="*/ 930420 w 2633096"/>
                <a:gd name="connsiteY1" fmla="*/ 126124 h 147144"/>
                <a:gd name="connsiteX2" fmla="*/ 1750227 w 2633096"/>
                <a:gd name="connsiteY2" fmla="*/ 141889 h 147144"/>
                <a:gd name="connsiteX3" fmla="*/ 2286255 w 2633096"/>
                <a:gd name="connsiteY3" fmla="*/ 94593 h 147144"/>
                <a:gd name="connsiteX4" fmla="*/ 2633096 w 2633096"/>
                <a:gd name="connsiteY4" fmla="*/ 0 h 147144"/>
                <a:gd name="connsiteX0" fmla="*/ 0 w 2633096"/>
                <a:gd name="connsiteY0" fmla="*/ 81455 h 147145"/>
                <a:gd name="connsiteX1" fmla="*/ 930420 w 2633096"/>
                <a:gd name="connsiteY1" fmla="*/ 126124 h 147145"/>
                <a:gd name="connsiteX2" fmla="*/ 1750227 w 2633096"/>
                <a:gd name="connsiteY2" fmla="*/ 141889 h 147145"/>
                <a:gd name="connsiteX3" fmla="*/ 2286255 w 2633096"/>
                <a:gd name="connsiteY3" fmla="*/ 94593 h 147145"/>
                <a:gd name="connsiteX4" fmla="*/ 2633096 w 2633096"/>
                <a:gd name="connsiteY4" fmla="*/ 0 h 147145"/>
                <a:gd name="connsiteX0" fmla="*/ 0 w 2633096"/>
                <a:gd name="connsiteY0" fmla="*/ 81455 h 157655"/>
                <a:gd name="connsiteX1" fmla="*/ 886433 w 2633096"/>
                <a:gd name="connsiteY1" fmla="*/ 157655 h 157655"/>
                <a:gd name="connsiteX2" fmla="*/ 1750227 w 2633096"/>
                <a:gd name="connsiteY2" fmla="*/ 141889 h 157655"/>
                <a:gd name="connsiteX3" fmla="*/ 2286255 w 2633096"/>
                <a:gd name="connsiteY3" fmla="*/ 94593 h 157655"/>
                <a:gd name="connsiteX4" fmla="*/ 2633096 w 2633096"/>
                <a:gd name="connsiteY4" fmla="*/ 0 h 157655"/>
                <a:gd name="connsiteX0" fmla="*/ 0 w 2633096"/>
                <a:gd name="connsiteY0" fmla="*/ 81455 h 157655"/>
                <a:gd name="connsiteX1" fmla="*/ 886433 w 2633096"/>
                <a:gd name="connsiteY1" fmla="*/ 157655 h 157655"/>
                <a:gd name="connsiteX2" fmla="*/ 1750227 w 2633096"/>
                <a:gd name="connsiteY2" fmla="*/ 141889 h 157655"/>
                <a:gd name="connsiteX3" fmla="*/ 2216080 w 2633096"/>
                <a:gd name="connsiteY3" fmla="*/ 81455 h 157655"/>
                <a:gd name="connsiteX4" fmla="*/ 2633096 w 2633096"/>
                <a:gd name="connsiteY4" fmla="*/ 0 h 157655"/>
                <a:gd name="connsiteX0" fmla="*/ 0 w 2443146"/>
                <a:gd name="connsiteY0" fmla="*/ 157655 h 223345"/>
                <a:gd name="connsiteX1" fmla="*/ 696483 w 2443146"/>
                <a:gd name="connsiteY1" fmla="*/ 157655 h 223345"/>
                <a:gd name="connsiteX2" fmla="*/ 1560277 w 2443146"/>
                <a:gd name="connsiteY2" fmla="*/ 141889 h 223345"/>
                <a:gd name="connsiteX3" fmla="*/ 2026130 w 2443146"/>
                <a:gd name="connsiteY3" fmla="*/ 81455 h 223345"/>
                <a:gd name="connsiteX4" fmla="*/ 2443146 w 2443146"/>
                <a:gd name="connsiteY4" fmla="*/ 0 h 223345"/>
                <a:gd name="connsiteX0" fmla="*/ 0 w 2633095"/>
                <a:gd name="connsiteY0" fmla="*/ 157655 h 223345"/>
                <a:gd name="connsiteX1" fmla="*/ 886432 w 2633095"/>
                <a:gd name="connsiteY1" fmla="*/ 157655 h 223345"/>
                <a:gd name="connsiteX2" fmla="*/ 1750226 w 2633095"/>
                <a:gd name="connsiteY2" fmla="*/ 141889 h 223345"/>
                <a:gd name="connsiteX3" fmla="*/ 2216079 w 2633095"/>
                <a:gd name="connsiteY3" fmla="*/ 81455 h 223345"/>
                <a:gd name="connsiteX4" fmla="*/ 2633095 w 2633095"/>
                <a:gd name="connsiteY4" fmla="*/ 0 h 22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3095" h="223345">
                  <a:moveTo>
                    <a:pt x="0" y="157655"/>
                  </a:moveTo>
                  <a:cubicBezTo>
                    <a:pt x="274965" y="223345"/>
                    <a:pt x="576292" y="142765"/>
                    <a:pt x="886432" y="157655"/>
                  </a:cubicBezTo>
                  <a:lnTo>
                    <a:pt x="1750226" y="141889"/>
                  </a:lnTo>
                  <a:cubicBezTo>
                    <a:pt x="1983530" y="131379"/>
                    <a:pt x="2068934" y="105103"/>
                    <a:pt x="2216079" y="81455"/>
                  </a:cubicBezTo>
                  <a:cubicBezTo>
                    <a:pt x="2363224" y="57807"/>
                    <a:pt x="2633095" y="0"/>
                    <a:pt x="2633095" y="0"/>
                  </a:cubicBezTo>
                </a:path>
              </a:pathLst>
            </a:custGeom>
            <a:ln w="63500">
              <a:solidFill>
                <a:srgbClr val="FFFF00"/>
              </a:solidFill>
              <a:prstDash val="sysDot"/>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2" name="Group 41"/>
          <p:cNvGrpSpPr/>
          <p:nvPr/>
        </p:nvGrpSpPr>
        <p:grpSpPr>
          <a:xfrm>
            <a:off x="-304800" y="2127961"/>
            <a:ext cx="9077887" cy="725307"/>
            <a:chOff x="-304800" y="2127961"/>
            <a:chExt cx="9077887" cy="725307"/>
          </a:xfrm>
        </p:grpSpPr>
        <p:sp>
          <p:nvSpPr>
            <p:cNvPr id="43" name="TextBox 42"/>
            <p:cNvSpPr txBox="1"/>
            <p:nvPr/>
          </p:nvSpPr>
          <p:spPr>
            <a:xfrm rot="21480000">
              <a:off x="7857452" y="2127961"/>
              <a:ext cx="915635" cy="523220"/>
            </a:xfrm>
            <a:prstGeom prst="rect">
              <a:avLst/>
            </a:prstGeom>
            <a:noFill/>
          </p:spPr>
          <p:txBody>
            <a:bodyPr wrap="none" rtlCol="0">
              <a:spAutoFit/>
            </a:bodyPr>
            <a:lstStyle/>
            <a:p>
              <a:r>
                <a:rPr lang="en-US" sz="2800" b="1" dirty="0" smtClean="0">
                  <a:effectLst>
                    <a:outerShdw dist="50800" dir="5400000" algn="ctr" rotWithShape="0">
                      <a:schemeClr val="bg1"/>
                    </a:outerShdw>
                  </a:effectLst>
                </a:rPr>
                <a:t>50</a:t>
              </a:r>
              <a:r>
                <a:rPr lang="en-US" sz="2800" b="1" baseline="30000" dirty="0" smtClean="0">
                  <a:effectLst>
                    <a:outerShdw dist="50800" dir="5400000" algn="ctr" rotWithShape="0">
                      <a:schemeClr val="bg1"/>
                    </a:outerShdw>
                  </a:effectLst>
                </a:rPr>
                <a:t>o</a:t>
              </a:r>
              <a:r>
                <a:rPr lang="en-US" sz="2800" b="1" dirty="0" smtClean="0">
                  <a:effectLst>
                    <a:outerShdw dist="50800" dir="5400000" algn="ctr" rotWithShape="0">
                      <a:schemeClr val="bg1"/>
                    </a:outerShdw>
                  </a:effectLst>
                </a:rPr>
                <a:t>N</a:t>
              </a:r>
            </a:p>
          </p:txBody>
        </p:sp>
        <p:sp>
          <p:nvSpPr>
            <p:cNvPr id="44" name="Freeform 43"/>
            <p:cNvSpPr/>
            <p:nvPr/>
          </p:nvSpPr>
          <p:spPr>
            <a:xfrm>
              <a:off x="-304800" y="2438399"/>
              <a:ext cx="2895600" cy="414869"/>
            </a:xfrm>
            <a:custGeom>
              <a:avLst/>
              <a:gdLst>
                <a:gd name="connsiteX0" fmla="*/ 0 w 1765738"/>
                <a:gd name="connsiteY0" fmla="*/ 0 h 141889"/>
                <a:gd name="connsiteX1" fmla="*/ 740979 w 1765738"/>
                <a:gd name="connsiteY1" fmla="*/ 78827 h 141889"/>
                <a:gd name="connsiteX2" fmla="*/ 1765738 w 1765738"/>
                <a:gd name="connsiteY2" fmla="*/ 141889 h 141889"/>
                <a:gd name="connsiteX0" fmla="*/ 0 w 1931276"/>
                <a:gd name="connsiteY0" fmla="*/ 0 h 189185"/>
                <a:gd name="connsiteX1" fmla="*/ 906517 w 1931276"/>
                <a:gd name="connsiteY1" fmla="*/ 126123 h 189185"/>
                <a:gd name="connsiteX2" fmla="*/ 1931276 w 1931276"/>
                <a:gd name="connsiteY2" fmla="*/ 189185 h 189185"/>
                <a:gd name="connsiteX0" fmla="*/ 0 w 1931276"/>
                <a:gd name="connsiteY0" fmla="*/ 0 h 189185"/>
                <a:gd name="connsiteX1" fmla="*/ 827690 w 1931276"/>
                <a:gd name="connsiteY1" fmla="*/ 141888 h 189185"/>
                <a:gd name="connsiteX2" fmla="*/ 906517 w 1931276"/>
                <a:gd name="connsiteY2" fmla="*/ 126123 h 189185"/>
                <a:gd name="connsiteX3" fmla="*/ 1931276 w 1931276"/>
                <a:gd name="connsiteY3" fmla="*/ 189185 h 189185"/>
                <a:gd name="connsiteX0" fmla="*/ 0 w 1931276"/>
                <a:gd name="connsiteY0" fmla="*/ 0 h 189185"/>
                <a:gd name="connsiteX1" fmla="*/ 906517 w 1931276"/>
                <a:gd name="connsiteY1" fmla="*/ 126123 h 189185"/>
                <a:gd name="connsiteX2" fmla="*/ 1931276 w 1931276"/>
                <a:gd name="connsiteY2" fmla="*/ 189185 h 189185"/>
                <a:gd name="connsiteX0" fmla="*/ 0 w 1931276"/>
                <a:gd name="connsiteY0" fmla="*/ 0 h 189185"/>
                <a:gd name="connsiteX1" fmla="*/ 882869 w 1931276"/>
                <a:gd name="connsiteY1" fmla="*/ 141888 h 189185"/>
                <a:gd name="connsiteX2" fmla="*/ 1931276 w 1931276"/>
                <a:gd name="connsiteY2" fmla="*/ 189185 h 189185"/>
                <a:gd name="connsiteX0" fmla="*/ 0 w 1931276"/>
                <a:gd name="connsiteY0" fmla="*/ 0 h 204950"/>
                <a:gd name="connsiteX1" fmla="*/ 882869 w 1931276"/>
                <a:gd name="connsiteY1" fmla="*/ 141888 h 204950"/>
                <a:gd name="connsiteX2" fmla="*/ 1931276 w 1931276"/>
                <a:gd name="connsiteY2" fmla="*/ 189185 h 204950"/>
                <a:gd name="connsiteX0" fmla="*/ 0 w 1931276"/>
                <a:gd name="connsiteY0" fmla="*/ 0 h 204950"/>
                <a:gd name="connsiteX1" fmla="*/ 606972 w 1931276"/>
                <a:gd name="connsiteY1" fmla="*/ 141888 h 204950"/>
                <a:gd name="connsiteX2" fmla="*/ 882869 w 1931276"/>
                <a:gd name="connsiteY2" fmla="*/ 141888 h 204950"/>
                <a:gd name="connsiteX3" fmla="*/ 1931276 w 1931276"/>
                <a:gd name="connsiteY3" fmla="*/ 189185 h 204950"/>
                <a:gd name="connsiteX0" fmla="*/ 0 w 1931276"/>
                <a:gd name="connsiteY0" fmla="*/ 0 h 204950"/>
                <a:gd name="connsiteX1" fmla="*/ 606972 w 1931276"/>
                <a:gd name="connsiteY1" fmla="*/ 94592 h 204950"/>
                <a:gd name="connsiteX2" fmla="*/ 882869 w 1931276"/>
                <a:gd name="connsiteY2" fmla="*/ 141888 h 204950"/>
                <a:gd name="connsiteX3" fmla="*/ 1931276 w 1931276"/>
                <a:gd name="connsiteY3" fmla="*/ 189185 h 204950"/>
                <a:gd name="connsiteX0" fmla="*/ 0 w 1931276"/>
                <a:gd name="connsiteY0" fmla="*/ 0 h 204950"/>
                <a:gd name="connsiteX1" fmla="*/ 606972 w 1931276"/>
                <a:gd name="connsiteY1" fmla="*/ 94592 h 204950"/>
                <a:gd name="connsiteX2" fmla="*/ 882869 w 1931276"/>
                <a:gd name="connsiteY2" fmla="*/ 141888 h 204950"/>
                <a:gd name="connsiteX3" fmla="*/ 1931276 w 1931276"/>
                <a:gd name="connsiteY3" fmla="*/ 189185 h 204950"/>
                <a:gd name="connsiteX0" fmla="*/ 0 w 1931276"/>
                <a:gd name="connsiteY0" fmla="*/ 0 h 204950"/>
                <a:gd name="connsiteX1" fmla="*/ 496614 w 1931276"/>
                <a:gd name="connsiteY1" fmla="*/ 94592 h 204950"/>
                <a:gd name="connsiteX2" fmla="*/ 882869 w 1931276"/>
                <a:gd name="connsiteY2" fmla="*/ 141888 h 204950"/>
                <a:gd name="connsiteX3" fmla="*/ 1931276 w 1931276"/>
                <a:gd name="connsiteY3" fmla="*/ 189185 h 204950"/>
                <a:gd name="connsiteX0" fmla="*/ 0 w 1931276"/>
                <a:gd name="connsiteY0" fmla="*/ 0 h 204950"/>
                <a:gd name="connsiteX1" fmla="*/ 496614 w 1931276"/>
                <a:gd name="connsiteY1" fmla="*/ 94592 h 204950"/>
                <a:gd name="connsiteX2" fmla="*/ 1048407 w 1931276"/>
                <a:gd name="connsiteY2" fmla="*/ 141888 h 204950"/>
                <a:gd name="connsiteX3" fmla="*/ 1931276 w 1931276"/>
                <a:gd name="connsiteY3" fmla="*/ 189185 h 204950"/>
                <a:gd name="connsiteX0" fmla="*/ 0 w 1931276"/>
                <a:gd name="connsiteY0" fmla="*/ 0 h 194440"/>
                <a:gd name="connsiteX1" fmla="*/ 496614 w 1931276"/>
                <a:gd name="connsiteY1" fmla="*/ 94592 h 194440"/>
                <a:gd name="connsiteX2" fmla="*/ 1048407 w 1931276"/>
                <a:gd name="connsiteY2" fmla="*/ 141888 h 194440"/>
                <a:gd name="connsiteX3" fmla="*/ 1931276 w 1931276"/>
                <a:gd name="connsiteY3" fmla="*/ 189185 h 194440"/>
                <a:gd name="connsiteX0" fmla="*/ 0 w 1931276"/>
                <a:gd name="connsiteY0" fmla="*/ 0 h 189185"/>
                <a:gd name="connsiteX1" fmla="*/ 496614 w 1931276"/>
                <a:gd name="connsiteY1" fmla="*/ 94592 h 189185"/>
                <a:gd name="connsiteX2" fmla="*/ 1048407 w 1931276"/>
                <a:gd name="connsiteY2" fmla="*/ 141888 h 189185"/>
                <a:gd name="connsiteX3" fmla="*/ 1931276 w 1931276"/>
                <a:gd name="connsiteY3" fmla="*/ 189185 h 189185"/>
                <a:gd name="connsiteX0" fmla="*/ 0 w 1931276"/>
                <a:gd name="connsiteY0" fmla="*/ 0 h 189185"/>
                <a:gd name="connsiteX1" fmla="*/ 496614 w 1931276"/>
                <a:gd name="connsiteY1" fmla="*/ 94592 h 189185"/>
                <a:gd name="connsiteX2" fmla="*/ 1048407 w 1931276"/>
                <a:gd name="connsiteY2" fmla="*/ 141888 h 189185"/>
                <a:gd name="connsiteX3" fmla="*/ 1931276 w 1931276"/>
                <a:gd name="connsiteY3" fmla="*/ 189185 h 189185"/>
                <a:gd name="connsiteX0" fmla="*/ 0 w 1931276"/>
                <a:gd name="connsiteY0" fmla="*/ 0 h 189185"/>
                <a:gd name="connsiteX1" fmla="*/ 496614 w 1931276"/>
                <a:gd name="connsiteY1" fmla="*/ 94592 h 189185"/>
                <a:gd name="connsiteX2" fmla="*/ 1048407 w 1931276"/>
                <a:gd name="connsiteY2" fmla="*/ 141888 h 189185"/>
                <a:gd name="connsiteX3" fmla="*/ 1931276 w 1931276"/>
                <a:gd name="connsiteY3" fmla="*/ 189185 h 189185"/>
                <a:gd name="connsiteX0" fmla="*/ 0 w 1986455"/>
                <a:gd name="connsiteY0" fmla="*/ 0 h 283777"/>
                <a:gd name="connsiteX1" fmla="*/ 551793 w 1986455"/>
                <a:gd name="connsiteY1" fmla="*/ 189184 h 283777"/>
                <a:gd name="connsiteX2" fmla="*/ 1103586 w 1986455"/>
                <a:gd name="connsiteY2" fmla="*/ 236480 h 283777"/>
                <a:gd name="connsiteX3" fmla="*/ 1986455 w 1986455"/>
                <a:gd name="connsiteY3" fmla="*/ 283777 h 283777"/>
                <a:gd name="connsiteX0" fmla="*/ 0 w 1986455"/>
                <a:gd name="connsiteY0" fmla="*/ 0 h 283777"/>
                <a:gd name="connsiteX1" fmla="*/ 551793 w 1986455"/>
                <a:gd name="connsiteY1" fmla="*/ 189184 h 283777"/>
                <a:gd name="connsiteX2" fmla="*/ 1103586 w 1986455"/>
                <a:gd name="connsiteY2" fmla="*/ 236480 h 283777"/>
                <a:gd name="connsiteX3" fmla="*/ 1986455 w 1986455"/>
                <a:gd name="connsiteY3" fmla="*/ 283777 h 283777"/>
                <a:gd name="connsiteX0" fmla="*/ 0 w 1986455"/>
                <a:gd name="connsiteY0" fmla="*/ 0 h 283777"/>
                <a:gd name="connsiteX1" fmla="*/ 551793 w 1986455"/>
                <a:gd name="connsiteY1" fmla="*/ 189184 h 283777"/>
                <a:gd name="connsiteX2" fmla="*/ 1103586 w 1986455"/>
                <a:gd name="connsiteY2" fmla="*/ 236480 h 283777"/>
                <a:gd name="connsiteX3" fmla="*/ 1986455 w 1986455"/>
                <a:gd name="connsiteY3" fmla="*/ 283777 h 283777"/>
                <a:gd name="connsiteX0" fmla="*/ 0 w 1986455"/>
                <a:gd name="connsiteY0" fmla="*/ 0 h 273267"/>
                <a:gd name="connsiteX1" fmla="*/ 551793 w 1986455"/>
                <a:gd name="connsiteY1" fmla="*/ 189184 h 273267"/>
                <a:gd name="connsiteX2" fmla="*/ 1103586 w 1986455"/>
                <a:gd name="connsiteY2" fmla="*/ 236480 h 273267"/>
                <a:gd name="connsiteX3" fmla="*/ 1986455 w 1986455"/>
                <a:gd name="connsiteY3" fmla="*/ 236480 h 273267"/>
                <a:gd name="connsiteX0" fmla="*/ 0 w 1986455"/>
                <a:gd name="connsiteY0" fmla="*/ 0 h 273267"/>
                <a:gd name="connsiteX1" fmla="*/ 551793 w 1986455"/>
                <a:gd name="connsiteY1" fmla="*/ 189184 h 273267"/>
                <a:gd name="connsiteX2" fmla="*/ 1103586 w 1986455"/>
                <a:gd name="connsiteY2" fmla="*/ 236480 h 273267"/>
                <a:gd name="connsiteX3" fmla="*/ 1986455 w 1986455"/>
                <a:gd name="connsiteY3" fmla="*/ 236480 h 273267"/>
                <a:gd name="connsiteX0" fmla="*/ 0 w 1986455"/>
                <a:gd name="connsiteY0" fmla="*/ 0 h 273267"/>
                <a:gd name="connsiteX1" fmla="*/ 551793 w 1986455"/>
                <a:gd name="connsiteY1" fmla="*/ 189184 h 273267"/>
                <a:gd name="connsiteX2" fmla="*/ 1048407 w 1986455"/>
                <a:gd name="connsiteY2" fmla="*/ 236480 h 273267"/>
                <a:gd name="connsiteX3" fmla="*/ 1986455 w 1986455"/>
                <a:gd name="connsiteY3" fmla="*/ 236480 h 273267"/>
                <a:gd name="connsiteX0" fmla="*/ 0 w 1986455"/>
                <a:gd name="connsiteY0" fmla="*/ 0 h 257502"/>
                <a:gd name="connsiteX1" fmla="*/ 551793 w 1986455"/>
                <a:gd name="connsiteY1" fmla="*/ 189184 h 257502"/>
                <a:gd name="connsiteX2" fmla="*/ 1048407 w 1986455"/>
                <a:gd name="connsiteY2" fmla="*/ 236480 h 257502"/>
                <a:gd name="connsiteX3" fmla="*/ 1986455 w 1986455"/>
                <a:gd name="connsiteY3" fmla="*/ 236480 h 257502"/>
                <a:gd name="connsiteX0" fmla="*/ 0 w 1986455"/>
                <a:gd name="connsiteY0" fmla="*/ 0 h 257502"/>
                <a:gd name="connsiteX1" fmla="*/ 551793 w 1986455"/>
                <a:gd name="connsiteY1" fmla="*/ 189184 h 257502"/>
                <a:gd name="connsiteX2" fmla="*/ 1048407 w 1986455"/>
                <a:gd name="connsiteY2" fmla="*/ 236480 h 257502"/>
                <a:gd name="connsiteX3" fmla="*/ 1986455 w 1986455"/>
                <a:gd name="connsiteY3" fmla="*/ 236480 h 257502"/>
                <a:gd name="connsiteX0" fmla="*/ 0 w 1986455"/>
                <a:gd name="connsiteY0" fmla="*/ 0 h 257502"/>
                <a:gd name="connsiteX1" fmla="*/ 551793 w 1986455"/>
                <a:gd name="connsiteY1" fmla="*/ 189184 h 257502"/>
                <a:gd name="connsiteX2" fmla="*/ 1048407 w 1986455"/>
                <a:gd name="connsiteY2" fmla="*/ 236480 h 257502"/>
                <a:gd name="connsiteX3" fmla="*/ 1986455 w 1986455"/>
                <a:gd name="connsiteY3" fmla="*/ 236480 h 257502"/>
                <a:gd name="connsiteX0" fmla="*/ 0 w 1765738"/>
                <a:gd name="connsiteY0" fmla="*/ 0 h 257502"/>
                <a:gd name="connsiteX1" fmla="*/ 551793 w 1765738"/>
                <a:gd name="connsiteY1" fmla="*/ 189184 h 257502"/>
                <a:gd name="connsiteX2" fmla="*/ 1048407 w 1765738"/>
                <a:gd name="connsiteY2" fmla="*/ 236480 h 257502"/>
                <a:gd name="connsiteX3" fmla="*/ 1765738 w 1765738"/>
                <a:gd name="connsiteY3" fmla="*/ 236481 h 257502"/>
                <a:gd name="connsiteX0" fmla="*/ 0 w 2096814"/>
                <a:gd name="connsiteY0" fmla="*/ 0 h 257502"/>
                <a:gd name="connsiteX1" fmla="*/ 551793 w 2096814"/>
                <a:gd name="connsiteY1" fmla="*/ 189184 h 257502"/>
                <a:gd name="connsiteX2" fmla="*/ 1048407 w 2096814"/>
                <a:gd name="connsiteY2" fmla="*/ 236480 h 257502"/>
                <a:gd name="connsiteX3" fmla="*/ 2096814 w 2096814"/>
                <a:gd name="connsiteY3" fmla="*/ 236481 h 257502"/>
              </a:gdLst>
              <a:ahLst/>
              <a:cxnLst>
                <a:cxn ang="0">
                  <a:pos x="connsiteX0" y="connsiteY0"/>
                </a:cxn>
                <a:cxn ang="0">
                  <a:pos x="connsiteX1" y="connsiteY1"/>
                </a:cxn>
                <a:cxn ang="0">
                  <a:pos x="connsiteX2" y="connsiteY2"/>
                </a:cxn>
                <a:cxn ang="0">
                  <a:pos x="connsiteX3" y="connsiteY3"/>
                </a:cxn>
              </a:cxnLst>
              <a:rect l="l" t="t" r="r" b="b"/>
              <a:pathLst>
                <a:path w="2096814" h="257502">
                  <a:moveTo>
                    <a:pt x="0" y="0"/>
                  </a:moveTo>
                  <a:cubicBezTo>
                    <a:pt x="122620" y="99847"/>
                    <a:pt x="324945" y="136633"/>
                    <a:pt x="551793" y="189184"/>
                  </a:cubicBezTo>
                  <a:cubicBezTo>
                    <a:pt x="735724" y="204949"/>
                    <a:pt x="784772" y="231226"/>
                    <a:pt x="1048407" y="236480"/>
                  </a:cubicBezTo>
                  <a:cubicBezTo>
                    <a:pt x="1397876" y="257502"/>
                    <a:pt x="1784131" y="257501"/>
                    <a:pt x="2096814" y="236481"/>
                  </a:cubicBezTo>
                </a:path>
              </a:pathLst>
            </a:custGeom>
            <a:ln w="63500">
              <a:solidFill>
                <a:srgbClr val="FFFF00"/>
              </a:solidFill>
              <a:prstDash val="sysDot"/>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3962400" y="2362200"/>
              <a:ext cx="3886200" cy="406399"/>
            </a:xfrm>
            <a:custGeom>
              <a:avLst/>
              <a:gdLst>
                <a:gd name="connsiteX0" fmla="*/ 0 w 3153103"/>
                <a:gd name="connsiteY0" fmla="*/ 268013 h 275896"/>
                <a:gd name="connsiteX1" fmla="*/ 520262 w 3153103"/>
                <a:gd name="connsiteY1" fmla="*/ 268013 h 275896"/>
                <a:gd name="connsiteX2" fmla="*/ 1355834 w 3153103"/>
                <a:gd name="connsiteY2" fmla="*/ 220717 h 275896"/>
                <a:gd name="connsiteX3" fmla="*/ 1923393 w 3153103"/>
                <a:gd name="connsiteY3" fmla="*/ 220717 h 275896"/>
                <a:gd name="connsiteX4" fmla="*/ 2459420 w 3153103"/>
                <a:gd name="connsiteY4" fmla="*/ 157655 h 275896"/>
                <a:gd name="connsiteX5" fmla="*/ 3153103 w 3153103"/>
                <a:gd name="connsiteY5" fmla="*/ 0 h 275896"/>
                <a:gd name="connsiteX0" fmla="*/ 86710 w 3239813"/>
                <a:gd name="connsiteY0" fmla="*/ 268013 h 283511"/>
                <a:gd name="connsiteX1" fmla="*/ 86710 w 3239813"/>
                <a:gd name="connsiteY1" fmla="*/ 127730 h 283511"/>
                <a:gd name="connsiteX2" fmla="*/ 606972 w 3239813"/>
                <a:gd name="connsiteY2" fmla="*/ 268013 h 283511"/>
                <a:gd name="connsiteX3" fmla="*/ 1442544 w 3239813"/>
                <a:gd name="connsiteY3" fmla="*/ 220717 h 283511"/>
                <a:gd name="connsiteX4" fmla="*/ 2010103 w 3239813"/>
                <a:gd name="connsiteY4" fmla="*/ 220717 h 283511"/>
                <a:gd name="connsiteX5" fmla="*/ 2546130 w 3239813"/>
                <a:gd name="connsiteY5" fmla="*/ 157655 h 283511"/>
                <a:gd name="connsiteX6" fmla="*/ 3239813 w 3239813"/>
                <a:gd name="connsiteY6" fmla="*/ 0 h 283511"/>
                <a:gd name="connsiteX0" fmla="*/ 85886 w 3238989"/>
                <a:gd name="connsiteY0" fmla="*/ 268013 h 268013"/>
                <a:gd name="connsiteX1" fmla="*/ 85886 w 3238989"/>
                <a:gd name="connsiteY1" fmla="*/ 127730 h 268013"/>
                <a:gd name="connsiteX2" fmla="*/ 601202 w 3238989"/>
                <a:gd name="connsiteY2" fmla="*/ 201812 h 268013"/>
                <a:gd name="connsiteX3" fmla="*/ 1441720 w 3238989"/>
                <a:gd name="connsiteY3" fmla="*/ 220717 h 268013"/>
                <a:gd name="connsiteX4" fmla="*/ 2009279 w 3238989"/>
                <a:gd name="connsiteY4" fmla="*/ 220717 h 268013"/>
                <a:gd name="connsiteX5" fmla="*/ 2545306 w 3238989"/>
                <a:gd name="connsiteY5" fmla="*/ 157655 h 268013"/>
                <a:gd name="connsiteX6" fmla="*/ 3238989 w 3238989"/>
                <a:gd name="connsiteY6" fmla="*/ 0 h 268013"/>
                <a:gd name="connsiteX0" fmla="*/ 85886 w 3238989"/>
                <a:gd name="connsiteY0" fmla="*/ 268013 h 268013"/>
                <a:gd name="connsiteX1" fmla="*/ 85886 w 3238989"/>
                <a:gd name="connsiteY1" fmla="*/ 127730 h 268013"/>
                <a:gd name="connsiteX2" fmla="*/ 601202 w 3238989"/>
                <a:gd name="connsiteY2" fmla="*/ 201812 h 268013"/>
                <a:gd name="connsiteX3" fmla="*/ 1441720 w 3238989"/>
                <a:gd name="connsiteY3" fmla="*/ 220717 h 268013"/>
                <a:gd name="connsiteX4" fmla="*/ 2009279 w 3238989"/>
                <a:gd name="connsiteY4" fmla="*/ 220717 h 268013"/>
                <a:gd name="connsiteX5" fmla="*/ 2545306 w 3238989"/>
                <a:gd name="connsiteY5" fmla="*/ 157655 h 268013"/>
                <a:gd name="connsiteX6" fmla="*/ 3238989 w 3238989"/>
                <a:gd name="connsiteY6" fmla="*/ 0 h 268013"/>
                <a:gd name="connsiteX0" fmla="*/ 85886 w 3349555"/>
                <a:gd name="connsiteY0" fmla="*/ 362532 h 362532"/>
                <a:gd name="connsiteX1" fmla="*/ 85886 w 3349555"/>
                <a:gd name="connsiteY1" fmla="*/ 222249 h 362532"/>
                <a:gd name="connsiteX2" fmla="*/ 601202 w 3349555"/>
                <a:gd name="connsiteY2" fmla="*/ 296331 h 362532"/>
                <a:gd name="connsiteX3" fmla="*/ 1441720 w 3349555"/>
                <a:gd name="connsiteY3" fmla="*/ 315236 h 362532"/>
                <a:gd name="connsiteX4" fmla="*/ 2009279 w 3349555"/>
                <a:gd name="connsiteY4" fmla="*/ 315236 h 362532"/>
                <a:gd name="connsiteX5" fmla="*/ 2545306 w 3349555"/>
                <a:gd name="connsiteY5" fmla="*/ 252174 h 362532"/>
                <a:gd name="connsiteX6" fmla="*/ 3349555 w 3349555"/>
                <a:gd name="connsiteY6" fmla="*/ 0 h 362532"/>
                <a:gd name="connsiteX0" fmla="*/ 0 w 3263669"/>
                <a:gd name="connsiteY0" fmla="*/ 362532 h 362532"/>
                <a:gd name="connsiteX1" fmla="*/ 515316 w 3263669"/>
                <a:gd name="connsiteY1" fmla="*/ 296331 h 362532"/>
                <a:gd name="connsiteX2" fmla="*/ 1355834 w 3263669"/>
                <a:gd name="connsiteY2" fmla="*/ 315236 h 362532"/>
                <a:gd name="connsiteX3" fmla="*/ 1923393 w 3263669"/>
                <a:gd name="connsiteY3" fmla="*/ 315236 h 362532"/>
                <a:gd name="connsiteX4" fmla="*/ 2459420 w 3263669"/>
                <a:gd name="connsiteY4" fmla="*/ 252174 h 362532"/>
                <a:gd name="connsiteX5" fmla="*/ 3263669 w 3263669"/>
                <a:gd name="connsiteY5" fmla="*/ 0 h 362532"/>
                <a:gd name="connsiteX0" fmla="*/ 85887 w 3349556"/>
                <a:gd name="connsiteY0" fmla="*/ 362532 h 362532"/>
                <a:gd name="connsiteX1" fmla="*/ 85886 w 3349556"/>
                <a:gd name="connsiteY1" fmla="*/ 222249 h 362532"/>
                <a:gd name="connsiteX2" fmla="*/ 601203 w 3349556"/>
                <a:gd name="connsiteY2" fmla="*/ 296331 h 362532"/>
                <a:gd name="connsiteX3" fmla="*/ 1441721 w 3349556"/>
                <a:gd name="connsiteY3" fmla="*/ 315236 h 362532"/>
                <a:gd name="connsiteX4" fmla="*/ 2009280 w 3349556"/>
                <a:gd name="connsiteY4" fmla="*/ 315236 h 362532"/>
                <a:gd name="connsiteX5" fmla="*/ 2545307 w 3349556"/>
                <a:gd name="connsiteY5" fmla="*/ 252174 h 362532"/>
                <a:gd name="connsiteX6" fmla="*/ 3349556 w 3349556"/>
                <a:gd name="connsiteY6" fmla="*/ 0 h 362532"/>
                <a:gd name="connsiteX0" fmla="*/ 0 w 3263670"/>
                <a:gd name="connsiteY0" fmla="*/ 222249 h 325746"/>
                <a:gd name="connsiteX1" fmla="*/ 515317 w 3263670"/>
                <a:gd name="connsiteY1" fmla="*/ 296331 h 325746"/>
                <a:gd name="connsiteX2" fmla="*/ 1355835 w 3263670"/>
                <a:gd name="connsiteY2" fmla="*/ 315236 h 325746"/>
                <a:gd name="connsiteX3" fmla="*/ 1923394 w 3263670"/>
                <a:gd name="connsiteY3" fmla="*/ 315236 h 325746"/>
                <a:gd name="connsiteX4" fmla="*/ 2459421 w 3263670"/>
                <a:gd name="connsiteY4" fmla="*/ 252174 h 325746"/>
                <a:gd name="connsiteX5" fmla="*/ 3263670 w 3263670"/>
                <a:gd name="connsiteY5" fmla="*/ 0 h 325746"/>
                <a:gd name="connsiteX0" fmla="*/ 0 w 3263670"/>
                <a:gd name="connsiteY0" fmla="*/ 222249 h 385914"/>
                <a:gd name="connsiteX1" fmla="*/ 515317 w 3263670"/>
                <a:gd name="connsiteY1" fmla="*/ 370416 h 385914"/>
                <a:gd name="connsiteX2" fmla="*/ 1355835 w 3263670"/>
                <a:gd name="connsiteY2" fmla="*/ 315236 h 385914"/>
                <a:gd name="connsiteX3" fmla="*/ 1923394 w 3263670"/>
                <a:gd name="connsiteY3" fmla="*/ 315236 h 385914"/>
                <a:gd name="connsiteX4" fmla="*/ 2459421 w 3263670"/>
                <a:gd name="connsiteY4" fmla="*/ 252174 h 385914"/>
                <a:gd name="connsiteX5" fmla="*/ 3263670 w 3263670"/>
                <a:gd name="connsiteY5" fmla="*/ 0 h 385914"/>
                <a:gd name="connsiteX0" fmla="*/ 0 w 3263670"/>
                <a:gd name="connsiteY0" fmla="*/ 222249 h 385914"/>
                <a:gd name="connsiteX1" fmla="*/ 515317 w 3263670"/>
                <a:gd name="connsiteY1" fmla="*/ 370416 h 385914"/>
                <a:gd name="connsiteX2" fmla="*/ 1355835 w 3263670"/>
                <a:gd name="connsiteY2" fmla="*/ 315236 h 385914"/>
                <a:gd name="connsiteX3" fmla="*/ 1923394 w 3263670"/>
                <a:gd name="connsiteY3" fmla="*/ 315236 h 385914"/>
                <a:gd name="connsiteX4" fmla="*/ 2459421 w 3263670"/>
                <a:gd name="connsiteY4" fmla="*/ 252174 h 385914"/>
                <a:gd name="connsiteX5" fmla="*/ 3263670 w 3263670"/>
                <a:gd name="connsiteY5" fmla="*/ 0 h 385914"/>
                <a:gd name="connsiteX0" fmla="*/ 0 w 3263670"/>
                <a:gd name="connsiteY0" fmla="*/ 222249 h 395110"/>
                <a:gd name="connsiteX1" fmla="*/ 515317 w 3263670"/>
                <a:gd name="connsiteY1" fmla="*/ 370416 h 395110"/>
                <a:gd name="connsiteX2" fmla="*/ 1316920 w 3263670"/>
                <a:gd name="connsiteY2" fmla="*/ 370416 h 395110"/>
                <a:gd name="connsiteX3" fmla="*/ 1923394 w 3263670"/>
                <a:gd name="connsiteY3" fmla="*/ 315236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316920 w 3263670"/>
                <a:gd name="connsiteY2" fmla="*/ 370416 h 395110"/>
                <a:gd name="connsiteX3" fmla="*/ 1946751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946751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3263670"/>
                <a:gd name="connsiteY0" fmla="*/ 222249 h 395110"/>
                <a:gd name="connsiteX1" fmla="*/ 515317 w 3263670"/>
                <a:gd name="connsiteY1" fmla="*/ 370416 h 395110"/>
                <a:gd name="connsiteX2" fmla="*/ 1259663 w 3263670"/>
                <a:gd name="connsiteY2" fmla="*/ 370415 h 395110"/>
                <a:gd name="connsiteX3" fmla="*/ 1889493 w 3263670"/>
                <a:gd name="connsiteY3" fmla="*/ 370415 h 395110"/>
                <a:gd name="connsiteX4" fmla="*/ 2459421 w 3263670"/>
                <a:gd name="connsiteY4" fmla="*/ 252174 h 395110"/>
                <a:gd name="connsiteX5" fmla="*/ 3263670 w 3263670"/>
                <a:gd name="connsiteY5" fmla="*/ 0 h 395110"/>
                <a:gd name="connsiteX0" fmla="*/ 0 w 2459421"/>
                <a:gd name="connsiteY0" fmla="*/ 0 h 172861"/>
                <a:gd name="connsiteX1" fmla="*/ 515317 w 2459421"/>
                <a:gd name="connsiteY1" fmla="*/ 148167 h 172861"/>
                <a:gd name="connsiteX2" fmla="*/ 1259663 w 2459421"/>
                <a:gd name="connsiteY2" fmla="*/ 148166 h 172861"/>
                <a:gd name="connsiteX3" fmla="*/ 1889493 w 2459421"/>
                <a:gd name="connsiteY3" fmla="*/ 148166 h 172861"/>
                <a:gd name="connsiteX4" fmla="*/ 2459421 w 2459421"/>
                <a:gd name="connsiteY4" fmla="*/ 29925 h 172861"/>
                <a:gd name="connsiteX0" fmla="*/ 0 w 3091898"/>
                <a:gd name="connsiteY0" fmla="*/ 222251 h 395112"/>
                <a:gd name="connsiteX1" fmla="*/ 515317 w 3091898"/>
                <a:gd name="connsiteY1" fmla="*/ 370418 h 395112"/>
                <a:gd name="connsiteX2" fmla="*/ 1259663 w 3091898"/>
                <a:gd name="connsiteY2" fmla="*/ 370417 h 395112"/>
                <a:gd name="connsiteX3" fmla="*/ 1889493 w 3091898"/>
                <a:gd name="connsiteY3" fmla="*/ 370417 h 395112"/>
                <a:gd name="connsiteX4" fmla="*/ 3091898 w 3091898"/>
                <a:gd name="connsiteY4" fmla="*/ 0 h 395112"/>
                <a:gd name="connsiteX0" fmla="*/ 0 w 3091898"/>
                <a:gd name="connsiteY0" fmla="*/ 222251 h 395112"/>
                <a:gd name="connsiteX1" fmla="*/ 515317 w 3091898"/>
                <a:gd name="connsiteY1" fmla="*/ 370418 h 395112"/>
                <a:gd name="connsiteX2" fmla="*/ 1259663 w 3091898"/>
                <a:gd name="connsiteY2" fmla="*/ 370417 h 395112"/>
                <a:gd name="connsiteX3" fmla="*/ 1889493 w 3091898"/>
                <a:gd name="connsiteY3" fmla="*/ 370417 h 395112"/>
                <a:gd name="connsiteX4" fmla="*/ 2404809 w 3091898"/>
                <a:gd name="connsiteY4" fmla="*/ 222251 h 395112"/>
                <a:gd name="connsiteX5" fmla="*/ 3091898 w 3091898"/>
                <a:gd name="connsiteY5" fmla="*/ 0 h 395112"/>
                <a:gd name="connsiteX0" fmla="*/ 0 w 3091898"/>
                <a:gd name="connsiteY0" fmla="*/ 222251 h 395112"/>
                <a:gd name="connsiteX1" fmla="*/ 515317 w 3091898"/>
                <a:gd name="connsiteY1" fmla="*/ 370418 h 395112"/>
                <a:gd name="connsiteX2" fmla="*/ 1259663 w 3091898"/>
                <a:gd name="connsiteY2" fmla="*/ 370417 h 395112"/>
                <a:gd name="connsiteX3" fmla="*/ 1889493 w 3091898"/>
                <a:gd name="connsiteY3" fmla="*/ 370417 h 395112"/>
                <a:gd name="connsiteX4" fmla="*/ 2462066 w 3091898"/>
                <a:gd name="connsiteY4" fmla="*/ 296334 h 395112"/>
                <a:gd name="connsiteX5" fmla="*/ 3091898 w 3091898"/>
                <a:gd name="connsiteY5" fmla="*/ 0 h 395112"/>
                <a:gd name="connsiteX0" fmla="*/ 0 w 3091897"/>
                <a:gd name="connsiteY0" fmla="*/ 222250 h 395111"/>
                <a:gd name="connsiteX1" fmla="*/ 515317 w 3091897"/>
                <a:gd name="connsiteY1" fmla="*/ 370417 h 395111"/>
                <a:gd name="connsiteX2" fmla="*/ 1259663 w 3091897"/>
                <a:gd name="connsiteY2" fmla="*/ 370416 h 395111"/>
                <a:gd name="connsiteX3" fmla="*/ 1889493 w 3091897"/>
                <a:gd name="connsiteY3" fmla="*/ 370416 h 395111"/>
                <a:gd name="connsiteX4" fmla="*/ 2462066 w 3091897"/>
                <a:gd name="connsiteY4" fmla="*/ 296333 h 395111"/>
                <a:gd name="connsiteX5" fmla="*/ 3091897 w 3091897"/>
                <a:gd name="connsiteY5" fmla="*/ 0 h 395111"/>
                <a:gd name="connsiteX0" fmla="*/ 0 w 3091897"/>
                <a:gd name="connsiteY0" fmla="*/ 222250 h 395111"/>
                <a:gd name="connsiteX1" fmla="*/ 515317 w 3091897"/>
                <a:gd name="connsiteY1" fmla="*/ 370417 h 395111"/>
                <a:gd name="connsiteX2" fmla="*/ 1259663 w 3091897"/>
                <a:gd name="connsiteY2" fmla="*/ 370416 h 395111"/>
                <a:gd name="connsiteX3" fmla="*/ 1889493 w 3091897"/>
                <a:gd name="connsiteY3" fmla="*/ 370416 h 395111"/>
                <a:gd name="connsiteX4" fmla="*/ 2462066 w 3091897"/>
                <a:gd name="connsiteY4" fmla="*/ 296333 h 395111"/>
                <a:gd name="connsiteX5" fmla="*/ 3091897 w 3091897"/>
                <a:gd name="connsiteY5" fmla="*/ 0 h 395111"/>
                <a:gd name="connsiteX0" fmla="*/ 0 w 2576580"/>
                <a:gd name="connsiteY0" fmla="*/ 370417 h 395111"/>
                <a:gd name="connsiteX1" fmla="*/ 744346 w 2576580"/>
                <a:gd name="connsiteY1" fmla="*/ 370416 h 395111"/>
                <a:gd name="connsiteX2" fmla="*/ 1374176 w 2576580"/>
                <a:gd name="connsiteY2" fmla="*/ 370416 h 395111"/>
                <a:gd name="connsiteX3" fmla="*/ 1946749 w 2576580"/>
                <a:gd name="connsiteY3" fmla="*/ 296333 h 395111"/>
                <a:gd name="connsiteX4" fmla="*/ 2576580 w 2576580"/>
                <a:gd name="connsiteY4" fmla="*/ 0 h 395111"/>
                <a:gd name="connsiteX0" fmla="*/ 0 w 2920124"/>
                <a:gd name="connsiteY0" fmla="*/ 370416 h 395110"/>
                <a:gd name="connsiteX1" fmla="*/ 1087890 w 2920124"/>
                <a:gd name="connsiteY1" fmla="*/ 370416 h 395110"/>
                <a:gd name="connsiteX2" fmla="*/ 1717720 w 2920124"/>
                <a:gd name="connsiteY2" fmla="*/ 370416 h 395110"/>
                <a:gd name="connsiteX3" fmla="*/ 2290293 w 2920124"/>
                <a:gd name="connsiteY3" fmla="*/ 296333 h 395110"/>
                <a:gd name="connsiteX4" fmla="*/ 2920124 w 2920124"/>
                <a:gd name="connsiteY4" fmla="*/ 0 h 39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124" h="395110">
                  <a:moveTo>
                    <a:pt x="0" y="370416"/>
                  </a:moveTo>
                  <a:cubicBezTo>
                    <a:pt x="209944" y="395110"/>
                    <a:pt x="801603" y="370416"/>
                    <a:pt x="1087890" y="370416"/>
                  </a:cubicBezTo>
                  <a:cubicBezTo>
                    <a:pt x="1374177" y="370416"/>
                    <a:pt x="1517320" y="382763"/>
                    <a:pt x="1717720" y="370416"/>
                  </a:cubicBezTo>
                  <a:cubicBezTo>
                    <a:pt x="1918121" y="358069"/>
                    <a:pt x="2089892" y="358069"/>
                    <a:pt x="2290293" y="296333"/>
                  </a:cubicBezTo>
                  <a:cubicBezTo>
                    <a:pt x="2490694" y="234597"/>
                    <a:pt x="2799247" y="127588"/>
                    <a:pt x="2920124" y="0"/>
                  </a:cubicBezTo>
                </a:path>
              </a:pathLst>
            </a:custGeom>
            <a:ln w="63500">
              <a:solidFill>
                <a:srgbClr val="FFFF00"/>
              </a:solidFill>
              <a:prstDash val="sysDot"/>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6" name="Freeform 45"/>
          <p:cNvSpPr/>
          <p:nvPr/>
        </p:nvSpPr>
        <p:spPr>
          <a:xfrm>
            <a:off x="-304800" y="2961289"/>
            <a:ext cx="8991600" cy="391511"/>
          </a:xfrm>
          <a:custGeom>
            <a:avLst/>
            <a:gdLst>
              <a:gd name="connsiteX0" fmla="*/ 0 w 9254358"/>
              <a:gd name="connsiteY0" fmla="*/ 110359 h 257504"/>
              <a:gd name="connsiteX1" fmla="*/ 1813034 w 9254358"/>
              <a:gd name="connsiteY1" fmla="*/ 236483 h 257504"/>
              <a:gd name="connsiteX2" fmla="*/ 5139558 w 9254358"/>
              <a:gd name="connsiteY2" fmla="*/ 236483 h 257504"/>
              <a:gd name="connsiteX3" fmla="*/ 8308427 w 9254358"/>
              <a:gd name="connsiteY3" fmla="*/ 126124 h 257504"/>
              <a:gd name="connsiteX4" fmla="*/ 9254358 w 9254358"/>
              <a:gd name="connsiteY4" fmla="*/ 0 h 25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4358" h="257504">
                <a:moveTo>
                  <a:pt x="0" y="110359"/>
                </a:moveTo>
                <a:cubicBezTo>
                  <a:pt x="478220" y="162910"/>
                  <a:pt x="956441" y="215462"/>
                  <a:pt x="1813034" y="236483"/>
                </a:cubicBezTo>
                <a:cubicBezTo>
                  <a:pt x="2669627" y="257504"/>
                  <a:pt x="4056993" y="254876"/>
                  <a:pt x="5139558" y="236483"/>
                </a:cubicBezTo>
                <a:cubicBezTo>
                  <a:pt x="6222123" y="218090"/>
                  <a:pt x="7622627" y="165538"/>
                  <a:pt x="8308427" y="126124"/>
                </a:cubicBezTo>
                <a:cubicBezTo>
                  <a:pt x="8994227" y="86710"/>
                  <a:pt x="9115096" y="28903"/>
                  <a:pt x="9254358" y="0"/>
                </a:cubicBezTo>
              </a:path>
            </a:pathLst>
          </a:custGeom>
          <a:ln w="762000">
            <a:solidFill>
              <a:schemeClr val="tx1">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TextBox 47"/>
          <p:cNvSpPr txBox="1"/>
          <p:nvPr/>
        </p:nvSpPr>
        <p:spPr>
          <a:xfrm rot="-60000">
            <a:off x="1940726" y="2980645"/>
            <a:ext cx="3515065" cy="646331"/>
          </a:xfrm>
          <a:prstGeom prst="rect">
            <a:avLst/>
          </a:prstGeom>
          <a:noFill/>
        </p:spPr>
        <p:txBody>
          <a:bodyPr wrap="none" rtlCol="0">
            <a:spAutoFit/>
          </a:bodyPr>
          <a:lstStyle/>
          <a:p>
            <a:r>
              <a:rPr lang="en-US" sz="3600" b="1" dirty="0" smtClean="0">
                <a:effectLst>
                  <a:outerShdw dist="50800" dir="5400000" algn="ctr" rotWithShape="0">
                    <a:schemeClr val="bg1"/>
                  </a:outerShdw>
                </a:effectLst>
              </a:rPr>
              <a:t>Temperate Forest</a:t>
            </a:r>
          </a:p>
        </p:txBody>
      </p:sp>
      <p:sp>
        <p:nvSpPr>
          <p:cNvPr id="29" name="TextBox 28"/>
          <p:cNvSpPr txBox="1"/>
          <p:nvPr/>
        </p:nvSpPr>
        <p:spPr>
          <a:xfrm rot="-120000">
            <a:off x="1903782" y="2258641"/>
            <a:ext cx="2810195" cy="646331"/>
          </a:xfrm>
          <a:prstGeom prst="rect">
            <a:avLst/>
          </a:prstGeom>
          <a:noFill/>
        </p:spPr>
        <p:txBody>
          <a:bodyPr wrap="square" rtlCol="0">
            <a:spAutoFit/>
          </a:bodyPr>
          <a:lstStyle/>
          <a:p>
            <a:pPr algn="ctr"/>
            <a:r>
              <a:rPr lang="en-US" sz="3600" b="1" dirty="0" smtClean="0">
                <a:effectLst>
                  <a:outerShdw dist="50800" dir="5400000" algn="ctr" rotWithShape="0">
                    <a:schemeClr val="bg1"/>
                  </a:outerShdw>
                </a:effectLst>
              </a:rPr>
              <a:t> Boreal Forest</a:t>
            </a:r>
          </a:p>
        </p:txBody>
      </p:sp>
      <p:sp>
        <p:nvSpPr>
          <p:cNvPr id="30" name="TextBox 29"/>
          <p:cNvSpPr txBox="1"/>
          <p:nvPr/>
        </p:nvSpPr>
        <p:spPr>
          <a:xfrm rot="-60000">
            <a:off x="2916977" y="3873424"/>
            <a:ext cx="4780286" cy="646331"/>
          </a:xfrm>
          <a:prstGeom prst="rect">
            <a:avLst/>
          </a:prstGeom>
          <a:noFill/>
        </p:spPr>
        <p:txBody>
          <a:bodyPr wrap="square" rtlCol="0">
            <a:spAutoFit/>
          </a:bodyPr>
          <a:lstStyle/>
          <a:p>
            <a:r>
              <a:rPr lang="en-US" sz="3600" b="1" dirty="0" smtClean="0">
                <a:effectLst>
                  <a:outerShdw dist="50800" dir="5400000" algn="ctr" rotWithShape="0">
                    <a:schemeClr val="bg1"/>
                  </a:outerShdw>
                </a:effectLst>
              </a:rPr>
              <a:t>Tropical        Rainforest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42"/>
                                        </p:tgtEl>
                                      </p:cBhvr>
                                    </p:animEffect>
                                    <p:set>
                                      <p:cBhvr>
                                        <p:cTn id="13" dur="1" fill="hold">
                                          <p:stCondLst>
                                            <p:cond delay="999"/>
                                          </p:stCondLst>
                                        </p:cTn>
                                        <p:tgtEl>
                                          <p:spTgt spid="4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38"/>
                                        </p:tgtEl>
                                      </p:cBhvr>
                                    </p:animEffect>
                                    <p:set>
                                      <p:cBhvr>
                                        <p:cTn id="16" dur="1" fill="hold">
                                          <p:stCondLst>
                                            <p:cond delay="999"/>
                                          </p:stCondLst>
                                        </p:cTn>
                                        <p:tgtEl>
                                          <p:spTgt spid="38"/>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1000" fill="hold"/>
                                        <p:tgtEl>
                                          <p:spTgt spid="31"/>
                                        </p:tgtEl>
                                        <p:attrNameLst>
                                          <p:attrName>ppt_w</p:attrName>
                                        </p:attrNameLst>
                                      </p:cBhvr>
                                      <p:tavLst>
                                        <p:tav tm="0">
                                          <p:val>
                                            <p:fltVal val="0"/>
                                          </p:val>
                                        </p:tav>
                                        <p:tav tm="100000">
                                          <p:val>
                                            <p:strVal val="#ppt_w"/>
                                          </p:val>
                                        </p:tav>
                                      </p:tavLst>
                                    </p:anim>
                                    <p:anim calcmode="lin" valueType="num">
                                      <p:cBhvr>
                                        <p:cTn id="27" dur="1000" fill="hold"/>
                                        <p:tgtEl>
                                          <p:spTgt spid="31"/>
                                        </p:tgtEl>
                                        <p:attrNameLst>
                                          <p:attrName>ppt_h</p:attrName>
                                        </p:attrNameLst>
                                      </p:cBhvr>
                                      <p:tavLst>
                                        <p:tav tm="0">
                                          <p:val>
                                            <p:fltVal val="0"/>
                                          </p:val>
                                        </p:tav>
                                        <p:tav tm="100000">
                                          <p:val>
                                            <p:strVal val="#ppt_h"/>
                                          </p:val>
                                        </p:tav>
                                      </p:tavLst>
                                    </p:anim>
                                    <p:animEffect transition="in" filter="fade">
                                      <p:cBhvr>
                                        <p:cTn id="28" dur="10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1000"/>
                            </p:stCondLst>
                            <p:childTnLst>
                              <p:par>
                                <p:cTn id="35" presetID="53"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1000" fill="hold"/>
                                        <p:tgtEl>
                                          <p:spTgt spid="48"/>
                                        </p:tgtEl>
                                        <p:attrNameLst>
                                          <p:attrName>ppt_w</p:attrName>
                                        </p:attrNameLst>
                                      </p:cBhvr>
                                      <p:tavLst>
                                        <p:tav tm="0">
                                          <p:val>
                                            <p:fltVal val="0"/>
                                          </p:val>
                                        </p:tav>
                                        <p:tav tm="100000">
                                          <p:val>
                                            <p:strVal val="#ppt_w"/>
                                          </p:val>
                                        </p:tav>
                                      </p:tavLst>
                                    </p:anim>
                                    <p:anim calcmode="lin" valueType="num">
                                      <p:cBhvr>
                                        <p:cTn id="38" dur="1000" fill="hold"/>
                                        <p:tgtEl>
                                          <p:spTgt spid="48"/>
                                        </p:tgtEl>
                                        <p:attrNameLst>
                                          <p:attrName>ppt_h</p:attrName>
                                        </p:attrNameLst>
                                      </p:cBhvr>
                                      <p:tavLst>
                                        <p:tav tm="0">
                                          <p:val>
                                            <p:fltVal val="0"/>
                                          </p:val>
                                        </p:tav>
                                        <p:tav tm="100000">
                                          <p:val>
                                            <p:strVal val="#ppt_h"/>
                                          </p:val>
                                        </p:tav>
                                      </p:tavLst>
                                    </p:anim>
                                    <p:animEffect transition="in" filter="fade">
                                      <p:cBhvr>
                                        <p:cTn id="39" dur="10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1" grpId="0"/>
      <p:bldP spid="32" grpId="0"/>
      <p:bldP spid="46"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descr="http://www.mapresources.com/media/catalog/product/g/l/gl-nam-782294_comp_3.jpg"/>
          <p:cNvPicPr>
            <a:picLocks noChangeAspect="1" noChangeArrowheads="1"/>
          </p:cNvPicPr>
          <p:nvPr/>
        </p:nvPicPr>
        <p:blipFill>
          <a:blip r:embed="rId3" cstate="print"/>
          <a:srcRect/>
          <a:stretch>
            <a:fillRect/>
          </a:stretch>
        </p:blipFill>
        <p:spPr bwMode="auto">
          <a:xfrm>
            <a:off x="1371601" y="609600"/>
            <a:ext cx="6324599" cy="6324600"/>
          </a:xfrm>
          <a:prstGeom prst="rect">
            <a:avLst/>
          </a:prstGeom>
          <a:noFill/>
        </p:spPr>
      </p:pic>
      <p:sp>
        <p:nvSpPr>
          <p:cNvPr id="6" name="TextBox 5"/>
          <p:cNvSpPr txBox="1"/>
          <p:nvPr/>
        </p:nvSpPr>
        <p:spPr>
          <a:xfrm>
            <a:off x="0" y="1752600"/>
            <a:ext cx="9144000" cy="2554545"/>
          </a:xfrm>
          <a:prstGeom prst="rect">
            <a:avLst/>
          </a:prstGeom>
          <a:noFill/>
        </p:spPr>
        <p:txBody>
          <a:bodyPr wrap="square">
            <a:spAutoFit/>
          </a:bodyPr>
          <a:lstStyle/>
          <a:p>
            <a:pPr algn="ctr" fontAlgn="auto">
              <a:spcBef>
                <a:spcPts val="0"/>
              </a:spcBef>
              <a:spcAft>
                <a:spcPts val="0"/>
              </a:spcAft>
              <a:defRPr/>
            </a:pPr>
            <a:r>
              <a:rPr lang="en-US" sz="8000" b="1" dirty="0" smtClean="0">
                <a:solidFill>
                  <a:srgbClr val="002060"/>
                </a:solidFill>
                <a:effectLst>
                  <a:outerShdw dist="50800" dir="7200000" algn="ctr" rotWithShape="0">
                    <a:schemeClr val="bg1"/>
                  </a:outerShdw>
                </a:effectLst>
                <a:latin typeface="+mn-lt"/>
                <a:cs typeface="+mn-cs"/>
              </a:rPr>
              <a:t>Our World, </a:t>
            </a:r>
          </a:p>
          <a:p>
            <a:pPr algn="ctr" fontAlgn="auto">
              <a:spcBef>
                <a:spcPts val="0"/>
              </a:spcBef>
              <a:spcAft>
                <a:spcPts val="0"/>
              </a:spcAft>
              <a:defRPr/>
            </a:pPr>
            <a:r>
              <a:rPr lang="en-US" sz="8000" b="1" dirty="0" smtClean="0">
                <a:solidFill>
                  <a:srgbClr val="002060"/>
                </a:solidFill>
                <a:effectLst>
                  <a:outerShdw dist="50800" dir="7200000" algn="ctr" rotWithShape="0">
                    <a:schemeClr val="bg1"/>
                  </a:outerShdw>
                </a:effectLst>
              </a:rPr>
              <a:t>Our Resources</a:t>
            </a:r>
            <a:endParaRPr lang="en-US" sz="8000" b="1" dirty="0">
              <a:solidFill>
                <a:srgbClr val="002060"/>
              </a:solidFill>
              <a:effectLst>
                <a:outerShdw dist="50800" dir="7200000" algn="ctr" rotWithShape="0">
                  <a:schemeClr val="bg1"/>
                </a:outerShdw>
              </a:effectLst>
              <a:latin typeface="+mn-lt"/>
              <a:cs typeface="+mn-cs"/>
            </a:endParaRPr>
          </a:p>
        </p:txBody>
      </p:sp>
      <p:sp>
        <p:nvSpPr>
          <p:cNvPr id="7" name="TextBox 3"/>
          <p:cNvSpPr txBox="1">
            <a:spLocks noChangeArrowheads="1"/>
          </p:cNvSpPr>
          <p:nvPr/>
        </p:nvSpPr>
        <p:spPr bwMode="auto">
          <a:xfrm>
            <a:off x="0" y="0"/>
            <a:ext cx="9144000" cy="646331"/>
          </a:xfrm>
          <a:prstGeom prst="rect">
            <a:avLst/>
          </a:prstGeom>
          <a:solidFill>
            <a:schemeClr val="tx2">
              <a:lumMod val="60000"/>
              <a:lumOff val="40000"/>
            </a:schemeClr>
          </a:solidFill>
          <a:ln w="9525">
            <a:noFill/>
            <a:miter lim="800000"/>
            <a:headEnd/>
            <a:tailEnd/>
          </a:ln>
        </p:spPr>
        <p:txBody>
          <a:bodyPr wrap="square">
            <a:spAutoFit/>
          </a:bodyPr>
          <a:lstStyle/>
          <a:p>
            <a:pPr>
              <a:defRPr/>
            </a:pPr>
            <a:r>
              <a:rPr lang="en-US" sz="3600" b="1" dirty="0" smtClean="0">
                <a:solidFill>
                  <a:schemeClr val="bg1"/>
                </a:solidFill>
                <a:effectLst>
                  <a:outerShdw dist="50800" dir="7200000" algn="ctr" rotWithShape="0">
                    <a:schemeClr val="tx1"/>
                  </a:outerShdw>
                </a:effectLst>
                <a:latin typeface="Calibri" pitchFamily="34" charset="0"/>
              </a:rPr>
              <a:t>	Natural Resources of North America</a:t>
            </a:r>
            <a:endParaRPr lang="en-US" sz="3600" b="1" dirty="0">
              <a:solidFill>
                <a:schemeClr val="bg1"/>
              </a:solidFill>
              <a:effectLst>
                <a:outerShdw dist="50800" dir="7200000" algn="ctr" rotWithShape="0">
                  <a:schemeClr val="tx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Map of global forest cover."/>
          <p:cNvPicPr preferRelativeResize="0">
            <a:picLocks noChangeAspect="1" noChangeArrowheads="1"/>
          </p:cNvPicPr>
          <p:nvPr/>
        </p:nvPicPr>
        <p:blipFill>
          <a:blip r:embed="rId2" cstate="print"/>
          <a:srcRect t="3390" r="565"/>
          <a:stretch>
            <a:fillRect/>
          </a:stretch>
        </p:blipFill>
        <p:spPr bwMode="auto">
          <a:xfrm>
            <a:off x="-1676400" y="1764792"/>
            <a:ext cx="11887200" cy="5646420"/>
          </a:xfrm>
          <a:prstGeom prst="rect">
            <a:avLst/>
          </a:prstGeom>
          <a:noFill/>
        </p:spPr>
      </p:pic>
      <p:sp>
        <p:nvSpPr>
          <p:cNvPr id="35" name="Freeform 34"/>
          <p:cNvSpPr/>
          <p:nvPr/>
        </p:nvSpPr>
        <p:spPr>
          <a:xfrm>
            <a:off x="-381001" y="2286002"/>
            <a:ext cx="8001002" cy="370934"/>
          </a:xfrm>
          <a:custGeom>
            <a:avLst/>
            <a:gdLst>
              <a:gd name="connsiteX0" fmla="*/ 0 w 2685393"/>
              <a:gd name="connsiteY0" fmla="*/ 0 h 457200"/>
              <a:gd name="connsiteX1" fmla="*/ 693683 w 2685393"/>
              <a:gd name="connsiteY1" fmla="*/ 189187 h 457200"/>
              <a:gd name="connsiteX2" fmla="*/ 1655380 w 2685393"/>
              <a:gd name="connsiteY2" fmla="*/ 378373 h 457200"/>
              <a:gd name="connsiteX3" fmla="*/ 2522483 w 2685393"/>
              <a:gd name="connsiteY3" fmla="*/ 441435 h 457200"/>
              <a:gd name="connsiteX4" fmla="*/ 2632842 w 2685393"/>
              <a:gd name="connsiteY4" fmla="*/ 457200 h 457200"/>
              <a:gd name="connsiteX0" fmla="*/ 0 w 2522483"/>
              <a:gd name="connsiteY0" fmla="*/ 0 h 441435"/>
              <a:gd name="connsiteX1" fmla="*/ 693683 w 2522483"/>
              <a:gd name="connsiteY1" fmla="*/ 189187 h 441435"/>
              <a:gd name="connsiteX2" fmla="*/ 1655380 w 2522483"/>
              <a:gd name="connsiteY2" fmla="*/ 378373 h 441435"/>
              <a:gd name="connsiteX3" fmla="*/ 2522483 w 2522483"/>
              <a:gd name="connsiteY3" fmla="*/ 441435 h 441435"/>
              <a:gd name="connsiteX0" fmla="*/ 0 w 2643352"/>
              <a:gd name="connsiteY0" fmla="*/ 0 h 428298"/>
              <a:gd name="connsiteX1" fmla="*/ 693683 w 2643352"/>
              <a:gd name="connsiteY1" fmla="*/ 189187 h 428298"/>
              <a:gd name="connsiteX2" fmla="*/ 1655380 w 2643352"/>
              <a:gd name="connsiteY2" fmla="*/ 378373 h 428298"/>
              <a:gd name="connsiteX3" fmla="*/ 2643352 w 2643352"/>
              <a:gd name="connsiteY3" fmla="*/ 428298 h 428298"/>
              <a:gd name="connsiteX0" fmla="*/ 215463 w 2858815"/>
              <a:gd name="connsiteY0" fmla="*/ 0 h 428298"/>
              <a:gd name="connsiteX1" fmla="*/ 115614 w 2858815"/>
              <a:gd name="connsiteY1" fmla="*/ 352098 h 428298"/>
              <a:gd name="connsiteX2" fmla="*/ 909146 w 2858815"/>
              <a:gd name="connsiteY2" fmla="*/ 189187 h 428298"/>
              <a:gd name="connsiteX3" fmla="*/ 1870843 w 2858815"/>
              <a:gd name="connsiteY3" fmla="*/ 378373 h 428298"/>
              <a:gd name="connsiteX4" fmla="*/ 2858815 w 2858815"/>
              <a:gd name="connsiteY4" fmla="*/ 428298 h 428298"/>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212835 w 2856187"/>
              <a:gd name="connsiteY0" fmla="*/ 58682 h 491359"/>
              <a:gd name="connsiteX1" fmla="*/ 197069 w 2856187"/>
              <a:gd name="connsiteY1" fmla="*/ 58683 h 491359"/>
              <a:gd name="connsiteX2" fmla="*/ 112986 w 2856187"/>
              <a:gd name="connsiteY2" fmla="*/ 410780 h 491359"/>
              <a:gd name="connsiteX3" fmla="*/ 874987 w 2856187"/>
              <a:gd name="connsiteY3" fmla="*/ 486980 h 491359"/>
              <a:gd name="connsiteX4" fmla="*/ 1868215 w 2856187"/>
              <a:gd name="connsiteY4" fmla="*/ 437055 h 491359"/>
              <a:gd name="connsiteX5" fmla="*/ 2856187 w 2856187"/>
              <a:gd name="connsiteY5" fmla="*/ 486980 h 491359"/>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0 w 2743201"/>
              <a:gd name="connsiteY0" fmla="*/ 0 h 80579"/>
              <a:gd name="connsiteX1" fmla="*/ 762001 w 2743201"/>
              <a:gd name="connsiteY1" fmla="*/ 76200 h 80579"/>
              <a:gd name="connsiteX2" fmla="*/ 1755229 w 2743201"/>
              <a:gd name="connsiteY2" fmla="*/ 26275 h 80579"/>
              <a:gd name="connsiteX3" fmla="*/ 2743201 w 2743201"/>
              <a:gd name="connsiteY3" fmla="*/ 76200 h 80579"/>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400"/>
              <a:gd name="connsiteY0" fmla="*/ 10072 h 90651"/>
              <a:gd name="connsiteX1" fmla="*/ 762001 w 2819400"/>
              <a:gd name="connsiteY1" fmla="*/ 86272 h 90651"/>
              <a:gd name="connsiteX2" fmla="*/ 1755229 w 2819400"/>
              <a:gd name="connsiteY2" fmla="*/ 36347 h 90651"/>
              <a:gd name="connsiteX3" fmla="*/ 2819400 w 2819400"/>
              <a:gd name="connsiteY3" fmla="*/ 86272 h 90651"/>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399"/>
              <a:gd name="connsiteY0" fmla="*/ 13138 h 93717"/>
              <a:gd name="connsiteX1" fmla="*/ 762001 w 2819399"/>
              <a:gd name="connsiteY1" fmla="*/ 89338 h 93717"/>
              <a:gd name="connsiteX2" fmla="*/ 1755229 w 2819399"/>
              <a:gd name="connsiteY2" fmla="*/ 39413 h 93717"/>
              <a:gd name="connsiteX3" fmla="*/ 2819399 w 2819399"/>
              <a:gd name="connsiteY3" fmla="*/ 13138 h 93717"/>
              <a:gd name="connsiteX0" fmla="*/ 127000 w 2946399"/>
              <a:gd name="connsiteY0" fmla="*/ 13138 h 94318"/>
              <a:gd name="connsiteX1" fmla="*/ 127000 w 2946399"/>
              <a:gd name="connsiteY1" fmla="*/ 69292 h 94318"/>
              <a:gd name="connsiteX2" fmla="*/ 889001 w 2946399"/>
              <a:gd name="connsiteY2" fmla="*/ 89338 h 94318"/>
              <a:gd name="connsiteX3" fmla="*/ 1882229 w 2946399"/>
              <a:gd name="connsiteY3" fmla="*/ 39413 h 94318"/>
              <a:gd name="connsiteX4" fmla="*/ 2946399 w 2946399"/>
              <a:gd name="connsiteY4" fmla="*/ 13138 h 94318"/>
              <a:gd name="connsiteX0" fmla="*/ 0 w 2819399"/>
              <a:gd name="connsiteY0" fmla="*/ 69292 h 94318"/>
              <a:gd name="connsiteX1" fmla="*/ 762001 w 2819399"/>
              <a:gd name="connsiteY1" fmla="*/ 89338 h 94318"/>
              <a:gd name="connsiteX2" fmla="*/ 1755229 w 2819399"/>
              <a:gd name="connsiteY2" fmla="*/ 39413 h 94318"/>
              <a:gd name="connsiteX3" fmla="*/ 2819399 w 2819399"/>
              <a:gd name="connsiteY3" fmla="*/ 13138 h 94318"/>
              <a:gd name="connsiteX0" fmla="*/ 0 w 2819399"/>
              <a:gd name="connsiteY0" fmla="*/ 69292 h 89338"/>
              <a:gd name="connsiteX1" fmla="*/ 762001 w 2819399"/>
              <a:gd name="connsiteY1" fmla="*/ 89338 h 89338"/>
              <a:gd name="connsiteX2" fmla="*/ 1765418 w 2819399"/>
              <a:gd name="connsiteY2" fmla="*/ 69292 h 89338"/>
              <a:gd name="connsiteX3" fmla="*/ 2819399 w 2819399"/>
              <a:gd name="connsiteY3" fmla="*/ 13138 h 89338"/>
              <a:gd name="connsiteX0" fmla="*/ 0 w 2819399"/>
              <a:gd name="connsiteY0" fmla="*/ 56154 h 76200"/>
              <a:gd name="connsiteX1" fmla="*/ 762001 w 2819399"/>
              <a:gd name="connsiteY1" fmla="*/ 76200 h 76200"/>
              <a:gd name="connsiteX2" fmla="*/ 1765418 w 2819399"/>
              <a:gd name="connsiteY2" fmla="*/ 56154 h 76200"/>
              <a:gd name="connsiteX3" fmla="*/ 2819399 w 2819399"/>
              <a:gd name="connsiteY3" fmla="*/ 0 h 76200"/>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100650 w 2920049"/>
              <a:gd name="connsiteY0" fmla="*/ 34137 h 100378"/>
              <a:gd name="connsiteX1" fmla="*/ 127000 w 2920049"/>
              <a:gd name="connsiteY1" fmla="*/ 11040 h 100378"/>
              <a:gd name="connsiteX2" fmla="*/ 862651 w 2920049"/>
              <a:gd name="connsiteY2" fmla="*/ 100378 h 100378"/>
              <a:gd name="connsiteX3" fmla="*/ 1866068 w 2920049"/>
              <a:gd name="connsiteY3" fmla="*/ 80332 h 100378"/>
              <a:gd name="connsiteX4" fmla="*/ 2920049 w 2920049"/>
              <a:gd name="connsiteY4" fmla="*/ 24178 h 100378"/>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31308 h 91854"/>
              <a:gd name="connsiteX1" fmla="*/ 788351 w 2845749"/>
              <a:gd name="connsiteY1" fmla="*/ 91854 h 91854"/>
              <a:gd name="connsiteX2" fmla="*/ 1791768 w 2845749"/>
              <a:gd name="connsiteY2" fmla="*/ 71808 h 91854"/>
              <a:gd name="connsiteX3" fmla="*/ 2845749 w 2845749"/>
              <a:gd name="connsiteY3" fmla="*/ 0 h 91854"/>
              <a:gd name="connsiteX0" fmla="*/ 0 w 2740351"/>
              <a:gd name="connsiteY0" fmla="*/ 15654 h 76200"/>
              <a:gd name="connsiteX1" fmla="*/ 788351 w 2740351"/>
              <a:gd name="connsiteY1" fmla="*/ 76200 h 76200"/>
              <a:gd name="connsiteX2" fmla="*/ 1791768 w 2740351"/>
              <a:gd name="connsiteY2" fmla="*/ 56154 h 76200"/>
              <a:gd name="connsiteX3" fmla="*/ 2740351 w 2740351"/>
              <a:gd name="connsiteY3" fmla="*/ 0 h 76200"/>
              <a:gd name="connsiteX0" fmla="*/ 0 w 2766701"/>
              <a:gd name="connsiteY0" fmla="*/ 1 h 60547"/>
              <a:gd name="connsiteX1" fmla="*/ 788351 w 2766701"/>
              <a:gd name="connsiteY1" fmla="*/ 60547 h 60547"/>
              <a:gd name="connsiteX2" fmla="*/ 1791768 w 2766701"/>
              <a:gd name="connsiteY2" fmla="*/ 40501 h 60547"/>
              <a:gd name="connsiteX3" fmla="*/ 2766701 w 2766701"/>
              <a:gd name="connsiteY3" fmla="*/ 0 h 60547"/>
              <a:gd name="connsiteX0" fmla="*/ 0 w 2766701"/>
              <a:gd name="connsiteY0" fmla="*/ 15654 h 76200"/>
              <a:gd name="connsiteX1" fmla="*/ 788351 w 2766701"/>
              <a:gd name="connsiteY1" fmla="*/ 76200 h 76200"/>
              <a:gd name="connsiteX2" fmla="*/ 1791768 w 2766701"/>
              <a:gd name="connsiteY2" fmla="*/ 56154 h 76200"/>
              <a:gd name="connsiteX3" fmla="*/ 2766701 w 2766701"/>
              <a:gd name="connsiteY3" fmla="*/ 0 h 76200"/>
            </a:gdLst>
            <a:ahLst/>
            <a:cxnLst>
              <a:cxn ang="0">
                <a:pos x="connsiteX0" y="connsiteY0"/>
              </a:cxn>
              <a:cxn ang="0">
                <a:pos x="connsiteX1" y="connsiteY1"/>
              </a:cxn>
              <a:cxn ang="0">
                <a:pos x="connsiteX2" y="connsiteY2"/>
              </a:cxn>
              <a:cxn ang="0">
                <a:pos x="connsiteX3" y="connsiteY3"/>
              </a:cxn>
            </a:cxnLst>
            <a:rect l="l" t="t" r="r" b="b"/>
            <a:pathLst>
              <a:path w="2766701" h="76200">
                <a:moveTo>
                  <a:pt x="0" y="15654"/>
                </a:moveTo>
                <a:cubicBezTo>
                  <a:pt x="164202" y="39710"/>
                  <a:pt x="494115" y="68501"/>
                  <a:pt x="788351" y="76200"/>
                </a:cubicBezTo>
                <a:lnTo>
                  <a:pt x="1791768" y="56154"/>
                </a:lnTo>
                <a:cubicBezTo>
                  <a:pt x="2134668" y="43454"/>
                  <a:pt x="2598339" y="25889"/>
                  <a:pt x="2766701" y="0"/>
                </a:cubicBezTo>
              </a:path>
            </a:pathLst>
          </a:custGeom>
          <a:ln w="508000" cap="sq">
            <a:solidFill>
              <a:schemeClr val="tx1">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Freeform 35"/>
          <p:cNvSpPr/>
          <p:nvPr/>
        </p:nvSpPr>
        <p:spPr>
          <a:xfrm>
            <a:off x="0" y="4114801"/>
            <a:ext cx="9601200" cy="186121"/>
          </a:xfrm>
          <a:custGeom>
            <a:avLst/>
            <a:gdLst>
              <a:gd name="connsiteX0" fmla="*/ 0 w 9538138"/>
              <a:gd name="connsiteY0" fmla="*/ 236483 h 378373"/>
              <a:gd name="connsiteX1" fmla="*/ 1324304 w 9538138"/>
              <a:gd name="connsiteY1" fmla="*/ 362607 h 378373"/>
              <a:gd name="connsiteX2" fmla="*/ 3153104 w 9538138"/>
              <a:gd name="connsiteY2" fmla="*/ 331076 h 378373"/>
              <a:gd name="connsiteX3" fmla="*/ 5171090 w 9538138"/>
              <a:gd name="connsiteY3" fmla="*/ 268014 h 378373"/>
              <a:gd name="connsiteX4" fmla="*/ 7110249 w 9538138"/>
              <a:gd name="connsiteY4" fmla="*/ 220718 h 378373"/>
              <a:gd name="connsiteX5" fmla="*/ 8103476 w 9538138"/>
              <a:gd name="connsiteY5" fmla="*/ 204952 h 378373"/>
              <a:gd name="connsiteX6" fmla="*/ 9538138 w 9538138"/>
              <a:gd name="connsiteY6" fmla="*/ 0 h 378373"/>
              <a:gd name="connsiteX0" fmla="*/ 0 w 9538138"/>
              <a:gd name="connsiteY0" fmla="*/ 236483 h 331076"/>
              <a:gd name="connsiteX1" fmla="*/ 1301857 w 9538138"/>
              <a:gd name="connsiteY1" fmla="*/ 309966 h 331076"/>
              <a:gd name="connsiteX2" fmla="*/ 3153104 w 9538138"/>
              <a:gd name="connsiteY2" fmla="*/ 331076 h 331076"/>
              <a:gd name="connsiteX3" fmla="*/ 5171090 w 9538138"/>
              <a:gd name="connsiteY3" fmla="*/ 268014 h 331076"/>
              <a:gd name="connsiteX4" fmla="*/ 7110249 w 9538138"/>
              <a:gd name="connsiteY4" fmla="*/ 220718 h 331076"/>
              <a:gd name="connsiteX5" fmla="*/ 8103476 w 9538138"/>
              <a:gd name="connsiteY5" fmla="*/ 204952 h 331076"/>
              <a:gd name="connsiteX6" fmla="*/ 9538138 w 9538138"/>
              <a:gd name="connsiteY6" fmla="*/ 0 h 331076"/>
              <a:gd name="connsiteX0" fmla="*/ 0 w 9538137"/>
              <a:gd name="connsiteY0" fmla="*/ 123987 h 344481"/>
              <a:gd name="connsiteX1" fmla="*/ 1301856 w 9538137"/>
              <a:gd name="connsiteY1" fmla="*/ 309966 h 344481"/>
              <a:gd name="connsiteX2" fmla="*/ 3153103 w 9538137"/>
              <a:gd name="connsiteY2" fmla="*/ 331076 h 344481"/>
              <a:gd name="connsiteX3" fmla="*/ 5171089 w 9538137"/>
              <a:gd name="connsiteY3" fmla="*/ 268014 h 344481"/>
              <a:gd name="connsiteX4" fmla="*/ 7110248 w 9538137"/>
              <a:gd name="connsiteY4" fmla="*/ 220718 h 344481"/>
              <a:gd name="connsiteX5" fmla="*/ 8103475 w 9538137"/>
              <a:gd name="connsiteY5" fmla="*/ 204952 h 344481"/>
              <a:gd name="connsiteX6" fmla="*/ 9538137 w 9538137"/>
              <a:gd name="connsiteY6" fmla="*/ 0 h 344481"/>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23986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27061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6739016 w 9538137"/>
              <a:gd name="connsiteY5" fmla="*/ 247973 h 337400"/>
              <a:gd name="connsiteX6" fmla="*/ 8270611 w 9538137"/>
              <a:gd name="connsiteY6" fmla="*/ 185979 h 337400"/>
              <a:gd name="connsiteX7" fmla="*/ 9538137 w 9538137"/>
              <a:gd name="connsiteY7" fmla="*/ 0 h 337400"/>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61993 h 213414"/>
              <a:gd name="connsiteX7" fmla="*/ 10491424 w 10491424"/>
              <a:gd name="connsiteY7" fmla="*/ 61993 h 213414"/>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123987 h 213414"/>
              <a:gd name="connsiteX7" fmla="*/ 10491424 w 10491424"/>
              <a:gd name="connsiteY7" fmla="*/ 61993 h 213414"/>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49047" h="151421">
                <a:moveTo>
                  <a:pt x="0" y="61994"/>
                </a:moveTo>
                <a:cubicBezTo>
                  <a:pt x="396752" y="72282"/>
                  <a:pt x="776340" y="89472"/>
                  <a:pt x="1301857" y="123987"/>
                </a:cubicBezTo>
                <a:cubicBezTo>
                  <a:pt x="1534237" y="151421"/>
                  <a:pt x="945782" y="88404"/>
                  <a:pt x="1301856" y="123987"/>
                </a:cubicBezTo>
                <a:lnTo>
                  <a:pt x="3139769" y="123987"/>
                </a:lnTo>
                <a:lnTo>
                  <a:pt x="5171090" y="82035"/>
                </a:lnTo>
                <a:lnTo>
                  <a:pt x="6739017" y="61994"/>
                </a:lnTo>
                <a:cubicBezTo>
                  <a:pt x="7227748" y="51484"/>
                  <a:pt x="7785607" y="72326"/>
                  <a:pt x="8270612" y="61994"/>
                </a:cubicBezTo>
                <a:cubicBezTo>
                  <a:pt x="8755617" y="51662"/>
                  <a:pt x="9497000" y="445"/>
                  <a:pt x="9649047" y="0"/>
                </a:cubicBezTo>
              </a:path>
            </a:pathLst>
          </a:custGeom>
          <a:ln w="635000">
            <a:solidFill>
              <a:schemeClr val="tx1">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effectLst>
                  <a:outerShdw dist="50800" dir="7200000" algn="ctr" rotWithShape="0">
                    <a:schemeClr val="bg1"/>
                  </a:outerShdw>
                </a:effectLst>
                <a:latin typeface="Calibri" pitchFamily="34" charset="0"/>
              </a:rPr>
              <a:t>Global Forest Cover</a:t>
            </a:r>
            <a:endParaRPr lang="en-US" sz="4400" b="1" dirty="0">
              <a:effectLst>
                <a:outerShdw dist="50800" dir="7200000" algn="ctr" rotWithShape="0">
                  <a:schemeClr val="bg1"/>
                </a:outerShdw>
              </a:effectLst>
              <a:latin typeface="Calibri" pitchFamily="34" charset="0"/>
            </a:endParaRPr>
          </a:p>
        </p:txBody>
      </p:sp>
      <p:sp>
        <p:nvSpPr>
          <p:cNvPr id="31" name="Rectangle 30"/>
          <p:cNvSpPr/>
          <p:nvPr/>
        </p:nvSpPr>
        <p:spPr>
          <a:xfrm>
            <a:off x="2819400" y="762000"/>
            <a:ext cx="3276600" cy="646331"/>
          </a:xfrm>
          <a:prstGeom prst="rect">
            <a:avLst/>
          </a:prstGeom>
          <a:noFill/>
        </p:spPr>
        <p:txBody>
          <a:bodyPr wrap="square">
            <a:spAutoFit/>
          </a:bodyPr>
          <a:lstStyle/>
          <a:p>
            <a:r>
              <a:rPr lang="en-US" sz="3600" b="1" dirty="0" smtClean="0">
                <a:effectLst>
                  <a:outerShdw dist="50800" dir="7200000" algn="ctr" rotWithShape="0">
                    <a:srgbClr val="FF0000"/>
                  </a:outerShdw>
                </a:effectLst>
              </a:rPr>
              <a:t>FOREST BIOMES</a:t>
            </a:r>
            <a:endParaRPr lang="en-US" sz="3600" b="1" dirty="0">
              <a:effectLst>
                <a:outerShdw dist="50800" dir="7200000" algn="ctr" rotWithShape="0">
                  <a:srgbClr val="FF0000"/>
                </a:outerShdw>
              </a:effectLst>
            </a:endParaRPr>
          </a:p>
        </p:txBody>
      </p:sp>
      <p:sp>
        <p:nvSpPr>
          <p:cNvPr id="32" name="Rectangle 31"/>
          <p:cNvSpPr/>
          <p:nvPr/>
        </p:nvSpPr>
        <p:spPr>
          <a:xfrm>
            <a:off x="0" y="1295400"/>
            <a:ext cx="9144000" cy="584775"/>
          </a:xfrm>
          <a:prstGeom prst="rect">
            <a:avLst/>
          </a:prstGeom>
          <a:noFill/>
        </p:spPr>
        <p:txBody>
          <a:bodyPr wrap="square">
            <a:spAutoFit/>
          </a:bodyPr>
          <a:lstStyle/>
          <a:p>
            <a:pPr algn="ctr"/>
            <a:r>
              <a:rPr lang="en-US" sz="3200" b="1" dirty="0" smtClean="0"/>
              <a:t>“contiguous geographic areas with similar climates” </a:t>
            </a:r>
            <a:endParaRPr lang="en-US" sz="3200" b="1" dirty="0"/>
          </a:p>
        </p:txBody>
      </p:sp>
      <p:sp>
        <p:nvSpPr>
          <p:cNvPr id="46" name="Freeform 45"/>
          <p:cNvSpPr/>
          <p:nvPr/>
        </p:nvSpPr>
        <p:spPr>
          <a:xfrm>
            <a:off x="-304800" y="2961289"/>
            <a:ext cx="8991600" cy="391511"/>
          </a:xfrm>
          <a:custGeom>
            <a:avLst/>
            <a:gdLst>
              <a:gd name="connsiteX0" fmla="*/ 0 w 9254358"/>
              <a:gd name="connsiteY0" fmla="*/ 110359 h 257504"/>
              <a:gd name="connsiteX1" fmla="*/ 1813034 w 9254358"/>
              <a:gd name="connsiteY1" fmla="*/ 236483 h 257504"/>
              <a:gd name="connsiteX2" fmla="*/ 5139558 w 9254358"/>
              <a:gd name="connsiteY2" fmla="*/ 236483 h 257504"/>
              <a:gd name="connsiteX3" fmla="*/ 8308427 w 9254358"/>
              <a:gd name="connsiteY3" fmla="*/ 126124 h 257504"/>
              <a:gd name="connsiteX4" fmla="*/ 9254358 w 9254358"/>
              <a:gd name="connsiteY4" fmla="*/ 0 h 25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4358" h="257504">
                <a:moveTo>
                  <a:pt x="0" y="110359"/>
                </a:moveTo>
                <a:cubicBezTo>
                  <a:pt x="478220" y="162910"/>
                  <a:pt x="956441" y="215462"/>
                  <a:pt x="1813034" y="236483"/>
                </a:cubicBezTo>
                <a:cubicBezTo>
                  <a:pt x="2669627" y="257504"/>
                  <a:pt x="4056993" y="254876"/>
                  <a:pt x="5139558" y="236483"/>
                </a:cubicBezTo>
                <a:cubicBezTo>
                  <a:pt x="6222123" y="218090"/>
                  <a:pt x="7622627" y="165538"/>
                  <a:pt x="8308427" y="126124"/>
                </a:cubicBezTo>
                <a:cubicBezTo>
                  <a:pt x="8994227" y="86710"/>
                  <a:pt x="9115096" y="28903"/>
                  <a:pt x="9254358" y="0"/>
                </a:cubicBezTo>
              </a:path>
            </a:pathLst>
          </a:custGeom>
          <a:ln w="762000">
            <a:solidFill>
              <a:schemeClr val="tx1">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TextBox 47"/>
          <p:cNvSpPr txBox="1"/>
          <p:nvPr/>
        </p:nvSpPr>
        <p:spPr>
          <a:xfrm rot="-60000">
            <a:off x="1940726" y="2980645"/>
            <a:ext cx="3515065" cy="646331"/>
          </a:xfrm>
          <a:prstGeom prst="rect">
            <a:avLst/>
          </a:prstGeom>
          <a:noFill/>
        </p:spPr>
        <p:txBody>
          <a:bodyPr wrap="none" rtlCol="0">
            <a:spAutoFit/>
          </a:bodyPr>
          <a:lstStyle/>
          <a:p>
            <a:r>
              <a:rPr lang="en-US" sz="3600" b="1" dirty="0" smtClean="0">
                <a:effectLst>
                  <a:outerShdw dist="50800" dir="5400000" algn="ctr" rotWithShape="0">
                    <a:schemeClr val="bg1"/>
                  </a:outerShdw>
                </a:effectLst>
              </a:rPr>
              <a:t>Temperate Forest</a:t>
            </a:r>
          </a:p>
        </p:txBody>
      </p:sp>
      <p:sp>
        <p:nvSpPr>
          <p:cNvPr id="29" name="TextBox 28"/>
          <p:cNvSpPr txBox="1"/>
          <p:nvPr/>
        </p:nvSpPr>
        <p:spPr>
          <a:xfrm rot="-120000">
            <a:off x="1903782" y="2258641"/>
            <a:ext cx="2810195" cy="646331"/>
          </a:xfrm>
          <a:prstGeom prst="rect">
            <a:avLst/>
          </a:prstGeom>
          <a:noFill/>
        </p:spPr>
        <p:txBody>
          <a:bodyPr wrap="square" rtlCol="0">
            <a:spAutoFit/>
          </a:bodyPr>
          <a:lstStyle/>
          <a:p>
            <a:pPr algn="ctr"/>
            <a:r>
              <a:rPr lang="en-US" sz="3600" b="1" dirty="0" smtClean="0">
                <a:effectLst>
                  <a:outerShdw dist="50800" dir="5400000" algn="ctr" rotWithShape="0">
                    <a:schemeClr val="bg1"/>
                  </a:outerShdw>
                </a:effectLst>
              </a:rPr>
              <a:t> Boreal Forest</a:t>
            </a:r>
          </a:p>
        </p:txBody>
      </p:sp>
      <p:sp>
        <p:nvSpPr>
          <p:cNvPr id="30" name="TextBox 29"/>
          <p:cNvSpPr txBox="1"/>
          <p:nvPr/>
        </p:nvSpPr>
        <p:spPr>
          <a:xfrm rot="-60000">
            <a:off x="2916977" y="3873424"/>
            <a:ext cx="4780286" cy="646331"/>
          </a:xfrm>
          <a:prstGeom prst="rect">
            <a:avLst/>
          </a:prstGeom>
          <a:noFill/>
        </p:spPr>
        <p:txBody>
          <a:bodyPr wrap="square" rtlCol="0">
            <a:spAutoFit/>
          </a:bodyPr>
          <a:lstStyle/>
          <a:p>
            <a:r>
              <a:rPr lang="en-US" sz="3600" b="1" dirty="0" smtClean="0">
                <a:effectLst>
                  <a:outerShdw dist="50800" dir="5400000" algn="ctr" rotWithShape="0">
                    <a:schemeClr val="bg1"/>
                  </a:outerShdw>
                </a:effectLst>
              </a:rPr>
              <a:t>Tropical        Rainforest</a:t>
            </a:r>
          </a:p>
        </p:txBody>
      </p:sp>
      <p:grpSp>
        <p:nvGrpSpPr>
          <p:cNvPr id="47" name="Group 46"/>
          <p:cNvGrpSpPr/>
          <p:nvPr/>
        </p:nvGrpSpPr>
        <p:grpSpPr>
          <a:xfrm>
            <a:off x="5987632" y="1295400"/>
            <a:ext cx="3124200" cy="4058688"/>
            <a:chOff x="5867400" y="1295400"/>
            <a:chExt cx="3124200" cy="4058688"/>
          </a:xfrm>
        </p:grpSpPr>
        <p:sp>
          <p:nvSpPr>
            <p:cNvPr id="38" name="Freeform 37"/>
            <p:cNvSpPr/>
            <p:nvPr/>
          </p:nvSpPr>
          <p:spPr>
            <a:xfrm rot="1063023">
              <a:off x="7537588" y="2016473"/>
              <a:ext cx="1352141" cy="3337615"/>
            </a:xfrm>
            <a:custGeom>
              <a:avLst/>
              <a:gdLst>
                <a:gd name="connsiteX0" fmla="*/ 283779 w 1100958"/>
                <a:gd name="connsiteY0" fmla="*/ 0 h 3878317"/>
                <a:gd name="connsiteX1" fmla="*/ 740979 w 1100958"/>
                <a:gd name="connsiteY1" fmla="*/ 725213 h 3878317"/>
                <a:gd name="connsiteX2" fmla="*/ 977462 w 1100958"/>
                <a:gd name="connsiteY2" fmla="*/ 2632841 h 3878317"/>
                <a:gd name="connsiteX3" fmla="*/ 0 w 1100958"/>
                <a:gd name="connsiteY3" fmla="*/ 3878317 h 3878317"/>
                <a:gd name="connsiteX0" fmla="*/ 449317 w 1294086"/>
                <a:gd name="connsiteY0" fmla="*/ 0 h 3775841"/>
                <a:gd name="connsiteX1" fmla="*/ 906517 w 1294086"/>
                <a:gd name="connsiteY1" fmla="*/ 725213 h 3775841"/>
                <a:gd name="connsiteX2" fmla="*/ 1143000 w 1294086"/>
                <a:gd name="connsiteY2" fmla="*/ 2632841 h 3775841"/>
                <a:gd name="connsiteX3" fmla="*/ 0 w 1294086"/>
                <a:gd name="connsiteY3" fmla="*/ 3775841 h 3775841"/>
                <a:gd name="connsiteX0" fmla="*/ 449317 w 1294086"/>
                <a:gd name="connsiteY0" fmla="*/ 0 h 3775841"/>
                <a:gd name="connsiteX1" fmla="*/ 906517 w 1294086"/>
                <a:gd name="connsiteY1" fmla="*/ 725213 h 3775841"/>
                <a:gd name="connsiteX2" fmla="*/ 1143000 w 1294086"/>
                <a:gd name="connsiteY2" fmla="*/ 2632841 h 3775841"/>
                <a:gd name="connsiteX3" fmla="*/ 0 w 1294086"/>
                <a:gd name="connsiteY3" fmla="*/ 3775841 h 3775841"/>
                <a:gd name="connsiteX0" fmla="*/ 449317 w 1411014"/>
                <a:gd name="connsiteY0" fmla="*/ 0 h 3775841"/>
                <a:gd name="connsiteX1" fmla="*/ 1295400 w 1411014"/>
                <a:gd name="connsiteY1" fmla="*/ 1185041 h 3775841"/>
                <a:gd name="connsiteX2" fmla="*/ 1143000 w 1411014"/>
                <a:gd name="connsiteY2" fmla="*/ 2632841 h 3775841"/>
                <a:gd name="connsiteX3" fmla="*/ 0 w 1411014"/>
                <a:gd name="connsiteY3" fmla="*/ 3775841 h 3775841"/>
                <a:gd name="connsiteX0" fmla="*/ 0 w 961697"/>
                <a:gd name="connsiteY0" fmla="*/ 0 h 2632841"/>
                <a:gd name="connsiteX1" fmla="*/ 846083 w 961697"/>
                <a:gd name="connsiteY1" fmla="*/ 1185041 h 2632841"/>
                <a:gd name="connsiteX2" fmla="*/ 693683 w 961697"/>
                <a:gd name="connsiteY2" fmla="*/ 2632841 h 2632841"/>
                <a:gd name="connsiteX0" fmla="*/ 0 w 970698"/>
                <a:gd name="connsiteY0" fmla="*/ 0 h 2793513"/>
                <a:gd name="connsiteX1" fmla="*/ 846083 w 970698"/>
                <a:gd name="connsiteY1" fmla="*/ 1185041 h 2793513"/>
                <a:gd name="connsiteX2" fmla="*/ 747692 w 970698"/>
                <a:gd name="connsiteY2" fmla="*/ 2793513 h 2793513"/>
                <a:gd name="connsiteX0" fmla="*/ 0 w 970698"/>
                <a:gd name="connsiteY0" fmla="*/ 0 h 2793513"/>
                <a:gd name="connsiteX1" fmla="*/ 846083 w 970698"/>
                <a:gd name="connsiteY1" fmla="*/ 1185041 h 2793513"/>
                <a:gd name="connsiteX2" fmla="*/ 747692 w 970698"/>
                <a:gd name="connsiteY2" fmla="*/ 2793513 h 2793513"/>
                <a:gd name="connsiteX0" fmla="*/ 0 w 916063"/>
                <a:gd name="connsiteY0" fmla="*/ 0 h 2743989"/>
                <a:gd name="connsiteX1" fmla="*/ 846083 w 916063"/>
                <a:gd name="connsiteY1" fmla="*/ 1185041 h 2743989"/>
                <a:gd name="connsiteX2" fmla="*/ 419878 w 916063"/>
                <a:gd name="connsiteY2" fmla="*/ 2743989 h 2743989"/>
                <a:gd name="connsiteX0" fmla="*/ 0 w 916063"/>
                <a:gd name="connsiteY0" fmla="*/ 0 h 2743989"/>
                <a:gd name="connsiteX1" fmla="*/ 846083 w 916063"/>
                <a:gd name="connsiteY1" fmla="*/ 1185041 h 2743989"/>
                <a:gd name="connsiteX2" fmla="*/ 419878 w 916063"/>
                <a:gd name="connsiteY2" fmla="*/ 2743989 h 2743989"/>
              </a:gdLst>
              <a:ahLst/>
              <a:cxnLst>
                <a:cxn ang="0">
                  <a:pos x="connsiteX0" y="connsiteY0"/>
                </a:cxn>
                <a:cxn ang="0">
                  <a:pos x="connsiteX1" y="connsiteY1"/>
                </a:cxn>
                <a:cxn ang="0">
                  <a:pos x="connsiteX2" y="connsiteY2"/>
                </a:cxn>
              </a:cxnLst>
              <a:rect l="l" t="t" r="r" b="b"/>
              <a:pathLst>
                <a:path w="916063" h="2743989">
                  <a:moveTo>
                    <a:pt x="0" y="0"/>
                  </a:moveTo>
                  <a:cubicBezTo>
                    <a:pt x="170793" y="143203"/>
                    <a:pt x="776103" y="727710"/>
                    <a:pt x="846083" y="1185041"/>
                  </a:cubicBezTo>
                  <a:cubicBezTo>
                    <a:pt x="916063" y="1642373"/>
                    <a:pt x="812560" y="2337219"/>
                    <a:pt x="419878" y="2743989"/>
                  </a:cubicBezTo>
                </a:path>
              </a:pathLst>
            </a:custGeom>
            <a:ln w="254000" cap="flat">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Oval 36"/>
            <p:cNvSpPr/>
            <p:nvPr/>
          </p:nvSpPr>
          <p:spPr>
            <a:xfrm>
              <a:off x="5867400" y="1295400"/>
              <a:ext cx="3124200" cy="609600"/>
            </a:xfrm>
            <a:prstGeom prst="ellipse">
              <a:avLst/>
            </a:prstGeom>
            <a:ln w="1016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9" name="Group 7"/>
          <p:cNvGrpSpPr/>
          <p:nvPr/>
        </p:nvGrpSpPr>
        <p:grpSpPr>
          <a:xfrm>
            <a:off x="3276600" y="5791197"/>
            <a:ext cx="2819400" cy="1066803"/>
            <a:chOff x="0" y="6211535"/>
            <a:chExt cx="2819400" cy="595136"/>
          </a:xfrm>
        </p:grpSpPr>
        <p:pic>
          <p:nvPicPr>
            <p:cNvPr id="50" name="Picture 5" descr="Map of global forest cover."/>
            <p:cNvPicPr>
              <a:picLocks noChangeAspect="1" noChangeArrowheads="1"/>
            </p:cNvPicPr>
            <p:nvPr/>
          </p:nvPicPr>
          <p:blipFill>
            <a:blip r:embed="rId2" cstate="print"/>
            <a:srcRect l="21544" t="92091" r="60136"/>
            <a:stretch>
              <a:fillRect/>
            </a:stretch>
          </p:blipFill>
          <p:spPr bwMode="auto">
            <a:xfrm>
              <a:off x="0" y="6211535"/>
              <a:ext cx="2819400" cy="595134"/>
            </a:xfrm>
            <a:prstGeom prst="rect">
              <a:avLst/>
            </a:prstGeom>
            <a:noFill/>
            <a:ln w="50800">
              <a:solidFill>
                <a:schemeClr val="tx1"/>
              </a:solidFill>
            </a:ln>
          </p:spPr>
        </p:pic>
        <p:sp>
          <p:nvSpPr>
            <p:cNvPr id="51" name="TextBox 50"/>
            <p:cNvSpPr txBox="1"/>
            <p:nvPr/>
          </p:nvSpPr>
          <p:spPr>
            <a:xfrm>
              <a:off x="990600" y="6549123"/>
              <a:ext cx="1054712" cy="257548"/>
            </a:xfrm>
            <a:prstGeom prst="rect">
              <a:avLst/>
            </a:prstGeom>
            <a:solidFill>
              <a:schemeClr val="bg1"/>
            </a:solidFill>
          </p:spPr>
          <p:txBody>
            <a:bodyPr wrap="square" rtlCol="0">
              <a:spAutoFit/>
            </a:bodyPr>
            <a:lstStyle/>
            <a:p>
              <a:r>
                <a:rPr lang="en-US" sz="2400" b="1" dirty="0" smtClean="0"/>
                <a:t>forests</a:t>
              </a:r>
            </a:p>
          </p:txBody>
        </p:sp>
      </p:grpSp>
      <p:sp>
        <p:nvSpPr>
          <p:cNvPr id="42" name="Rectangle 41"/>
          <p:cNvSpPr/>
          <p:nvPr/>
        </p:nvSpPr>
        <p:spPr>
          <a:xfrm>
            <a:off x="1752600" y="5029200"/>
            <a:ext cx="5867400" cy="1077218"/>
          </a:xfrm>
          <a:prstGeom prst="rect">
            <a:avLst/>
          </a:prstGeom>
          <a:solidFill>
            <a:srgbClr val="BEC4FE">
              <a:alpha val="65000"/>
            </a:srgbClr>
          </a:solidFill>
          <a:ln w="76200">
            <a:solidFill>
              <a:srgbClr val="FF0000"/>
            </a:solidFill>
          </a:ln>
        </p:spPr>
        <p:txBody>
          <a:bodyPr wrap="square">
            <a:spAutoFit/>
          </a:bodyPr>
          <a:lstStyle/>
          <a:p>
            <a:pPr>
              <a:buFont typeface="Arial" pitchFamily="34" charset="0"/>
              <a:buChar char="•"/>
            </a:pPr>
            <a:r>
              <a:rPr lang="en-US" sz="3200" b="1" dirty="0" smtClean="0"/>
              <a:t>  similar temperature</a:t>
            </a:r>
          </a:p>
          <a:p>
            <a:pPr>
              <a:buFont typeface="Arial" pitchFamily="34" charset="0"/>
              <a:buChar char="•"/>
            </a:pPr>
            <a:r>
              <a:rPr lang="en-US" sz="3200" b="1" dirty="0" smtClean="0"/>
              <a:t>  similar precipitation (humidity)</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49"/>
                                        </p:tgtEl>
                                      </p:cBhvr>
                                    </p:animEffect>
                                    <p:set>
                                      <p:cBhvr>
                                        <p:cTn id="7" dur="1" fill="hold">
                                          <p:stCondLst>
                                            <p:cond delay="999"/>
                                          </p:stCondLst>
                                        </p:cTn>
                                        <p:tgtEl>
                                          <p:spTgt spid="49"/>
                                        </p:tgtEl>
                                        <p:attrNameLst>
                                          <p:attrName>style.visibility</p:attrName>
                                        </p:attrNameLst>
                                      </p:cBhvr>
                                      <p:to>
                                        <p:strVal val="hidden"/>
                                      </p:to>
                                    </p:se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10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2">
                                            <p:bg/>
                                          </p:spTgt>
                                        </p:tgtEl>
                                        <p:attrNameLst>
                                          <p:attrName>style.visibility</p:attrName>
                                        </p:attrNameLst>
                                      </p:cBhvr>
                                      <p:to>
                                        <p:strVal val="visible"/>
                                      </p:to>
                                    </p:set>
                                    <p:animEffect transition="in" filter="fade">
                                      <p:cBhvr>
                                        <p:cTn id="16" dur="1000"/>
                                        <p:tgtEl>
                                          <p:spTgt spid="42">
                                            <p:bg/>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2">
                                            <p:txEl>
                                              <p:pRg st="0" end="0"/>
                                            </p:txEl>
                                          </p:spTgt>
                                        </p:tgtEl>
                                        <p:attrNameLst>
                                          <p:attrName>style.visibility</p:attrName>
                                        </p:attrNameLst>
                                      </p:cBhvr>
                                      <p:to>
                                        <p:strVal val="visible"/>
                                      </p:to>
                                    </p:set>
                                    <p:animEffect transition="in" filter="wipe(left)">
                                      <p:cBhvr>
                                        <p:cTn id="19" dur="1000"/>
                                        <p:tgtEl>
                                          <p:spTgt spid="42">
                                            <p:txEl>
                                              <p:pRg st="0" end="0"/>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42">
                                            <p:txEl>
                                              <p:pRg st="1" end="1"/>
                                            </p:txEl>
                                          </p:spTgt>
                                        </p:tgtEl>
                                        <p:attrNameLst>
                                          <p:attrName>style.visibility</p:attrName>
                                        </p:attrNameLst>
                                      </p:cBhvr>
                                      <p:to>
                                        <p:strVal val="visible"/>
                                      </p:to>
                                    </p:set>
                                    <p:animEffect transition="in" filter="wipe(left)">
                                      <p:cBhvr>
                                        <p:cTn id="23" dur="10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676400" y="762000"/>
            <a:ext cx="11887200" cy="6649212"/>
            <a:chOff x="-1676400" y="762000"/>
            <a:chExt cx="11887200" cy="6649212"/>
          </a:xfrm>
        </p:grpSpPr>
        <p:sp>
          <p:nvSpPr>
            <p:cNvPr id="31" name="Rectangle 30"/>
            <p:cNvSpPr/>
            <p:nvPr/>
          </p:nvSpPr>
          <p:spPr>
            <a:xfrm>
              <a:off x="0" y="762000"/>
              <a:ext cx="9144000" cy="66294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2" name="Group 15"/>
            <p:cNvGrpSpPr/>
            <p:nvPr/>
          </p:nvGrpSpPr>
          <p:grpSpPr>
            <a:xfrm>
              <a:off x="-1676400" y="762000"/>
              <a:ext cx="11887200" cy="6649212"/>
              <a:chOff x="-1676400" y="762000"/>
              <a:chExt cx="11887200" cy="6649212"/>
            </a:xfrm>
          </p:grpSpPr>
          <p:pic>
            <p:nvPicPr>
              <p:cNvPr id="33" name="Picture 5" descr="Map of global forest cover."/>
              <p:cNvPicPr preferRelativeResize="0">
                <a:picLocks noChangeAspect="1" noChangeArrowheads="1"/>
              </p:cNvPicPr>
              <p:nvPr/>
            </p:nvPicPr>
            <p:blipFill>
              <a:blip r:embed="rId2" cstate="print"/>
              <a:srcRect t="3390" r="565"/>
              <a:stretch>
                <a:fillRect/>
              </a:stretch>
            </p:blipFill>
            <p:spPr bwMode="auto">
              <a:xfrm>
                <a:off x="-1676400" y="1764792"/>
                <a:ext cx="11887200" cy="5646420"/>
              </a:xfrm>
              <a:prstGeom prst="rect">
                <a:avLst/>
              </a:prstGeom>
              <a:noFill/>
            </p:spPr>
          </p:pic>
          <p:sp>
            <p:nvSpPr>
              <p:cNvPr id="34" name="Freeform 33"/>
              <p:cNvSpPr/>
              <p:nvPr/>
            </p:nvSpPr>
            <p:spPr>
              <a:xfrm>
                <a:off x="-381001" y="2286002"/>
                <a:ext cx="8001002" cy="370934"/>
              </a:xfrm>
              <a:custGeom>
                <a:avLst/>
                <a:gdLst>
                  <a:gd name="connsiteX0" fmla="*/ 0 w 2685393"/>
                  <a:gd name="connsiteY0" fmla="*/ 0 h 457200"/>
                  <a:gd name="connsiteX1" fmla="*/ 693683 w 2685393"/>
                  <a:gd name="connsiteY1" fmla="*/ 189187 h 457200"/>
                  <a:gd name="connsiteX2" fmla="*/ 1655380 w 2685393"/>
                  <a:gd name="connsiteY2" fmla="*/ 378373 h 457200"/>
                  <a:gd name="connsiteX3" fmla="*/ 2522483 w 2685393"/>
                  <a:gd name="connsiteY3" fmla="*/ 441435 h 457200"/>
                  <a:gd name="connsiteX4" fmla="*/ 2632842 w 2685393"/>
                  <a:gd name="connsiteY4" fmla="*/ 457200 h 457200"/>
                  <a:gd name="connsiteX0" fmla="*/ 0 w 2522483"/>
                  <a:gd name="connsiteY0" fmla="*/ 0 h 441435"/>
                  <a:gd name="connsiteX1" fmla="*/ 693683 w 2522483"/>
                  <a:gd name="connsiteY1" fmla="*/ 189187 h 441435"/>
                  <a:gd name="connsiteX2" fmla="*/ 1655380 w 2522483"/>
                  <a:gd name="connsiteY2" fmla="*/ 378373 h 441435"/>
                  <a:gd name="connsiteX3" fmla="*/ 2522483 w 2522483"/>
                  <a:gd name="connsiteY3" fmla="*/ 441435 h 441435"/>
                  <a:gd name="connsiteX0" fmla="*/ 0 w 2643352"/>
                  <a:gd name="connsiteY0" fmla="*/ 0 h 428298"/>
                  <a:gd name="connsiteX1" fmla="*/ 693683 w 2643352"/>
                  <a:gd name="connsiteY1" fmla="*/ 189187 h 428298"/>
                  <a:gd name="connsiteX2" fmla="*/ 1655380 w 2643352"/>
                  <a:gd name="connsiteY2" fmla="*/ 378373 h 428298"/>
                  <a:gd name="connsiteX3" fmla="*/ 2643352 w 2643352"/>
                  <a:gd name="connsiteY3" fmla="*/ 428298 h 428298"/>
                  <a:gd name="connsiteX0" fmla="*/ 215463 w 2858815"/>
                  <a:gd name="connsiteY0" fmla="*/ 0 h 428298"/>
                  <a:gd name="connsiteX1" fmla="*/ 115614 w 2858815"/>
                  <a:gd name="connsiteY1" fmla="*/ 352098 h 428298"/>
                  <a:gd name="connsiteX2" fmla="*/ 909146 w 2858815"/>
                  <a:gd name="connsiteY2" fmla="*/ 189187 h 428298"/>
                  <a:gd name="connsiteX3" fmla="*/ 1870843 w 2858815"/>
                  <a:gd name="connsiteY3" fmla="*/ 378373 h 428298"/>
                  <a:gd name="connsiteX4" fmla="*/ 2858815 w 2858815"/>
                  <a:gd name="connsiteY4" fmla="*/ 428298 h 428298"/>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212835 w 2856187"/>
                  <a:gd name="connsiteY0" fmla="*/ 58682 h 491359"/>
                  <a:gd name="connsiteX1" fmla="*/ 197069 w 2856187"/>
                  <a:gd name="connsiteY1" fmla="*/ 58683 h 491359"/>
                  <a:gd name="connsiteX2" fmla="*/ 112986 w 2856187"/>
                  <a:gd name="connsiteY2" fmla="*/ 410780 h 491359"/>
                  <a:gd name="connsiteX3" fmla="*/ 874987 w 2856187"/>
                  <a:gd name="connsiteY3" fmla="*/ 486980 h 491359"/>
                  <a:gd name="connsiteX4" fmla="*/ 1868215 w 2856187"/>
                  <a:gd name="connsiteY4" fmla="*/ 437055 h 491359"/>
                  <a:gd name="connsiteX5" fmla="*/ 2856187 w 2856187"/>
                  <a:gd name="connsiteY5" fmla="*/ 486980 h 491359"/>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0 w 2743201"/>
                  <a:gd name="connsiteY0" fmla="*/ 0 h 80579"/>
                  <a:gd name="connsiteX1" fmla="*/ 762001 w 2743201"/>
                  <a:gd name="connsiteY1" fmla="*/ 76200 h 80579"/>
                  <a:gd name="connsiteX2" fmla="*/ 1755229 w 2743201"/>
                  <a:gd name="connsiteY2" fmla="*/ 26275 h 80579"/>
                  <a:gd name="connsiteX3" fmla="*/ 2743201 w 2743201"/>
                  <a:gd name="connsiteY3" fmla="*/ 76200 h 80579"/>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400"/>
                  <a:gd name="connsiteY0" fmla="*/ 10072 h 90651"/>
                  <a:gd name="connsiteX1" fmla="*/ 762001 w 2819400"/>
                  <a:gd name="connsiteY1" fmla="*/ 86272 h 90651"/>
                  <a:gd name="connsiteX2" fmla="*/ 1755229 w 2819400"/>
                  <a:gd name="connsiteY2" fmla="*/ 36347 h 90651"/>
                  <a:gd name="connsiteX3" fmla="*/ 2819400 w 2819400"/>
                  <a:gd name="connsiteY3" fmla="*/ 86272 h 90651"/>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399"/>
                  <a:gd name="connsiteY0" fmla="*/ 13138 h 93717"/>
                  <a:gd name="connsiteX1" fmla="*/ 762001 w 2819399"/>
                  <a:gd name="connsiteY1" fmla="*/ 89338 h 93717"/>
                  <a:gd name="connsiteX2" fmla="*/ 1755229 w 2819399"/>
                  <a:gd name="connsiteY2" fmla="*/ 39413 h 93717"/>
                  <a:gd name="connsiteX3" fmla="*/ 2819399 w 2819399"/>
                  <a:gd name="connsiteY3" fmla="*/ 13138 h 93717"/>
                  <a:gd name="connsiteX0" fmla="*/ 127000 w 2946399"/>
                  <a:gd name="connsiteY0" fmla="*/ 13138 h 94318"/>
                  <a:gd name="connsiteX1" fmla="*/ 127000 w 2946399"/>
                  <a:gd name="connsiteY1" fmla="*/ 69292 h 94318"/>
                  <a:gd name="connsiteX2" fmla="*/ 889001 w 2946399"/>
                  <a:gd name="connsiteY2" fmla="*/ 89338 h 94318"/>
                  <a:gd name="connsiteX3" fmla="*/ 1882229 w 2946399"/>
                  <a:gd name="connsiteY3" fmla="*/ 39413 h 94318"/>
                  <a:gd name="connsiteX4" fmla="*/ 2946399 w 2946399"/>
                  <a:gd name="connsiteY4" fmla="*/ 13138 h 94318"/>
                  <a:gd name="connsiteX0" fmla="*/ 0 w 2819399"/>
                  <a:gd name="connsiteY0" fmla="*/ 69292 h 94318"/>
                  <a:gd name="connsiteX1" fmla="*/ 762001 w 2819399"/>
                  <a:gd name="connsiteY1" fmla="*/ 89338 h 94318"/>
                  <a:gd name="connsiteX2" fmla="*/ 1755229 w 2819399"/>
                  <a:gd name="connsiteY2" fmla="*/ 39413 h 94318"/>
                  <a:gd name="connsiteX3" fmla="*/ 2819399 w 2819399"/>
                  <a:gd name="connsiteY3" fmla="*/ 13138 h 94318"/>
                  <a:gd name="connsiteX0" fmla="*/ 0 w 2819399"/>
                  <a:gd name="connsiteY0" fmla="*/ 69292 h 89338"/>
                  <a:gd name="connsiteX1" fmla="*/ 762001 w 2819399"/>
                  <a:gd name="connsiteY1" fmla="*/ 89338 h 89338"/>
                  <a:gd name="connsiteX2" fmla="*/ 1765418 w 2819399"/>
                  <a:gd name="connsiteY2" fmla="*/ 69292 h 89338"/>
                  <a:gd name="connsiteX3" fmla="*/ 2819399 w 2819399"/>
                  <a:gd name="connsiteY3" fmla="*/ 13138 h 89338"/>
                  <a:gd name="connsiteX0" fmla="*/ 0 w 2819399"/>
                  <a:gd name="connsiteY0" fmla="*/ 56154 h 76200"/>
                  <a:gd name="connsiteX1" fmla="*/ 762001 w 2819399"/>
                  <a:gd name="connsiteY1" fmla="*/ 76200 h 76200"/>
                  <a:gd name="connsiteX2" fmla="*/ 1765418 w 2819399"/>
                  <a:gd name="connsiteY2" fmla="*/ 56154 h 76200"/>
                  <a:gd name="connsiteX3" fmla="*/ 2819399 w 2819399"/>
                  <a:gd name="connsiteY3" fmla="*/ 0 h 76200"/>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100650 w 2920049"/>
                  <a:gd name="connsiteY0" fmla="*/ 34137 h 100378"/>
                  <a:gd name="connsiteX1" fmla="*/ 127000 w 2920049"/>
                  <a:gd name="connsiteY1" fmla="*/ 11040 h 100378"/>
                  <a:gd name="connsiteX2" fmla="*/ 862651 w 2920049"/>
                  <a:gd name="connsiteY2" fmla="*/ 100378 h 100378"/>
                  <a:gd name="connsiteX3" fmla="*/ 1866068 w 2920049"/>
                  <a:gd name="connsiteY3" fmla="*/ 80332 h 100378"/>
                  <a:gd name="connsiteX4" fmla="*/ 2920049 w 2920049"/>
                  <a:gd name="connsiteY4" fmla="*/ 24178 h 100378"/>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31308 h 91854"/>
                  <a:gd name="connsiteX1" fmla="*/ 788351 w 2845749"/>
                  <a:gd name="connsiteY1" fmla="*/ 91854 h 91854"/>
                  <a:gd name="connsiteX2" fmla="*/ 1791768 w 2845749"/>
                  <a:gd name="connsiteY2" fmla="*/ 71808 h 91854"/>
                  <a:gd name="connsiteX3" fmla="*/ 2845749 w 2845749"/>
                  <a:gd name="connsiteY3" fmla="*/ 0 h 91854"/>
                  <a:gd name="connsiteX0" fmla="*/ 0 w 2740351"/>
                  <a:gd name="connsiteY0" fmla="*/ 15654 h 76200"/>
                  <a:gd name="connsiteX1" fmla="*/ 788351 w 2740351"/>
                  <a:gd name="connsiteY1" fmla="*/ 76200 h 76200"/>
                  <a:gd name="connsiteX2" fmla="*/ 1791768 w 2740351"/>
                  <a:gd name="connsiteY2" fmla="*/ 56154 h 76200"/>
                  <a:gd name="connsiteX3" fmla="*/ 2740351 w 2740351"/>
                  <a:gd name="connsiteY3" fmla="*/ 0 h 76200"/>
                  <a:gd name="connsiteX0" fmla="*/ 0 w 2766701"/>
                  <a:gd name="connsiteY0" fmla="*/ 1 h 60547"/>
                  <a:gd name="connsiteX1" fmla="*/ 788351 w 2766701"/>
                  <a:gd name="connsiteY1" fmla="*/ 60547 h 60547"/>
                  <a:gd name="connsiteX2" fmla="*/ 1791768 w 2766701"/>
                  <a:gd name="connsiteY2" fmla="*/ 40501 h 60547"/>
                  <a:gd name="connsiteX3" fmla="*/ 2766701 w 2766701"/>
                  <a:gd name="connsiteY3" fmla="*/ 0 h 60547"/>
                  <a:gd name="connsiteX0" fmla="*/ 0 w 2766701"/>
                  <a:gd name="connsiteY0" fmla="*/ 15654 h 76200"/>
                  <a:gd name="connsiteX1" fmla="*/ 788351 w 2766701"/>
                  <a:gd name="connsiteY1" fmla="*/ 76200 h 76200"/>
                  <a:gd name="connsiteX2" fmla="*/ 1791768 w 2766701"/>
                  <a:gd name="connsiteY2" fmla="*/ 56154 h 76200"/>
                  <a:gd name="connsiteX3" fmla="*/ 2766701 w 2766701"/>
                  <a:gd name="connsiteY3" fmla="*/ 0 h 76200"/>
                </a:gdLst>
                <a:ahLst/>
                <a:cxnLst>
                  <a:cxn ang="0">
                    <a:pos x="connsiteX0" y="connsiteY0"/>
                  </a:cxn>
                  <a:cxn ang="0">
                    <a:pos x="connsiteX1" y="connsiteY1"/>
                  </a:cxn>
                  <a:cxn ang="0">
                    <a:pos x="connsiteX2" y="connsiteY2"/>
                  </a:cxn>
                  <a:cxn ang="0">
                    <a:pos x="connsiteX3" y="connsiteY3"/>
                  </a:cxn>
                </a:cxnLst>
                <a:rect l="l" t="t" r="r" b="b"/>
                <a:pathLst>
                  <a:path w="2766701" h="76200">
                    <a:moveTo>
                      <a:pt x="0" y="15654"/>
                    </a:moveTo>
                    <a:cubicBezTo>
                      <a:pt x="164202" y="39710"/>
                      <a:pt x="494115" y="68501"/>
                      <a:pt x="788351" y="76200"/>
                    </a:cubicBezTo>
                    <a:lnTo>
                      <a:pt x="1791768" y="56154"/>
                    </a:lnTo>
                    <a:cubicBezTo>
                      <a:pt x="2134668" y="43454"/>
                      <a:pt x="2598339" y="25889"/>
                      <a:pt x="2766701" y="0"/>
                    </a:cubicBezTo>
                  </a:path>
                </a:pathLst>
              </a:custGeom>
              <a:ln w="508000" cap="sq">
                <a:solidFill>
                  <a:schemeClr val="tx1">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34"/>
              <p:cNvSpPr/>
              <p:nvPr/>
            </p:nvSpPr>
            <p:spPr>
              <a:xfrm>
                <a:off x="0" y="4114801"/>
                <a:ext cx="9601200" cy="186121"/>
              </a:xfrm>
              <a:custGeom>
                <a:avLst/>
                <a:gdLst>
                  <a:gd name="connsiteX0" fmla="*/ 0 w 9538138"/>
                  <a:gd name="connsiteY0" fmla="*/ 236483 h 378373"/>
                  <a:gd name="connsiteX1" fmla="*/ 1324304 w 9538138"/>
                  <a:gd name="connsiteY1" fmla="*/ 362607 h 378373"/>
                  <a:gd name="connsiteX2" fmla="*/ 3153104 w 9538138"/>
                  <a:gd name="connsiteY2" fmla="*/ 331076 h 378373"/>
                  <a:gd name="connsiteX3" fmla="*/ 5171090 w 9538138"/>
                  <a:gd name="connsiteY3" fmla="*/ 268014 h 378373"/>
                  <a:gd name="connsiteX4" fmla="*/ 7110249 w 9538138"/>
                  <a:gd name="connsiteY4" fmla="*/ 220718 h 378373"/>
                  <a:gd name="connsiteX5" fmla="*/ 8103476 w 9538138"/>
                  <a:gd name="connsiteY5" fmla="*/ 204952 h 378373"/>
                  <a:gd name="connsiteX6" fmla="*/ 9538138 w 9538138"/>
                  <a:gd name="connsiteY6" fmla="*/ 0 h 378373"/>
                  <a:gd name="connsiteX0" fmla="*/ 0 w 9538138"/>
                  <a:gd name="connsiteY0" fmla="*/ 236483 h 331076"/>
                  <a:gd name="connsiteX1" fmla="*/ 1301857 w 9538138"/>
                  <a:gd name="connsiteY1" fmla="*/ 309966 h 331076"/>
                  <a:gd name="connsiteX2" fmla="*/ 3153104 w 9538138"/>
                  <a:gd name="connsiteY2" fmla="*/ 331076 h 331076"/>
                  <a:gd name="connsiteX3" fmla="*/ 5171090 w 9538138"/>
                  <a:gd name="connsiteY3" fmla="*/ 268014 h 331076"/>
                  <a:gd name="connsiteX4" fmla="*/ 7110249 w 9538138"/>
                  <a:gd name="connsiteY4" fmla="*/ 220718 h 331076"/>
                  <a:gd name="connsiteX5" fmla="*/ 8103476 w 9538138"/>
                  <a:gd name="connsiteY5" fmla="*/ 204952 h 331076"/>
                  <a:gd name="connsiteX6" fmla="*/ 9538138 w 9538138"/>
                  <a:gd name="connsiteY6" fmla="*/ 0 h 331076"/>
                  <a:gd name="connsiteX0" fmla="*/ 0 w 9538137"/>
                  <a:gd name="connsiteY0" fmla="*/ 123987 h 344481"/>
                  <a:gd name="connsiteX1" fmla="*/ 1301856 w 9538137"/>
                  <a:gd name="connsiteY1" fmla="*/ 309966 h 344481"/>
                  <a:gd name="connsiteX2" fmla="*/ 3153103 w 9538137"/>
                  <a:gd name="connsiteY2" fmla="*/ 331076 h 344481"/>
                  <a:gd name="connsiteX3" fmla="*/ 5171089 w 9538137"/>
                  <a:gd name="connsiteY3" fmla="*/ 268014 h 344481"/>
                  <a:gd name="connsiteX4" fmla="*/ 7110248 w 9538137"/>
                  <a:gd name="connsiteY4" fmla="*/ 220718 h 344481"/>
                  <a:gd name="connsiteX5" fmla="*/ 8103475 w 9538137"/>
                  <a:gd name="connsiteY5" fmla="*/ 204952 h 344481"/>
                  <a:gd name="connsiteX6" fmla="*/ 9538137 w 9538137"/>
                  <a:gd name="connsiteY6" fmla="*/ 0 h 344481"/>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23986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27061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6739016 w 9538137"/>
                  <a:gd name="connsiteY5" fmla="*/ 247973 h 337400"/>
                  <a:gd name="connsiteX6" fmla="*/ 8270611 w 9538137"/>
                  <a:gd name="connsiteY6" fmla="*/ 185979 h 337400"/>
                  <a:gd name="connsiteX7" fmla="*/ 9538137 w 9538137"/>
                  <a:gd name="connsiteY7" fmla="*/ 0 h 337400"/>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61993 h 213414"/>
                  <a:gd name="connsiteX7" fmla="*/ 10491424 w 10491424"/>
                  <a:gd name="connsiteY7" fmla="*/ 61993 h 213414"/>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123987 h 213414"/>
                  <a:gd name="connsiteX7" fmla="*/ 10491424 w 10491424"/>
                  <a:gd name="connsiteY7" fmla="*/ 61993 h 213414"/>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49047" h="151421">
                    <a:moveTo>
                      <a:pt x="0" y="61994"/>
                    </a:moveTo>
                    <a:cubicBezTo>
                      <a:pt x="396752" y="72282"/>
                      <a:pt x="776340" y="89472"/>
                      <a:pt x="1301857" y="123987"/>
                    </a:cubicBezTo>
                    <a:cubicBezTo>
                      <a:pt x="1534237" y="151421"/>
                      <a:pt x="945782" y="88404"/>
                      <a:pt x="1301856" y="123987"/>
                    </a:cubicBezTo>
                    <a:lnTo>
                      <a:pt x="3139769" y="123987"/>
                    </a:lnTo>
                    <a:lnTo>
                      <a:pt x="5171090" y="82035"/>
                    </a:lnTo>
                    <a:lnTo>
                      <a:pt x="6739017" y="61994"/>
                    </a:lnTo>
                    <a:cubicBezTo>
                      <a:pt x="7227748" y="51484"/>
                      <a:pt x="7785607" y="72326"/>
                      <a:pt x="8270612" y="61994"/>
                    </a:cubicBezTo>
                    <a:cubicBezTo>
                      <a:pt x="8755617" y="51662"/>
                      <a:pt x="9497000" y="445"/>
                      <a:pt x="9649047" y="0"/>
                    </a:cubicBezTo>
                  </a:path>
                </a:pathLst>
              </a:custGeom>
              <a:ln w="635000">
                <a:solidFill>
                  <a:schemeClr val="tx1">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Rectangle 35"/>
              <p:cNvSpPr/>
              <p:nvPr/>
            </p:nvSpPr>
            <p:spPr>
              <a:xfrm>
                <a:off x="2819400" y="762000"/>
                <a:ext cx="3276600" cy="646331"/>
              </a:xfrm>
              <a:prstGeom prst="rect">
                <a:avLst/>
              </a:prstGeom>
              <a:noFill/>
            </p:spPr>
            <p:txBody>
              <a:bodyPr wrap="square">
                <a:spAutoFit/>
              </a:bodyPr>
              <a:lstStyle/>
              <a:p>
                <a:r>
                  <a:rPr lang="en-US" sz="3600" b="1" dirty="0" smtClean="0">
                    <a:effectLst>
                      <a:outerShdw dist="50800" dir="7200000" algn="ctr" rotWithShape="0">
                        <a:srgbClr val="FF0000"/>
                      </a:outerShdw>
                    </a:effectLst>
                  </a:rPr>
                  <a:t>FOREST BIOMES</a:t>
                </a:r>
                <a:endParaRPr lang="en-US" sz="3600" b="1" dirty="0">
                  <a:effectLst>
                    <a:outerShdw dist="50800" dir="7200000" algn="ctr" rotWithShape="0">
                      <a:srgbClr val="FF0000"/>
                    </a:outerShdw>
                  </a:effectLst>
                </a:endParaRPr>
              </a:p>
            </p:txBody>
          </p:sp>
          <p:sp>
            <p:nvSpPr>
              <p:cNvPr id="37" name="Rectangle 36"/>
              <p:cNvSpPr/>
              <p:nvPr/>
            </p:nvSpPr>
            <p:spPr>
              <a:xfrm>
                <a:off x="0" y="1295400"/>
                <a:ext cx="9144000" cy="584775"/>
              </a:xfrm>
              <a:prstGeom prst="rect">
                <a:avLst/>
              </a:prstGeom>
              <a:noFill/>
            </p:spPr>
            <p:txBody>
              <a:bodyPr wrap="square">
                <a:spAutoFit/>
              </a:bodyPr>
              <a:lstStyle/>
              <a:p>
                <a:pPr algn="ctr"/>
                <a:r>
                  <a:rPr lang="en-US" sz="3200" b="1" dirty="0" smtClean="0"/>
                  <a:t>“contiguous geographic areas with similar climates” </a:t>
                </a:r>
                <a:endParaRPr lang="en-US" sz="3200" b="1" dirty="0"/>
              </a:p>
            </p:txBody>
          </p:sp>
          <p:sp>
            <p:nvSpPr>
              <p:cNvPr id="38" name="Freeform 37"/>
              <p:cNvSpPr/>
              <p:nvPr/>
            </p:nvSpPr>
            <p:spPr>
              <a:xfrm>
                <a:off x="-304800" y="2961289"/>
                <a:ext cx="8991600" cy="391511"/>
              </a:xfrm>
              <a:custGeom>
                <a:avLst/>
                <a:gdLst>
                  <a:gd name="connsiteX0" fmla="*/ 0 w 9254358"/>
                  <a:gd name="connsiteY0" fmla="*/ 110359 h 257504"/>
                  <a:gd name="connsiteX1" fmla="*/ 1813034 w 9254358"/>
                  <a:gd name="connsiteY1" fmla="*/ 236483 h 257504"/>
                  <a:gd name="connsiteX2" fmla="*/ 5139558 w 9254358"/>
                  <a:gd name="connsiteY2" fmla="*/ 236483 h 257504"/>
                  <a:gd name="connsiteX3" fmla="*/ 8308427 w 9254358"/>
                  <a:gd name="connsiteY3" fmla="*/ 126124 h 257504"/>
                  <a:gd name="connsiteX4" fmla="*/ 9254358 w 9254358"/>
                  <a:gd name="connsiteY4" fmla="*/ 0 h 25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4358" h="257504">
                    <a:moveTo>
                      <a:pt x="0" y="110359"/>
                    </a:moveTo>
                    <a:cubicBezTo>
                      <a:pt x="478220" y="162910"/>
                      <a:pt x="956441" y="215462"/>
                      <a:pt x="1813034" y="236483"/>
                    </a:cubicBezTo>
                    <a:cubicBezTo>
                      <a:pt x="2669627" y="257504"/>
                      <a:pt x="4056993" y="254876"/>
                      <a:pt x="5139558" y="236483"/>
                    </a:cubicBezTo>
                    <a:cubicBezTo>
                      <a:pt x="6222123" y="218090"/>
                      <a:pt x="7622627" y="165538"/>
                      <a:pt x="8308427" y="126124"/>
                    </a:cubicBezTo>
                    <a:cubicBezTo>
                      <a:pt x="8994227" y="86710"/>
                      <a:pt x="9115096" y="28903"/>
                      <a:pt x="9254358" y="0"/>
                    </a:cubicBezTo>
                  </a:path>
                </a:pathLst>
              </a:custGeom>
              <a:ln w="762000">
                <a:solidFill>
                  <a:schemeClr val="tx1">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TextBox 38"/>
              <p:cNvSpPr txBox="1"/>
              <p:nvPr/>
            </p:nvSpPr>
            <p:spPr>
              <a:xfrm rot="-60000">
                <a:off x="1940726" y="2980645"/>
                <a:ext cx="3515065" cy="646331"/>
              </a:xfrm>
              <a:prstGeom prst="rect">
                <a:avLst/>
              </a:prstGeom>
              <a:noFill/>
            </p:spPr>
            <p:txBody>
              <a:bodyPr wrap="none" rtlCol="0">
                <a:spAutoFit/>
              </a:bodyPr>
              <a:lstStyle/>
              <a:p>
                <a:r>
                  <a:rPr lang="en-US" sz="3600" b="1" dirty="0" smtClean="0">
                    <a:effectLst>
                      <a:outerShdw dist="50800" dir="5400000" algn="ctr" rotWithShape="0">
                        <a:schemeClr val="bg1"/>
                      </a:outerShdw>
                    </a:effectLst>
                  </a:rPr>
                  <a:t>Temperate Forest</a:t>
                </a:r>
              </a:p>
            </p:txBody>
          </p:sp>
          <p:sp>
            <p:nvSpPr>
              <p:cNvPr id="40" name="TextBox 39"/>
              <p:cNvSpPr txBox="1"/>
              <p:nvPr/>
            </p:nvSpPr>
            <p:spPr>
              <a:xfrm rot="-120000">
                <a:off x="1903782" y="2258641"/>
                <a:ext cx="2810195" cy="646331"/>
              </a:xfrm>
              <a:prstGeom prst="rect">
                <a:avLst/>
              </a:prstGeom>
              <a:noFill/>
            </p:spPr>
            <p:txBody>
              <a:bodyPr wrap="square" rtlCol="0">
                <a:spAutoFit/>
              </a:bodyPr>
              <a:lstStyle/>
              <a:p>
                <a:pPr algn="ctr"/>
                <a:r>
                  <a:rPr lang="en-US" sz="3600" b="1" dirty="0" smtClean="0">
                    <a:effectLst>
                      <a:outerShdw dist="50800" dir="5400000" algn="ctr" rotWithShape="0">
                        <a:schemeClr val="bg1"/>
                      </a:outerShdw>
                    </a:effectLst>
                  </a:rPr>
                  <a:t> Boreal Forest</a:t>
                </a:r>
              </a:p>
            </p:txBody>
          </p:sp>
          <p:sp>
            <p:nvSpPr>
              <p:cNvPr id="41" name="TextBox 40"/>
              <p:cNvSpPr txBox="1"/>
              <p:nvPr/>
            </p:nvSpPr>
            <p:spPr>
              <a:xfrm rot="-60000">
                <a:off x="2916977" y="3873424"/>
                <a:ext cx="4780286" cy="646331"/>
              </a:xfrm>
              <a:prstGeom prst="rect">
                <a:avLst/>
              </a:prstGeom>
              <a:noFill/>
            </p:spPr>
            <p:txBody>
              <a:bodyPr wrap="square" rtlCol="0">
                <a:spAutoFit/>
              </a:bodyPr>
              <a:lstStyle/>
              <a:p>
                <a:r>
                  <a:rPr lang="en-US" sz="3600" b="1" dirty="0" smtClean="0">
                    <a:effectLst>
                      <a:outerShdw dist="50800" dir="5400000" algn="ctr" rotWithShape="0">
                        <a:schemeClr val="bg1"/>
                      </a:outerShdw>
                    </a:effectLst>
                  </a:rPr>
                  <a:t>Tropical        Rainforest</a:t>
                </a:r>
              </a:p>
            </p:txBody>
          </p:sp>
          <p:grpSp>
            <p:nvGrpSpPr>
              <p:cNvPr id="42" name="Group 46"/>
              <p:cNvGrpSpPr/>
              <p:nvPr/>
            </p:nvGrpSpPr>
            <p:grpSpPr>
              <a:xfrm>
                <a:off x="5987632" y="1295400"/>
                <a:ext cx="3124200" cy="4058688"/>
                <a:chOff x="5867400" y="1295400"/>
                <a:chExt cx="3124200" cy="4058688"/>
              </a:xfrm>
            </p:grpSpPr>
            <p:sp>
              <p:nvSpPr>
                <p:cNvPr id="44" name="Freeform 43"/>
                <p:cNvSpPr/>
                <p:nvPr/>
              </p:nvSpPr>
              <p:spPr>
                <a:xfrm rot="1063023">
                  <a:off x="7537588" y="2016473"/>
                  <a:ext cx="1352141" cy="3337615"/>
                </a:xfrm>
                <a:custGeom>
                  <a:avLst/>
                  <a:gdLst>
                    <a:gd name="connsiteX0" fmla="*/ 283779 w 1100958"/>
                    <a:gd name="connsiteY0" fmla="*/ 0 h 3878317"/>
                    <a:gd name="connsiteX1" fmla="*/ 740979 w 1100958"/>
                    <a:gd name="connsiteY1" fmla="*/ 725213 h 3878317"/>
                    <a:gd name="connsiteX2" fmla="*/ 977462 w 1100958"/>
                    <a:gd name="connsiteY2" fmla="*/ 2632841 h 3878317"/>
                    <a:gd name="connsiteX3" fmla="*/ 0 w 1100958"/>
                    <a:gd name="connsiteY3" fmla="*/ 3878317 h 3878317"/>
                    <a:gd name="connsiteX0" fmla="*/ 449317 w 1294086"/>
                    <a:gd name="connsiteY0" fmla="*/ 0 h 3775841"/>
                    <a:gd name="connsiteX1" fmla="*/ 906517 w 1294086"/>
                    <a:gd name="connsiteY1" fmla="*/ 725213 h 3775841"/>
                    <a:gd name="connsiteX2" fmla="*/ 1143000 w 1294086"/>
                    <a:gd name="connsiteY2" fmla="*/ 2632841 h 3775841"/>
                    <a:gd name="connsiteX3" fmla="*/ 0 w 1294086"/>
                    <a:gd name="connsiteY3" fmla="*/ 3775841 h 3775841"/>
                    <a:gd name="connsiteX0" fmla="*/ 449317 w 1294086"/>
                    <a:gd name="connsiteY0" fmla="*/ 0 h 3775841"/>
                    <a:gd name="connsiteX1" fmla="*/ 906517 w 1294086"/>
                    <a:gd name="connsiteY1" fmla="*/ 725213 h 3775841"/>
                    <a:gd name="connsiteX2" fmla="*/ 1143000 w 1294086"/>
                    <a:gd name="connsiteY2" fmla="*/ 2632841 h 3775841"/>
                    <a:gd name="connsiteX3" fmla="*/ 0 w 1294086"/>
                    <a:gd name="connsiteY3" fmla="*/ 3775841 h 3775841"/>
                    <a:gd name="connsiteX0" fmla="*/ 449317 w 1411014"/>
                    <a:gd name="connsiteY0" fmla="*/ 0 h 3775841"/>
                    <a:gd name="connsiteX1" fmla="*/ 1295400 w 1411014"/>
                    <a:gd name="connsiteY1" fmla="*/ 1185041 h 3775841"/>
                    <a:gd name="connsiteX2" fmla="*/ 1143000 w 1411014"/>
                    <a:gd name="connsiteY2" fmla="*/ 2632841 h 3775841"/>
                    <a:gd name="connsiteX3" fmla="*/ 0 w 1411014"/>
                    <a:gd name="connsiteY3" fmla="*/ 3775841 h 3775841"/>
                    <a:gd name="connsiteX0" fmla="*/ 0 w 961697"/>
                    <a:gd name="connsiteY0" fmla="*/ 0 h 2632841"/>
                    <a:gd name="connsiteX1" fmla="*/ 846083 w 961697"/>
                    <a:gd name="connsiteY1" fmla="*/ 1185041 h 2632841"/>
                    <a:gd name="connsiteX2" fmla="*/ 693683 w 961697"/>
                    <a:gd name="connsiteY2" fmla="*/ 2632841 h 2632841"/>
                    <a:gd name="connsiteX0" fmla="*/ 0 w 970698"/>
                    <a:gd name="connsiteY0" fmla="*/ 0 h 2793513"/>
                    <a:gd name="connsiteX1" fmla="*/ 846083 w 970698"/>
                    <a:gd name="connsiteY1" fmla="*/ 1185041 h 2793513"/>
                    <a:gd name="connsiteX2" fmla="*/ 747692 w 970698"/>
                    <a:gd name="connsiteY2" fmla="*/ 2793513 h 2793513"/>
                    <a:gd name="connsiteX0" fmla="*/ 0 w 970698"/>
                    <a:gd name="connsiteY0" fmla="*/ 0 h 2793513"/>
                    <a:gd name="connsiteX1" fmla="*/ 846083 w 970698"/>
                    <a:gd name="connsiteY1" fmla="*/ 1185041 h 2793513"/>
                    <a:gd name="connsiteX2" fmla="*/ 747692 w 970698"/>
                    <a:gd name="connsiteY2" fmla="*/ 2793513 h 2793513"/>
                    <a:gd name="connsiteX0" fmla="*/ 0 w 916063"/>
                    <a:gd name="connsiteY0" fmla="*/ 0 h 2743989"/>
                    <a:gd name="connsiteX1" fmla="*/ 846083 w 916063"/>
                    <a:gd name="connsiteY1" fmla="*/ 1185041 h 2743989"/>
                    <a:gd name="connsiteX2" fmla="*/ 419878 w 916063"/>
                    <a:gd name="connsiteY2" fmla="*/ 2743989 h 2743989"/>
                    <a:gd name="connsiteX0" fmla="*/ 0 w 916063"/>
                    <a:gd name="connsiteY0" fmla="*/ 0 h 2743989"/>
                    <a:gd name="connsiteX1" fmla="*/ 846083 w 916063"/>
                    <a:gd name="connsiteY1" fmla="*/ 1185041 h 2743989"/>
                    <a:gd name="connsiteX2" fmla="*/ 419878 w 916063"/>
                    <a:gd name="connsiteY2" fmla="*/ 2743989 h 2743989"/>
                  </a:gdLst>
                  <a:ahLst/>
                  <a:cxnLst>
                    <a:cxn ang="0">
                      <a:pos x="connsiteX0" y="connsiteY0"/>
                    </a:cxn>
                    <a:cxn ang="0">
                      <a:pos x="connsiteX1" y="connsiteY1"/>
                    </a:cxn>
                    <a:cxn ang="0">
                      <a:pos x="connsiteX2" y="connsiteY2"/>
                    </a:cxn>
                  </a:cxnLst>
                  <a:rect l="l" t="t" r="r" b="b"/>
                  <a:pathLst>
                    <a:path w="916063" h="2743989">
                      <a:moveTo>
                        <a:pt x="0" y="0"/>
                      </a:moveTo>
                      <a:cubicBezTo>
                        <a:pt x="170793" y="143203"/>
                        <a:pt x="776103" y="727710"/>
                        <a:pt x="846083" y="1185041"/>
                      </a:cubicBezTo>
                      <a:cubicBezTo>
                        <a:pt x="916063" y="1642373"/>
                        <a:pt x="812560" y="2337219"/>
                        <a:pt x="419878" y="2743989"/>
                      </a:cubicBezTo>
                    </a:path>
                  </a:pathLst>
                </a:custGeom>
                <a:ln w="254000" cap="flat">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Oval 44"/>
                <p:cNvSpPr/>
                <p:nvPr/>
              </p:nvSpPr>
              <p:spPr>
                <a:xfrm>
                  <a:off x="5867400" y="1295400"/>
                  <a:ext cx="3124200" cy="609600"/>
                </a:xfrm>
                <a:prstGeom prst="ellipse">
                  <a:avLst/>
                </a:prstGeom>
                <a:ln w="1016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3" name="Rectangle 42"/>
              <p:cNvSpPr/>
              <p:nvPr/>
            </p:nvSpPr>
            <p:spPr>
              <a:xfrm>
                <a:off x="1752600" y="5029200"/>
                <a:ext cx="5867400" cy="1077218"/>
              </a:xfrm>
              <a:prstGeom prst="rect">
                <a:avLst/>
              </a:prstGeom>
              <a:noFill/>
              <a:ln w="76200">
                <a:solidFill>
                  <a:srgbClr val="FF0000"/>
                </a:solidFill>
              </a:ln>
            </p:spPr>
            <p:txBody>
              <a:bodyPr wrap="square">
                <a:spAutoFit/>
              </a:bodyPr>
              <a:lstStyle/>
              <a:p>
                <a:pPr>
                  <a:buFont typeface="Arial" pitchFamily="34" charset="0"/>
                  <a:buChar char="•"/>
                </a:pPr>
                <a:r>
                  <a:rPr lang="en-US" sz="3200" b="1" dirty="0" smtClean="0"/>
                  <a:t>  similar temperature</a:t>
                </a:r>
              </a:p>
              <a:p>
                <a:pPr>
                  <a:buFont typeface="Arial" pitchFamily="34" charset="0"/>
                  <a:buChar char="•"/>
                </a:pPr>
                <a:r>
                  <a:rPr lang="en-US" sz="3200" b="1" dirty="0" smtClean="0"/>
                  <a:t>  similar precipitation (humidity)</a:t>
                </a:r>
                <a:endParaRPr lang="en-US" sz="3200" b="1" dirty="0"/>
              </a:p>
            </p:txBody>
          </p:sp>
        </p:grpSp>
      </p:grpSp>
      <p:grpSp>
        <p:nvGrpSpPr>
          <p:cNvPr id="47" name="Group 46"/>
          <p:cNvGrpSpPr/>
          <p:nvPr/>
        </p:nvGrpSpPr>
        <p:grpSpPr>
          <a:xfrm>
            <a:off x="0" y="685800"/>
            <a:ext cx="9144000" cy="6705600"/>
            <a:chOff x="0" y="685800"/>
            <a:chExt cx="9144000" cy="6705600"/>
          </a:xfrm>
        </p:grpSpPr>
        <p:sp useBgFill="1">
          <p:nvSpPr>
            <p:cNvPr id="46" name="Rectangle 45"/>
            <p:cNvSpPr/>
            <p:nvPr/>
          </p:nvSpPr>
          <p:spPr>
            <a:xfrm>
              <a:off x="0" y="762000"/>
              <a:ext cx="9144000" cy="6629400"/>
            </a:xfrm>
            <a:prstGeom prst="rect">
              <a:avLst/>
            </a:prstGeom>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3" name="Group 12"/>
            <p:cNvGrpSpPr/>
            <p:nvPr/>
          </p:nvGrpSpPr>
          <p:grpSpPr>
            <a:xfrm>
              <a:off x="426424" y="685800"/>
              <a:ext cx="7955576" cy="6081355"/>
              <a:chOff x="426424" y="838200"/>
              <a:chExt cx="7955576" cy="6081355"/>
            </a:xfrm>
          </p:grpSpPr>
          <p:pic>
            <p:nvPicPr>
              <p:cNvPr id="81922" name="Picture 2" descr="http://upload.wikimedia.org/wikipedia/en/2/29/PrecipitationTempBiomes.jpg"/>
              <p:cNvPicPr>
                <a:picLocks noChangeAspect="1" noChangeArrowheads="1"/>
              </p:cNvPicPr>
              <p:nvPr/>
            </p:nvPicPr>
            <p:blipFill>
              <a:blip r:embed="rId3" cstate="print"/>
              <a:srcRect/>
              <a:stretch>
                <a:fillRect/>
              </a:stretch>
            </p:blipFill>
            <p:spPr bwMode="auto">
              <a:xfrm>
                <a:off x="457200" y="838200"/>
                <a:ext cx="7924800" cy="5972176"/>
              </a:xfrm>
              <a:prstGeom prst="rect">
                <a:avLst/>
              </a:prstGeom>
              <a:noFill/>
            </p:spPr>
          </p:pic>
          <p:sp>
            <p:nvSpPr>
              <p:cNvPr id="8" name="TextBox 7"/>
              <p:cNvSpPr txBox="1"/>
              <p:nvPr/>
            </p:nvSpPr>
            <p:spPr>
              <a:xfrm>
                <a:off x="914400" y="838200"/>
                <a:ext cx="762000" cy="5940088"/>
              </a:xfrm>
              <a:prstGeom prst="rect">
                <a:avLst/>
              </a:prstGeom>
              <a:solidFill>
                <a:srgbClr val="E4E4E4"/>
              </a:solidFill>
            </p:spPr>
            <p:txBody>
              <a:bodyPr wrap="square" rtlCol="0">
                <a:spAutoFit/>
              </a:bodyPr>
              <a:lstStyle/>
              <a:p>
                <a:pPr algn="ctr"/>
                <a:endParaRPr lang="en-US" sz="2800" b="1" dirty="0" smtClean="0"/>
              </a:p>
              <a:p>
                <a:pPr algn="ctr"/>
                <a:r>
                  <a:rPr lang="en-US" sz="2800" b="1" dirty="0" smtClean="0"/>
                  <a:t>160 </a:t>
                </a:r>
              </a:p>
              <a:p>
                <a:pPr algn="ctr"/>
                <a:endParaRPr lang="en-US" b="1" dirty="0" smtClean="0"/>
              </a:p>
              <a:p>
                <a:pPr algn="ctr"/>
                <a:endParaRPr lang="en-US" sz="2800" b="1" dirty="0" smtClean="0"/>
              </a:p>
              <a:p>
                <a:pPr algn="ctr"/>
                <a:r>
                  <a:rPr lang="en-US" sz="2800" b="1" dirty="0" smtClean="0"/>
                  <a:t>120</a:t>
                </a:r>
              </a:p>
              <a:p>
                <a:pPr algn="ctr"/>
                <a:endParaRPr lang="en-US" sz="2800" b="1" dirty="0" smtClean="0"/>
              </a:p>
              <a:p>
                <a:pPr algn="ctr"/>
                <a:endParaRPr lang="en-US" b="1" dirty="0" smtClean="0"/>
              </a:p>
              <a:p>
                <a:pPr algn="ctr"/>
                <a:r>
                  <a:rPr lang="en-US" sz="2800" b="1" dirty="0" smtClean="0"/>
                  <a:t>80</a:t>
                </a:r>
              </a:p>
              <a:p>
                <a:pPr algn="ctr"/>
                <a:endParaRPr lang="en-US" sz="2800" b="1" dirty="0" smtClean="0"/>
              </a:p>
              <a:p>
                <a:pPr algn="ctr"/>
                <a:endParaRPr lang="en-US" b="1" dirty="0" smtClean="0"/>
              </a:p>
              <a:p>
                <a:pPr algn="ctr"/>
                <a:r>
                  <a:rPr lang="en-US" sz="2800" b="1" dirty="0" smtClean="0"/>
                  <a:t>40</a:t>
                </a:r>
              </a:p>
              <a:p>
                <a:pPr algn="ctr"/>
                <a:endParaRPr lang="en-US" sz="2800" b="1" dirty="0" smtClean="0"/>
              </a:p>
              <a:p>
                <a:pPr algn="ctr"/>
                <a:endParaRPr lang="en-US" b="1" dirty="0" smtClean="0"/>
              </a:p>
              <a:p>
                <a:pPr algn="ctr"/>
                <a:r>
                  <a:rPr lang="en-US" sz="2800" b="1" dirty="0" smtClean="0"/>
                  <a:t>0</a:t>
                </a:r>
              </a:p>
              <a:p>
                <a:pPr algn="ctr"/>
                <a:endParaRPr lang="en-US" sz="2800" b="1" dirty="0" smtClean="0"/>
              </a:p>
            </p:txBody>
          </p:sp>
          <p:sp>
            <p:nvSpPr>
              <p:cNvPr id="9" name="TextBox 8"/>
              <p:cNvSpPr txBox="1"/>
              <p:nvPr/>
            </p:nvSpPr>
            <p:spPr>
              <a:xfrm rot="16200000">
                <a:off x="-2321866" y="3586490"/>
                <a:ext cx="6019799" cy="523220"/>
              </a:xfrm>
              <a:prstGeom prst="rect">
                <a:avLst/>
              </a:prstGeom>
              <a:solidFill>
                <a:srgbClr val="E4E4E4"/>
              </a:solidFill>
            </p:spPr>
            <p:txBody>
              <a:bodyPr wrap="square" rtlCol="0">
                <a:spAutoFit/>
              </a:bodyPr>
              <a:lstStyle/>
              <a:p>
                <a:r>
                  <a:rPr lang="en-US" sz="2800" b="1" dirty="0" smtClean="0"/>
                  <a:t>	Annual precipitation (inches)</a:t>
                </a:r>
              </a:p>
            </p:txBody>
          </p:sp>
          <p:sp>
            <p:nvSpPr>
              <p:cNvPr id="11" name="TextBox 10"/>
              <p:cNvSpPr txBox="1"/>
              <p:nvPr/>
            </p:nvSpPr>
            <p:spPr>
              <a:xfrm>
                <a:off x="457200" y="6396335"/>
                <a:ext cx="7924800" cy="523220"/>
              </a:xfrm>
              <a:prstGeom prst="rect">
                <a:avLst/>
              </a:prstGeom>
              <a:solidFill>
                <a:srgbClr val="E4E4E4"/>
              </a:solidFill>
            </p:spPr>
            <p:txBody>
              <a:bodyPr wrap="square" rtlCol="0">
                <a:spAutoFit/>
              </a:bodyPr>
              <a:lstStyle/>
              <a:p>
                <a:r>
                  <a:rPr lang="en-US" sz="2800" b="1" dirty="0" smtClean="0"/>
                  <a:t>	     	Average annual temperature (</a:t>
                </a:r>
                <a:r>
                  <a:rPr lang="en-US" sz="2800" b="1" baseline="30000" dirty="0" err="1" smtClean="0"/>
                  <a:t>o</a:t>
                </a:r>
                <a:r>
                  <a:rPr lang="en-US" sz="2800" b="1" dirty="0" err="1" smtClean="0"/>
                  <a:t>F</a:t>
                </a:r>
                <a:r>
                  <a:rPr lang="en-US" sz="2800" b="1" dirty="0" smtClean="0"/>
                  <a:t>)</a:t>
                </a:r>
              </a:p>
            </p:txBody>
          </p:sp>
          <p:sp>
            <p:nvSpPr>
              <p:cNvPr id="12" name="TextBox 11"/>
              <p:cNvSpPr txBox="1"/>
              <p:nvPr/>
            </p:nvSpPr>
            <p:spPr>
              <a:xfrm>
                <a:off x="1600200" y="6091535"/>
                <a:ext cx="6705599" cy="461665"/>
              </a:xfrm>
              <a:prstGeom prst="rect">
                <a:avLst/>
              </a:prstGeom>
              <a:solidFill>
                <a:srgbClr val="E4E4E4"/>
              </a:solidFill>
            </p:spPr>
            <p:txBody>
              <a:bodyPr wrap="square" rtlCol="0">
                <a:spAutoFit/>
              </a:bodyPr>
              <a:lstStyle/>
              <a:p>
                <a:r>
                  <a:rPr lang="en-US" sz="2400" b="1" dirty="0" smtClean="0"/>
                  <a:t>10 	         30	     50 		70                90</a:t>
                </a:r>
              </a:p>
            </p:txBody>
          </p:sp>
        </p:grpSp>
      </p:grpSp>
      <p:sp>
        <p:nvSpPr>
          <p:cNvPr id="14" name="TextBox 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effectLst>
                  <a:outerShdw dist="50800" dir="7200000" algn="ctr" rotWithShape="0">
                    <a:schemeClr val="bg1"/>
                  </a:outerShdw>
                </a:effectLst>
                <a:latin typeface="Calibri" pitchFamily="34" charset="0"/>
              </a:rPr>
              <a:t>Global Forest Cover</a:t>
            </a:r>
            <a:endParaRPr lang="en-US" sz="4400" b="1" dirty="0">
              <a:effectLst>
                <a:outerShdw dist="50800" dir="7200000" algn="ctr" rotWithShape="0">
                  <a:schemeClr val="bg1"/>
                </a:outerShdw>
              </a:effectLst>
              <a:latin typeface="Calibri" pitchFamily="34" charset="0"/>
            </a:endParaRPr>
          </a:p>
        </p:txBody>
      </p:sp>
      <p:sp>
        <p:nvSpPr>
          <p:cNvPr id="15" name="Oval 14"/>
          <p:cNvSpPr/>
          <p:nvPr/>
        </p:nvSpPr>
        <p:spPr>
          <a:xfrm>
            <a:off x="4495800" y="6248400"/>
            <a:ext cx="2209800" cy="533400"/>
          </a:xfrm>
          <a:prstGeom prst="ellipse">
            <a:avLst/>
          </a:prstGeom>
          <a:ln w="635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 name="Group 22"/>
          <p:cNvGrpSpPr/>
          <p:nvPr/>
        </p:nvGrpSpPr>
        <p:grpSpPr>
          <a:xfrm>
            <a:off x="1524000" y="5867400"/>
            <a:ext cx="6629400" cy="533400"/>
            <a:chOff x="1524000" y="5867400"/>
            <a:chExt cx="6629400" cy="533400"/>
          </a:xfrm>
        </p:grpSpPr>
        <p:cxnSp>
          <p:nvCxnSpPr>
            <p:cNvPr id="17" name="Straight Arrow Connector 16"/>
            <p:cNvCxnSpPr/>
            <p:nvPr/>
          </p:nvCxnSpPr>
          <p:spPr>
            <a:xfrm>
              <a:off x="1752600" y="5867400"/>
              <a:ext cx="6019800" cy="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524000" y="5867400"/>
              <a:ext cx="609600" cy="533400"/>
            </a:xfrm>
            <a:prstGeom prst="ellipse">
              <a:avLst/>
            </a:prstGeom>
            <a:ln w="635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p:cNvSpPr/>
            <p:nvPr/>
          </p:nvSpPr>
          <p:spPr>
            <a:xfrm>
              <a:off x="7543800" y="5867400"/>
              <a:ext cx="609600" cy="533400"/>
            </a:xfrm>
            <a:prstGeom prst="ellipse">
              <a:avLst/>
            </a:prstGeom>
            <a:ln w="635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 name="Oval 23"/>
          <p:cNvSpPr/>
          <p:nvPr/>
        </p:nvSpPr>
        <p:spPr>
          <a:xfrm rot="16200000">
            <a:off x="-381000" y="3352800"/>
            <a:ext cx="2209800" cy="533400"/>
          </a:xfrm>
          <a:prstGeom prst="ellipse">
            <a:avLst/>
          </a:prstGeom>
          <a:ln w="635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 name="Group 24"/>
          <p:cNvGrpSpPr/>
          <p:nvPr/>
        </p:nvGrpSpPr>
        <p:grpSpPr>
          <a:xfrm rot="16200000">
            <a:off x="-1219200" y="3276600"/>
            <a:ext cx="5105400" cy="685800"/>
            <a:chOff x="1447800" y="5867400"/>
            <a:chExt cx="5105400" cy="685800"/>
          </a:xfrm>
        </p:grpSpPr>
        <p:cxnSp>
          <p:nvCxnSpPr>
            <p:cNvPr id="26" name="Straight Arrow Connector 25"/>
            <p:cNvCxnSpPr/>
            <p:nvPr/>
          </p:nvCxnSpPr>
          <p:spPr>
            <a:xfrm rot="5400000" flipV="1">
              <a:off x="4000500" y="4305300"/>
              <a:ext cx="0" cy="449580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447800" y="5943600"/>
              <a:ext cx="609600" cy="533400"/>
            </a:xfrm>
            <a:prstGeom prst="ellipse">
              <a:avLst/>
            </a:prstGeom>
            <a:ln w="635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Oval 27"/>
            <p:cNvSpPr/>
            <p:nvPr/>
          </p:nvSpPr>
          <p:spPr>
            <a:xfrm>
              <a:off x="5943600" y="5867400"/>
              <a:ext cx="609600" cy="685800"/>
            </a:xfrm>
            <a:prstGeom prst="ellipse">
              <a:avLst/>
            </a:prstGeom>
            <a:ln w="635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0" name="Rectangle 49"/>
          <p:cNvSpPr/>
          <p:nvPr/>
        </p:nvSpPr>
        <p:spPr>
          <a:xfrm>
            <a:off x="2713129" y="2286000"/>
            <a:ext cx="2544671" cy="1292662"/>
          </a:xfrm>
          <a:prstGeom prst="rect">
            <a:avLst/>
          </a:prstGeom>
          <a:ln w="50800">
            <a:noFill/>
          </a:ln>
          <a:effectLst/>
        </p:spPr>
        <p:txBody>
          <a:bodyPr wrap="none">
            <a:spAutoFit/>
          </a:bodyPr>
          <a:lstStyle/>
          <a:p>
            <a:r>
              <a:rPr lang="en-US" sz="2600" b="1" dirty="0" smtClean="0"/>
              <a:t>Temperate forest</a:t>
            </a:r>
          </a:p>
          <a:p>
            <a:r>
              <a:rPr lang="en-US" sz="2600" b="1" dirty="0" smtClean="0"/>
              <a:t>10”-130” </a:t>
            </a:r>
            <a:r>
              <a:rPr lang="en-US" sz="2600" b="1" dirty="0" err="1" smtClean="0"/>
              <a:t>precip</a:t>
            </a:r>
            <a:endParaRPr lang="en-US" sz="2600" b="1" dirty="0" smtClean="0"/>
          </a:p>
          <a:p>
            <a:r>
              <a:rPr lang="en-US" sz="2600" b="1" dirty="0" smtClean="0"/>
              <a:t>40</a:t>
            </a:r>
            <a:r>
              <a:rPr lang="en-US" sz="2600" b="1" baseline="30000" dirty="0" smtClean="0"/>
              <a:t>o </a:t>
            </a:r>
            <a:r>
              <a:rPr lang="en-US" sz="2600" b="1" dirty="0" smtClean="0">
                <a:sym typeface="Wingdings" pitchFamily="2" charset="2"/>
              </a:rPr>
              <a:t>- </a:t>
            </a:r>
            <a:r>
              <a:rPr lang="en-US" sz="2600" b="1" dirty="0" smtClean="0"/>
              <a:t>75</a:t>
            </a:r>
            <a:r>
              <a:rPr lang="en-US" sz="2600" b="1" baseline="30000" dirty="0" smtClean="0"/>
              <a:t>o  </a:t>
            </a:r>
            <a:r>
              <a:rPr lang="en-US" sz="2600" b="1" dirty="0" smtClean="0"/>
              <a:t>temp</a:t>
            </a:r>
            <a:endParaRPr lang="en-US" sz="2600" b="1" baseline="30000" dirty="0" smtClean="0"/>
          </a:p>
        </p:txBody>
      </p:sp>
      <p:grpSp>
        <p:nvGrpSpPr>
          <p:cNvPr id="56" name="Group 55"/>
          <p:cNvGrpSpPr/>
          <p:nvPr/>
        </p:nvGrpSpPr>
        <p:grpSpPr>
          <a:xfrm>
            <a:off x="1676400" y="3722240"/>
            <a:ext cx="2971800" cy="1840358"/>
            <a:chOff x="1676400" y="3584747"/>
            <a:chExt cx="2819400" cy="1673053"/>
          </a:xfrm>
        </p:grpSpPr>
        <p:cxnSp>
          <p:nvCxnSpPr>
            <p:cNvPr id="53" name="Straight Connector 52"/>
            <p:cNvCxnSpPr/>
            <p:nvPr/>
          </p:nvCxnSpPr>
          <p:spPr>
            <a:xfrm flipV="1">
              <a:off x="1718441" y="5247290"/>
              <a:ext cx="1492469" cy="10510"/>
            </a:xfrm>
            <a:prstGeom prst="line">
              <a:avLst/>
            </a:prstGeom>
            <a:ln w="76200">
              <a:solidFill>
                <a:schemeClr val="accent1">
                  <a:lumMod val="75000"/>
                </a:schemeClr>
              </a:solidFill>
              <a:prstDash val="sysDot"/>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676400" y="3584747"/>
              <a:ext cx="2819400" cy="10510"/>
            </a:xfrm>
            <a:prstGeom prst="line">
              <a:avLst/>
            </a:prstGeom>
            <a:ln w="76200">
              <a:solidFill>
                <a:schemeClr val="accent1">
                  <a:lumMod val="75000"/>
                </a:schemeClr>
              </a:solidFill>
              <a:prstDash val="sysDot"/>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676400" y="3831848"/>
            <a:ext cx="2012923" cy="1292662"/>
          </a:xfrm>
          <a:prstGeom prst="rect">
            <a:avLst/>
          </a:prstGeom>
          <a:noFill/>
          <a:ln w="50800">
            <a:noFill/>
          </a:ln>
          <a:effectLst/>
        </p:spPr>
        <p:txBody>
          <a:bodyPr wrap="none">
            <a:spAutoFit/>
          </a:bodyPr>
          <a:lstStyle/>
          <a:p>
            <a:r>
              <a:rPr lang="en-US" sz="2600" b="1" dirty="0" smtClean="0"/>
              <a:t>Boreal Forest</a:t>
            </a:r>
          </a:p>
          <a:p>
            <a:r>
              <a:rPr lang="en-US" sz="2600" b="1" dirty="0" smtClean="0"/>
              <a:t>5”-75” </a:t>
            </a:r>
            <a:r>
              <a:rPr lang="en-US" sz="2600" b="1" dirty="0" err="1" smtClean="0"/>
              <a:t>precip</a:t>
            </a:r>
            <a:endParaRPr lang="en-US" sz="2600" b="1" dirty="0" smtClean="0"/>
          </a:p>
          <a:p>
            <a:r>
              <a:rPr lang="en-US" sz="2600" b="1" dirty="0" smtClean="0"/>
              <a:t>23</a:t>
            </a:r>
            <a:r>
              <a:rPr lang="en-US" sz="2600" b="1" baseline="30000" dirty="0" smtClean="0"/>
              <a:t>o </a:t>
            </a:r>
            <a:r>
              <a:rPr lang="en-US" sz="2600" b="1" dirty="0" smtClean="0">
                <a:sym typeface="Wingdings" pitchFamily="2" charset="2"/>
              </a:rPr>
              <a:t>- </a:t>
            </a:r>
            <a:r>
              <a:rPr lang="en-US" sz="2600" b="1" dirty="0" smtClean="0"/>
              <a:t>41</a:t>
            </a:r>
            <a:r>
              <a:rPr lang="en-US" sz="2600" b="1" baseline="30000" dirty="0" smtClean="0"/>
              <a:t>o</a:t>
            </a:r>
          </a:p>
        </p:txBody>
      </p:sp>
      <p:grpSp>
        <p:nvGrpSpPr>
          <p:cNvPr id="73" name="Group 72"/>
          <p:cNvGrpSpPr/>
          <p:nvPr/>
        </p:nvGrpSpPr>
        <p:grpSpPr>
          <a:xfrm>
            <a:off x="3200400" y="3710152"/>
            <a:ext cx="1397875" cy="2175641"/>
            <a:chOff x="3200400" y="3710152"/>
            <a:chExt cx="1397875" cy="2175641"/>
          </a:xfrm>
        </p:grpSpPr>
        <p:cxnSp>
          <p:nvCxnSpPr>
            <p:cNvPr id="57" name="Straight Connector 56"/>
            <p:cNvCxnSpPr/>
            <p:nvPr/>
          </p:nvCxnSpPr>
          <p:spPr>
            <a:xfrm flipH="1" flipV="1">
              <a:off x="3200400" y="5562600"/>
              <a:ext cx="2" cy="304800"/>
            </a:xfrm>
            <a:prstGeom prst="line">
              <a:avLst/>
            </a:prstGeom>
            <a:ln w="50800">
              <a:solidFill>
                <a:schemeClr val="accent1">
                  <a:lumMod val="75000"/>
                </a:schemeClr>
              </a:solidFill>
              <a:prstDash val="solid"/>
            </a:ln>
            <a:effectLst>
              <a:outerShdw dist="50800" dir="8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49" idx="7"/>
            </p:cNvCxnSpPr>
            <p:nvPr/>
          </p:nvCxnSpPr>
          <p:spPr>
            <a:xfrm flipV="1">
              <a:off x="4537843" y="3710152"/>
              <a:ext cx="60432" cy="2175641"/>
            </a:xfrm>
            <a:prstGeom prst="line">
              <a:avLst/>
            </a:prstGeom>
            <a:ln w="50800">
              <a:solidFill>
                <a:schemeClr val="accent1">
                  <a:lumMod val="75000"/>
                </a:schemeClr>
              </a:solidFill>
            </a:ln>
            <a:effectLst>
              <a:outerShdw dist="50800" dir="8400000" algn="ctr" rotWithShape="0">
                <a:schemeClr val="bg1"/>
              </a:outerShdw>
            </a:effectLst>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4267200" y="2133600"/>
            <a:ext cx="2590800" cy="3733800"/>
            <a:chOff x="2133600" y="2186152"/>
            <a:chExt cx="2590800" cy="3733800"/>
          </a:xfrm>
        </p:grpSpPr>
        <p:cxnSp>
          <p:nvCxnSpPr>
            <p:cNvPr id="78" name="Straight Connector 77"/>
            <p:cNvCxnSpPr/>
            <p:nvPr/>
          </p:nvCxnSpPr>
          <p:spPr>
            <a:xfrm flipV="1">
              <a:off x="2133600" y="5462752"/>
              <a:ext cx="0" cy="457200"/>
            </a:xfrm>
            <a:prstGeom prst="line">
              <a:avLst/>
            </a:prstGeom>
            <a:ln w="50800">
              <a:solidFill>
                <a:srgbClr val="FFC000"/>
              </a:solidFill>
            </a:ln>
            <a:effectLst>
              <a:outerShdw dist="50800" dir="8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4648200" y="2186152"/>
              <a:ext cx="76200" cy="3733800"/>
            </a:xfrm>
            <a:prstGeom prst="line">
              <a:avLst/>
            </a:prstGeom>
            <a:ln w="50800">
              <a:solidFill>
                <a:srgbClr val="FFC000"/>
              </a:solidFill>
            </a:ln>
            <a:effectLst>
              <a:outerShdw dist="50800" dir="8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1676400" y="2209800"/>
            <a:ext cx="5105400" cy="3134710"/>
            <a:chOff x="1676400" y="3733800"/>
            <a:chExt cx="5105400" cy="3134710"/>
          </a:xfrm>
        </p:grpSpPr>
        <p:cxnSp>
          <p:nvCxnSpPr>
            <p:cNvPr id="75" name="Straight Connector 74"/>
            <p:cNvCxnSpPr>
              <a:endCxn id="81" idx="1"/>
            </p:cNvCxnSpPr>
            <p:nvPr/>
          </p:nvCxnSpPr>
          <p:spPr>
            <a:xfrm flipV="1">
              <a:off x="1676400" y="6858001"/>
              <a:ext cx="2590800" cy="10509"/>
            </a:xfrm>
            <a:prstGeom prst="line">
              <a:avLst/>
            </a:prstGeom>
            <a:ln w="76200">
              <a:solidFill>
                <a:srgbClr val="FFC000"/>
              </a:solidFill>
              <a:prstDash val="sysDot"/>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676400" y="3733800"/>
              <a:ext cx="5105400" cy="10510"/>
            </a:xfrm>
            <a:prstGeom prst="line">
              <a:avLst/>
            </a:prstGeom>
            <a:ln w="76200">
              <a:solidFill>
                <a:srgbClr val="FFC000"/>
              </a:solidFill>
              <a:prstDash val="sysDot"/>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sp>
        <p:nvSpPr>
          <p:cNvPr id="83" name="Rectangle 82"/>
          <p:cNvSpPr/>
          <p:nvPr/>
        </p:nvSpPr>
        <p:spPr>
          <a:xfrm>
            <a:off x="4343400" y="990600"/>
            <a:ext cx="2356222" cy="1292662"/>
          </a:xfrm>
          <a:prstGeom prst="rect">
            <a:avLst/>
          </a:prstGeom>
          <a:ln w="50800">
            <a:noFill/>
          </a:ln>
          <a:effectLst/>
        </p:spPr>
        <p:txBody>
          <a:bodyPr wrap="none">
            <a:spAutoFit/>
          </a:bodyPr>
          <a:lstStyle/>
          <a:p>
            <a:r>
              <a:rPr lang="en-US" sz="2600" b="1" dirty="0" smtClean="0"/>
              <a:t>Tropical forest</a:t>
            </a:r>
          </a:p>
          <a:p>
            <a:r>
              <a:rPr lang="en-US" sz="2600" b="1" dirty="0" smtClean="0"/>
              <a:t>20”-170” </a:t>
            </a:r>
            <a:r>
              <a:rPr lang="en-US" sz="2600" b="1" dirty="0" err="1" smtClean="0"/>
              <a:t>precip</a:t>
            </a:r>
            <a:endParaRPr lang="en-US" sz="2600" b="1" dirty="0" smtClean="0"/>
          </a:p>
          <a:p>
            <a:r>
              <a:rPr lang="en-US" sz="2600" b="1" dirty="0" smtClean="0"/>
              <a:t>75</a:t>
            </a:r>
            <a:r>
              <a:rPr lang="en-US" sz="2600" b="1" baseline="30000" dirty="0" smtClean="0"/>
              <a:t>o </a:t>
            </a:r>
            <a:r>
              <a:rPr lang="en-US" sz="2600" b="1" dirty="0" smtClean="0">
                <a:sym typeface="Wingdings" pitchFamily="2" charset="2"/>
              </a:rPr>
              <a:t>- </a:t>
            </a:r>
            <a:r>
              <a:rPr lang="en-US" sz="2600" b="1" dirty="0" smtClean="0"/>
              <a:t>90</a:t>
            </a:r>
            <a:r>
              <a:rPr lang="en-US" sz="2600" b="1" baseline="30000" dirty="0" smtClean="0"/>
              <a:t>o  </a:t>
            </a:r>
            <a:r>
              <a:rPr lang="en-US" sz="2600" b="1" dirty="0" smtClean="0"/>
              <a:t>temp</a:t>
            </a:r>
            <a:endParaRPr lang="en-US" sz="2600" b="1" baseline="30000" dirty="0" smtClean="0"/>
          </a:p>
        </p:txBody>
      </p:sp>
      <p:grpSp>
        <p:nvGrpSpPr>
          <p:cNvPr id="84" name="Group 83"/>
          <p:cNvGrpSpPr/>
          <p:nvPr/>
        </p:nvGrpSpPr>
        <p:grpSpPr>
          <a:xfrm>
            <a:off x="1676400" y="990600"/>
            <a:ext cx="5791200" cy="4191000"/>
            <a:chOff x="1676400" y="2590800"/>
            <a:chExt cx="5791200" cy="4191000"/>
          </a:xfrm>
          <a:effectLst>
            <a:outerShdw blurRad="50800" dist="50800" dir="5400000" algn="ctr" rotWithShape="0">
              <a:schemeClr val="bg1"/>
            </a:outerShdw>
          </a:effectLst>
        </p:grpSpPr>
        <p:cxnSp>
          <p:nvCxnSpPr>
            <p:cNvPr id="85" name="Straight Connector 84"/>
            <p:cNvCxnSpPr/>
            <p:nvPr/>
          </p:nvCxnSpPr>
          <p:spPr>
            <a:xfrm>
              <a:off x="1676400" y="6781800"/>
              <a:ext cx="4876800" cy="0"/>
            </a:xfrm>
            <a:prstGeom prst="line">
              <a:avLst/>
            </a:prstGeom>
            <a:ln w="76200">
              <a:solidFill>
                <a:srgbClr val="00B050"/>
              </a:solidFill>
              <a:prstDash val="sysDot"/>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676400" y="2590800"/>
              <a:ext cx="5791200" cy="0"/>
            </a:xfrm>
            <a:prstGeom prst="line">
              <a:avLst/>
            </a:prstGeom>
            <a:ln w="76200">
              <a:solidFill>
                <a:srgbClr val="00B050"/>
              </a:solidFill>
              <a:prstDash val="sysDot"/>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6553200" y="4800600"/>
            <a:ext cx="1524000" cy="1066800"/>
            <a:chOff x="3124200" y="4929352"/>
            <a:chExt cx="1524000" cy="1066800"/>
          </a:xfrm>
          <a:effectLst>
            <a:outerShdw blurRad="50800" dist="50800" dir="5400000" algn="ctr" rotWithShape="0">
              <a:schemeClr val="bg1"/>
            </a:outerShdw>
          </a:effectLst>
        </p:grpSpPr>
        <p:cxnSp>
          <p:nvCxnSpPr>
            <p:cNvPr id="88" name="Straight Connector 87"/>
            <p:cNvCxnSpPr/>
            <p:nvPr/>
          </p:nvCxnSpPr>
          <p:spPr>
            <a:xfrm flipV="1">
              <a:off x="3124200" y="5386552"/>
              <a:ext cx="0" cy="609600"/>
            </a:xfrm>
            <a:prstGeom prst="line">
              <a:avLst/>
            </a:prstGeom>
            <a:ln w="50800">
              <a:solidFill>
                <a:srgbClr val="00B050"/>
              </a:solidFill>
            </a:ln>
            <a:effectLst>
              <a:outerShdw dist="50800" dir="8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4648200" y="4929352"/>
              <a:ext cx="0" cy="990600"/>
            </a:xfrm>
            <a:prstGeom prst="line">
              <a:avLst/>
            </a:prstGeom>
            <a:ln w="50800">
              <a:solidFill>
                <a:srgbClr val="00B050"/>
              </a:solidFill>
            </a:ln>
            <a:effectLst>
              <a:outerShdw dist="50800" dir="8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6393180" y="942340"/>
            <a:ext cx="1749085" cy="4366260"/>
            <a:chOff x="6393180" y="942340"/>
            <a:chExt cx="1749085" cy="4366260"/>
          </a:xfrm>
        </p:grpSpPr>
        <p:sp>
          <p:nvSpPr>
            <p:cNvPr id="90" name="Freeform 89"/>
            <p:cNvSpPr/>
            <p:nvPr/>
          </p:nvSpPr>
          <p:spPr>
            <a:xfrm>
              <a:off x="6393180" y="942340"/>
              <a:ext cx="1719580" cy="4366260"/>
            </a:xfrm>
            <a:custGeom>
              <a:avLst/>
              <a:gdLst>
                <a:gd name="connsiteX0" fmla="*/ 99060 w 1719580"/>
                <a:gd name="connsiteY0" fmla="*/ 4315460 h 4366260"/>
                <a:gd name="connsiteX1" fmla="*/ 190500 w 1719580"/>
                <a:gd name="connsiteY1" fmla="*/ 4269740 h 4366260"/>
                <a:gd name="connsiteX2" fmla="*/ 297180 w 1719580"/>
                <a:gd name="connsiteY2" fmla="*/ 3736340 h 4366260"/>
                <a:gd name="connsiteX3" fmla="*/ 236220 w 1719580"/>
                <a:gd name="connsiteY3" fmla="*/ 2974340 h 4366260"/>
                <a:gd name="connsiteX4" fmla="*/ 281940 w 1719580"/>
                <a:gd name="connsiteY4" fmla="*/ 2075180 h 4366260"/>
                <a:gd name="connsiteX5" fmla="*/ 388620 w 1719580"/>
                <a:gd name="connsiteY5" fmla="*/ 1435100 h 4366260"/>
                <a:gd name="connsiteX6" fmla="*/ 571500 w 1719580"/>
                <a:gd name="connsiteY6" fmla="*/ 1115060 h 4366260"/>
                <a:gd name="connsiteX7" fmla="*/ 769620 w 1719580"/>
                <a:gd name="connsiteY7" fmla="*/ 703580 h 4366260"/>
                <a:gd name="connsiteX8" fmla="*/ 891540 w 1719580"/>
                <a:gd name="connsiteY8" fmla="*/ 383540 h 4366260"/>
                <a:gd name="connsiteX9" fmla="*/ 1043940 w 1719580"/>
                <a:gd name="connsiteY9" fmla="*/ 78740 h 4366260"/>
                <a:gd name="connsiteX10" fmla="*/ 1165860 w 1719580"/>
                <a:gd name="connsiteY10" fmla="*/ 93980 h 4366260"/>
                <a:gd name="connsiteX11" fmla="*/ 1348740 w 1719580"/>
                <a:gd name="connsiteY11" fmla="*/ 642620 h 4366260"/>
                <a:gd name="connsiteX12" fmla="*/ 1546860 w 1719580"/>
                <a:gd name="connsiteY12" fmla="*/ 1877060 h 4366260"/>
                <a:gd name="connsiteX13" fmla="*/ 1638300 w 1719580"/>
                <a:gd name="connsiteY13" fmla="*/ 2943860 h 4366260"/>
                <a:gd name="connsiteX14" fmla="*/ 1699260 w 1719580"/>
                <a:gd name="connsiteY14" fmla="*/ 3614420 h 4366260"/>
                <a:gd name="connsiteX15" fmla="*/ 1684020 w 1719580"/>
                <a:gd name="connsiteY15" fmla="*/ 3797300 h 4366260"/>
                <a:gd name="connsiteX16" fmla="*/ 1485900 w 1719580"/>
                <a:gd name="connsiteY16" fmla="*/ 3980180 h 4366260"/>
                <a:gd name="connsiteX17" fmla="*/ 784860 w 1719580"/>
                <a:gd name="connsiteY17" fmla="*/ 4224020 h 4366260"/>
                <a:gd name="connsiteX18" fmla="*/ 99060 w 1719580"/>
                <a:gd name="connsiteY18" fmla="*/ 4315460 h 436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9580" h="4366260">
                  <a:moveTo>
                    <a:pt x="99060" y="4315460"/>
                  </a:moveTo>
                  <a:cubicBezTo>
                    <a:pt x="0" y="4323080"/>
                    <a:pt x="157480" y="4366260"/>
                    <a:pt x="190500" y="4269740"/>
                  </a:cubicBezTo>
                  <a:cubicBezTo>
                    <a:pt x="223520" y="4173220"/>
                    <a:pt x="289560" y="3952240"/>
                    <a:pt x="297180" y="3736340"/>
                  </a:cubicBezTo>
                  <a:cubicBezTo>
                    <a:pt x="304800" y="3520440"/>
                    <a:pt x="238760" y="3251200"/>
                    <a:pt x="236220" y="2974340"/>
                  </a:cubicBezTo>
                  <a:cubicBezTo>
                    <a:pt x="233680" y="2697480"/>
                    <a:pt x="256540" y="2331720"/>
                    <a:pt x="281940" y="2075180"/>
                  </a:cubicBezTo>
                  <a:cubicBezTo>
                    <a:pt x="307340" y="1818640"/>
                    <a:pt x="340360" y="1595120"/>
                    <a:pt x="388620" y="1435100"/>
                  </a:cubicBezTo>
                  <a:cubicBezTo>
                    <a:pt x="436880" y="1275080"/>
                    <a:pt x="508000" y="1236980"/>
                    <a:pt x="571500" y="1115060"/>
                  </a:cubicBezTo>
                  <a:cubicBezTo>
                    <a:pt x="635000" y="993140"/>
                    <a:pt x="716280" y="825500"/>
                    <a:pt x="769620" y="703580"/>
                  </a:cubicBezTo>
                  <a:cubicBezTo>
                    <a:pt x="822960" y="581660"/>
                    <a:pt x="845820" y="487680"/>
                    <a:pt x="891540" y="383540"/>
                  </a:cubicBezTo>
                  <a:cubicBezTo>
                    <a:pt x="937260" y="279400"/>
                    <a:pt x="998220" y="127000"/>
                    <a:pt x="1043940" y="78740"/>
                  </a:cubicBezTo>
                  <a:cubicBezTo>
                    <a:pt x="1089660" y="30480"/>
                    <a:pt x="1115060" y="0"/>
                    <a:pt x="1165860" y="93980"/>
                  </a:cubicBezTo>
                  <a:cubicBezTo>
                    <a:pt x="1216660" y="187960"/>
                    <a:pt x="1285240" y="345440"/>
                    <a:pt x="1348740" y="642620"/>
                  </a:cubicBezTo>
                  <a:cubicBezTo>
                    <a:pt x="1412240" y="939800"/>
                    <a:pt x="1498600" y="1493520"/>
                    <a:pt x="1546860" y="1877060"/>
                  </a:cubicBezTo>
                  <a:cubicBezTo>
                    <a:pt x="1595120" y="2260600"/>
                    <a:pt x="1612900" y="2654300"/>
                    <a:pt x="1638300" y="2943860"/>
                  </a:cubicBezTo>
                  <a:cubicBezTo>
                    <a:pt x="1663700" y="3233420"/>
                    <a:pt x="1691640" y="3472180"/>
                    <a:pt x="1699260" y="3614420"/>
                  </a:cubicBezTo>
                  <a:cubicBezTo>
                    <a:pt x="1706880" y="3756660"/>
                    <a:pt x="1719580" y="3736340"/>
                    <a:pt x="1684020" y="3797300"/>
                  </a:cubicBezTo>
                  <a:cubicBezTo>
                    <a:pt x="1648460" y="3858260"/>
                    <a:pt x="1635760" y="3909060"/>
                    <a:pt x="1485900" y="3980180"/>
                  </a:cubicBezTo>
                  <a:cubicBezTo>
                    <a:pt x="1336040" y="4051300"/>
                    <a:pt x="1010920" y="4165600"/>
                    <a:pt x="784860" y="4224020"/>
                  </a:cubicBezTo>
                  <a:cubicBezTo>
                    <a:pt x="558800" y="4282440"/>
                    <a:pt x="198120" y="4307840"/>
                    <a:pt x="99060" y="4315460"/>
                  </a:cubicBezTo>
                  <a:close/>
                </a:path>
              </a:pathLst>
            </a:custGeom>
            <a:solidFill>
              <a:srgbClr val="00B050"/>
            </a:solidFill>
            <a:ln w="508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Box 90"/>
            <p:cNvSpPr txBox="1"/>
            <p:nvPr/>
          </p:nvSpPr>
          <p:spPr>
            <a:xfrm rot="18980629">
              <a:off x="6705077" y="3682561"/>
              <a:ext cx="1437188" cy="1015663"/>
            </a:xfrm>
            <a:prstGeom prst="rect">
              <a:avLst/>
            </a:prstGeom>
            <a:noFill/>
            <a:effectLst>
              <a:outerShdw dist="50800" dir="7200000" algn="ctr" rotWithShape="0">
                <a:schemeClr val="tx1"/>
              </a:outerShdw>
            </a:effectLst>
          </p:spPr>
          <p:txBody>
            <a:bodyPr wrap="none" rtlCol="0">
              <a:spAutoFit/>
            </a:bodyPr>
            <a:lstStyle/>
            <a:p>
              <a:pPr algn="ctr"/>
              <a:r>
                <a:rPr lang="en-US" sz="3000" b="1" dirty="0" smtClean="0">
                  <a:solidFill>
                    <a:schemeClr val="bg1"/>
                  </a:solidFill>
                </a:rPr>
                <a:t>Tropical</a:t>
              </a:r>
            </a:p>
            <a:p>
              <a:pPr algn="ctr"/>
              <a:r>
                <a:rPr lang="en-US" sz="3000" b="1" dirty="0" smtClean="0">
                  <a:solidFill>
                    <a:schemeClr val="bg1"/>
                  </a:solidFill>
                </a:rPr>
                <a:t>forest</a:t>
              </a:r>
            </a:p>
          </p:txBody>
        </p:sp>
      </p:grpSp>
      <p:grpSp>
        <p:nvGrpSpPr>
          <p:cNvPr id="80" name="Group 79"/>
          <p:cNvGrpSpPr/>
          <p:nvPr/>
        </p:nvGrpSpPr>
        <p:grpSpPr>
          <a:xfrm>
            <a:off x="4241800" y="2133601"/>
            <a:ext cx="2611120" cy="3263900"/>
            <a:chOff x="4241800" y="2133601"/>
            <a:chExt cx="2611120" cy="3263900"/>
          </a:xfrm>
        </p:grpSpPr>
        <p:sp>
          <p:nvSpPr>
            <p:cNvPr id="81" name="Freeform 80"/>
            <p:cNvSpPr/>
            <p:nvPr/>
          </p:nvSpPr>
          <p:spPr>
            <a:xfrm>
              <a:off x="4241800" y="2133601"/>
              <a:ext cx="2611120" cy="3263900"/>
            </a:xfrm>
            <a:custGeom>
              <a:avLst/>
              <a:gdLst>
                <a:gd name="connsiteX0" fmla="*/ 96520 w 2819400"/>
                <a:gd name="connsiteY0" fmla="*/ 3172460 h 3350260"/>
                <a:gd name="connsiteX1" fmla="*/ 187960 w 2819400"/>
                <a:gd name="connsiteY1" fmla="*/ 3065780 h 3350260"/>
                <a:gd name="connsiteX2" fmla="*/ 309880 w 2819400"/>
                <a:gd name="connsiteY2" fmla="*/ 2806700 h 3350260"/>
                <a:gd name="connsiteX3" fmla="*/ 355600 w 2819400"/>
                <a:gd name="connsiteY3" fmla="*/ 2349500 h 3350260"/>
                <a:gd name="connsiteX4" fmla="*/ 386080 w 2819400"/>
                <a:gd name="connsiteY4" fmla="*/ 1877060 h 3350260"/>
                <a:gd name="connsiteX5" fmla="*/ 508000 w 2819400"/>
                <a:gd name="connsiteY5" fmla="*/ 1557020 h 3350260"/>
                <a:gd name="connsiteX6" fmla="*/ 889000 w 2819400"/>
                <a:gd name="connsiteY6" fmla="*/ 1328420 h 3350260"/>
                <a:gd name="connsiteX7" fmla="*/ 1529080 w 2819400"/>
                <a:gd name="connsiteY7" fmla="*/ 916940 h 3350260"/>
                <a:gd name="connsiteX8" fmla="*/ 2169160 w 2819400"/>
                <a:gd name="connsiteY8" fmla="*/ 551180 h 3350260"/>
                <a:gd name="connsiteX9" fmla="*/ 2534920 w 2819400"/>
                <a:gd name="connsiteY9" fmla="*/ 292100 h 3350260"/>
                <a:gd name="connsiteX10" fmla="*/ 2794000 w 2819400"/>
                <a:gd name="connsiteY10" fmla="*/ 33020 h 3350260"/>
                <a:gd name="connsiteX11" fmla="*/ 2687320 w 2819400"/>
                <a:gd name="connsiteY11" fmla="*/ 490220 h 3350260"/>
                <a:gd name="connsiteX12" fmla="*/ 2641600 w 2819400"/>
                <a:gd name="connsiteY12" fmla="*/ 1191260 h 3350260"/>
                <a:gd name="connsiteX13" fmla="*/ 2626360 w 2819400"/>
                <a:gd name="connsiteY13" fmla="*/ 2197100 h 3350260"/>
                <a:gd name="connsiteX14" fmla="*/ 2565400 w 2819400"/>
                <a:gd name="connsiteY14" fmla="*/ 2791460 h 3350260"/>
                <a:gd name="connsiteX15" fmla="*/ 2428240 w 2819400"/>
                <a:gd name="connsiteY15" fmla="*/ 3081020 h 3350260"/>
                <a:gd name="connsiteX16" fmla="*/ 1864360 w 2819400"/>
                <a:gd name="connsiteY16" fmla="*/ 3141980 h 3350260"/>
                <a:gd name="connsiteX17" fmla="*/ 919480 w 2819400"/>
                <a:gd name="connsiteY17" fmla="*/ 3263900 h 3350260"/>
                <a:gd name="connsiteX18" fmla="*/ 142240 w 2819400"/>
                <a:gd name="connsiteY18" fmla="*/ 3340100 h 3350260"/>
                <a:gd name="connsiteX19" fmla="*/ 96520 w 2819400"/>
                <a:gd name="connsiteY19" fmla="*/ 3172460 h 3350260"/>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585720 w 2839720"/>
                <a:gd name="connsiteY14" fmla="*/ 2791460 h 3398943"/>
                <a:gd name="connsiteX15" fmla="*/ 2448560 w 2839720"/>
                <a:gd name="connsiteY15" fmla="*/ 3081020 h 3398943"/>
                <a:gd name="connsiteX16" fmla="*/ 1884680 w 2839720"/>
                <a:gd name="connsiteY16" fmla="*/ 3141980 h 3398943"/>
                <a:gd name="connsiteX17" fmla="*/ 1092200 w 2839720"/>
                <a:gd name="connsiteY17" fmla="*/ 2819400 h 3398943"/>
                <a:gd name="connsiteX18" fmla="*/ 162560 w 2839720"/>
                <a:gd name="connsiteY18" fmla="*/ 3340100 h 3398943"/>
                <a:gd name="connsiteX19" fmla="*/ 116840 w 2839720"/>
                <a:gd name="connsiteY19"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585720 w 2839720"/>
                <a:gd name="connsiteY14" fmla="*/ 2791460 h 3398943"/>
                <a:gd name="connsiteX15" fmla="*/ 2448560 w 2839720"/>
                <a:gd name="connsiteY15" fmla="*/ 3081020 h 3398943"/>
                <a:gd name="connsiteX16" fmla="*/ 1854200 w 2839720"/>
                <a:gd name="connsiteY16" fmla="*/ 2667000 h 3398943"/>
                <a:gd name="connsiteX17" fmla="*/ 1092200 w 2839720"/>
                <a:gd name="connsiteY17" fmla="*/ 2819400 h 3398943"/>
                <a:gd name="connsiteX18" fmla="*/ 162560 w 2839720"/>
                <a:gd name="connsiteY18" fmla="*/ 3340100 h 3398943"/>
                <a:gd name="connsiteX19" fmla="*/ 116840 w 2839720"/>
                <a:gd name="connsiteY19"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585720 w 2839720"/>
                <a:gd name="connsiteY14" fmla="*/ 2791460 h 3398943"/>
                <a:gd name="connsiteX15" fmla="*/ 2387600 w 2839720"/>
                <a:gd name="connsiteY15" fmla="*/ 2438400 h 3398943"/>
                <a:gd name="connsiteX16" fmla="*/ 1854200 w 2839720"/>
                <a:gd name="connsiteY16" fmla="*/ 2667000 h 3398943"/>
                <a:gd name="connsiteX17" fmla="*/ 1092200 w 2839720"/>
                <a:gd name="connsiteY17" fmla="*/ 2819400 h 3398943"/>
                <a:gd name="connsiteX18" fmla="*/ 162560 w 2839720"/>
                <a:gd name="connsiteY18" fmla="*/ 3340100 h 3398943"/>
                <a:gd name="connsiteX19" fmla="*/ 116840 w 2839720"/>
                <a:gd name="connsiteY19"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387600 w 2839720"/>
                <a:gd name="connsiteY14" fmla="*/ 2438400 h 3398943"/>
                <a:gd name="connsiteX15" fmla="*/ 1854200 w 2839720"/>
                <a:gd name="connsiteY15" fmla="*/ 2667000 h 3398943"/>
                <a:gd name="connsiteX16" fmla="*/ 1092200 w 2839720"/>
                <a:gd name="connsiteY16" fmla="*/ 2819400 h 3398943"/>
                <a:gd name="connsiteX17" fmla="*/ 162560 w 2839720"/>
                <a:gd name="connsiteY17" fmla="*/ 3340100 h 3398943"/>
                <a:gd name="connsiteX18" fmla="*/ 116840 w 2839720"/>
                <a:gd name="connsiteY18"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311400 w 2839720"/>
                <a:gd name="connsiteY14" fmla="*/ 2133600 h 3398943"/>
                <a:gd name="connsiteX15" fmla="*/ 1854200 w 2839720"/>
                <a:gd name="connsiteY15" fmla="*/ 2667000 h 3398943"/>
                <a:gd name="connsiteX16" fmla="*/ 1092200 w 2839720"/>
                <a:gd name="connsiteY16" fmla="*/ 2819400 h 3398943"/>
                <a:gd name="connsiteX17" fmla="*/ 162560 w 2839720"/>
                <a:gd name="connsiteY17" fmla="*/ 3340100 h 3398943"/>
                <a:gd name="connsiteX18" fmla="*/ 116840 w 2839720"/>
                <a:gd name="connsiteY18"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311400 w 2839720"/>
                <a:gd name="connsiteY14" fmla="*/ 2133600 h 3398943"/>
                <a:gd name="connsiteX15" fmla="*/ 1778000 w 2839720"/>
                <a:gd name="connsiteY15" fmla="*/ 2514600 h 3398943"/>
                <a:gd name="connsiteX16" fmla="*/ 1092200 w 2839720"/>
                <a:gd name="connsiteY16" fmla="*/ 2819400 h 3398943"/>
                <a:gd name="connsiteX17" fmla="*/ 162560 w 2839720"/>
                <a:gd name="connsiteY17" fmla="*/ 3340100 h 3398943"/>
                <a:gd name="connsiteX18" fmla="*/ 116840 w 2839720"/>
                <a:gd name="connsiteY18"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311400 w 2839720"/>
                <a:gd name="connsiteY14" fmla="*/ 2362200 h 3398943"/>
                <a:gd name="connsiteX15" fmla="*/ 1778000 w 2839720"/>
                <a:gd name="connsiteY15" fmla="*/ 2514600 h 3398943"/>
                <a:gd name="connsiteX16" fmla="*/ 1092200 w 2839720"/>
                <a:gd name="connsiteY16" fmla="*/ 2819400 h 3398943"/>
                <a:gd name="connsiteX17" fmla="*/ 162560 w 2839720"/>
                <a:gd name="connsiteY17" fmla="*/ 3340100 h 3398943"/>
                <a:gd name="connsiteX18" fmla="*/ 116840 w 2839720"/>
                <a:gd name="connsiteY18"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311400 w 2839720"/>
                <a:gd name="connsiteY14" fmla="*/ 2362200 h 3398943"/>
                <a:gd name="connsiteX15" fmla="*/ 1778000 w 2839720"/>
                <a:gd name="connsiteY15" fmla="*/ 2590800 h 3398943"/>
                <a:gd name="connsiteX16" fmla="*/ 1092200 w 2839720"/>
                <a:gd name="connsiteY16" fmla="*/ 2819400 h 3398943"/>
                <a:gd name="connsiteX17" fmla="*/ 162560 w 2839720"/>
                <a:gd name="connsiteY17" fmla="*/ 3340100 h 3398943"/>
                <a:gd name="connsiteX18" fmla="*/ 116840 w 2839720"/>
                <a:gd name="connsiteY18"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235200 w 2839720"/>
                <a:gd name="connsiteY14" fmla="*/ 2438400 h 3398943"/>
                <a:gd name="connsiteX15" fmla="*/ 1778000 w 2839720"/>
                <a:gd name="connsiteY15" fmla="*/ 2590800 h 3398943"/>
                <a:gd name="connsiteX16" fmla="*/ 1092200 w 2839720"/>
                <a:gd name="connsiteY16" fmla="*/ 2819400 h 3398943"/>
                <a:gd name="connsiteX17" fmla="*/ 162560 w 2839720"/>
                <a:gd name="connsiteY17" fmla="*/ 3340100 h 3398943"/>
                <a:gd name="connsiteX18" fmla="*/ 116840 w 2839720"/>
                <a:gd name="connsiteY18" fmla="*/ 3172460 h 3398943"/>
                <a:gd name="connsiteX0" fmla="*/ 96520 w 2819400"/>
                <a:gd name="connsiteY0" fmla="*/ 3172460 h 3238923"/>
                <a:gd name="connsiteX1" fmla="*/ 187960 w 2819400"/>
                <a:gd name="connsiteY1" fmla="*/ 3065780 h 3238923"/>
                <a:gd name="connsiteX2" fmla="*/ 309880 w 2819400"/>
                <a:gd name="connsiteY2" fmla="*/ 2806700 h 3238923"/>
                <a:gd name="connsiteX3" fmla="*/ 355600 w 2819400"/>
                <a:gd name="connsiteY3" fmla="*/ 2349500 h 3238923"/>
                <a:gd name="connsiteX4" fmla="*/ 386080 w 2819400"/>
                <a:gd name="connsiteY4" fmla="*/ 1877060 h 3238923"/>
                <a:gd name="connsiteX5" fmla="*/ 508000 w 2819400"/>
                <a:gd name="connsiteY5" fmla="*/ 1557020 h 3238923"/>
                <a:gd name="connsiteX6" fmla="*/ 889000 w 2819400"/>
                <a:gd name="connsiteY6" fmla="*/ 1328420 h 3238923"/>
                <a:gd name="connsiteX7" fmla="*/ 1529080 w 2819400"/>
                <a:gd name="connsiteY7" fmla="*/ 916940 h 3238923"/>
                <a:gd name="connsiteX8" fmla="*/ 2169160 w 2819400"/>
                <a:gd name="connsiteY8" fmla="*/ 551180 h 3238923"/>
                <a:gd name="connsiteX9" fmla="*/ 2534920 w 2819400"/>
                <a:gd name="connsiteY9" fmla="*/ 292100 h 3238923"/>
                <a:gd name="connsiteX10" fmla="*/ 2794000 w 2819400"/>
                <a:gd name="connsiteY10" fmla="*/ 33020 h 3238923"/>
                <a:gd name="connsiteX11" fmla="*/ 2687320 w 2819400"/>
                <a:gd name="connsiteY11" fmla="*/ 490220 h 3238923"/>
                <a:gd name="connsiteX12" fmla="*/ 2641600 w 2819400"/>
                <a:gd name="connsiteY12" fmla="*/ 1191260 h 3238923"/>
                <a:gd name="connsiteX13" fmla="*/ 2626360 w 2819400"/>
                <a:gd name="connsiteY13" fmla="*/ 2197100 h 3238923"/>
                <a:gd name="connsiteX14" fmla="*/ 2214880 w 2819400"/>
                <a:gd name="connsiteY14" fmla="*/ 2438400 h 3238923"/>
                <a:gd name="connsiteX15" fmla="*/ 1757680 w 2819400"/>
                <a:gd name="connsiteY15" fmla="*/ 2590800 h 3238923"/>
                <a:gd name="connsiteX16" fmla="*/ 1071880 w 2819400"/>
                <a:gd name="connsiteY16" fmla="*/ 2819400 h 3238923"/>
                <a:gd name="connsiteX17" fmla="*/ 767080 w 2819400"/>
                <a:gd name="connsiteY17" fmla="*/ 2667000 h 3238923"/>
                <a:gd name="connsiteX18" fmla="*/ 96520 w 2819400"/>
                <a:gd name="connsiteY18" fmla="*/ 3172460 h 3238923"/>
                <a:gd name="connsiteX0" fmla="*/ 655320 w 2707640"/>
                <a:gd name="connsiteY0" fmla="*/ 2667000 h 3089063"/>
                <a:gd name="connsiteX1" fmla="*/ 76200 w 2707640"/>
                <a:gd name="connsiteY1" fmla="*/ 3065780 h 3089063"/>
                <a:gd name="connsiteX2" fmla="*/ 198120 w 2707640"/>
                <a:gd name="connsiteY2" fmla="*/ 2806700 h 3089063"/>
                <a:gd name="connsiteX3" fmla="*/ 243840 w 2707640"/>
                <a:gd name="connsiteY3" fmla="*/ 2349500 h 3089063"/>
                <a:gd name="connsiteX4" fmla="*/ 274320 w 2707640"/>
                <a:gd name="connsiteY4" fmla="*/ 1877060 h 3089063"/>
                <a:gd name="connsiteX5" fmla="*/ 396240 w 2707640"/>
                <a:gd name="connsiteY5" fmla="*/ 1557020 h 3089063"/>
                <a:gd name="connsiteX6" fmla="*/ 777240 w 2707640"/>
                <a:gd name="connsiteY6" fmla="*/ 1328420 h 3089063"/>
                <a:gd name="connsiteX7" fmla="*/ 1417320 w 2707640"/>
                <a:gd name="connsiteY7" fmla="*/ 916940 h 3089063"/>
                <a:gd name="connsiteX8" fmla="*/ 2057400 w 2707640"/>
                <a:gd name="connsiteY8" fmla="*/ 551180 h 3089063"/>
                <a:gd name="connsiteX9" fmla="*/ 2423160 w 2707640"/>
                <a:gd name="connsiteY9" fmla="*/ 292100 h 3089063"/>
                <a:gd name="connsiteX10" fmla="*/ 2682240 w 2707640"/>
                <a:gd name="connsiteY10" fmla="*/ 33020 h 3089063"/>
                <a:gd name="connsiteX11" fmla="*/ 2575560 w 2707640"/>
                <a:gd name="connsiteY11" fmla="*/ 490220 h 3089063"/>
                <a:gd name="connsiteX12" fmla="*/ 2529840 w 2707640"/>
                <a:gd name="connsiteY12" fmla="*/ 1191260 h 3089063"/>
                <a:gd name="connsiteX13" fmla="*/ 2514600 w 2707640"/>
                <a:gd name="connsiteY13" fmla="*/ 2197100 h 3089063"/>
                <a:gd name="connsiteX14" fmla="*/ 2103120 w 2707640"/>
                <a:gd name="connsiteY14" fmla="*/ 2438400 h 3089063"/>
                <a:gd name="connsiteX15" fmla="*/ 1645920 w 2707640"/>
                <a:gd name="connsiteY15" fmla="*/ 2590800 h 3089063"/>
                <a:gd name="connsiteX16" fmla="*/ 960120 w 2707640"/>
                <a:gd name="connsiteY16" fmla="*/ 2819400 h 3089063"/>
                <a:gd name="connsiteX17" fmla="*/ 655320 w 2707640"/>
                <a:gd name="connsiteY17" fmla="*/ 2667000 h 3089063"/>
                <a:gd name="connsiteX0" fmla="*/ 477520 w 2682240"/>
                <a:gd name="connsiteY0" fmla="*/ 2971800 h 3093297"/>
                <a:gd name="connsiteX1" fmla="*/ 50800 w 2682240"/>
                <a:gd name="connsiteY1" fmla="*/ 3065780 h 3093297"/>
                <a:gd name="connsiteX2" fmla="*/ 172720 w 2682240"/>
                <a:gd name="connsiteY2" fmla="*/ 2806700 h 3093297"/>
                <a:gd name="connsiteX3" fmla="*/ 218440 w 2682240"/>
                <a:gd name="connsiteY3" fmla="*/ 2349500 h 3093297"/>
                <a:gd name="connsiteX4" fmla="*/ 248920 w 2682240"/>
                <a:gd name="connsiteY4" fmla="*/ 1877060 h 3093297"/>
                <a:gd name="connsiteX5" fmla="*/ 370840 w 2682240"/>
                <a:gd name="connsiteY5" fmla="*/ 1557020 h 3093297"/>
                <a:gd name="connsiteX6" fmla="*/ 751840 w 2682240"/>
                <a:gd name="connsiteY6" fmla="*/ 1328420 h 3093297"/>
                <a:gd name="connsiteX7" fmla="*/ 1391920 w 2682240"/>
                <a:gd name="connsiteY7" fmla="*/ 916940 h 3093297"/>
                <a:gd name="connsiteX8" fmla="*/ 2032000 w 2682240"/>
                <a:gd name="connsiteY8" fmla="*/ 551180 h 3093297"/>
                <a:gd name="connsiteX9" fmla="*/ 2397760 w 2682240"/>
                <a:gd name="connsiteY9" fmla="*/ 292100 h 3093297"/>
                <a:gd name="connsiteX10" fmla="*/ 2656840 w 2682240"/>
                <a:gd name="connsiteY10" fmla="*/ 33020 h 3093297"/>
                <a:gd name="connsiteX11" fmla="*/ 2550160 w 2682240"/>
                <a:gd name="connsiteY11" fmla="*/ 490220 h 3093297"/>
                <a:gd name="connsiteX12" fmla="*/ 2504440 w 2682240"/>
                <a:gd name="connsiteY12" fmla="*/ 1191260 h 3093297"/>
                <a:gd name="connsiteX13" fmla="*/ 2489200 w 2682240"/>
                <a:gd name="connsiteY13" fmla="*/ 2197100 h 3093297"/>
                <a:gd name="connsiteX14" fmla="*/ 2077720 w 2682240"/>
                <a:gd name="connsiteY14" fmla="*/ 2438400 h 3093297"/>
                <a:gd name="connsiteX15" fmla="*/ 1620520 w 2682240"/>
                <a:gd name="connsiteY15" fmla="*/ 2590800 h 3093297"/>
                <a:gd name="connsiteX16" fmla="*/ 934720 w 2682240"/>
                <a:gd name="connsiteY16" fmla="*/ 2819400 h 3093297"/>
                <a:gd name="connsiteX17" fmla="*/ 477520 w 2682240"/>
                <a:gd name="connsiteY17" fmla="*/ 2971800 h 3093297"/>
                <a:gd name="connsiteX0" fmla="*/ 431800 w 2636520"/>
                <a:gd name="connsiteY0" fmla="*/ 2971800 h 3227917"/>
                <a:gd name="connsiteX1" fmla="*/ 50800 w 2636520"/>
                <a:gd name="connsiteY1" fmla="*/ 3200400 h 3227917"/>
                <a:gd name="connsiteX2" fmla="*/ 127000 w 2636520"/>
                <a:gd name="connsiteY2" fmla="*/ 2806700 h 3227917"/>
                <a:gd name="connsiteX3" fmla="*/ 172720 w 2636520"/>
                <a:gd name="connsiteY3" fmla="*/ 2349500 h 3227917"/>
                <a:gd name="connsiteX4" fmla="*/ 203200 w 2636520"/>
                <a:gd name="connsiteY4" fmla="*/ 1877060 h 3227917"/>
                <a:gd name="connsiteX5" fmla="*/ 325120 w 2636520"/>
                <a:gd name="connsiteY5" fmla="*/ 1557020 h 3227917"/>
                <a:gd name="connsiteX6" fmla="*/ 706120 w 2636520"/>
                <a:gd name="connsiteY6" fmla="*/ 1328420 h 3227917"/>
                <a:gd name="connsiteX7" fmla="*/ 1346200 w 2636520"/>
                <a:gd name="connsiteY7" fmla="*/ 916940 h 3227917"/>
                <a:gd name="connsiteX8" fmla="*/ 1986280 w 2636520"/>
                <a:gd name="connsiteY8" fmla="*/ 551180 h 3227917"/>
                <a:gd name="connsiteX9" fmla="*/ 2352040 w 2636520"/>
                <a:gd name="connsiteY9" fmla="*/ 292100 h 3227917"/>
                <a:gd name="connsiteX10" fmla="*/ 2611120 w 2636520"/>
                <a:gd name="connsiteY10" fmla="*/ 33020 h 3227917"/>
                <a:gd name="connsiteX11" fmla="*/ 2504440 w 2636520"/>
                <a:gd name="connsiteY11" fmla="*/ 490220 h 3227917"/>
                <a:gd name="connsiteX12" fmla="*/ 2458720 w 2636520"/>
                <a:gd name="connsiteY12" fmla="*/ 1191260 h 3227917"/>
                <a:gd name="connsiteX13" fmla="*/ 2443480 w 2636520"/>
                <a:gd name="connsiteY13" fmla="*/ 2197100 h 3227917"/>
                <a:gd name="connsiteX14" fmla="*/ 2032000 w 2636520"/>
                <a:gd name="connsiteY14" fmla="*/ 2438400 h 3227917"/>
                <a:gd name="connsiteX15" fmla="*/ 1574800 w 2636520"/>
                <a:gd name="connsiteY15" fmla="*/ 2590800 h 3227917"/>
                <a:gd name="connsiteX16" fmla="*/ 889000 w 2636520"/>
                <a:gd name="connsiteY16" fmla="*/ 2819400 h 3227917"/>
                <a:gd name="connsiteX17" fmla="*/ 431800 w 2636520"/>
                <a:gd name="connsiteY17" fmla="*/ 2971800 h 3227917"/>
                <a:gd name="connsiteX0" fmla="*/ 406400 w 2611120"/>
                <a:gd name="connsiteY0" fmla="*/ 2971800 h 3251200"/>
                <a:gd name="connsiteX1" fmla="*/ 25400 w 2611120"/>
                <a:gd name="connsiteY1" fmla="*/ 3200400 h 3251200"/>
                <a:gd name="connsiteX2" fmla="*/ 254000 w 2611120"/>
                <a:gd name="connsiteY2" fmla="*/ 2667000 h 3251200"/>
                <a:gd name="connsiteX3" fmla="*/ 147320 w 2611120"/>
                <a:gd name="connsiteY3" fmla="*/ 2349500 h 3251200"/>
                <a:gd name="connsiteX4" fmla="*/ 177800 w 2611120"/>
                <a:gd name="connsiteY4" fmla="*/ 1877060 h 3251200"/>
                <a:gd name="connsiteX5" fmla="*/ 299720 w 2611120"/>
                <a:gd name="connsiteY5" fmla="*/ 1557020 h 3251200"/>
                <a:gd name="connsiteX6" fmla="*/ 680720 w 2611120"/>
                <a:gd name="connsiteY6" fmla="*/ 1328420 h 3251200"/>
                <a:gd name="connsiteX7" fmla="*/ 1320800 w 2611120"/>
                <a:gd name="connsiteY7" fmla="*/ 916940 h 3251200"/>
                <a:gd name="connsiteX8" fmla="*/ 1960880 w 2611120"/>
                <a:gd name="connsiteY8" fmla="*/ 551180 h 3251200"/>
                <a:gd name="connsiteX9" fmla="*/ 2326640 w 2611120"/>
                <a:gd name="connsiteY9" fmla="*/ 292100 h 3251200"/>
                <a:gd name="connsiteX10" fmla="*/ 2585720 w 2611120"/>
                <a:gd name="connsiteY10" fmla="*/ 33020 h 3251200"/>
                <a:gd name="connsiteX11" fmla="*/ 2479040 w 2611120"/>
                <a:gd name="connsiteY11" fmla="*/ 490220 h 3251200"/>
                <a:gd name="connsiteX12" fmla="*/ 2433320 w 2611120"/>
                <a:gd name="connsiteY12" fmla="*/ 1191260 h 3251200"/>
                <a:gd name="connsiteX13" fmla="*/ 2418080 w 2611120"/>
                <a:gd name="connsiteY13" fmla="*/ 2197100 h 3251200"/>
                <a:gd name="connsiteX14" fmla="*/ 2006600 w 2611120"/>
                <a:gd name="connsiteY14" fmla="*/ 2438400 h 3251200"/>
                <a:gd name="connsiteX15" fmla="*/ 1549400 w 2611120"/>
                <a:gd name="connsiteY15" fmla="*/ 2590800 h 3251200"/>
                <a:gd name="connsiteX16" fmla="*/ 863600 w 2611120"/>
                <a:gd name="connsiteY16" fmla="*/ 2819400 h 3251200"/>
                <a:gd name="connsiteX17" fmla="*/ 406400 w 2611120"/>
                <a:gd name="connsiteY17" fmla="*/ 2971800 h 3251200"/>
                <a:gd name="connsiteX0" fmla="*/ 406400 w 2611120"/>
                <a:gd name="connsiteY0" fmla="*/ 2971800 h 3251200"/>
                <a:gd name="connsiteX1" fmla="*/ 25400 w 2611120"/>
                <a:gd name="connsiteY1" fmla="*/ 3200400 h 3251200"/>
                <a:gd name="connsiteX2" fmla="*/ 254000 w 2611120"/>
                <a:gd name="connsiteY2" fmla="*/ 2667000 h 3251200"/>
                <a:gd name="connsiteX3" fmla="*/ 254000 w 2611120"/>
                <a:gd name="connsiteY3" fmla="*/ 2209799 h 3251200"/>
                <a:gd name="connsiteX4" fmla="*/ 177800 w 2611120"/>
                <a:gd name="connsiteY4" fmla="*/ 1877060 h 3251200"/>
                <a:gd name="connsiteX5" fmla="*/ 299720 w 2611120"/>
                <a:gd name="connsiteY5" fmla="*/ 1557020 h 3251200"/>
                <a:gd name="connsiteX6" fmla="*/ 680720 w 2611120"/>
                <a:gd name="connsiteY6" fmla="*/ 1328420 h 3251200"/>
                <a:gd name="connsiteX7" fmla="*/ 1320800 w 2611120"/>
                <a:gd name="connsiteY7" fmla="*/ 916940 h 3251200"/>
                <a:gd name="connsiteX8" fmla="*/ 1960880 w 2611120"/>
                <a:gd name="connsiteY8" fmla="*/ 551180 h 3251200"/>
                <a:gd name="connsiteX9" fmla="*/ 2326640 w 2611120"/>
                <a:gd name="connsiteY9" fmla="*/ 292100 h 3251200"/>
                <a:gd name="connsiteX10" fmla="*/ 2585720 w 2611120"/>
                <a:gd name="connsiteY10" fmla="*/ 33020 h 3251200"/>
                <a:gd name="connsiteX11" fmla="*/ 2479040 w 2611120"/>
                <a:gd name="connsiteY11" fmla="*/ 490220 h 3251200"/>
                <a:gd name="connsiteX12" fmla="*/ 2433320 w 2611120"/>
                <a:gd name="connsiteY12" fmla="*/ 1191260 h 3251200"/>
                <a:gd name="connsiteX13" fmla="*/ 2418080 w 2611120"/>
                <a:gd name="connsiteY13" fmla="*/ 2197100 h 3251200"/>
                <a:gd name="connsiteX14" fmla="*/ 2006600 w 2611120"/>
                <a:gd name="connsiteY14" fmla="*/ 2438400 h 3251200"/>
                <a:gd name="connsiteX15" fmla="*/ 1549400 w 2611120"/>
                <a:gd name="connsiteY15" fmla="*/ 2590800 h 3251200"/>
                <a:gd name="connsiteX16" fmla="*/ 863600 w 2611120"/>
                <a:gd name="connsiteY16" fmla="*/ 2819400 h 3251200"/>
                <a:gd name="connsiteX17" fmla="*/ 406400 w 2611120"/>
                <a:gd name="connsiteY17" fmla="*/ 2971800 h 3251200"/>
                <a:gd name="connsiteX0" fmla="*/ 406400 w 2611120"/>
                <a:gd name="connsiteY0" fmla="*/ 2971800 h 3251200"/>
                <a:gd name="connsiteX1" fmla="*/ 25400 w 2611120"/>
                <a:gd name="connsiteY1" fmla="*/ 3200400 h 3251200"/>
                <a:gd name="connsiteX2" fmla="*/ 254000 w 2611120"/>
                <a:gd name="connsiteY2" fmla="*/ 2667000 h 3251200"/>
                <a:gd name="connsiteX3" fmla="*/ 254000 w 2611120"/>
                <a:gd name="connsiteY3" fmla="*/ 2209799 h 3251200"/>
                <a:gd name="connsiteX4" fmla="*/ 330200 w 2611120"/>
                <a:gd name="connsiteY4" fmla="*/ 1752599 h 3251200"/>
                <a:gd name="connsiteX5" fmla="*/ 299720 w 2611120"/>
                <a:gd name="connsiteY5" fmla="*/ 1557020 h 3251200"/>
                <a:gd name="connsiteX6" fmla="*/ 680720 w 2611120"/>
                <a:gd name="connsiteY6" fmla="*/ 1328420 h 3251200"/>
                <a:gd name="connsiteX7" fmla="*/ 1320800 w 2611120"/>
                <a:gd name="connsiteY7" fmla="*/ 916940 h 3251200"/>
                <a:gd name="connsiteX8" fmla="*/ 1960880 w 2611120"/>
                <a:gd name="connsiteY8" fmla="*/ 551180 h 3251200"/>
                <a:gd name="connsiteX9" fmla="*/ 2326640 w 2611120"/>
                <a:gd name="connsiteY9" fmla="*/ 292100 h 3251200"/>
                <a:gd name="connsiteX10" fmla="*/ 2585720 w 2611120"/>
                <a:gd name="connsiteY10" fmla="*/ 33020 h 3251200"/>
                <a:gd name="connsiteX11" fmla="*/ 2479040 w 2611120"/>
                <a:gd name="connsiteY11" fmla="*/ 490220 h 3251200"/>
                <a:gd name="connsiteX12" fmla="*/ 2433320 w 2611120"/>
                <a:gd name="connsiteY12" fmla="*/ 1191260 h 3251200"/>
                <a:gd name="connsiteX13" fmla="*/ 2418080 w 2611120"/>
                <a:gd name="connsiteY13" fmla="*/ 2197100 h 3251200"/>
                <a:gd name="connsiteX14" fmla="*/ 2006600 w 2611120"/>
                <a:gd name="connsiteY14" fmla="*/ 2438400 h 3251200"/>
                <a:gd name="connsiteX15" fmla="*/ 1549400 w 2611120"/>
                <a:gd name="connsiteY15" fmla="*/ 2590800 h 3251200"/>
                <a:gd name="connsiteX16" fmla="*/ 863600 w 2611120"/>
                <a:gd name="connsiteY16" fmla="*/ 2819400 h 3251200"/>
                <a:gd name="connsiteX17" fmla="*/ 406400 w 2611120"/>
                <a:gd name="connsiteY17" fmla="*/ 2971800 h 3251200"/>
                <a:gd name="connsiteX0" fmla="*/ 406400 w 2611120"/>
                <a:gd name="connsiteY0" fmla="*/ 3047999 h 3263900"/>
                <a:gd name="connsiteX1" fmla="*/ 25400 w 2611120"/>
                <a:gd name="connsiteY1" fmla="*/ 3200400 h 3263900"/>
                <a:gd name="connsiteX2" fmla="*/ 254000 w 2611120"/>
                <a:gd name="connsiteY2" fmla="*/ 2667000 h 3263900"/>
                <a:gd name="connsiteX3" fmla="*/ 254000 w 2611120"/>
                <a:gd name="connsiteY3" fmla="*/ 2209799 h 3263900"/>
                <a:gd name="connsiteX4" fmla="*/ 330200 w 2611120"/>
                <a:gd name="connsiteY4" fmla="*/ 1752599 h 3263900"/>
                <a:gd name="connsiteX5" fmla="*/ 299720 w 2611120"/>
                <a:gd name="connsiteY5" fmla="*/ 1557020 h 3263900"/>
                <a:gd name="connsiteX6" fmla="*/ 680720 w 2611120"/>
                <a:gd name="connsiteY6" fmla="*/ 1328420 h 3263900"/>
                <a:gd name="connsiteX7" fmla="*/ 1320800 w 2611120"/>
                <a:gd name="connsiteY7" fmla="*/ 916940 h 3263900"/>
                <a:gd name="connsiteX8" fmla="*/ 1960880 w 2611120"/>
                <a:gd name="connsiteY8" fmla="*/ 551180 h 3263900"/>
                <a:gd name="connsiteX9" fmla="*/ 2326640 w 2611120"/>
                <a:gd name="connsiteY9" fmla="*/ 292100 h 3263900"/>
                <a:gd name="connsiteX10" fmla="*/ 2585720 w 2611120"/>
                <a:gd name="connsiteY10" fmla="*/ 33020 h 3263900"/>
                <a:gd name="connsiteX11" fmla="*/ 2479040 w 2611120"/>
                <a:gd name="connsiteY11" fmla="*/ 490220 h 3263900"/>
                <a:gd name="connsiteX12" fmla="*/ 2433320 w 2611120"/>
                <a:gd name="connsiteY12" fmla="*/ 1191260 h 3263900"/>
                <a:gd name="connsiteX13" fmla="*/ 2418080 w 2611120"/>
                <a:gd name="connsiteY13" fmla="*/ 2197100 h 3263900"/>
                <a:gd name="connsiteX14" fmla="*/ 2006600 w 2611120"/>
                <a:gd name="connsiteY14" fmla="*/ 2438400 h 3263900"/>
                <a:gd name="connsiteX15" fmla="*/ 1549400 w 2611120"/>
                <a:gd name="connsiteY15" fmla="*/ 2590800 h 3263900"/>
                <a:gd name="connsiteX16" fmla="*/ 863600 w 2611120"/>
                <a:gd name="connsiteY16" fmla="*/ 2819400 h 3263900"/>
                <a:gd name="connsiteX17" fmla="*/ 406400 w 2611120"/>
                <a:gd name="connsiteY17" fmla="*/ 3047999 h 3263900"/>
                <a:gd name="connsiteX0" fmla="*/ 406400 w 2611120"/>
                <a:gd name="connsiteY0" fmla="*/ 3047999 h 3263900"/>
                <a:gd name="connsiteX1" fmla="*/ 25400 w 2611120"/>
                <a:gd name="connsiteY1" fmla="*/ 3200400 h 3263900"/>
                <a:gd name="connsiteX2" fmla="*/ 254000 w 2611120"/>
                <a:gd name="connsiteY2" fmla="*/ 2667000 h 3263900"/>
                <a:gd name="connsiteX3" fmla="*/ 254000 w 2611120"/>
                <a:gd name="connsiteY3" fmla="*/ 2209799 h 3263900"/>
                <a:gd name="connsiteX4" fmla="*/ 330200 w 2611120"/>
                <a:gd name="connsiteY4" fmla="*/ 1752599 h 3263900"/>
                <a:gd name="connsiteX5" fmla="*/ 299720 w 2611120"/>
                <a:gd name="connsiteY5" fmla="*/ 1557020 h 3263900"/>
                <a:gd name="connsiteX6" fmla="*/ 680720 w 2611120"/>
                <a:gd name="connsiteY6" fmla="*/ 1328420 h 3263900"/>
                <a:gd name="connsiteX7" fmla="*/ 1320800 w 2611120"/>
                <a:gd name="connsiteY7" fmla="*/ 916940 h 3263900"/>
                <a:gd name="connsiteX8" fmla="*/ 1960880 w 2611120"/>
                <a:gd name="connsiteY8" fmla="*/ 551180 h 3263900"/>
                <a:gd name="connsiteX9" fmla="*/ 2326640 w 2611120"/>
                <a:gd name="connsiteY9" fmla="*/ 292100 h 3263900"/>
                <a:gd name="connsiteX10" fmla="*/ 2585720 w 2611120"/>
                <a:gd name="connsiteY10" fmla="*/ 33020 h 3263900"/>
                <a:gd name="connsiteX11" fmla="*/ 2479040 w 2611120"/>
                <a:gd name="connsiteY11" fmla="*/ 490220 h 3263900"/>
                <a:gd name="connsiteX12" fmla="*/ 2433320 w 2611120"/>
                <a:gd name="connsiteY12" fmla="*/ 1191260 h 3263900"/>
                <a:gd name="connsiteX13" fmla="*/ 2418080 w 2611120"/>
                <a:gd name="connsiteY13" fmla="*/ 2197100 h 3263900"/>
                <a:gd name="connsiteX14" fmla="*/ 2006600 w 2611120"/>
                <a:gd name="connsiteY14" fmla="*/ 2438400 h 3263900"/>
                <a:gd name="connsiteX15" fmla="*/ 1549400 w 2611120"/>
                <a:gd name="connsiteY15" fmla="*/ 2590800 h 3263900"/>
                <a:gd name="connsiteX16" fmla="*/ 863600 w 2611120"/>
                <a:gd name="connsiteY16" fmla="*/ 2819400 h 3263900"/>
                <a:gd name="connsiteX17" fmla="*/ 406400 w 2611120"/>
                <a:gd name="connsiteY17" fmla="*/ 3047999 h 326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11120" h="3263900">
                  <a:moveTo>
                    <a:pt x="406400" y="3047999"/>
                  </a:moveTo>
                  <a:cubicBezTo>
                    <a:pt x="266700" y="3111499"/>
                    <a:pt x="50800" y="3263900"/>
                    <a:pt x="25400" y="3200400"/>
                  </a:cubicBezTo>
                  <a:cubicBezTo>
                    <a:pt x="0" y="3136900"/>
                    <a:pt x="215900" y="2832100"/>
                    <a:pt x="254000" y="2667000"/>
                  </a:cubicBezTo>
                  <a:cubicBezTo>
                    <a:pt x="292100" y="2501900"/>
                    <a:pt x="241300" y="2362199"/>
                    <a:pt x="254000" y="2209799"/>
                  </a:cubicBezTo>
                  <a:cubicBezTo>
                    <a:pt x="266700" y="2057399"/>
                    <a:pt x="322580" y="1861395"/>
                    <a:pt x="330200" y="1752599"/>
                  </a:cubicBezTo>
                  <a:cubicBezTo>
                    <a:pt x="337820" y="1643803"/>
                    <a:pt x="241300" y="1627716"/>
                    <a:pt x="299720" y="1557020"/>
                  </a:cubicBezTo>
                  <a:cubicBezTo>
                    <a:pt x="358140" y="1486324"/>
                    <a:pt x="510540" y="1435100"/>
                    <a:pt x="680720" y="1328420"/>
                  </a:cubicBezTo>
                  <a:cubicBezTo>
                    <a:pt x="850900" y="1221740"/>
                    <a:pt x="1107440" y="1046480"/>
                    <a:pt x="1320800" y="916940"/>
                  </a:cubicBezTo>
                  <a:cubicBezTo>
                    <a:pt x="1534160" y="787400"/>
                    <a:pt x="1793240" y="655320"/>
                    <a:pt x="1960880" y="551180"/>
                  </a:cubicBezTo>
                  <a:cubicBezTo>
                    <a:pt x="2128520" y="447040"/>
                    <a:pt x="2222500" y="378460"/>
                    <a:pt x="2326640" y="292100"/>
                  </a:cubicBezTo>
                  <a:cubicBezTo>
                    <a:pt x="2430780" y="205740"/>
                    <a:pt x="2560320" y="0"/>
                    <a:pt x="2585720" y="33020"/>
                  </a:cubicBezTo>
                  <a:cubicBezTo>
                    <a:pt x="2611120" y="66040"/>
                    <a:pt x="2504440" y="297180"/>
                    <a:pt x="2479040" y="490220"/>
                  </a:cubicBezTo>
                  <a:cubicBezTo>
                    <a:pt x="2453640" y="683260"/>
                    <a:pt x="2443480" y="906780"/>
                    <a:pt x="2433320" y="1191260"/>
                  </a:cubicBezTo>
                  <a:cubicBezTo>
                    <a:pt x="2423160" y="1475740"/>
                    <a:pt x="2489200" y="1989243"/>
                    <a:pt x="2418080" y="2197100"/>
                  </a:cubicBezTo>
                  <a:cubicBezTo>
                    <a:pt x="2346960" y="2404957"/>
                    <a:pt x="2138680" y="2360083"/>
                    <a:pt x="2006600" y="2438400"/>
                  </a:cubicBezTo>
                  <a:cubicBezTo>
                    <a:pt x="1884680" y="2417657"/>
                    <a:pt x="1549400" y="2590800"/>
                    <a:pt x="1549400" y="2590800"/>
                  </a:cubicBezTo>
                  <a:lnTo>
                    <a:pt x="863600" y="2819400"/>
                  </a:lnTo>
                  <a:cubicBezTo>
                    <a:pt x="584463" y="2962779"/>
                    <a:pt x="546100" y="2984499"/>
                    <a:pt x="406400" y="3047999"/>
                  </a:cubicBezTo>
                  <a:close/>
                </a:path>
              </a:pathLst>
            </a:custGeom>
            <a:solidFill>
              <a:srgbClr val="FFC000"/>
            </a:solidFill>
            <a:ln w="50800">
              <a:solidFill>
                <a:schemeClr val="tx1"/>
              </a:solidFill>
              <a:prstDash val="solid"/>
              <a:tailEnd type="arrow"/>
            </a:ln>
            <a:effectLst>
              <a:outerShdw dist="50800" dir="78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TextBox 81"/>
            <p:cNvSpPr txBox="1"/>
            <p:nvPr/>
          </p:nvSpPr>
          <p:spPr>
            <a:xfrm rot="18980629">
              <a:off x="4554369" y="3594052"/>
              <a:ext cx="1885131" cy="1015663"/>
            </a:xfrm>
            <a:prstGeom prst="rect">
              <a:avLst/>
            </a:prstGeom>
            <a:noFill/>
            <a:ln>
              <a:noFill/>
            </a:ln>
            <a:effectLst>
              <a:outerShdw dist="50800" dir="7200000" algn="ctr" rotWithShape="0">
                <a:schemeClr val="tx1"/>
              </a:outerShdw>
            </a:effectLst>
          </p:spPr>
          <p:txBody>
            <a:bodyPr wrap="none" rtlCol="0">
              <a:spAutoFit/>
            </a:bodyPr>
            <a:lstStyle/>
            <a:p>
              <a:pPr algn="ctr"/>
              <a:r>
                <a:rPr lang="en-US" sz="3000" b="1" dirty="0" smtClean="0">
                  <a:solidFill>
                    <a:schemeClr val="bg1"/>
                  </a:solidFill>
                </a:rPr>
                <a:t>Temperate</a:t>
              </a:r>
            </a:p>
            <a:p>
              <a:pPr algn="ctr"/>
              <a:r>
                <a:rPr lang="en-US" sz="3000" b="1" dirty="0" smtClean="0">
                  <a:solidFill>
                    <a:schemeClr val="bg1"/>
                  </a:solidFill>
                </a:rPr>
                <a:t>forest</a:t>
              </a:r>
            </a:p>
          </p:txBody>
        </p:sp>
      </p:grpSp>
      <p:grpSp>
        <p:nvGrpSpPr>
          <p:cNvPr id="72" name="Group 71"/>
          <p:cNvGrpSpPr/>
          <p:nvPr/>
        </p:nvGrpSpPr>
        <p:grpSpPr>
          <a:xfrm>
            <a:off x="3200400" y="3657600"/>
            <a:ext cx="1413640" cy="1939159"/>
            <a:chOff x="3200400" y="3657600"/>
            <a:chExt cx="1413640" cy="1939159"/>
          </a:xfrm>
        </p:grpSpPr>
        <p:sp>
          <p:nvSpPr>
            <p:cNvPr id="49" name="Freeform 48"/>
            <p:cNvSpPr/>
            <p:nvPr/>
          </p:nvSpPr>
          <p:spPr>
            <a:xfrm>
              <a:off x="3200400" y="3657600"/>
              <a:ext cx="1413640" cy="1939159"/>
            </a:xfrm>
            <a:custGeom>
              <a:avLst/>
              <a:gdLst>
                <a:gd name="connsiteX0" fmla="*/ 10510 w 1413640"/>
                <a:gd name="connsiteY0" fmla="*/ 1912883 h 1939159"/>
                <a:gd name="connsiteX1" fmla="*/ 120869 w 1413640"/>
                <a:gd name="connsiteY1" fmla="*/ 1676400 h 1939159"/>
                <a:gd name="connsiteX2" fmla="*/ 199696 w 1413640"/>
                <a:gd name="connsiteY2" fmla="*/ 1392621 h 1939159"/>
                <a:gd name="connsiteX3" fmla="*/ 278524 w 1413640"/>
                <a:gd name="connsiteY3" fmla="*/ 1077310 h 1939159"/>
                <a:gd name="connsiteX4" fmla="*/ 562303 w 1413640"/>
                <a:gd name="connsiteY4" fmla="*/ 746234 h 1939159"/>
                <a:gd name="connsiteX5" fmla="*/ 861848 w 1413640"/>
                <a:gd name="connsiteY5" fmla="*/ 430924 h 1939159"/>
                <a:gd name="connsiteX6" fmla="*/ 1208689 w 1413640"/>
                <a:gd name="connsiteY6" fmla="*/ 178676 h 1939159"/>
                <a:gd name="connsiteX7" fmla="*/ 1397875 w 1413640"/>
                <a:gd name="connsiteY7" fmla="*/ 52552 h 1939159"/>
                <a:gd name="connsiteX8" fmla="*/ 1303282 w 1413640"/>
                <a:gd name="connsiteY8" fmla="*/ 493986 h 1939159"/>
                <a:gd name="connsiteX9" fmla="*/ 1255986 w 1413640"/>
                <a:gd name="connsiteY9" fmla="*/ 1108841 h 1939159"/>
                <a:gd name="connsiteX10" fmla="*/ 1098331 w 1413640"/>
                <a:gd name="connsiteY10" fmla="*/ 1518745 h 1939159"/>
                <a:gd name="connsiteX11" fmla="*/ 877613 w 1413640"/>
                <a:gd name="connsiteY11" fmla="*/ 1707931 h 1939159"/>
                <a:gd name="connsiteX12" fmla="*/ 183931 w 1413640"/>
                <a:gd name="connsiteY12" fmla="*/ 1834055 h 1939159"/>
                <a:gd name="connsiteX13" fmla="*/ 10510 w 1413640"/>
                <a:gd name="connsiteY13" fmla="*/ 1912883 h 193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3640" h="1939159">
                  <a:moveTo>
                    <a:pt x="10510" y="1912883"/>
                  </a:moveTo>
                  <a:cubicBezTo>
                    <a:pt x="0" y="1886607"/>
                    <a:pt x="89338" y="1763110"/>
                    <a:pt x="120869" y="1676400"/>
                  </a:cubicBezTo>
                  <a:cubicBezTo>
                    <a:pt x="152400" y="1589690"/>
                    <a:pt x="173420" y="1492469"/>
                    <a:pt x="199696" y="1392621"/>
                  </a:cubicBezTo>
                  <a:cubicBezTo>
                    <a:pt x="225972" y="1292773"/>
                    <a:pt x="218090" y="1185041"/>
                    <a:pt x="278524" y="1077310"/>
                  </a:cubicBezTo>
                  <a:cubicBezTo>
                    <a:pt x="338958" y="969579"/>
                    <a:pt x="465082" y="853965"/>
                    <a:pt x="562303" y="746234"/>
                  </a:cubicBezTo>
                  <a:cubicBezTo>
                    <a:pt x="659524" y="638503"/>
                    <a:pt x="754117" y="525517"/>
                    <a:pt x="861848" y="430924"/>
                  </a:cubicBezTo>
                  <a:cubicBezTo>
                    <a:pt x="969579" y="336331"/>
                    <a:pt x="1119351" y="241738"/>
                    <a:pt x="1208689" y="178676"/>
                  </a:cubicBezTo>
                  <a:cubicBezTo>
                    <a:pt x="1298027" y="115614"/>
                    <a:pt x="1382110" y="0"/>
                    <a:pt x="1397875" y="52552"/>
                  </a:cubicBezTo>
                  <a:cubicBezTo>
                    <a:pt x="1413640" y="105104"/>
                    <a:pt x="1326930" y="317938"/>
                    <a:pt x="1303282" y="493986"/>
                  </a:cubicBezTo>
                  <a:cubicBezTo>
                    <a:pt x="1279634" y="670034"/>
                    <a:pt x="1290144" y="938048"/>
                    <a:pt x="1255986" y="1108841"/>
                  </a:cubicBezTo>
                  <a:cubicBezTo>
                    <a:pt x="1221828" y="1279634"/>
                    <a:pt x="1161393" y="1418897"/>
                    <a:pt x="1098331" y="1518745"/>
                  </a:cubicBezTo>
                  <a:cubicBezTo>
                    <a:pt x="1035269" y="1618593"/>
                    <a:pt x="1030013" y="1655379"/>
                    <a:pt x="877613" y="1707931"/>
                  </a:cubicBezTo>
                  <a:cubicBezTo>
                    <a:pt x="725213" y="1760483"/>
                    <a:pt x="333703" y="1799896"/>
                    <a:pt x="183931" y="1834055"/>
                  </a:cubicBezTo>
                  <a:cubicBezTo>
                    <a:pt x="34159" y="1868214"/>
                    <a:pt x="21020" y="1939159"/>
                    <a:pt x="10510" y="1912883"/>
                  </a:cubicBezTo>
                  <a:close/>
                </a:path>
              </a:pathLst>
            </a:custGeom>
            <a:solidFill>
              <a:schemeClr val="accent1">
                <a:lumMod val="75000"/>
              </a:schemeClr>
            </a:solidFill>
            <a:ln w="50800">
              <a:solidFill>
                <a:schemeClr val="tx1"/>
              </a:solidFill>
              <a:prstDash val="solid"/>
              <a:tailEnd type="arrow"/>
            </a:ln>
            <a:effectLst>
              <a:outerShdw dist="50800" dir="30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p:cNvSpPr txBox="1"/>
            <p:nvPr/>
          </p:nvSpPr>
          <p:spPr>
            <a:xfrm rot="18980629">
              <a:off x="3353006" y="4468819"/>
              <a:ext cx="1217513" cy="553998"/>
            </a:xfrm>
            <a:prstGeom prst="rect">
              <a:avLst/>
            </a:prstGeom>
            <a:noFill/>
            <a:effectLst/>
          </p:spPr>
          <p:txBody>
            <a:bodyPr wrap="none" rtlCol="0">
              <a:spAutoFit/>
            </a:bodyPr>
            <a:lstStyle/>
            <a:p>
              <a:r>
                <a:rPr lang="en-US" sz="3000" b="1" dirty="0" smtClean="0">
                  <a:effectLst>
                    <a:outerShdw dist="50800" dir="7800000" algn="ctr" rotWithShape="0">
                      <a:schemeClr val="bg1"/>
                    </a:outerShdw>
                  </a:effectLst>
                </a:rPr>
                <a:t>Boreal</a:t>
              </a:r>
            </a:p>
          </p:txBody>
        </p:sp>
      </p:grpSp>
      <p:sp>
        <p:nvSpPr>
          <p:cNvPr id="94" name="TextBox 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effectLst>
                  <a:outerShdw dist="50800" dir="7200000" algn="ctr" rotWithShape="0">
                    <a:schemeClr val="bg1"/>
                  </a:outerShdw>
                </a:effectLst>
                <a:latin typeface="Calibri" pitchFamily="34" charset="0"/>
              </a:rPr>
              <a:t>Vegetation Types</a:t>
            </a:r>
            <a:endParaRPr lang="en-US" sz="4400" b="1" dirty="0">
              <a:effectLst>
                <a:outerShdw dist="50800" dir="7200000" algn="ctr" rotWithShape="0">
                  <a:schemeClr val="bg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xit" presetSubtype="0" fill="hold" nodeType="withEffect">
                                  <p:stCondLst>
                                    <p:cond delay="0"/>
                                  </p:stCondLst>
                                  <p:childTnLst>
                                    <p:animEffect transition="out" filter="fade">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1" nodeType="click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p:cTn id="15" dur="1000" fill="hold"/>
                                        <p:tgtEl>
                                          <p:spTgt spid="94"/>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94"/>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94"/>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94"/>
                                        </p:tgtEl>
                                        <p:attrNameLst>
                                          <p:attrName>ppt_y</p:attrName>
                                        </p:attrNameLst>
                                      </p:cBhvr>
                                      <p:tavLst>
                                        <p:tav tm="0">
                                          <p:val>
                                            <p:strVal val="#ppt_y"/>
                                          </p:val>
                                        </p:tav>
                                        <p:tav tm="100000">
                                          <p:val>
                                            <p:strVal val="#ppt_y"/>
                                          </p:val>
                                        </p:tav>
                                      </p:tavLst>
                                    </p:anim>
                                  </p:childTnLst>
                                </p:cTn>
                              </p:par>
                              <p:par>
                                <p:cTn id="19" presetID="10" presetClass="exit" presetSubtype="0" fill="hold" grpId="0" nodeType="withEffect">
                                  <p:stCondLst>
                                    <p:cond delay="0"/>
                                  </p:stCondLst>
                                  <p:childTnLst>
                                    <p:animEffect transition="out" filter="fade">
                                      <p:cBhvr>
                                        <p:cTn id="20" dur="1000"/>
                                        <p:tgtEl>
                                          <p:spTgt spid="14"/>
                                        </p:tgtEl>
                                      </p:cBhvr>
                                    </p:animEffect>
                                    <p:set>
                                      <p:cBhvr>
                                        <p:cTn id="21" dur="1" fill="hold">
                                          <p:stCondLst>
                                            <p:cond delay="999"/>
                                          </p:stCondLst>
                                        </p:cTn>
                                        <p:tgtEl>
                                          <p:spTgt spid="1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1000"/>
                                        <p:tgtEl>
                                          <p:spTgt spid="15"/>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00"/>
                                        <p:tgtEl>
                                          <p:spTgt spid="23"/>
                                        </p:tgtEl>
                                      </p:cBhvr>
                                    </p:animEffect>
                                    <p:set>
                                      <p:cBhvr>
                                        <p:cTn id="35" dur="1" fill="hold">
                                          <p:stCondLst>
                                            <p:cond delay="999"/>
                                          </p:stCondLst>
                                        </p:cTn>
                                        <p:tgtEl>
                                          <p:spTgt spid="2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15"/>
                                        </p:tgtEl>
                                      </p:cBhvr>
                                    </p:animEffect>
                                    <p:set>
                                      <p:cBhvr>
                                        <p:cTn id="38" dur="1" fill="hold">
                                          <p:stCondLst>
                                            <p:cond delay="999"/>
                                          </p:stCondLst>
                                        </p:cTn>
                                        <p:tgtEl>
                                          <p:spTgt spid="15"/>
                                        </p:tgtEl>
                                        <p:attrNameLst>
                                          <p:attrName>style.visibility</p:attrName>
                                        </p:attrNameLst>
                                      </p:cBhvr>
                                      <p:to>
                                        <p:strVal val="hidden"/>
                                      </p:to>
                                    </p:set>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1000"/>
                                        <p:tgtEl>
                                          <p:spTgt spid="24"/>
                                        </p:tgtEl>
                                      </p:cBhvr>
                                    </p:animEffect>
                                  </p:childTnLst>
                                </p:cTn>
                              </p:par>
                            </p:childTnLst>
                          </p:cTn>
                        </p:par>
                        <p:par>
                          <p:cTn id="43" fill="hold">
                            <p:stCondLst>
                              <p:cond delay="2000"/>
                            </p:stCondLst>
                            <p:childTnLst>
                              <p:par>
                                <p:cTn id="44" presetID="22" presetClass="entr" presetSubtype="4"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1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1000"/>
                                        <p:tgtEl>
                                          <p:spTgt spid="24"/>
                                        </p:tgtEl>
                                      </p:cBhvr>
                                    </p:animEffect>
                                    <p:set>
                                      <p:cBhvr>
                                        <p:cTn id="51" dur="1" fill="hold">
                                          <p:stCondLst>
                                            <p:cond delay="999"/>
                                          </p:stCondLst>
                                        </p:cTn>
                                        <p:tgtEl>
                                          <p:spTgt spid="24"/>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1000"/>
                                        <p:tgtEl>
                                          <p:spTgt spid="25"/>
                                        </p:tgtEl>
                                      </p:cBhvr>
                                    </p:animEffect>
                                    <p:set>
                                      <p:cBhvr>
                                        <p:cTn id="54" dur="1" fill="hold">
                                          <p:stCondLst>
                                            <p:cond delay="999"/>
                                          </p:stCondLst>
                                        </p:cTn>
                                        <p:tgtEl>
                                          <p:spTgt spid="25"/>
                                        </p:tgtEl>
                                        <p:attrNameLst>
                                          <p:attrName>style.visibility</p:attrName>
                                        </p:attrNameLst>
                                      </p:cBhvr>
                                      <p:to>
                                        <p:strVal val="hidden"/>
                                      </p:to>
                                    </p:se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par>
                                <p:cTn id="59" presetID="10" presetClass="entr" presetSubtype="0" fill="hold" nodeType="withEffect">
                                  <p:stCondLst>
                                    <p:cond delay="0"/>
                                  </p:stCondLst>
                                  <p:childTnLst>
                                    <p:set>
                                      <p:cBhvr>
                                        <p:cTn id="60" dur="1" fill="hold">
                                          <p:stCondLst>
                                            <p:cond delay="0"/>
                                          </p:stCondLst>
                                        </p:cTn>
                                        <p:tgtEl>
                                          <p:spTgt spid="48">
                                            <p:txEl>
                                              <p:pRg st="0" end="0"/>
                                            </p:txEl>
                                          </p:spTgt>
                                        </p:tgtEl>
                                        <p:attrNameLst>
                                          <p:attrName>style.visibility</p:attrName>
                                        </p:attrNameLst>
                                      </p:cBhvr>
                                      <p:to>
                                        <p:strVal val="visible"/>
                                      </p:to>
                                    </p:set>
                                    <p:animEffect transition="in" filter="fade">
                                      <p:cBhvr>
                                        <p:cTn id="61" dur="1000"/>
                                        <p:tgtEl>
                                          <p:spTgt spid="4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right)">
                                      <p:cBhvr>
                                        <p:cTn id="66" dur="1000"/>
                                        <p:tgtEl>
                                          <p:spTgt spid="56"/>
                                        </p:tgtEl>
                                      </p:cBhvr>
                                    </p:animEffect>
                                  </p:childTnLst>
                                </p:cTn>
                              </p:par>
                              <p:par>
                                <p:cTn id="67" presetID="10" presetClass="entr" presetSubtype="0" fill="hold" nodeType="withEffect">
                                  <p:stCondLst>
                                    <p:cond delay="0"/>
                                  </p:stCondLst>
                                  <p:childTnLst>
                                    <p:set>
                                      <p:cBhvr>
                                        <p:cTn id="68" dur="1" fill="hold">
                                          <p:stCondLst>
                                            <p:cond delay="0"/>
                                          </p:stCondLst>
                                        </p:cTn>
                                        <p:tgtEl>
                                          <p:spTgt spid="48">
                                            <p:txEl>
                                              <p:pRg st="1" end="1"/>
                                            </p:txEl>
                                          </p:spTgt>
                                        </p:tgtEl>
                                        <p:attrNameLst>
                                          <p:attrName>style.visibility</p:attrName>
                                        </p:attrNameLst>
                                      </p:cBhvr>
                                      <p:to>
                                        <p:strVal val="visible"/>
                                      </p:to>
                                    </p:set>
                                    <p:animEffect transition="in" filter="fade">
                                      <p:cBhvr>
                                        <p:cTn id="69" dur="1000"/>
                                        <p:tgtEl>
                                          <p:spTgt spid="4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wipe(up)">
                                      <p:cBhvr>
                                        <p:cTn id="74" dur="1000"/>
                                        <p:tgtEl>
                                          <p:spTgt spid="73"/>
                                        </p:tgtEl>
                                      </p:cBhvr>
                                    </p:animEffect>
                                  </p:childTnLst>
                                </p:cTn>
                              </p:par>
                              <p:par>
                                <p:cTn id="75" presetID="10" presetClass="entr" presetSubtype="0" fill="hold" nodeType="withEffect">
                                  <p:stCondLst>
                                    <p:cond delay="0"/>
                                  </p:stCondLst>
                                  <p:childTnLst>
                                    <p:set>
                                      <p:cBhvr>
                                        <p:cTn id="76" dur="1" fill="hold">
                                          <p:stCondLst>
                                            <p:cond delay="0"/>
                                          </p:stCondLst>
                                        </p:cTn>
                                        <p:tgtEl>
                                          <p:spTgt spid="48">
                                            <p:txEl>
                                              <p:pRg st="2" end="2"/>
                                            </p:txEl>
                                          </p:spTgt>
                                        </p:tgtEl>
                                        <p:attrNameLst>
                                          <p:attrName>style.visibility</p:attrName>
                                        </p:attrNameLst>
                                      </p:cBhvr>
                                      <p:to>
                                        <p:strVal val="visible"/>
                                      </p:to>
                                    </p:set>
                                    <p:animEffect transition="in" filter="fade">
                                      <p:cBhvr>
                                        <p:cTn id="77" dur="1000"/>
                                        <p:tgtEl>
                                          <p:spTgt spid="48">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1000"/>
                                        <p:tgtEl>
                                          <p:spTgt spid="56"/>
                                        </p:tgtEl>
                                      </p:cBhvr>
                                    </p:animEffect>
                                    <p:set>
                                      <p:cBhvr>
                                        <p:cTn id="82" dur="1" fill="hold">
                                          <p:stCondLst>
                                            <p:cond delay="999"/>
                                          </p:stCondLst>
                                        </p:cTn>
                                        <p:tgtEl>
                                          <p:spTgt spid="56"/>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1000"/>
                                        <p:tgtEl>
                                          <p:spTgt spid="72"/>
                                        </p:tgtEl>
                                      </p:cBhvr>
                                    </p:animEffect>
                                    <p:set>
                                      <p:cBhvr>
                                        <p:cTn id="85" dur="1" fill="hold">
                                          <p:stCondLst>
                                            <p:cond delay="999"/>
                                          </p:stCondLst>
                                        </p:cTn>
                                        <p:tgtEl>
                                          <p:spTgt spid="7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1000"/>
                                        <p:tgtEl>
                                          <p:spTgt spid="73"/>
                                        </p:tgtEl>
                                      </p:cBhvr>
                                    </p:animEffect>
                                    <p:set>
                                      <p:cBhvr>
                                        <p:cTn id="88" dur="1" fill="hold">
                                          <p:stCondLst>
                                            <p:cond delay="999"/>
                                          </p:stCondLst>
                                        </p:cTn>
                                        <p:tgtEl>
                                          <p:spTgt spid="73"/>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1000"/>
                                        <p:tgtEl>
                                          <p:spTgt spid="48">
                                            <p:txEl>
                                              <p:pRg st="0" end="0"/>
                                            </p:txEl>
                                          </p:spTgt>
                                        </p:tgtEl>
                                      </p:cBhvr>
                                    </p:animEffect>
                                    <p:set>
                                      <p:cBhvr>
                                        <p:cTn id="91" dur="1" fill="hold">
                                          <p:stCondLst>
                                            <p:cond delay="999"/>
                                          </p:stCondLst>
                                        </p:cTn>
                                        <p:tgtEl>
                                          <p:spTgt spid="48">
                                            <p:txEl>
                                              <p:pRg st="0" end="0"/>
                                            </p:txEl>
                                          </p:spTgt>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1000"/>
                                        <p:tgtEl>
                                          <p:spTgt spid="48">
                                            <p:txEl>
                                              <p:pRg st="1" end="1"/>
                                            </p:txEl>
                                          </p:spTgt>
                                        </p:tgtEl>
                                      </p:cBhvr>
                                    </p:animEffect>
                                    <p:set>
                                      <p:cBhvr>
                                        <p:cTn id="94" dur="1" fill="hold">
                                          <p:stCondLst>
                                            <p:cond delay="999"/>
                                          </p:stCondLst>
                                        </p:cTn>
                                        <p:tgtEl>
                                          <p:spTgt spid="48">
                                            <p:txEl>
                                              <p:pRg st="1" end="1"/>
                                            </p:txEl>
                                          </p:spTgt>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1000"/>
                                        <p:tgtEl>
                                          <p:spTgt spid="48">
                                            <p:txEl>
                                              <p:pRg st="2" end="2"/>
                                            </p:txEl>
                                          </p:spTgt>
                                        </p:tgtEl>
                                      </p:cBhvr>
                                    </p:animEffect>
                                    <p:set>
                                      <p:cBhvr>
                                        <p:cTn id="97" dur="1" fill="hold">
                                          <p:stCondLst>
                                            <p:cond delay="999"/>
                                          </p:stCondLst>
                                        </p:cTn>
                                        <p:tgtEl>
                                          <p:spTgt spid="48">
                                            <p:txEl>
                                              <p:pRg st="2" end="2"/>
                                            </p:txEl>
                                          </p:spTgt>
                                        </p:tgtEl>
                                        <p:attrNameLst>
                                          <p:attrName>style.visibility</p:attrName>
                                        </p:attrNameLst>
                                      </p:cBhvr>
                                      <p:to>
                                        <p:strVal val="hidden"/>
                                      </p:to>
                                    </p:set>
                                  </p:childTnLst>
                                </p:cTn>
                              </p:par>
                            </p:childTnLst>
                          </p:cTn>
                        </p:par>
                        <p:par>
                          <p:cTn id="98" fill="hold">
                            <p:stCondLst>
                              <p:cond delay="1000"/>
                            </p:stCondLst>
                            <p:childTnLst>
                              <p:par>
                                <p:cTn id="99" presetID="22" presetClass="entr" presetSubtype="8" fill="hold" nodeType="after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wipe(left)">
                                      <p:cBhvr>
                                        <p:cTn id="101" dur="1000"/>
                                        <p:tgtEl>
                                          <p:spTgt spid="80"/>
                                        </p:tgtEl>
                                      </p:cBhvr>
                                    </p:animEffect>
                                  </p:childTnLst>
                                </p:cTn>
                              </p:par>
                              <p:par>
                                <p:cTn id="102" presetID="10" presetClass="entr" presetSubtype="0" fill="hold" nodeType="withEffect">
                                  <p:stCondLst>
                                    <p:cond delay="0"/>
                                  </p:stCondLst>
                                  <p:childTnLst>
                                    <p:set>
                                      <p:cBhvr>
                                        <p:cTn id="103" dur="1" fill="hold">
                                          <p:stCondLst>
                                            <p:cond delay="0"/>
                                          </p:stCondLst>
                                        </p:cTn>
                                        <p:tgtEl>
                                          <p:spTgt spid="50">
                                            <p:txEl>
                                              <p:pRg st="0" end="0"/>
                                            </p:txEl>
                                          </p:spTgt>
                                        </p:tgtEl>
                                        <p:attrNameLst>
                                          <p:attrName>style.visibility</p:attrName>
                                        </p:attrNameLst>
                                      </p:cBhvr>
                                      <p:to>
                                        <p:strVal val="visible"/>
                                      </p:to>
                                    </p:set>
                                    <p:animEffect transition="in" filter="fade">
                                      <p:cBhvr>
                                        <p:cTn id="104" dur="1000"/>
                                        <p:tgtEl>
                                          <p:spTgt spid="50">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nodeType="clickEffect">
                                  <p:stCondLst>
                                    <p:cond delay="0"/>
                                  </p:stCondLst>
                                  <p:childTnLst>
                                    <p:set>
                                      <p:cBhvr>
                                        <p:cTn id="108" dur="1" fill="hold">
                                          <p:stCondLst>
                                            <p:cond delay="0"/>
                                          </p:stCondLst>
                                        </p:cTn>
                                        <p:tgtEl>
                                          <p:spTgt spid="74"/>
                                        </p:tgtEl>
                                        <p:attrNameLst>
                                          <p:attrName>style.visibility</p:attrName>
                                        </p:attrNameLst>
                                      </p:cBhvr>
                                      <p:to>
                                        <p:strVal val="visible"/>
                                      </p:to>
                                    </p:set>
                                    <p:animEffect transition="in" filter="wipe(right)">
                                      <p:cBhvr>
                                        <p:cTn id="109" dur="1000"/>
                                        <p:tgtEl>
                                          <p:spTgt spid="74"/>
                                        </p:tgtEl>
                                      </p:cBhvr>
                                    </p:animEffect>
                                  </p:childTnLst>
                                </p:cTn>
                              </p:par>
                              <p:par>
                                <p:cTn id="110" presetID="10" presetClass="entr" presetSubtype="0" fill="hold" nodeType="withEffect">
                                  <p:stCondLst>
                                    <p:cond delay="0"/>
                                  </p:stCondLst>
                                  <p:childTnLst>
                                    <p:set>
                                      <p:cBhvr>
                                        <p:cTn id="111" dur="1" fill="hold">
                                          <p:stCondLst>
                                            <p:cond delay="0"/>
                                          </p:stCondLst>
                                        </p:cTn>
                                        <p:tgtEl>
                                          <p:spTgt spid="50">
                                            <p:txEl>
                                              <p:pRg st="1" end="1"/>
                                            </p:txEl>
                                          </p:spTgt>
                                        </p:tgtEl>
                                        <p:attrNameLst>
                                          <p:attrName>style.visibility</p:attrName>
                                        </p:attrNameLst>
                                      </p:cBhvr>
                                      <p:to>
                                        <p:strVal val="visible"/>
                                      </p:to>
                                    </p:set>
                                    <p:animEffect transition="in" filter="fade">
                                      <p:cBhvr>
                                        <p:cTn id="112" dur="1000"/>
                                        <p:tgtEl>
                                          <p:spTgt spid="50">
                                            <p:txEl>
                                              <p:pRg st="1" end="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wipe(up)">
                                      <p:cBhvr>
                                        <p:cTn id="117" dur="1000"/>
                                        <p:tgtEl>
                                          <p:spTgt spid="77"/>
                                        </p:tgtEl>
                                      </p:cBhvr>
                                    </p:animEffect>
                                  </p:childTnLst>
                                </p:cTn>
                              </p:par>
                              <p:par>
                                <p:cTn id="118" presetID="10" presetClass="entr" presetSubtype="0" fill="hold" nodeType="withEffect">
                                  <p:stCondLst>
                                    <p:cond delay="0"/>
                                  </p:stCondLst>
                                  <p:childTnLst>
                                    <p:set>
                                      <p:cBhvr>
                                        <p:cTn id="119" dur="1" fill="hold">
                                          <p:stCondLst>
                                            <p:cond delay="0"/>
                                          </p:stCondLst>
                                        </p:cTn>
                                        <p:tgtEl>
                                          <p:spTgt spid="50">
                                            <p:txEl>
                                              <p:pRg st="2" end="2"/>
                                            </p:txEl>
                                          </p:spTgt>
                                        </p:tgtEl>
                                        <p:attrNameLst>
                                          <p:attrName>style.visibility</p:attrName>
                                        </p:attrNameLst>
                                      </p:cBhvr>
                                      <p:to>
                                        <p:strVal val="visible"/>
                                      </p:to>
                                    </p:set>
                                    <p:animEffect transition="in" filter="fade">
                                      <p:cBhvr>
                                        <p:cTn id="120" dur="1000"/>
                                        <p:tgtEl>
                                          <p:spTgt spid="50">
                                            <p:txEl>
                                              <p:pRg st="2" end="2"/>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1000"/>
                                        <p:tgtEl>
                                          <p:spTgt spid="77"/>
                                        </p:tgtEl>
                                      </p:cBhvr>
                                    </p:animEffect>
                                    <p:set>
                                      <p:cBhvr>
                                        <p:cTn id="125" dur="1" fill="hold">
                                          <p:stCondLst>
                                            <p:cond delay="999"/>
                                          </p:stCondLst>
                                        </p:cTn>
                                        <p:tgtEl>
                                          <p:spTgt spid="7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1000"/>
                                        <p:tgtEl>
                                          <p:spTgt spid="80"/>
                                        </p:tgtEl>
                                      </p:cBhvr>
                                    </p:animEffect>
                                    <p:set>
                                      <p:cBhvr>
                                        <p:cTn id="128" dur="1" fill="hold">
                                          <p:stCondLst>
                                            <p:cond delay="999"/>
                                          </p:stCondLst>
                                        </p:cTn>
                                        <p:tgtEl>
                                          <p:spTgt spid="80"/>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1000"/>
                                        <p:tgtEl>
                                          <p:spTgt spid="74"/>
                                        </p:tgtEl>
                                      </p:cBhvr>
                                    </p:animEffect>
                                    <p:set>
                                      <p:cBhvr>
                                        <p:cTn id="131" dur="1" fill="hold">
                                          <p:stCondLst>
                                            <p:cond delay="999"/>
                                          </p:stCondLst>
                                        </p:cTn>
                                        <p:tgtEl>
                                          <p:spTgt spid="74"/>
                                        </p:tgtEl>
                                        <p:attrNameLst>
                                          <p:attrName>style.visibility</p:attrName>
                                        </p:attrNameLst>
                                      </p:cBhvr>
                                      <p:to>
                                        <p:strVal val="hidden"/>
                                      </p:to>
                                    </p:set>
                                  </p:childTnLst>
                                </p:cTn>
                              </p:par>
                              <p:par>
                                <p:cTn id="132" presetID="10" presetClass="exit" presetSubtype="0" fill="hold" grpId="0" nodeType="withEffect">
                                  <p:stCondLst>
                                    <p:cond delay="0"/>
                                  </p:stCondLst>
                                  <p:childTnLst>
                                    <p:animEffect transition="out" filter="fade">
                                      <p:cBhvr>
                                        <p:cTn id="133" dur="1000"/>
                                        <p:tgtEl>
                                          <p:spTgt spid="50">
                                            <p:txEl>
                                              <p:pRg st="0" end="0"/>
                                            </p:txEl>
                                          </p:spTgt>
                                        </p:tgtEl>
                                      </p:cBhvr>
                                    </p:animEffect>
                                    <p:set>
                                      <p:cBhvr>
                                        <p:cTn id="134" dur="1" fill="hold">
                                          <p:stCondLst>
                                            <p:cond delay="999"/>
                                          </p:stCondLst>
                                        </p:cTn>
                                        <p:tgtEl>
                                          <p:spTgt spid="50">
                                            <p:txEl>
                                              <p:pRg st="0" end="0"/>
                                            </p:txEl>
                                          </p:spTgt>
                                        </p:tgtEl>
                                        <p:attrNameLst>
                                          <p:attrName>style.visibility</p:attrName>
                                        </p:attrNameLst>
                                      </p:cBhvr>
                                      <p:to>
                                        <p:strVal val="hidden"/>
                                      </p:to>
                                    </p:set>
                                  </p:childTnLst>
                                </p:cTn>
                              </p:par>
                              <p:par>
                                <p:cTn id="135" presetID="10" presetClass="exit" presetSubtype="0" fill="hold" grpId="0" nodeType="withEffect">
                                  <p:stCondLst>
                                    <p:cond delay="0"/>
                                  </p:stCondLst>
                                  <p:childTnLst>
                                    <p:animEffect transition="out" filter="fade">
                                      <p:cBhvr>
                                        <p:cTn id="136" dur="1000"/>
                                        <p:tgtEl>
                                          <p:spTgt spid="50">
                                            <p:txEl>
                                              <p:pRg st="1" end="1"/>
                                            </p:txEl>
                                          </p:spTgt>
                                        </p:tgtEl>
                                      </p:cBhvr>
                                    </p:animEffect>
                                    <p:set>
                                      <p:cBhvr>
                                        <p:cTn id="137" dur="1" fill="hold">
                                          <p:stCondLst>
                                            <p:cond delay="999"/>
                                          </p:stCondLst>
                                        </p:cTn>
                                        <p:tgtEl>
                                          <p:spTgt spid="50">
                                            <p:txEl>
                                              <p:pRg st="1" end="1"/>
                                            </p:txEl>
                                          </p:spTgt>
                                        </p:tgtEl>
                                        <p:attrNameLst>
                                          <p:attrName>style.visibility</p:attrName>
                                        </p:attrNameLst>
                                      </p:cBhvr>
                                      <p:to>
                                        <p:strVal val="hidden"/>
                                      </p:to>
                                    </p:set>
                                  </p:childTnLst>
                                </p:cTn>
                              </p:par>
                              <p:par>
                                <p:cTn id="138" presetID="10" presetClass="exit" presetSubtype="0" fill="hold" grpId="0" nodeType="withEffect">
                                  <p:stCondLst>
                                    <p:cond delay="0"/>
                                  </p:stCondLst>
                                  <p:childTnLst>
                                    <p:animEffect transition="out" filter="fade">
                                      <p:cBhvr>
                                        <p:cTn id="139" dur="1000"/>
                                        <p:tgtEl>
                                          <p:spTgt spid="50">
                                            <p:txEl>
                                              <p:pRg st="2" end="2"/>
                                            </p:txEl>
                                          </p:spTgt>
                                        </p:tgtEl>
                                      </p:cBhvr>
                                    </p:animEffect>
                                    <p:set>
                                      <p:cBhvr>
                                        <p:cTn id="140" dur="1" fill="hold">
                                          <p:stCondLst>
                                            <p:cond delay="999"/>
                                          </p:stCondLst>
                                        </p:cTn>
                                        <p:tgtEl>
                                          <p:spTgt spid="50">
                                            <p:txEl>
                                              <p:pRg st="2" end="2"/>
                                            </p:txEl>
                                          </p:spTgt>
                                        </p:tgtEl>
                                        <p:attrNameLst>
                                          <p:attrName>style.visibility</p:attrName>
                                        </p:attrNameLst>
                                      </p:cBhvr>
                                      <p:to>
                                        <p:strVal val="hidden"/>
                                      </p:to>
                                    </p:set>
                                  </p:childTnLst>
                                </p:cTn>
                              </p:par>
                            </p:childTnLst>
                          </p:cTn>
                        </p:par>
                        <p:par>
                          <p:cTn id="141" fill="hold">
                            <p:stCondLst>
                              <p:cond delay="1000"/>
                            </p:stCondLst>
                            <p:childTnLst>
                              <p:par>
                                <p:cTn id="142" presetID="22" presetClass="entr" presetSubtype="4" fill="hold" nodeType="afterEffect">
                                  <p:stCondLst>
                                    <p:cond delay="0"/>
                                  </p:stCondLst>
                                  <p:childTnLst>
                                    <p:set>
                                      <p:cBhvr>
                                        <p:cTn id="143" dur="1" fill="hold">
                                          <p:stCondLst>
                                            <p:cond delay="0"/>
                                          </p:stCondLst>
                                        </p:cTn>
                                        <p:tgtEl>
                                          <p:spTgt spid="92"/>
                                        </p:tgtEl>
                                        <p:attrNameLst>
                                          <p:attrName>style.visibility</p:attrName>
                                        </p:attrNameLst>
                                      </p:cBhvr>
                                      <p:to>
                                        <p:strVal val="visible"/>
                                      </p:to>
                                    </p:set>
                                    <p:animEffect transition="in" filter="wipe(down)">
                                      <p:cBhvr>
                                        <p:cTn id="144" dur="1000"/>
                                        <p:tgtEl>
                                          <p:spTgt spid="92"/>
                                        </p:tgtEl>
                                      </p:cBhvr>
                                    </p:animEffect>
                                  </p:childTnLst>
                                </p:cTn>
                              </p:par>
                              <p:par>
                                <p:cTn id="145" presetID="10" presetClass="entr" presetSubtype="0" fill="hold" nodeType="withEffect">
                                  <p:stCondLst>
                                    <p:cond delay="0"/>
                                  </p:stCondLst>
                                  <p:childTnLst>
                                    <p:set>
                                      <p:cBhvr>
                                        <p:cTn id="146" dur="1" fill="hold">
                                          <p:stCondLst>
                                            <p:cond delay="0"/>
                                          </p:stCondLst>
                                        </p:cTn>
                                        <p:tgtEl>
                                          <p:spTgt spid="83">
                                            <p:txEl>
                                              <p:pRg st="0" end="0"/>
                                            </p:txEl>
                                          </p:spTgt>
                                        </p:tgtEl>
                                        <p:attrNameLst>
                                          <p:attrName>style.visibility</p:attrName>
                                        </p:attrNameLst>
                                      </p:cBhvr>
                                      <p:to>
                                        <p:strVal val="visible"/>
                                      </p:to>
                                    </p:set>
                                    <p:animEffect transition="in" filter="fade">
                                      <p:cBhvr>
                                        <p:cTn id="147" dur="1000"/>
                                        <p:tgtEl>
                                          <p:spTgt spid="83">
                                            <p:txEl>
                                              <p:pRg st="0" end="0"/>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2" fill="hold" nodeType="clickEffect">
                                  <p:stCondLst>
                                    <p:cond delay="0"/>
                                  </p:stCondLst>
                                  <p:childTnLst>
                                    <p:set>
                                      <p:cBhvr>
                                        <p:cTn id="151" dur="1" fill="hold">
                                          <p:stCondLst>
                                            <p:cond delay="0"/>
                                          </p:stCondLst>
                                        </p:cTn>
                                        <p:tgtEl>
                                          <p:spTgt spid="84"/>
                                        </p:tgtEl>
                                        <p:attrNameLst>
                                          <p:attrName>style.visibility</p:attrName>
                                        </p:attrNameLst>
                                      </p:cBhvr>
                                      <p:to>
                                        <p:strVal val="visible"/>
                                      </p:to>
                                    </p:set>
                                    <p:animEffect transition="in" filter="wipe(right)">
                                      <p:cBhvr>
                                        <p:cTn id="152" dur="1000"/>
                                        <p:tgtEl>
                                          <p:spTgt spid="84"/>
                                        </p:tgtEl>
                                      </p:cBhvr>
                                    </p:animEffect>
                                  </p:childTnLst>
                                </p:cTn>
                              </p:par>
                              <p:par>
                                <p:cTn id="153" presetID="10" presetClass="entr" presetSubtype="0" fill="hold" nodeType="withEffect">
                                  <p:stCondLst>
                                    <p:cond delay="0"/>
                                  </p:stCondLst>
                                  <p:childTnLst>
                                    <p:set>
                                      <p:cBhvr>
                                        <p:cTn id="154" dur="1" fill="hold">
                                          <p:stCondLst>
                                            <p:cond delay="0"/>
                                          </p:stCondLst>
                                        </p:cTn>
                                        <p:tgtEl>
                                          <p:spTgt spid="83">
                                            <p:txEl>
                                              <p:pRg st="1" end="1"/>
                                            </p:txEl>
                                          </p:spTgt>
                                        </p:tgtEl>
                                        <p:attrNameLst>
                                          <p:attrName>style.visibility</p:attrName>
                                        </p:attrNameLst>
                                      </p:cBhvr>
                                      <p:to>
                                        <p:strVal val="visible"/>
                                      </p:to>
                                    </p:set>
                                    <p:animEffect transition="in" filter="fade">
                                      <p:cBhvr>
                                        <p:cTn id="155" dur="1000"/>
                                        <p:tgtEl>
                                          <p:spTgt spid="83">
                                            <p:txEl>
                                              <p:pRg st="1" end="1"/>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1" fill="hold" nodeType="clickEffect">
                                  <p:stCondLst>
                                    <p:cond delay="0"/>
                                  </p:stCondLst>
                                  <p:childTnLst>
                                    <p:set>
                                      <p:cBhvr>
                                        <p:cTn id="159" dur="1" fill="hold">
                                          <p:stCondLst>
                                            <p:cond delay="0"/>
                                          </p:stCondLst>
                                        </p:cTn>
                                        <p:tgtEl>
                                          <p:spTgt spid="87"/>
                                        </p:tgtEl>
                                        <p:attrNameLst>
                                          <p:attrName>style.visibility</p:attrName>
                                        </p:attrNameLst>
                                      </p:cBhvr>
                                      <p:to>
                                        <p:strVal val="visible"/>
                                      </p:to>
                                    </p:set>
                                    <p:animEffect transition="in" filter="wipe(up)">
                                      <p:cBhvr>
                                        <p:cTn id="160" dur="1000"/>
                                        <p:tgtEl>
                                          <p:spTgt spid="87"/>
                                        </p:tgtEl>
                                      </p:cBhvr>
                                    </p:animEffect>
                                  </p:childTnLst>
                                </p:cTn>
                              </p:par>
                              <p:par>
                                <p:cTn id="161" presetID="10" presetClass="entr" presetSubtype="0" fill="hold" nodeType="withEffect">
                                  <p:stCondLst>
                                    <p:cond delay="0"/>
                                  </p:stCondLst>
                                  <p:childTnLst>
                                    <p:set>
                                      <p:cBhvr>
                                        <p:cTn id="162" dur="1" fill="hold">
                                          <p:stCondLst>
                                            <p:cond delay="0"/>
                                          </p:stCondLst>
                                        </p:cTn>
                                        <p:tgtEl>
                                          <p:spTgt spid="83">
                                            <p:txEl>
                                              <p:pRg st="2" end="2"/>
                                            </p:txEl>
                                          </p:spTgt>
                                        </p:tgtEl>
                                        <p:attrNameLst>
                                          <p:attrName>style.visibility</p:attrName>
                                        </p:attrNameLst>
                                      </p:cBhvr>
                                      <p:to>
                                        <p:strVal val="visible"/>
                                      </p:to>
                                    </p:set>
                                    <p:animEffect transition="in" filter="fade">
                                      <p:cBhvr>
                                        <p:cTn id="163" dur="1000"/>
                                        <p:tgtEl>
                                          <p:spTgt spid="83">
                                            <p:txEl>
                                              <p:pRg st="2" end="2"/>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1" nodeType="clickEffect">
                                  <p:stCondLst>
                                    <p:cond delay="0"/>
                                  </p:stCondLst>
                                  <p:childTnLst>
                                    <p:set>
                                      <p:cBhvr>
                                        <p:cTn id="167" dur="1" fill="hold">
                                          <p:stCondLst>
                                            <p:cond delay="0"/>
                                          </p:stCondLst>
                                        </p:cTn>
                                        <p:tgtEl>
                                          <p:spTgt spid="50">
                                            <p:txEl>
                                              <p:pRg st="0" end="0"/>
                                            </p:txEl>
                                          </p:spTgt>
                                        </p:tgtEl>
                                        <p:attrNameLst>
                                          <p:attrName>style.visibility</p:attrName>
                                        </p:attrNameLst>
                                      </p:cBhvr>
                                      <p:to>
                                        <p:strVal val="visible"/>
                                      </p:to>
                                    </p:set>
                                    <p:animEffect transition="in" filter="fade">
                                      <p:cBhvr>
                                        <p:cTn id="168" dur="1000"/>
                                        <p:tgtEl>
                                          <p:spTgt spid="50">
                                            <p:txEl>
                                              <p:pRg st="0" end="0"/>
                                            </p:txEl>
                                          </p:spTgt>
                                        </p:tgtEl>
                                      </p:cBhvr>
                                    </p:animEffect>
                                  </p:childTnLst>
                                </p:cTn>
                              </p:par>
                              <p:par>
                                <p:cTn id="169" presetID="10" presetClass="entr" presetSubtype="0" fill="hold" grpId="1" nodeType="withEffect">
                                  <p:stCondLst>
                                    <p:cond delay="0"/>
                                  </p:stCondLst>
                                  <p:childTnLst>
                                    <p:set>
                                      <p:cBhvr>
                                        <p:cTn id="170" dur="1" fill="hold">
                                          <p:stCondLst>
                                            <p:cond delay="0"/>
                                          </p:stCondLst>
                                        </p:cTn>
                                        <p:tgtEl>
                                          <p:spTgt spid="50">
                                            <p:txEl>
                                              <p:pRg st="1" end="1"/>
                                            </p:txEl>
                                          </p:spTgt>
                                        </p:tgtEl>
                                        <p:attrNameLst>
                                          <p:attrName>style.visibility</p:attrName>
                                        </p:attrNameLst>
                                      </p:cBhvr>
                                      <p:to>
                                        <p:strVal val="visible"/>
                                      </p:to>
                                    </p:set>
                                    <p:animEffect transition="in" filter="fade">
                                      <p:cBhvr>
                                        <p:cTn id="171" dur="1000"/>
                                        <p:tgtEl>
                                          <p:spTgt spid="50">
                                            <p:txEl>
                                              <p:pRg st="1" end="1"/>
                                            </p:txEl>
                                          </p:spTgt>
                                        </p:tgtEl>
                                      </p:cBhvr>
                                    </p:animEffect>
                                  </p:childTnLst>
                                </p:cTn>
                              </p:par>
                              <p:par>
                                <p:cTn id="172" presetID="10" presetClass="entr" presetSubtype="0" fill="hold" grpId="1" nodeType="withEffect">
                                  <p:stCondLst>
                                    <p:cond delay="0"/>
                                  </p:stCondLst>
                                  <p:childTnLst>
                                    <p:set>
                                      <p:cBhvr>
                                        <p:cTn id="173" dur="1" fill="hold">
                                          <p:stCondLst>
                                            <p:cond delay="0"/>
                                          </p:stCondLst>
                                        </p:cTn>
                                        <p:tgtEl>
                                          <p:spTgt spid="50">
                                            <p:txEl>
                                              <p:pRg st="2" end="2"/>
                                            </p:txEl>
                                          </p:spTgt>
                                        </p:tgtEl>
                                        <p:attrNameLst>
                                          <p:attrName>style.visibility</p:attrName>
                                        </p:attrNameLst>
                                      </p:cBhvr>
                                      <p:to>
                                        <p:strVal val="visible"/>
                                      </p:to>
                                    </p:set>
                                    <p:animEffect transition="in" filter="fade">
                                      <p:cBhvr>
                                        <p:cTn id="174" dur="1000"/>
                                        <p:tgtEl>
                                          <p:spTgt spid="50">
                                            <p:txEl>
                                              <p:pRg st="2" end="2"/>
                                            </p:txEl>
                                          </p:spTgt>
                                        </p:tgtEl>
                                      </p:cBhvr>
                                    </p:animEffect>
                                  </p:childTnLst>
                                </p:cTn>
                              </p:par>
                              <p:par>
                                <p:cTn id="175" presetID="10" presetClass="entr" presetSubtype="0" fill="hold" grpId="1" nodeType="withEffect">
                                  <p:stCondLst>
                                    <p:cond delay="0"/>
                                  </p:stCondLst>
                                  <p:childTnLst>
                                    <p:set>
                                      <p:cBhvr>
                                        <p:cTn id="176" dur="1" fill="hold">
                                          <p:stCondLst>
                                            <p:cond delay="0"/>
                                          </p:stCondLst>
                                        </p:cTn>
                                        <p:tgtEl>
                                          <p:spTgt spid="48">
                                            <p:txEl>
                                              <p:pRg st="0" end="0"/>
                                            </p:txEl>
                                          </p:spTgt>
                                        </p:tgtEl>
                                        <p:attrNameLst>
                                          <p:attrName>style.visibility</p:attrName>
                                        </p:attrNameLst>
                                      </p:cBhvr>
                                      <p:to>
                                        <p:strVal val="visible"/>
                                      </p:to>
                                    </p:set>
                                    <p:animEffect transition="in" filter="fade">
                                      <p:cBhvr>
                                        <p:cTn id="177" dur="1000"/>
                                        <p:tgtEl>
                                          <p:spTgt spid="48">
                                            <p:txEl>
                                              <p:pRg st="0" end="0"/>
                                            </p:txEl>
                                          </p:spTgt>
                                        </p:tgtEl>
                                      </p:cBhvr>
                                    </p:animEffect>
                                  </p:childTnLst>
                                </p:cTn>
                              </p:par>
                              <p:par>
                                <p:cTn id="178" presetID="10" presetClass="entr" presetSubtype="0" fill="hold" grpId="1" nodeType="withEffect">
                                  <p:stCondLst>
                                    <p:cond delay="0"/>
                                  </p:stCondLst>
                                  <p:childTnLst>
                                    <p:set>
                                      <p:cBhvr>
                                        <p:cTn id="179" dur="1" fill="hold">
                                          <p:stCondLst>
                                            <p:cond delay="0"/>
                                          </p:stCondLst>
                                        </p:cTn>
                                        <p:tgtEl>
                                          <p:spTgt spid="48">
                                            <p:txEl>
                                              <p:pRg st="1" end="1"/>
                                            </p:txEl>
                                          </p:spTgt>
                                        </p:tgtEl>
                                        <p:attrNameLst>
                                          <p:attrName>style.visibility</p:attrName>
                                        </p:attrNameLst>
                                      </p:cBhvr>
                                      <p:to>
                                        <p:strVal val="visible"/>
                                      </p:to>
                                    </p:set>
                                    <p:animEffect transition="in" filter="fade">
                                      <p:cBhvr>
                                        <p:cTn id="180" dur="1000"/>
                                        <p:tgtEl>
                                          <p:spTgt spid="48">
                                            <p:txEl>
                                              <p:pRg st="1" end="1"/>
                                            </p:txEl>
                                          </p:spTgt>
                                        </p:tgtEl>
                                      </p:cBhvr>
                                    </p:animEffect>
                                  </p:childTnLst>
                                </p:cTn>
                              </p:par>
                              <p:par>
                                <p:cTn id="181" presetID="10" presetClass="entr" presetSubtype="0" fill="hold" grpId="1" nodeType="withEffect">
                                  <p:stCondLst>
                                    <p:cond delay="0"/>
                                  </p:stCondLst>
                                  <p:childTnLst>
                                    <p:set>
                                      <p:cBhvr>
                                        <p:cTn id="182" dur="1" fill="hold">
                                          <p:stCondLst>
                                            <p:cond delay="0"/>
                                          </p:stCondLst>
                                        </p:cTn>
                                        <p:tgtEl>
                                          <p:spTgt spid="48">
                                            <p:txEl>
                                              <p:pRg st="2" end="2"/>
                                            </p:txEl>
                                          </p:spTgt>
                                        </p:tgtEl>
                                        <p:attrNameLst>
                                          <p:attrName>style.visibility</p:attrName>
                                        </p:attrNameLst>
                                      </p:cBhvr>
                                      <p:to>
                                        <p:strVal val="visible"/>
                                      </p:to>
                                    </p:set>
                                    <p:animEffect transition="in" filter="fade">
                                      <p:cBhvr>
                                        <p:cTn id="183" dur="1000"/>
                                        <p:tgtEl>
                                          <p:spTgt spid="48">
                                            <p:txEl>
                                              <p:pRg st="2" end="2"/>
                                            </p:txEl>
                                          </p:spTgt>
                                        </p:tgtEl>
                                      </p:cBhvr>
                                    </p:animEffect>
                                  </p:childTnLst>
                                </p:cTn>
                              </p:par>
                              <p:par>
                                <p:cTn id="184" presetID="10" presetClass="entr" presetSubtype="0" fill="hold" nodeType="withEffect">
                                  <p:stCondLst>
                                    <p:cond delay="0"/>
                                  </p:stCondLst>
                                  <p:childTnLst>
                                    <p:set>
                                      <p:cBhvr>
                                        <p:cTn id="185" dur="1" fill="hold">
                                          <p:stCondLst>
                                            <p:cond delay="0"/>
                                          </p:stCondLst>
                                        </p:cTn>
                                        <p:tgtEl>
                                          <p:spTgt spid="74"/>
                                        </p:tgtEl>
                                        <p:attrNameLst>
                                          <p:attrName>style.visibility</p:attrName>
                                        </p:attrNameLst>
                                      </p:cBhvr>
                                      <p:to>
                                        <p:strVal val="visible"/>
                                      </p:to>
                                    </p:set>
                                    <p:animEffect transition="in" filter="fade">
                                      <p:cBhvr>
                                        <p:cTn id="186" dur="1000"/>
                                        <p:tgtEl>
                                          <p:spTgt spid="74"/>
                                        </p:tgtEl>
                                      </p:cBhvr>
                                    </p:animEffect>
                                  </p:childTnLst>
                                </p:cTn>
                              </p:par>
                              <p:par>
                                <p:cTn id="187" presetID="10" presetClass="entr" presetSubtype="0" fill="hold" nodeType="withEffect">
                                  <p:stCondLst>
                                    <p:cond delay="0"/>
                                  </p:stCondLst>
                                  <p:childTnLst>
                                    <p:set>
                                      <p:cBhvr>
                                        <p:cTn id="188" dur="1" fill="hold">
                                          <p:stCondLst>
                                            <p:cond delay="0"/>
                                          </p:stCondLst>
                                        </p:cTn>
                                        <p:tgtEl>
                                          <p:spTgt spid="56"/>
                                        </p:tgtEl>
                                        <p:attrNameLst>
                                          <p:attrName>style.visibility</p:attrName>
                                        </p:attrNameLst>
                                      </p:cBhvr>
                                      <p:to>
                                        <p:strVal val="visible"/>
                                      </p:to>
                                    </p:set>
                                    <p:animEffect transition="in" filter="fade">
                                      <p:cBhvr>
                                        <p:cTn id="189" dur="1000"/>
                                        <p:tgtEl>
                                          <p:spTgt spid="56"/>
                                        </p:tgtEl>
                                      </p:cBhvr>
                                    </p:animEffect>
                                  </p:childTnLst>
                                </p:cTn>
                              </p:par>
                              <p:par>
                                <p:cTn id="190" presetID="10" presetClass="entr" presetSubtype="0" fill="hold" nodeType="withEffect">
                                  <p:stCondLst>
                                    <p:cond delay="0"/>
                                  </p:stCondLst>
                                  <p:childTnLst>
                                    <p:set>
                                      <p:cBhvr>
                                        <p:cTn id="191" dur="1" fill="hold">
                                          <p:stCondLst>
                                            <p:cond delay="0"/>
                                          </p:stCondLst>
                                        </p:cTn>
                                        <p:tgtEl>
                                          <p:spTgt spid="73"/>
                                        </p:tgtEl>
                                        <p:attrNameLst>
                                          <p:attrName>style.visibility</p:attrName>
                                        </p:attrNameLst>
                                      </p:cBhvr>
                                      <p:to>
                                        <p:strVal val="visible"/>
                                      </p:to>
                                    </p:set>
                                    <p:animEffect transition="in" filter="fade">
                                      <p:cBhvr>
                                        <p:cTn id="192" dur="1000"/>
                                        <p:tgtEl>
                                          <p:spTgt spid="73"/>
                                        </p:tgtEl>
                                      </p:cBhvr>
                                    </p:animEffect>
                                  </p:childTnLst>
                                </p:cTn>
                              </p:par>
                              <p:par>
                                <p:cTn id="193" presetID="10" presetClass="entr" presetSubtype="0" fill="hold" nodeType="withEffect">
                                  <p:stCondLst>
                                    <p:cond delay="0"/>
                                  </p:stCondLst>
                                  <p:childTnLst>
                                    <p:set>
                                      <p:cBhvr>
                                        <p:cTn id="194" dur="1" fill="hold">
                                          <p:stCondLst>
                                            <p:cond delay="0"/>
                                          </p:stCondLst>
                                        </p:cTn>
                                        <p:tgtEl>
                                          <p:spTgt spid="77"/>
                                        </p:tgtEl>
                                        <p:attrNameLst>
                                          <p:attrName>style.visibility</p:attrName>
                                        </p:attrNameLst>
                                      </p:cBhvr>
                                      <p:to>
                                        <p:strVal val="visible"/>
                                      </p:to>
                                    </p:set>
                                    <p:animEffect transition="in" filter="fade">
                                      <p:cBhvr>
                                        <p:cTn id="195" dur="1000"/>
                                        <p:tgtEl>
                                          <p:spTgt spid="77"/>
                                        </p:tgtEl>
                                      </p:cBhvr>
                                    </p:animEffect>
                                  </p:childTnLst>
                                </p:cTn>
                              </p:par>
                              <p:par>
                                <p:cTn id="196" presetID="10" presetClass="entr" presetSubtype="0" fill="hold" nodeType="withEffect">
                                  <p:stCondLst>
                                    <p:cond delay="0"/>
                                  </p:stCondLst>
                                  <p:childTnLst>
                                    <p:set>
                                      <p:cBhvr>
                                        <p:cTn id="197" dur="1" fill="hold">
                                          <p:stCondLst>
                                            <p:cond delay="0"/>
                                          </p:stCondLst>
                                        </p:cTn>
                                        <p:tgtEl>
                                          <p:spTgt spid="80"/>
                                        </p:tgtEl>
                                        <p:attrNameLst>
                                          <p:attrName>style.visibility</p:attrName>
                                        </p:attrNameLst>
                                      </p:cBhvr>
                                      <p:to>
                                        <p:strVal val="visible"/>
                                      </p:to>
                                    </p:set>
                                    <p:animEffect transition="in" filter="fade">
                                      <p:cBhvr>
                                        <p:cTn id="198" dur="1000"/>
                                        <p:tgtEl>
                                          <p:spTgt spid="80"/>
                                        </p:tgtEl>
                                      </p:cBhvr>
                                    </p:animEffect>
                                  </p:childTnLst>
                                </p:cTn>
                              </p:par>
                              <p:par>
                                <p:cTn id="199" presetID="10" presetClass="entr" presetSubtype="0" fill="hold" nodeType="withEffect">
                                  <p:stCondLst>
                                    <p:cond delay="0"/>
                                  </p:stCondLst>
                                  <p:childTnLst>
                                    <p:set>
                                      <p:cBhvr>
                                        <p:cTn id="200" dur="1" fill="hold">
                                          <p:stCondLst>
                                            <p:cond delay="0"/>
                                          </p:stCondLst>
                                        </p:cTn>
                                        <p:tgtEl>
                                          <p:spTgt spid="72"/>
                                        </p:tgtEl>
                                        <p:attrNameLst>
                                          <p:attrName>style.visibility</p:attrName>
                                        </p:attrNameLst>
                                      </p:cBhvr>
                                      <p:to>
                                        <p:strVal val="visible"/>
                                      </p:to>
                                    </p:set>
                                    <p:animEffect transition="in" filter="fade">
                                      <p:cBhvr>
                                        <p:cTn id="201"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24" grpId="0" animBg="1"/>
      <p:bldP spid="24" grpId="1" animBg="1"/>
      <p:bldP spid="50" grpId="0" build="allAtOnce"/>
      <p:bldP spid="50" grpId="1" build="allAtOnce"/>
      <p:bldP spid="48" grpId="0" build="allAtOnce"/>
      <p:bldP spid="48" grpId="1" build="allAtOnce"/>
      <p:bldP spid="9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0" y="685800"/>
            <a:ext cx="9144000" cy="6705600"/>
            <a:chOff x="0" y="685800"/>
            <a:chExt cx="9144000" cy="6705600"/>
          </a:xfrm>
        </p:grpSpPr>
        <p:grpSp>
          <p:nvGrpSpPr>
            <p:cNvPr id="59" name="Group 46"/>
            <p:cNvGrpSpPr/>
            <p:nvPr/>
          </p:nvGrpSpPr>
          <p:grpSpPr>
            <a:xfrm>
              <a:off x="0" y="685800"/>
              <a:ext cx="9144000" cy="6705600"/>
              <a:chOff x="0" y="685800"/>
              <a:chExt cx="9144000" cy="6705600"/>
            </a:xfrm>
          </p:grpSpPr>
          <p:sp useBgFill="1">
            <p:nvSpPr>
              <p:cNvPr id="102" name="Rectangle 101"/>
              <p:cNvSpPr/>
              <p:nvPr/>
            </p:nvSpPr>
            <p:spPr>
              <a:xfrm>
                <a:off x="0" y="762000"/>
                <a:ext cx="9144000" cy="6629400"/>
              </a:xfrm>
              <a:prstGeom prst="rect">
                <a:avLst/>
              </a:prstGeom>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 name="Group 12"/>
              <p:cNvGrpSpPr/>
              <p:nvPr/>
            </p:nvGrpSpPr>
            <p:grpSpPr>
              <a:xfrm>
                <a:off x="426424" y="685800"/>
                <a:ext cx="7955576" cy="6081355"/>
                <a:chOff x="426424" y="838200"/>
                <a:chExt cx="7955576" cy="6081355"/>
              </a:xfrm>
            </p:grpSpPr>
            <p:pic>
              <p:nvPicPr>
                <p:cNvPr id="104" name="Picture 2" descr="http://upload.wikimedia.org/wikipedia/en/2/29/PrecipitationTempBiomes.jpg"/>
                <p:cNvPicPr>
                  <a:picLocks noChangeAspect="1" noChangeArrowheads="1"/>
                </p:cNvPicPr>
                <p:nvPr/>
              </p:nvPicPr>
              <p:blipFill>
                <a:blip r:embed="rId2" cstate="print"/>
                <a:srcRect/>
                <a:stretch>
                  <a:fillRect/>
                </a:stretch>
              </p:blipFill>
              <p:spPr bwMode="auto">
                <a:xfrm>
                  <a:off x="457200" y="838200"/>
                  <a:ext cx="7924800" cy="5972176"/>
                </a:xfrm>
                <a:prstGeom prst="rect">
                  <a:avLst/>
                </a:prstGeom>
                <a:noFill/>
              </p:spPr>
            </p:pic>
            <p:sp>
              <p:nvSpPr>
                <p:cNvPr id="105" name="TextBox 7"/>
                <p:cNvSpPr txBox="1"/>
                <p:nvPr/>
              </p:nvSpPr>
              <p:spPr>
                <a:xfrm>
                  <a:off x="914400" y="838200"/>
                  <a:ext cx="762000" cy="5940088"/>
                </a:xfrm>
                <a:prstGeom prst="rect">
                  <a:avLst/>
                </a:prstGeom>
                <a:solidFill>
                  <a:srgbClr val="E4E4E4"/>
                </a:solidFill>
              </p:spPr>
              <p:txBody>
                <a:bodyPr wrap="square" rtlCol="0">
                  <a:spAutoFit/>
                </a:bodyPr>
                <a:lstStyle/>
                <a:p>
                  <a:pPr algn="ctr"/>
                  <a:endParaRPr lang="en-US" sz="2800" b="1" dirty="0" smtClean="0"/>
                </a:p>
                <a:p>
                  <a:pPr algn="ctr"/>
                  <a:r>
                    <a:rPr lang="en-US" sz="2800" b="1" dirty="0" smtClean="0"/>
                    <a:t>160 </a:t>
                  </a:r>
                </a:p>
                <a:p>
                  <a:pPr algn="ctr"/>
                  <a:endParaRPr lang="en-US" b="1" dirty="0" smtClean="0"/>
                </a:p>
                <a:p>
                  <a:pPr algn="ctr"/>
                  <a:endParaRPr lang="en-US" sz="2800" b="1" dirty="0" smtClean="0"/>
                </a:p>
                <a:p>
                  <a:pPr algn="ctr"/>
                  <a:r>
                    <a:rPr lang="en-US" sz="2800" b="1" dirty="0" smtClean="0"/>
                    <a:t>120</a:t>
                  </a:r>
                </a:p>
                <a:p>
                  <a:pPr algn="ctr"/>
                  <a:endParaRPr lang="en-US" sz="2800" b="1" dirty="0" smtClean="0"/>
                </a:p>
                <a:p>
                  <a:pPr algn="ctr"/>
                  <a:endParaRPr lang="en-US" b="1" dirty="0" smtClean="0"/>
                </a:p>
                <a:p>
                  <a:pPr algn="ctr"/>
                  <a:r>
                    <a:rPr lang="en-US" sz="2800" b="1" dirty="0" smtClean="0"/>
                    <a:t>80</a:t>
                  </a:r>
                </a:p>
                <a:p>
                  <a:pPr algn="ctr"/>
                  <a:endParaRPr lang="en-US" sz="2800" b="1" dirty="0" smtClean="0"/>
                </a:p>
                <a:p>
                  <a:pPr algn="ctr"/>
                  <a:endParaRPr lang="en-US" b="1" dirty="0" smtClean="0"/>
                </a:p>
                <a:p>
                  <a:pPr algn="ctr"/>
                  <a:r>
                    <a:rPr lang="en-US" sz="2800" b="1" dirty="0" smtClean="0"/>
                    <a:t>40</a:t>
                  </a:r>
                </a:p>
                <a:p>
                  <a:pPr algn="ctr"/>
                  <a:endParaRPr lang="en-US" sz="2800" b="1" dirty="0" smtClean="0"/>
                </a:p>
                <a:p>
                  <a:pPr algn="ctr"/>
                  <a:endParaRPr lang="en-US" b="1" dirty="0" smtClean="0"/>
                </a:p>
                <a:p>
                  <a:pPr algn="ctr"/>
                  <a:r>
                    <a:rPr lang="en-US" sz="2800" b="1" dirty="0" smtClean="0"/>
                    <a:t>0</a:t>
                  </a:r>
                </a:p>
                <a:p>
                  <a:pPr algn="ctr"/>
                  <a:endParaRPr lang="en-US" sz="2800" b="1" dirty="0" smtClean="0"/>
                </a:p>
              </p:txBody>
            </p:sp>
            <p:sp>
              <p:nvSpPr>
                <p:cNvPr id="106" name="TextBox 8"/>
                <p:cNvSpPr txBox="1"/>
                <p:nvPr/>
              </p:nvSpPr>
              <p:spPr>
                <a:xfrm rot="16200000">
                  <a:off x="-2321866" y="3586490"/>
                  <a:ext cx="6019799" cy="523220"/>
                </a:xfrm>
                <a:prstGeom prst="rect">
                  <a:avLst/>
                </a:prstGeom>
                <a:solidFill>
                  <a:srgbClr val="E4E4E4"/>
                </a:solidFill>
              </p:spPr>
              <p:txBody>
                <a:bodyPr wrap="square" rtlCol="0">
                  <a:spAutoFit/>
                </a:bodyPr>
                <a:lstStyle/>
                <a:p>
                  <a:r>
                    <a:rPr lang="en-US" sz="2800" b="1" dirty="0" smtClean="0"/>
                    <a:t>	Annual precipitation (inches)</a:t>
                  </a:r>
                </a:p>
              </p:txBody>
            </p:sp>
            <p:sp>
              <p:nvSpPr>
                <p:cNvPr id="107" name="TextBox 10"/>
                <p:cNvSpPr txBox="1"/>
                <p:nvPr/>
              </p:nvSpPr>
              <p:spPr>
                <a:xfrm>
                  <a:off x="457200" y="6396335"/>
                  <a:ext cx="7924800" cy="523220"/>
                </a:xfrm>
                <a:prstGeom prst="rect">
                  <a:avLst/>
                </a:prstGeom>
                <a:solidFill>
                  <a:srgbClr val="E4E4E4"/>
                </a:solidFill>
              </p:spPr>
              <p:txBody>
                <a:bodyPr wrap="square" rtlCol="0">
                  <a:spAutoFit/>
                </a:bodyPr>
                <a:lstStyle/>
                <a:p>
                  <a:r>
                    <a:rPr lang="en-US" sz="2800" b="1" dirty="0" smtClean="0"/>
                    <a:t>	     	Average annual temperature (</a:t>
                  </a:r>
                  <a:r>
                    <a:rPr lang="en-US" sz="2800" b="1" baseline="30000" dirty="0" err="1" smtClean="0"/>
                    <a:t>o</a:t>
                  </a:r>
                  <a:r>
                    <a:rPr lang="en-US" sz="2800" b="1" dirty="0" err="1" smtClean="0"/>
                    <a:t>F</a:t>
                  </a:r>
                  <a:r>
                    <a:rPr lang="en-US" sz="2800" b="1" dirty="0" smtClean="0"/>
                    <a:t>)</a:t>
                  </a:r>
                </a:p>
              </p:txBody>
            </p:sp>
            <p:sp>
              <p:nvSpPr>
                <p:cNvPr id="108" name="TextBox 11"/>
                <p:cNvSpPr txBox="1"/>
                <p:nvPr/>
              </p:nvSpPr>
              <p:spPr>
                <a:xfrm>
                  <a:off x="1600200" y="6091535"/>
                  <a:ext cx="6705599" cy="461665"/>
                </a:xfrm>
                <a:prstGeom prst="rect">
                  <a:avLst/>
                </a:prstGeom>
                <a:solidFill>
                  <a:srgbClr val="E4E4E4"/>
                </a:solidFill>
              </p:spPr>
              <p:txBody>
                <a:bodyPr wrap="square" rtlCol="0">
                  <a:spAutoFit/>
                </a:bodyPr>
                <a:lstStyle/>
                <a:p>
                  <a:r>
                    <a:rPr lang="en-US" sz="2400" b="1" dirty="0" smtClean="0"/>
                    <a:t>10 	         30	     50 		70                90</a:t>
                  </a:r>
                </a:p>
              </p:txBody>
            </p:sp>
          </p:grpSp>
        </p:grpSp>
        <p:sp>
          <p:nvSpPr>
            <p:cNvPr id="61" name="Rectangle 60"/>
            <p:cNvSpPr/>
            <p:nvPr/>
          </p:nvSpPr>
          <p:spPr>
            <a:xfrm>
              <a:off x="2713129" y="2286000"/>
              <a:ext cx="2544671" cy="1292662"/>
            </a:xfrm>
            <a:prstGeom prst="rect">
              <a:avLst/>
            </a:prstGeom>
            <a:ln w="50800">
              <a:noFill/>
            </a:ln>
            <a:effectLst/>
          </p:spPr>
          <p:txBody>
            <a:bodyPr wrap="none">
              <a:spAutoFit/>
            </a:bodyPr>
            <a:lstStyle/>
            <a:p>
              <a:r>
                <a:rPr lang="en-US" sz="2600" b="1" dirty="0" smtClean="0"/>
                <a:t>Temperate forest</a:t>
              </a:r>
            </a:p>
            <a:p>
              <a:r>
                <a:rPr lang="en-US" sz="2600" b="1" dirty="0" smtClean="0"/>
                <a:t>10”-130” </a:t>
              </a:r>
              <a:r>
                <a:rPr lang="en-US" sz="2600" b="1" dirty="0" err="1" smtClean="0"/>
                <a:t>precip</a:t>
              </a:r>
              <a:endParaRPr lang="en-US" sz="2600" b="1" dirty="0" smtClean="0"/>
            </a:p>
            <a:p>
              <a:r>
                <a:rPr lang="en-US" sz="2600" b="1" dirty="0" smtClean="0"/>
                <a:t>40</a:t>
              </a:r>
              <a:r>
                <a:rPr lang="en-US" sz="2600" b="1" baseline="30000" dirty="0" smtClean="0"/>
                <a:t>o </a:t>
              </a:r>
              <a:r>
                <a:rPr lang="en-US" sz="2600" b="1" dirty="0" smtClean="0">
                  <a:sym typeface="Wingdings" pitchFamily="2" charset="2"/>
                </a:rPr>
                <a:t>- </a:t>
              </a:r>
              <a:r>
                <a:rPr lang="en-US" sz="2600" b="1" dirty="0" smtClean="0"/>
                <a:t>75</a:t>
              </a:r>
              <a:r>
                <a:rPr lang="en-US" sz="2600" b="1" baseline="30000" dirty="0" smtClean="0"/>
                <a:t>o  </a:t>
              </a:r>
              <a:r>
                <a:rPr lang="en-US" sz="2600" b="1" dirty="0" smtClean="0"/>
                <a:t>temp</a:t>
              </a:r>
              <a:endParaRPr lang="en-US" sz="2600" b="1" baseline="30000" dirty="0" smtClean="0"/>
            </a:p>
          </p:txBody>
        </p:sp>
        <p:grpSp>
          <p:nvGrpSpPr>
            <p:cNvPr id="62" name="Group 55"/>
            <p:cNvGrpSpPr/>
            <p:nvPr/>
          </p:nvGrpSpPr>
          <p:grpSpPr>
            <a:xfrm>
              <a:off x="1676400" y="3722240"/>
              <a:ext cx="2971800" cy="1840358"/>
              <a:chOff x="1676400" y="3584747"/>
              <a:chExt cx="2819400" cy="1673053"/>
            </a:xfrm>
          </p:grpSpPr>
          <p:cxnSp>
            <p:nvCxnSpPr>
              <p:cNvPr id="100" name="Straight Connector 99"/>
              <p:cNvCxnSpPr/>
              <p:nvPr/>
            </p:nvCxnSpPr>
            <p:spPr>
              <a:xfrm flipV="1">
                <a:off x="1718441" y="5247290"/>
                <a:ext cx="1492469" cy="10510"/>
              </a:xfrm>
              <a:prstGeom prst="line">
                <a:avLst/>
              </a:prstGeom>
              <a:ln w="76200">
                <a:solidFill>
                  <a:schemeClr val="accent1">
                    <a:lumMod val="75000"/>
                  </a:schemeClr>
                </a:solidFill>
                <a:prstDash val="sysDot"/>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1676400" y="3584747"/>
                <a:ext cx="2819400" cy="10510"/>
              </a:xfrm>
              <a:prstGeom prst="line">
                <a:avLst/>
              </a:prstGeom>
              <a:ln w="76200">
                <a:solidFill>
                  <a:schemeClr val="accent1">
                    <a:lumMod val="75000"/>
                  </a:schemeClr>
                </a:solidFill>
                <a:prstDash val="sysDot"/>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1676400" y="3831848"/>
              <a:ext cx="2012923" cy="1292662"/>
            </a:xfrm>
            <a:prstGeom prst="rect">
              <a:avLst/>
            </a:prstGeom>
            <a:noFill/>
            <a:ln w="50800">
              <a:noFill/>
            </a:ln>
            <a:effectLst/>
          </p:spPr>
          <p:txBody>
            <a:bodyPr wrap="none">
              <a:spAutoFit/>
            </a:bodyPr>
            <a:lstStyle/>
            <a:p>
              <a:r>
                <a:rPr lang="en-US" sz="2600" b="1" dirty="0" smtClean="0"/>
                <a:t>Boreal Forest</a:t>
              </a:r>
            </a:p>
            <a:p>
              <a:r>
                <a:rPr lang="en-US" sz="2600" b="1" dirty="0" smtClean="0"/>
                <a:t>5”-75” </a:t>
              </a:r>
              <a:r>
                <a:rPr lang="en-US" sz="2600" b="1" dirty="0" err="1" smtClean="0"/>
                <a:t>precip</a:t>
              </a:r>
              <a:endParaRPr lang="en-US" sz="2600" b="1" dirty="0" smtClean="0"/>
            </a:p>
            <a:p>
              <a:r>
                <a:rPr lang="en-US" sz="2600" b="1" dirty="0" smtClean="0"/>
                <a:t>23</a:t>
              </a:r>
              <a:r>
                <a:rPr lang="en-US" sz="2600" b="1" baseline="30000" dirty="0" smtClean="0"/>
                <a:t>o </a:t>
              </a:r>
              <a:r>
                <a:rPr lang="en-US" sz="2600" b="1" dirty="0" smtClean="0">
                  <a:sym typeface="Wingdings" pitchFamily="2" charset="2"/>
                </a:rPr>
                <a:t>- </a:t>
              </a:r>
              <a:r>
                <a:rPr lang="en-US" sz="2600" b="1" dirty="0" smtClean="0"/>
                <a:t>41</a:t>
              </a:r>
              <a:r>
                <a:rPr lang="en-US" sz="2600" b="1" baseline="30000" dirty="0" smtClean="0"/>
                <a:t>o</a:t>
              </a:r>
            </a:p>
          </p:txBody>
        </p:sp>
        <p:grpSp>
          <p:nvGrpSpPr>
            <p:cNvPr id="65" name="Group 72"/>
            <p:cNvGrpSpPr/>
            <p:nvPr/>
          </p:nvGrpSpPr>
          <p:grpSpPr>
            <a:xfrm>
              <a:off x="3200400" y="3710152"/>
              <a:ext cx="1397875" cy="2175641"/>
              <a:chOff x="3200400" y="3710152"/>
              <a:chExt cx="1397875" cy="2175641"/>
            </a:xfrm>
          </p:grpSpPr>
          <p:cxnSp>
            <p:nvCxnSpPr>
              <p:cNvPr id="98" name="Straight Connector 97"/>
              <p:cNvCxnSpPr/>
              <p:nvPr/>
            </p:nvCxnSpPr>
            <p:spPr>
              <a:xfrm flipH="1" flipV="1">
                <a:off x="3200400" y="5562600"/>
                <a:ext cx="2" cy="304800"/>
              </a:xfrm>
              <a:prstGeom prst="line">
                <a:avLst/>
              </a:prstGeom>
              <a:ln w="50800">
                <a:solidFill>
                  <a:schemeClr val="accent1">
                    <a:lumMod val="75000"/>
                  </a:schemeClr>
                </a:solidFill>
                <a:prstDash val="solid"/>
              </a:ln>
              <a:effectLst>
                <a:outerShdw dist="50800" dir="8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99" name="Straight Connector 98"/>
              <p:cNvCxnSpPr>
                <a:endCxn id="84" idx="7"/>
              </p:cNvCxnSpPr>
              <p:nvPr/>
            </p:nvCxnSpPr>
            <p:spPr>
              <a:xfrm flipV="1">
                <a:off x="4537843" y="3710152"/>
                <a:ext cx="60432" cy="2175641"/>
              </a:xfrm>
              <a:prstGeom prst="line">
                <a:avLst/>
              </a:prstGeom>
              <a:ln w="50800">
                <a:solidFill>
                  <a:schemeClr val="accent1">
                    <a:lumMod val="75000"/>
                  </a:schemeClr>
                </a:solidFill>
              </a:ln>
              <a:effectLst>
                <a:outerShdw dist="50800" dir="8400000" algn="ctr" rotWithShape="0">
                  <a:schemeClr val="bg1"/>
                </a:outerShdw>
              </a:effectLst>
            </p:spPr>
            <p:style>
              <a:lnRef idx="1">
                <a:schemeClr val="accent1"/>
              </a:lnRef>
              <a:fillRef idx="0">
                <a:schemeClr val="accent1"/>
              </a:fillRef>
              <a:effectRef idx="0">
                <a:schemeClr val="accent1"/>
              </a:effectRef>
              <a:fontRef idx="minor">
                <a:schemeClr val="tx1"/>
              </a:fontRef>
            </p:style>
          </p:cxnSp>
        </p:grpSp>
        <p:grpSp>
          <p:nvGrpSpPr>
            <p:cNvPr id="76" name="Group 76"/>
            <p:cNvGrpSpPr/>
            <p:nvPr/>
          </p:nvGrpSpPr>
          <p:grpSpPr>
            <a:xfrm>
              <a:off x="4267200" y="2133600"/>
              <a:ext cx="2590800" cy="3733800"/>
              <a:chOff x="2133600" y="2186152"/>
              <a:chExt cx="2590800" cy="3733800"/>
            </a:xfrm>
          </p:grpSpPr>
          <p:cxnSp>
            <p:nvCxnSpPr>
              <p:cNvPr id="96" name="Straight Connector 95"/>
              <p:cNvCxnSpPr/>
              <p:nvPr/>
            </p:nvCxnSpPr>
            <p:spPr>
              <a:xfrm flipV="1">
                <a:off x="2133600" y="5462752"/>
                <a:ext cx="0" cy="457200"/>
              </a:xfrm>
              <a:prstGeom prst="line">
                <a:avLst/>
              </a:prstGeom>
              <a:ln w="50800">
                <a:solidFill>
                  <a:srgbClr val="FFC000"/>
                </a:solidFill>
              </a:ln>
              <a:effectLst>
                <a:outerShdw dist="50800" dir="8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4648200" y="2186152"/>
                <a:ext cx="76200" cy="3733800"/>
              </a:xfrm>
              <a:prstGeom prst="line">
                <a:avLst/>
              </a:prstGeom>
              <a:ln w="50800">
                <a:solidFill>
                  <a:srgbClr val="FFC000"/>
                </a:solidFill>
              </a:ln>
              <a:effectLst>
                <a:outerShdw dist="50800" dir="8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nvGrpSpPr>
            <p:cNvPr id="77" name="Group 73"/>
            <p:cNvGrpSpPr/>
            <p:nvPr/>
          </p:nvGrpSpPr>
          <p:grpSpPr>
            <a:xfrm>
              <a:off x="1676400" y="2209800"/>
              <a:ext cx="5105400" cy="3134710"/>
              <a:chOff x="1676400" y="3733800"/>
              <a:chExt cx="5105400" cy="3134710"/>
            </a:xfrm>
          </p:grpSpPr>
          <p:cxnSp>
            <p:nvCxnSpPr>
              <p:cNvPr id="94" name="Straight Connector 93"/>
              <p:cNvCxnSpPr>
                <a:endCxn id="86" idx="1"/>
              </p:cNvCxnSpPr>
              <p:nvPr/>
            </p:nvCxnSpPr>
            <p:spPr>
              <a:xfrm flipV="1">
                <a:off x="1676400" y="6858001"/>
                <a:ext cx="2590800" cy="10509"/>
              </a:xfrm>
              <a:prstGeom prst="line">
                <a:avLst/>
              </a:prstGeom>
              <a:ln w="76200">
                <a:solidFill>
                  <a:srgbClr val="FFC000"/>
                </a:solidFill>
                <a:prstDash val="sysDot"/>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1676400" y="3733800"/>
                <a:ext cx="5105400" cy="10510"/>
              </a:xfrm>
              <a:prstGeom prst="line">
                <a:avLst/>
              </a:prstGeom>
              <a:ln w="76200">
                <a:solidFill>
                  <a:srgbClr val="FFC000"/>
                </a:solidFill>
                <a:prstDash val="sysDot"/>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sp>
          <p:nvSpPr>
            <p:cNvPr id="78" name="Rectangle 77"/>
            <p:cNvSpPr/>
            <p:nvPr/>
          </p:nvSpPr>
          <p:spPr>
            <a:xfrm>
              <a:off x="4343400" y="990600"/>
              <a:ext cx="2356222" cy="1292662"/>
            </a:xfrm>
            <a:prstGeom prst="rect">
              <a:avLst/>
            </a:prstGeom>
            <a:ln w="50800">
              <a:noFill/>
            </a:ln>
            <a:effectLst/>
          </p:spPr>
          <p:txBody>
            <a:bodyPr wrap="none">
              <a:spAutoFit/>
            </a:bodyPr>
            <a:lstStyle/>
            <a:p>
              <a:r>
                <a:rPr lang="en-US" sz="2600" b="1" dirty="0" smtClean="0"/>
                <a:t>Tropical forest</a:t>
              </a:r>
            </a:p>
            <a:p>
              <a:r>
                <a:rPr lang="en-US" sz="2600" b="1" dirty="0" smtClean="0"/>
                <a:t>20”-170” </a:t>
              </a:r>
              <a:r>
                <a:rPr lang="en-US" sz="2600" b="1" dirty="0" err="1" smtClean="0"/>
                <a:t>precip</a:t>
              </a:r>
              <a:endParaRPr lang="en-US" sz="2600" b="1" dirty="0" smtClean="0"/>
            </a:p>
            <a:p>
              <a:r>
                <a:rPr lang="en-US" sz="2600" b="1" dirty="0" smtClean="0"/>
                <a:t>75</a:t>
              </a:r>
              <a:r>
                <a:rPr lang="en-US" sz="2600" b="1" baseline="30000" dirty="0" smtClean="0"/>
                <a:t>o </a:t>
              </a:r>
              <a:r>
                <a:rPr lang="en-US" sz="2600" b="1" dirty="0" smtClean="0">
                  <a:sym typeface="Wingdings" pitchFamily="2" charset="2"/>
                </a:rPr>
                <a:t>- </a:t>
              </a:r>
              <a:r>
                <a:rPr lang="en-US" sz="2600" b="1" dirty="0" smtClean="0"/>
                <a:t>90</a:t>
              </a:r>
              <a:r>
                <a:rPr lang="en-US" sz="2600" b="1" baseline="30000" dirty="0" smtClean="0"/>
                <a:t>o  </a:t>
              </a:r>
              <a:r>
                <a:rPr lang="en-US" sz="2600" b="1" dirty="0" smtClean="0"/>
                <a:t>temp</a:t>
              </a:r>
              <a:endParaRPr lang="en-US" sz="2600" b="1" baseline="30000" dirty="0" smtClean="0"/>
            </a:p>
          </p:txBody>
        </p:sp>
        <p:grpSp>
          <p:nvGrpSpPr>
            <p:cNvPr id="79" name="Group 83"/>
            <p:cNvGrpSpPr/>
            <p:nvPr/>
          </p:nvGrpSpPr>
          <p:grpSpPr>
            <a:xfrm>
              <a:off x="1676400" y="990600"/>
              <a:ext cx="5791200" cy="4191000"/>
              <a:chOff x="1676400" y="2590800"/>
              <a:chExt cx="5791200" cy="4191000"/>
            </a:xfrm>
            <a:effectLst>
              <a:outerShdw blurRad="50800" dist="50800" dir="5400000" algn="ctr" rotWithShape="0">
                <a:schemeClr val="bg1"/>
              </a:outerShdw>
            </a:effectLst>
          </p:grpSpPr>
          <p:cxnSp>
            <p:nvCxnSpPr>
              <p:cNvPr id="92" name="Straight Connector 91"/>
              <p:cNvCxnSpPr/>
              <p:nvPr/>
            </p:nvCxnSpPr>
            <p:spPr>
              <a:xfrm>
                <a:off x="1676400" y="6781800"/>
                <a:ext cx="4876800" cy="0"/>
              </a:xfrm>
              <a:prstGeom prst="line">
                <a:avLst/>
              </a:prstGeom>
              <a:ln w="76200">
                <a:solidFill>
                  <a:srgbClr val="00B050"/>
                </a:solidFill>
                <a:prstDash val="sysDot"/>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676400" y="2590800"/>
                <a:ext cx="5791200" cy="0"/>
              </a:xfrm>
              <a:prstGeom prst="line">
                <a:avLst/>
              </a:prstGeom>
              <a:ln w="76200">
                <a:solidFill>
                  <a:srgbClr val="00B050"/>
                </a:solidFill>
                <a:prstDash val="sysDot"/>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nvGrpSpPr>
            <p:cNvPr id="80" name="Group 86"/>
            <p:cNvGrpSpPr/>
            <p:nvPr/>
          </p:nvGrpSpPr>
          <p:grpSpPr>
            <a:xfrm>
              <a:off x="6553200" y="4800600"/>
              <a:ext cx="1524000" cy="1066800"/>
              <a:chOff x="3124200" y="4929352"/>
              <a:chExt cx="1524000" cy="1066800"/>
            </a:xfrm>
            <a:effectLst>
              <a:outerShdw blurRad="50800" dist="50800" dir="5400000" algn="ctr" rotWithShape="0">
                <a:schemeClr val="bg1"/>
              </a:outerShdw>
            </a:effectLst>
          </p:grpSpPr>
          <p:cxnSp>
            <p:nvCxnSpPr>
              <p:cNvPr id="90" name="Straight Connector 89"/>
              <p:cNvCxnSpPr/>
              <p:nvPr/>
            </p:nvCxnSpPr>
            <p:spPr>
              <a:xfrm flipV="1">
                <a:off x="3124200" y="5386552"/>
                <a:ext cx="0" cy="609600"/>
              </a:xfrm>
              <a:prstGeom prst="line">
                <a:avLst/>
              </a:prstGeom>
              <a:ln w="50800">
                <a:solidFill>
                  <a:srgbClr val="00B050"/>
                </a:solidFill>
              </a:ln>
              <a:effectLst>
                <a:outerShdw dist="50800" dir="8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4648200" y="4929352"/>
                <a:ext cx="0" cy="990600"/>
              </a:xfrm>
              <a:prstGeom prst="line">
                <a:avLst/>
              </a:prstGeom>
              <a:ln w="50800">
                <a:solidFill>
                  <a:srgbClr val="00B050"/>
                </a:solidFill>
              </a:ln>
              <a:effectLst>
                <a:outerShdw dist="50800" dir="8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nvGrpSpPr>
            <p:cNvPr id="81" name="Group 91"/>
            <p:cNvGrpSpPr/>
            <p:nvPr/>
          </p:nvGrpSpPr>
          <p:grpSpPr>
            <a:xfrm>
              <a:off x="6393180" y="942340"/>
              <a:ext cx="1749085" cy="4366260"/>
              <a:chOff x="6393180" y="942340"/>
              <a:chExt cx="1749085" cy="4366260"/>
            </a:xfrm>
          </p:grpSpPr>
          <p:sp>
            <p:nvSpPr>
              <p:cNvPr id="88" name="Freeform 87"/>
              <p:cNvSpPr/>
              <p:nvPr/>
            </p:nvSpPr>
            <p:spPr>
              <a:xfrm>
                <a:off x="6393180" y="942340"/>
                <a:ext cx="1719580" cy="4366260"/>
              </a:xfrm>
              <a:custGeom>
                <a:avLst/>
                <a:gdLst>
                  <a:gd name="connsiteX0" fmla="*/ 99060 w 1719580"/>
                  <a:gd name="connsiteY0" fmla="*/ 4315460 h 4366260"/>
                  <a:gd name="connsiteX1" fmla="*/ 190500 w 1719580"/>
                  <a:gd name="connsiteY1" fmla="*/ 4269740 h 4366260"/>
                  <a:gd name="connsiteX2" fmla="*/ 297180 w 1719580"/>
                  <a:gd name="connsiteY2" fmla="*/ 3736340 h 4366260"/>
                  <a:gd name="connsiteX3" fmla="*/ 236220 w 1719580"/>
                  <a:gd name="connsiteY3" fmla="*/ 2974340 h 4366260"/>
                  <a:gd name="connsiteX4" fmla="*/ 281940 w 1719580"/>
                  <a:gd name="connsiteY4" fmla="*/ 2075180 h 4366260"/>
                  <a:gd name="connsiteX5" fmla="*/ 388620 w 1719580"/>
                  <a:gd name="connsiteY5" fmla="*/ 1435100 h 4366260"/>
                  <a:gd name="connsiteX6" fmla="*/ 571500 w 1719580"/>
                  <a:gd name="connsiteY6" fmla="*/ 1115060 h 4366260"/>
                  <a:gd name="connsiteX7" fmla="*/ 769620 w 1719580"/>
                  <a:gd name="connsiteY7" fmla="*/ 703580 h 4366260"/>
                  <a:gd name="connsiteX8" fmla="*/ 891540 w 1719580"/>
                  <a:gd name="connsiteY8" fmla="*/ 383540 h 4366260"/>
                  <a:gd name="connsiteX9" fmla="*/ 1043940 w 1719580"/>
                  <a:gd name="connsiteY9" fmla="*/ 78740 h 4366260"/>
                  <a:gd name="connsiteX10" fmla="*/ 1165860 w 1719580"/>
                  <a:gd name="connsiteY10" fmla="*/ 93980 h 4366260"/>
                  <a:gd name="connsiteX11" fmla="*/ 1348740 w 1719580"/>
                  <a:gd name="connsiteY11" fmla="*/ 642620 h 4366260"/>
                  <a:gd name="connsiteX12" fmla="*/ 1546860 w 1719580"/>
                  <a:gd name="connsiteY12" fmla="*/ 1877060 h 4366260"/>
                  <a:gd name="connsiteX13" fmla="*/ 1638300 w 1719580"/>
                  <a:gd name="connsiteY13" fmla="*/ 2943860 h 4366260"/>
                  <a:gd name="connsiteX14" fmla="*/ 1699260 w 1719580"/>
                  <a:gd name="connsiteY14" fmla="*/ 3614420 h 4366260"/>
                  <a:gd name="connsiteX15" fmla="*/ 1684020 w 1719580"/>
                  <a:gd name="connsiteY15" fmla="*/ 3797300 h 4366260"/>
                  <a:gd name="connsiteX16" fmla="*/ 1485900 w 1719580"/>
                  <a:gd name="connsiteY16" fmla="*/ 3980180 h 4366260"/>
                  <a:gd name="connsiteX17" fmla="*/ 784860 w 1719580"/>
                  <a:gd name="connsiteY17" fmla="*/ 4224020 h 4366260"/>
                  <a:gd name="connsiteX18" fmla="*/ 99060 w 1719580"/>
                  <a:gd name="connsiteY18" fmla="*/ 4315460 h 436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9580" h="4366260">
                    <a:moveTo>
                      <a:pt x="99060" y="4315460"/>
                    </a:moveTo>
                    <a:cubicBezTo>
                      <a:pt x="0" y="4323080"/>
                      <a:pt x="157480" y="4366260"/>
                      <a:pt x="190500" y="4269740"/>
                    </a:cubicBezTo>
                    <a:cubicBezTo>
                      <a:pt x="223520" y="4173220"/>
                      <a:pt x="289560" y="3952240"/>
                      <a:pt x="297180" y="3736340"/>
                    </a:cubicBezTo>
                    <a:cubicBezTo>
                      <a:pt x="304800" y="3520440"/>
                      <a:pt x="238760" y="3251200"/>
                      <a:pt x="236220" y="2974340"/>
                    </a:cubicBezTo>
                    <a:cubicBezTo>
                      <a:pt x="233680" y="2697480"/>
                      <a:pt x="256540" y="2331720"/>
                      <a:pt x="281940" y="2075180"/>
                    </a:cubicBezTo>
                    <a:cubicBezTo>
                      <a:pt x="307340" y="1818640"/>
                      <a:pt x="340360" y="1595120"/>
                      <a:pt x="388620" y="1435100"/>
                    </a:cubicBezTo>
                    <a:cubicBezTo>
                      <a:pt x="436880" y="1275080"/>
                      <a:pt x="508000" y="1236980"/>
                      <a:pt x="571500" y="1115060"/>
                    </a:cubicBezTo>
                    <a:cubicBezTo>
                      <a:pt x="635000" y="993140"/>
                      <a:pt x="716280" y="825500"/>
                      <a:pt x="769620" y="703580"/>
                    </a:cubicBezTo>
                    <a:cubicBezTo>
                      <a:pt x="822960" y="581660"/>
                      <a:pt x="845820" y="487680"/>
                      <a:pt x="891540" y="383540"/>
                    </a:cubicBezTo>
                    <a:cubicBezTo>
                      <a:pt x="937260" y="279400"/>
                      <a:pt x="998220" y="127000"/>
                      <a:pt x="1043940" y="78740"/>
                    </a:cubicBezTo>
                    <a:cubicBezTo>
                      <a:pt x="1089660" y="30480"/>
                      <a:pt x="1115060" y="0"/>
                      <a:pt x="1165860" y="93980"/>
                    </a:cubicBezTo>
                    <a:cubicBezTo>
                      <a:pt x="1216660" y="187960"/>
                      <a:pt x="1285240" y="345440"/>
                      <a:pt x="1348740" y="642620"/>
                    </a:cubicBezTo>
                    <a:cubicBezTo>
                      <a:pt x="1412240" y="939800"/>
                      <a:pt x="1498600" y="1493520"/>
                      <a:pt x="1546860" y="1877060"/>
                    </a:cubicBezTo>
                    <a:cubicBezTo>
                      <a:pt x="1595120" y="2260600"/>
                      <a:pt x="1612900" y="2654300"/>
                      <a:pt x="1638300" y="2943860"/>
                    </a:cubicBezTo>
                    <a:cubicBezTo>
                      <a:pt x="1663700" y="3233420"/>
                      <a:pt x="1691640" y="3472180"/>
                      <a:pt x="1699260" y="3614420"/>
                    </a:cubicBezTo>
                    <a:cubicBezTo>
                      <a:pt x="1706880" y="3756660"/>
                      <a:pt x="1719580" y="3736340"/>
                      <a:pt x="1684020" y="3797300"/>
                    </a:cubicBezTo>
                    <a:cubicBezTo>
                      <a:pt x="1648460" y="3858260"/>
                      <a:pt x="1635760" y="3909060"/>
                      <a:pt x="1485900" y="3980180"/>
                    </a:cubicBezTo>
                    <a:cubicBezTo>
                      <a:pt x="1336040" y="4051300"/>
                      <a:pt x="1010920" y="4165600"/>
                      <a:pt x="784860" y="4224020"/>
                    </a:cubicBezTo>
                    <a:cubicBezTo>
                      <a:pt x="558800" y="4282440"/>
                      <a:pt x="198120" y="4307840"/>
                      <a:pt x="99060" y="4315460"/>
                    </a:cubicBezTo>
                    <a:close/>
                  </a:path>
                </a:pathLst>
              </a:custGeom>
              <a:solidFill>
                <a:srgbClr val="00B050"/>
              </a:solidFill>
              <a:ln w="508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TextBox 88"/>
              <p:cNvSpPr txBox="1"/>
              <p:nvPr/>
            </p:nvSpPr>
            <p:spPr>
              <a:xfrm rot="18980629">
                <a:off x="6705077" y="3682561"/>
                <a:ext cx="1437188" cy="1015663"/>
              </a:xfrm>
              <a:prstGeom prst="rect">
                <a:avLst/>
              </a:prstGeom>
              <a:noFill/>
              <a:effectLst>
                <a:outerShdw dist="50800" dir="7200000" algn="ctr" rotWithShape="0">
                  <a:schemeClr val="tx1"/>
                </a:outerShdw>
              </a:effectLst>
            </p:spPr>
            <p:txBody>
              <a:bodyPr wrap="none" rtlCol="0">
                <a:spAutoFit/>
              </a:bodyPr>
              <a:lstStyle/>
              <a:p>
                <a:pPr algn="ctr"/>
                <a:r>
                  <a:rPr lang="en-US" sz="3000" b="1" dirty="0" smtClean="0">
                    <a:solidFill>
                      <a:schemeClr val="bg1"/>
                    </a:solidFill>
                  </a:rPr>
                  <a:t>Tropical</a:t>
                </a:r>
              </a:p>
              <a:p>
                <a:pPr algn="ctr"/>
                <a:r>
                  <a:rPr lang="en-US" sz="3000" b="1" dirty="0" smtClean="0">
                    <a:solidFill>
                      <a:schemeClr val="bg1"/>
                    </a:solidFill>
                  </a:rPr>
                  <a:t>forest</a:t>
                </a:r>
              </a:p>
            </p:txBody>
          </p:sp>
        </p:grpSp>
        <p:grpSp>
          <p:nvGrpSpPr>
            <p:cNvPr id="82" name="Group 79"/>
            <p:cNvGrpSpPr/>
            <p:nvPr/>
          </p:nvGrpSpPr>
          <p:grpSpPr>
            <a:xfrm>
              <a:off x="4241800" y="2133601"/>
              <a:ext cx="2611120" cy="3263900"/>
              <a:chOff x="4241800" y="2133601"/>
              <a:chExt cx="2611120" cy="3263900"/>
            </a:xfrm>
          </p:grpSpPr>
          <p:sp>
            <p:nvSpPr>
              <p:cNvPr id="86" name="Freeform 85"/>
              <p:cNvSpPr/>
              <p:nvPr/>
            </p:nvSpPr>
            <p:spPr>
              <a:xfrm>
                <a:off x="4241800" y="2133601"/>
                <a:ext cx="2611120" cy="3263900"/>
              </a:xfrm>
              <a:custGeom>
                <a:avLst/>
                <a:gdLst>
                  <a:gd name="connsiteX0" fmla="*/ 96520 w 2819400"/>
                  <a:gd name="connsiteY0" fmla="*/ 3172460 h 3350260"/>
                  <a:gd name="connsiteX1" fmla="*/ 187960 w 2819400"/>
                  <a:gd name="connsiteY1" fmla="*/ 3065780 h 3350260"/>
                  <a:gd name="connsiteX2" fmla="*/ 309880 w 2819400"/>
                  <a:gd name="connsiteY2" fmla="*/ 2806700 h 3350260"/>
                  <a:gd name="connsiteX3" fmla="*/ 355600 w 2819400"/>
                  <a:gd name="connsiteY3" fmla="*/ 2349500 h 3350260"/>
                  <a:gd name="connsiteX4" fmla="*/ 386080 w 2819400"/>
                  <a:gd name="connsiteY4" fmla="*/ 1877060 h 3350260"/>
                  <a:gd name="connsiteX5" fmla="*/ 508000 w 2819400"/>
                  <a:gd name="connsiteY5" fmla="*/ 1557020 h 3350260"/>
                  <a:gd name="connsiteX6" fmla="*/ 889000 w 2819400"/>
                  <a:gd name="connsiteY6" fmla="*/ 1328420 h 3350260"/>
                  <a:gd name="connsiteX7" fmla="*/ 1529080 w 2819400"/>
                  <a:gd name="connsiteY7" fmla="*/ 916940 h 3350260"/>
                  <a:gd name="connsiteX8" fmla="*/ 2169160 w 2819400"/>
                  <a:gd name="connsiteY8" fmla="*/ 551180 h 3350260"/>
                  <a:gd name="connsiteX9" fmla="*/ 2534920 w 2819400"/>
                  <a:gd name="connsiteY9" fmla="*/ 292100 h 3350260"/>
                  <a:gd name="connsiteX10" fmla="*/ 2794000 w 2819400"/>
                  <a:gd name="connsiteY10" fmla="*/ 33020 h 3350260"/>
                  <a:gd name="connsiteX11" fmla="*/ 2687320 w 2819400"/>
                  <a:gd name="connsiteY11" fmla="*/ 490220 h 3350260"/>
                  <a:gd name="connsiteX12" fmla="*/ 2641600 w 2819400"/>
                  <a:gd name="connsiteY12" fmla="*/ 1191260 h 3350260"/>
                  <a:gd name="connsiteX13" fmla="*/ 2626360 w 2819400"/>
                  <a:gd name="connsiteY13" fmla="*/ 2197100 h 3350260"/>
                  <a:gd name="connsiteX14" fmla="*/ 2565400 w 2819400"/>
                  <a:gd name="connsiteY14" fmla="*/ 2791460 h 3350260"/>
                  <a:gd name="connsiteX15" fmla="*/ 2428240 w 2819400"/>
                  <a:gd name="connsiteY15" fmla="*/ 3081020 h 3350260"/>
                  <a:gd name="connsiteX16" fmla="*/ 1864360 w 2819400"/>
                  <a:gd name="connsiteY16" fmla="*/ 3141980 h 3350260"/>
                  <a:gd name="connsiteX17" fmla="*/ 919480 w 2819400"/>
                  <a:gd name="connsiteY17" fmla="*/ 3263900 h 3350260"/>
                  <a:gd name="connsiteX18" fmla="*/ 142240 w 2819400"/>
                  <a:gd name="connsiteY18" fmla="*/ 3340100 h 3350260"/>
                  <a:gd name="connsiteX19" fmla="*/ 96520 w 2819400"/>
                  <a:gd name="connsiteY19" fmla="*/ 3172460 h 3350260"/>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585720 w 2839720"/>
                  <a:gd name="connsiteY14" fmla="*/ 2791460 h 3398943"/>
                  <a:gd name="connsiteX15" fmla="*/ 2448560 w 2839720"/>
                  <a:gd name="connsiteY15" fmla="*/ 3081020 h 3398943"/>
                  <a:gd name="connsiteX16" fmla="*/ 1884680 w 2839720"/>
                  <a:gd name="connsiteY16" fmla="*/ 3141980 h 3398943"/>
                  <a:gd name="connsiteX17" fmla="*/ 1092200 w 2839720"/>
                  <a:gd name="connsiteY17" fmla="*/ 2819400 h 3398943"/>
                  <a:gd name="connsiteX18" fmla="*/ 162560 w 2839720"/>
                  <a:gd name="connsiteY18" fmla="*/ 3340100 h 3398943"/>
                  <a:gd name="connsiteX19" fmla="*/ 116840 w 2839720"/>
                  <a:gd name="connsiteY19"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585720 w 2839720"/>
                  <a:gd name="connsiteY14" fmla="*/ 2791460 h 3398943"/>
                  <a:gd name="connsiteX15" fmla="*/ 2448560 w 2839720"/>
                  <a:gd name="connsiteY15" fmla="*/ 3081020 h 3398943"/>
                  <a:gd name="connsiteX16" fmla="*/ 1854200 w 2839720"/>
                  <a:gd name="connsiteY16" fmla="*/ 2667000 h 3398943"/>
                  <a:gd name="connsiteX17" fmla="*/ 1092200 w 2839720"/>
                  <a:gd name="connsiteY17" fmla="*/ 2819400 h 3398943"/>
                  <a:gd name="connsiteX18" fmla="*/ 162560 w 2839720"/>
                  <a:gd name="connsiteY18" fmla="*/ 3340100 h 3398943"/>
                  <a:gd name="connsiteX19" fmla="*/ 116840 w 2839720"/>
                  <a:gd name="connsiteY19"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585720 w 2839720"/>
                  <a:gd name="connsiteY14" fmla="*/ 2791460 h 3398943"/>
                  <a:gd name="connsiteX15" fmla="*/ 2387600 w 2839720"/>
                  <a:gd name="connsiteY15" fmla="*/ 2438400 h 3398943"/>
                  <a:gd name="connsiteX16" fmla="*/ 1854200 w 2839720"/>
                  <a:gd name="connsiteY16" fmla="*/ 2667000 h 3398943"/>
                  <a:gd name="connsiteX17" fmla="*/ 1092200 w 2839720"/>
                  <a:gd name="connsiteY17" fmla="*/ 2819400 h 3398943"/>
                  <a:gd name="connsiteX18" fmla="*/ 162560 w 2839720"/>
                  <a:gd name="connsiteY18" fmla="*/ 3340100 h 3398943"/>
                  <a:gd name="connsiteX19" fmla="*/ 116840 w 2839720"/>
                  <a:gd name="connsiteY19"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387600 w 2839720"/>
                  <a:gd name="connsiteY14" fmla="*/ 2438400 h 3398943"/>
                  <a:gd name="connsiteX15" fmla="*/ 1854200 w 2839720"/>
                  <a:gd name="connsiteY15" fmla="*/ 2667000 h 3398943"/>
                  <a:gd name="connsiteX16" fmla="*/ 1092200 w 2839720"/>
                  <a:gd name="connsiteY16" fmla="*/ 2819400 h 3398943"/>
                  <a:gd name="connsiteX17" fmla="*/ 162560 w 2839720"/>
                  <a:gd name="connsiteY17" fmla="*/ 3340100 h 3398943"/>
                  <a:gd name="connsiteX18" fmla="*/ 116840 w 2839720"/>
                  <a:gd name="connsiteY18"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311400 w 2839720"/>
                  <a:gd name="connsiteY14" fmla="*/ 2133600 h 3398943"/>
                  <a:gd name="connsiteX15" fmla="*/ 1854200 w 2839720"/>
                  <a:gd name="connsiteY15" fmla="*/ 2667000 h 3398943"/>
                  <a:gd name="connsiteX16" fmla="*/ 1092200 w 2839720"/>
                  <a:gd name="connsiteY16" fmla="*/ 2819400 h 3398943"/>
                  <a:gd name="connsiteX17" fmla="*/ 162560 w 2839720"/>
                  <a:gd name="connsiteY17" fmla="*/ 3340100 h 3398943"/>
                  <a:gd name="connsiteX18" fmla="*/ 116840 w 2839720"/>
                  <a:gd name="connsiteY18"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311400 w 2839720"/>
                  <a:gd name="connsiteY14" fmla="*/ 2133600 h 3398943"/>
                  <a:gd name="connsiteX15" fmla="*/ 1778000 w 2839720"/>
                  <a:gd name="connsiteY15" fmla="*/ 2514600 h 3398943"/>
                  <a:gd name="connsiteX16" fmla="*/ 1092200 w 2839720"/>
                  <a:gd name="connsiteY16" fmla="*/ 2819400 h 3398943"/>
                  <a:gd name="connsiteX17" fmla="*/ 162560 w 2839720"/>
                  <a:gd name="connsiteY17" fmla="*/ 3340100 h 3398943"/>
                  <a:gd name="connsiteX18" fmla="*/ 116840 w 2839720"/>
                  <a:gd name="connsiteY18"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311400 w 2839720"/>
                  <a:gd name="connsiteY14" fmla="*/ 2362200 h 3398943"/>
                  <a:gd name="connsiteX15" fmla="*/ 1778000 w 2839720"/>
                  <a:gd name="connsiteY15" fmla="*/ 2514600 h 3398943"/>
                  <a:gd name="connsiteX16" fmla="*/ 1092200 w 2839720"/>
                  <a:gd name="connsiteY16" fmla="*/ 2819400 h 3398943"/>
                  <a:gd name="connsiteX17" fmla="*/ 162560 w 2839720"/>
                  <a:gd name="connsiteY17" fmla="*/ 3340100 h 3398943"/>
                  <a:gd name="connsiteX18" fmla="*/ 116840 w 2839720"/>
                  <a:gd name="connsiteY18"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311400 w 2839720"/>
                  <a:gd name="connsiteY14" fmla="*/ 2362200 h 3398943"/>
                  <a:gd name="connsiteX15" fmla="*/ 1778000 w 2839720"/>
                  <a:gd name="connsiteY15" fmla="*/ 2590800 h 3398943"/>
                  <a:gd name="connsiteX16" fmla="*/ 1092200 w 2839720"/>
                  <a:gd name="connsiteY16" fmla="*/ 2819400 h 3398943"/>
                  <a:gd name="connsiteX17" fmla="*/ 162560 w 2839720"/>
                  <a:gd name="connsiteY17" fmla="*/ 3340100 h 3398943"/>
                  <a:gd name="connsiteX18" fmla="*/ 116840 w 2839720"/>
                  <a:gd name="connsiteY18" fmla="*/ 3172460 h 3398943"/>
                  <a:gd name="connsiteX0" fmla="*/ 116840 w 2839720"/>
                  <a:gd name="connsiteY0" fmla="*/ 3172460 h 3398943"/>
                  <a:gd name="connsiteX1" fmla="*/ 208280 w 2839720"/>
                  <a:gd name="connsiteY1" fmla="*/ 3065780 h 3398943"/>
                  <a:gd name="connsiteX2" fmla="*/ 330200 w 2839720"/>
                  <a:gd name="connsiteY2" fmla="*/ 2806700 h 3398943"/>
                  <a:gd name="connsiteX3" fmla="*/ 375920 w 2839720"/>
                  <a:gd name="connsiteY3" fmla="*/ 2349500 h 3398943"/>
                  <a:gd name="connsiteX4" fmla="*/ 406400 w 2839720"/>
                  <a:gd name="connsiteY4" fmla="*/ 1877060 h 3398943"/>
                  <a:gd name="connsiteX5" fmla="*/ 528320 w 2839720"/>
                  <a:gd name="connsiteY5" fmla="*/ 1557020 h 3398943"/>
                  <a:gd name="connsiteX6" fmla="*/ 909320 w 2839720"/>
                  <a:gd name="connsiteY6" fmla="*/ 1328420 h 3398943"/>
                  <a:gd name="connsiteX7" fmla="*/ 1549400 w 2839720"/>
                  <a:gd name="connsiteY7" fmla="*/ 916940 h 3398943"/>
                  <a:gd name="connsiteX8" fmla="*/ 2189480 w 2839720"/>
                  <a:gd name="connsiteY8" fmla="*/ 551180 h 3398943"/>
                  <a:gd name="connsiteX9" fmla="*/ 2555240 w 2839720"/>
                  <a:gd name="connsiteY9" fmla="*/ 292100 h 3398943"/>
                  <a:gd name="connsiteX10" fmla="*/ 2814320 w 2839720"/>
                  <a:gd name="connsiteY10" fmla="*/ 33020 h 3398943"/>
                  <a:gd name="connsiteX11" fmla="*/ 2707640 w 2839720"/>
                  <a:gd name="connsiteY11" fmla="*/ 490220 h 3398943"/>
                  <a:gd name="connsiteX12" fmla="*/ 2661920 w 2839720"/>
                  <a:gd name="connsiteY12" fmla="*/ 1191260 h 3398943"/>
                  <a:gd name="connsiteX13" fmla="*/ 2646680 w 2839720"/>
                  <a:gd name="connsiteY13" fmla="*/ 2197100 h 3398943"/>
                  <a:gd name="connsiteX14" fmla="*/ 2235200 w 2839720"/>
                  <a:gd name="connsiteY14" fmla="*/ 2438400 h 3398943"/>
                  <a:gd name="connsiteX15" fmla="*/ 1778000 w 2839720"/>
                  <a:gd name="connsiteY15" fmla="*/ 2590800 h 3398943"/>
                  <a:gd name="connsiteX16" fmla="*/ 1092200 w 2839720"/>
                  <a:gd name="connsiteY16" fmla="*/ 2819400 h 3398943"/>
                  <a:gd name="connsiteX17" fmla="*/ 162560 w 2839720"/>
                  <a:gd name="connsiteY17" fmla="*/ 3340100 h 3398943"/>
                  <a:gd name="connsiteX18" fmla="*/ 116840 w 2839720"/>
                  <a:gd name="connsiteY18" fmla="*/ 3172460 h 3398943"/>
                  <a:gd name="connsiteX0" fmla="*/ 96520 w 2819400"/>
                  <a:gd name="connsiteY0" fmla="*/ 3172460 h 3238923"/>
                  <a:gd name="connsiteX1" fmla="*/ 187960 w 2819400"/>
                  <a:gd name="connsiteY1" fmla="*/ 3065780 h 3238923"/>
                  <a:gd name="connsiteX2" fmla="*/ 309880 w 2819400"/>
                  <a:gd name="connsiteY2" fmla="*/ 2806700 h 3238923"/>
                  <a:gd name="connsiteX3" fmla="*/ 355600 w 2819400"/>
                  <a:gd name="connsiteY3" fmla="*/ 2349500 h 3238923"/>
                  <a:gd name="connsiteX4" fmla="*/ 386080 w 2819400"/>
                  <a:gd name="connsiteY4" fmla="*/ 1877060 h 3238923"/>
                  <a:gd name="connsiteX5" fmla="*/ 508000 w 2819400"/>
                  <a:gd name="connsiteY5" fmla="*/ 1557020 h 3238923"/>
                  <a:gd name="connsiteX6" fmla="*/ 889000 w 2819400"/>
                  <a:gd name="connsiteY6" fmla="*/ 1328420 h 3238923"/>
                  <a:gd name="connsiteX7" fmla="*/ 1529080 w 2819400"/>
                  <a:gd name="connsiteY7" fmla="*/ 916940 h 3238923"/>
                  <a:gd name="connsiteX8" fmla="*/ 2169160 w 2819400"/>
                  <a:gd name="connsiteY8" fmla="*/ 551180 h 3238923"/>
                  <a:gd name="connsiteX9" fmla="*/ 2534920 w 2819400"/>
                  <a:gd name="connsiteY9" fmla="*/ 292100 h 3238923"/>
                  <a:gd name="connsiteX10" fmla="*/ 2794000 w 2819400"/>
                  <a:gd name="connsiteY10" fmla="*/ 33020 h 3238923"/>
                  <a:gd name="connsiteX11" fmla="*/ 2687320 w 2819400"/>
                  <a:gd name="connsiteY11" fmla="*/ 490220 h 3238923"/>
                  <a:gd name="connsiteX12" fmla="*/ 2641600 w 2819400"/>
                  <a:gd name="connsiteY12" fmla="*/ 1191260 h 3238923"/>
                  <a:gd name="connsiteX13" fmla="*/ 2626360 w 2819400"/>
                  <a:gd name="connsiteY13" fmla="*/ 2197100 h 3238923"/>
                  <a:gd name="connsiteX14" fmla="*/ 2214880 w 2819400"/>
                  <a:gd name="connsiteY14" fmla="*/ 2438400 h 3238923"/>
                  <a:gd name="connsiteX15" fmla="*/ 1757680 w 2819400"/>
                  <a:gd name="connsiteY15" fmla="*/ 2590800 h 3238923"/>
                  <a:gd name="connsiteX16" fmla="*/ 1071880 w 2819400"/>
                  <a:gd name="connsiteY16" fmla="*/ 2819400 h 3238923"/>
                  <a:gd name="connsiteX17" fmla="*/ 767080 w 2819400"/>
                  <a:gd name="connsiteY17" fmla="*/ 2667000 h 3238923"/>
                  <a:gd name="connsiteX18" fmla="*/ 96520 w 2819400"/>
                  <a:gd name="connsiteY18" fmla="*/ 3172460 h 3238923"/>
                  <a:gd name="connsiteX0" fmla="*/ 655320 w 2707640"/>
                  <a:gd name="connsiteY0" fmla="*/ 2667000 h 3089063"/>
                  <a:gd name="connsiteX1" fmla="*/ 76200 w 2707640"/>
                  <a:gd name="connsiteY1" fmla="*/ 3065780 h 3089063"/>
                  <a:gd name="connsiteX2" fmla="*/ 198120 w 2707640"/>
                  <a:gd name="connsiteY2" fmla="*/ 2806700 h 3089063"/>
                  <a:gd name="connsiteX3" fmla="*/ 243840 w 2707640"/>
                  <a:gd name="connsiteY3" fmla="*/ 2349500 h 3089063"/>
                  <a:gd name="connsiteX4" fmla="*/ 274320 w 2707640"/>
                  <a:gd name="connsiteY4" fmla="*/ 1877060 h 3089063"/>
                  <a:gd name="connsiteX5" fmla="*/ 396240 w 2707640"/>
                  <a:gd name="connsiteY5" fmla="*/ 1557020 h 3089063"/>
                  <a:gd name="connsiteX6" fmla="*/ 777240 w 2707640"/>
                  <a:gd name="connsiteY6" fmla="*/ 1328420 h 3089063"/>
                  <a:gd name="connsiteX7" fmla="*/ 1417320 w 2707640"/>
                  <a:gd name="connsiteY7" fmla="*/ 916940 h 3089063"/>
                  <a:gd name="connsiteX8" fmla="*/ 2057400 w 2707640"/>
                  <a:gd name="connsiteY8" fmla="*/ 551180 h 3089063"/>
                  <a:gd name="connsiteX9" fmla="*/ 2423160 w 2707640"/>
                  <a:gd name="connsiteY9" fmla="*/ 292100 h 3089063"/>
                  <a:gd name="connsiteX10" fmla="*/ 2682240 w 2707640"/>
                  <a:gd name="connsiteY10" fmla="*/ 33020 h 3089063"/>
                  <a:gd name="connsiteX11" fmla="*/ 2575560 w 2707640"/>
                  <a:gd name="connsiteY11" fmla="*/ 490220 h 3089063"/>
                  <a:gd name="connsiteX12" fmla="*/ 2529840 w 2707640"/>
                  <a:gd name="connsiteY12" fmla="*/ 1191260 h 3089063"/>
                  <a:gd name="connsiteX13" fmla="*/ 2514600 w 2707640"/>
                  <a:gd name="connsiteY13" fmla="*/ 2197100 h 3089063"/>
                  <a:gd name="connsiteX14" fmla="*/ 2103120 w 2707640"/>
                  <a:gd name="connsiteY14" fmla="*/ 2438400 h 3089063"/>
                  <a:gd name="connsiteX15" fmla="*/ 1645920 w 2707640"/>
                  <a:gd name="connsiteY15" fmla="*/ 2590800 h 3089063"/>
                  <a:gd name="connsiteX16" fmla="*/ 960120 w 2707640"/>
                  <a:gd name="connsiteY16" fmla="*/ 2819400 h 3089063"/>
                  <a:gd name="connsiteX17" fmla="*/ 655320 w 2707640"/>
                  <a:gd name="connsiteY17" fmla="*/ 2667000 h 3089063"/>
                  <a:gd name="connsiteX0" fmla="*/ 477520 w 2682240"/>
                  <a:gd name="connsiteY0" fmla="*/ 2971800 h 3093297"/>
                  <a:gd name="connsiteX1" fmla="*/ 50800 w 2682240"/>
                  <a:gd name="connsiteY1" fmla="*/ 3065780 h 3093297"/>
                  <a:gd name="connsiteX2" fmla="*/ 172720 w 2682240"/>
                  <a:gd name="connsiteY2" fmla="*/ 2806700 h 3093297"/>
                  <a:gd name="connsiteX3" fmla="*/ 218440 w 2682240"/>
                  <a:gd name="connsiteY3" fmla="*/ 2349500 h 3093297"/>
                  <a:gd name="connsiteX4" fmla="*/ 248920 w 2682240"/>
                  <a:gd name="connsiteY4" fmla="*/ 1877060 h 3093297"/>
                  <a:gd name="connsiteX5" fmla="*/ 370840 w 2682240"/>
                  <a:gd name="connsiteY5" fmla="*/ 1557020 h 3093297"/>
                  <a:gd name="connsiteX6" fmla="*/ 751840 w 2682240"/>
                  <a:gd name="connsiteY6" fmla="*/ 1328420 h 3093297"/>
                  <a:gd name="connsiteX7" fmla="*/ 1391920 w 2682240"/>
                  <a:gd name="connsiteY7" fmla="*/ 916940 h 3093297"/>
                  <a:gd name="connsiteX8" fmla="*/ 2032000 w 2682240"/>
                  <a:gd name="connsiteY8" fmla="*/ 551180 h 3093297"/>
                  <a:gd name="connsiteX9" fmla="*/ 2397760 w 2682240"/>
                  <a:gd name="connsiteY9" fmla="*/ 292100 h 3093297"/>
                  <a:gd name="connsiteX10" fmla="*/ 2656840 w 2682240"/>
                  <a:gd name="connsiteY10" fmla="*/ 33020 h 3093297"/>
                  <a:gd name="connsiteX11" fmla="*/ 2550160 w 2682240"/>
                  <a:gd name="connsiteY11" fmla="*/ 490220 h 3093297"/>
                  <a:gd name="connsiteX12" fmla="*/ 2504440 w 2682240"/>
                  <a:gd name="connsiteY12" fmla="*/ 1191260 h 3093297"/>
                  <a:gd name="connsiteX13" fmla="*/ 2489200 w 2682240"/>
                  <a:gd name="connsiteY13" fmla="*/ 2197100 h 3093297"/>
                  <a:gd name="connsiteX14" fmla="*/ 2077720 w 2682240"/>
                  <a:gd name="connsiteY14" fmla="*/ 2438400 h 3093297"/>
                  <a:gd name="connsiteX15" fmla="*/ 1620520 w 2682240"/>
                  <a:gd name="connsiteY15" fmla="*/ 2590800 h 3093297"/>
                  <a:gd name="connsiteX16" fmla="*/ 934720 w 2682240"/>
                  <a:gd name="connsiteY16" fmla="*/ 2819400 h 3093297"/>
                  <a:gd name="connsiteX17" fmla="*/ 477520 w 2682240"/>
                  <a:gd name="connsiteY17" fmla="*/ 2971800 h 3093297"/>
                  <a:gd name="connsiteX0" fmla="*/ 431800 w 2636520"/>
                  <a:gd name="connsiteY0" fmla="*/ 2971800 h 3227917"/>
                  <a:gd name="connsiteX1" fmla="*/ 50800 w 2636520"/>
                  <a:gd name="connsiteY1" fmla="*/ 3200400 h 3227917"/>
                  <a:gd name="connsiteX2" fmla="*/ 127000 w 2636520"/>
                  <a:gd name="connsiteY2" fmla="*/ 2806700 h 3227917"/>
                  <a:gd name="connsiteX3" fmla="*/ 172720 w 2636520"/>
                  <a:gd name="connsiteY3" fmla="*/ 2349500 h 3227917"/>
                  <a:gd name="connsiteX4" fmla="*/ 203200 w 2636520"/>
                  <a:gd name="connsiteY4" fmla="*/ 1877060 h 3227917"/>
                  <a:gd name="connsiteX5" fmla="*/ 325120 w 2636520"/>
                  <a:gd name="connsiteY5" fmla="*/ 1557020 h 3227917"/>
                  <a:gd name="connsiteX6" fmla="*/ 706120 w 2636520"/>
                  <a:gd name="connsiteY6" fmla="*/ 1328420 h 3227917"/>
                  <a:gd name="connsiteX7" fmla="*/ 1346200 w 2636520"/>
                  <a:gd name="connsiteY7" fmla="*/ 916940 h 3227917"/>
                  <a:gd name="connsiteX8" fmla="*/ 1986280 w 2636520"/>
                  <a:gd name="connsiteY8" fmla="*/ 551180 h 3227917"/>
                  <a:gd name="connsiteX9" fmla="*/ 2352040 w 2636520"/>
                  <a:gd name="connsiteY9" fmla="*/ 292100 h 3227917"/>
                  <a:gd name="connsiteX10" fmla="*/ 2611120 w 2636520"/>
                  <a:gd name="connsiteY10" fmla="*/ 33020 h 3227917"/>
                  <a:gd name="connsiteX11" fmla="*/ 2504440 w 2636520"/>
                  <a:gd name="connsiteY11" fmla="*/ 490220 h 3227917"/>
                  <a:gd name="connsiteX12" fmla="*/ 2458720 w 2636520"/>
                  <a:gd name="connsiteY12" fmla="*/ 1191260 h 3227917"/>
                  <a:gd name="connsiteX13" fmla="*/ 2443480 w 2636520"/>
                  <a:gd name="connsiteY13" fmla="*/ 2197100 h 3227917"/>
                  <a:gd name="connsiteX14" fmla="*/ 2032000 w 2636520"/>
                  <a:gd name="connsiteY14" fmla="*/ 2438400 h 3227917"/>
                  <a:gd name="connsiteX15" fmla="*/ 1574800 w 2636520"/>
                  <a:gd name="connsiteY15" fmla="*/ 2590800 h 3227917"/>
                  <a:gd name="connsiteX16" fmla="*/ 889000 w 2636520"/>
                  <a:gd name="connsiteY16" fmla="*/ 2819400 h 3227917"/>
                  <a:gd name="connsiteX17" fmla="*/ 431800 w 2636520"/>
                  <a:gd name="connsiteY17" fmla="*/ 2971800 h 3227917"/>
                  <a:gd name="connsiteX0" fmla="*/ 406400 w 2611120"/>
                  <a:gd name="connsiteY0" fmla="*/ 2971800 h 3251200"/>
                  <a:gd name="connsiteX1" fmla="*/ 25400 w 2611120"/>
                  <a:gd name="connsiteY1" fmla="*/ 3200400 h 3251200"/>
                  <a:gd name="connsiteX2" fmla="*/ 254000 w 2611120"/>
                  <a:gd name="connsiteY2" fmla="*/ 2667000 h 3251200"/>
                  <a:gd name="connsiteX3" fmla="*/ 147320 w 2611120"/>
                  <a:gd name="connsiteY3" fmla="*/ 2349500 h 3251200"/>
                  <a:gd name="connsiteX4" fmla="*/ 177800 w 2611120"/>
                  <a:gd name="connsiteY4" fmla="*/ 1877060 h 3251200"/>
                  <a:gd name="connsiteX5" fmla="*/ 299720 w 2611120"/>
                  <a:gd name="connsiteY5" fmla="*/ 1557020 h 3251200"/>
                  <a:gd name="connsiteX6" fmla="*/ 680720 w 2611120"/>
                  <a:gd name="connsiteY6" fmla="*/ 1328420 h 3251200"/>
                  <a:gd name="connsiteX7" fmla="*/ 1320800 w 2611120"/>
                  <a:gd name="connsiteY7" fmla="*/ 916940 h 3251200"/>
                  <a:gd name="connsiteX8" fmla="*/ 1960880 w 2611120"/>
                  <a:gd name="connsiteY8" fmla="*/ 551180 h 3251200"/>
                  <a:gd name="connsiteX9" fmla="*/ 2326640 w 2611120"/>
                  <a:gd name="connsiteY9" fmla="*/ 292100 h 3251200"/>
                  <a:gd name="connsiteX10" fmla="*/ 2585720 w 2611120"/>
                  <a:gd name="connsiteY10" fmla="*/ 33020 h 3251200"/>
                  <a:gd name="connsiteX11" fmla="*/ 2479040 w 2611120"/>
                  <a:gd name="connsiteY11" fmla="*/ 490220 h 3251200"/>
                  <a:gd name="connsiteX12" fmla="*/ 2433320 w 2611120"/>
                  <a:gd name="connsiteY12" fmla="*/ 1191260 h 3251200"/>
                  <a:gd name="connsiteX13" fmla="*/ 2418080 w 2611120"/>
                  <a:gd name="connsiteY13" fmla="*/ 2197100 h 3251200"/>
                  <a:gd name="connsiteX14" fmla="*/ 2006600 w 2611120"/>
                  <a:gd name="connsiteY14" fmla="*/ 2438400 h 3251200"/>
                  <a:gd name="connsiteX15" fmla="*/ 1549400 w 2611120"/>
                  <a:gd name="connsiteY15" fmla="*/ 2590800 h 3251200"/>
                  <a:gd name="connsiteX16" fmla="*/ 863600 w 2611120"/>
                  <a:gd name="connsiteY16" fmla="*/ 2819400 h 3251200"/>
                  <a:gd name="connsiteX17" fmla="*/ 406400 w 2611120"/>
                  <a:gd name="connsiteY17" fmla="*/ 2971800 h 3251200"/>
                  <a:gd name="connsiteX0" fmla="*/ 406400 w 2611120"/>
                  <a:gd name="connsiteY0" fmla="*/ 2971800 h 3251200"/>
                  <a:gd name="connsiteX1" fmla="*/ 25400 w 2611120"/>
                  <a:gd name="connsiteY1" fmla="*/ 3200400 h 3251200"/>
                  <a:gd name="connsiteX2" fmla="*/ 254000 w 2611120"/>
                  <a:gd name="connsiteY2" fmla="*/ 2667000 h 3251200"/>
                  <a:gd name="connsiteX3" fmla="*/ 254000 w 2611120"/>
                  <a:gd name="connsiteY3" fmla="*/ 2209799 h 3251200"/>
                  <a:gd name="connsiteX4" fmla="*/ 177800 w 2611120"/>
                  <a:gd name="connsiteY4" fmla="*/ 1877060 h 3251200"/>
                  <a:gd name="connsiteX5" fmla="*/ 299720 w 2611120"/>
                  <a:gd name="connsiteY5" fmla="*/ 1557020 h 3251200"/>
                  <a:gd name="connsiteX6" fmla="*/ 680720 w 2611120"/>
                  <a:gd name="connsiteY6" fmla="*/ 1328420 h 3251200"/>
                  <a:gd name="connsiteX7" fmla="*/ 1320800 w 2611120"/>
                  <a:gd name="connsiteY7" fmla="*/ 916940 h 3251200"/>
                  <a:gd name="connsiteX8" fmla="*/ 1960880 w 2611120"/>
                  <a:gd name="connsiteY8" fmla="*/ 551180 h 3251200"/>
                  <a:gd name="connsiteX9" fmla="*/ 2326640 w 2611120"/>
                  <a:gd name="connsiteY9" fmla="*/ 292100 h 3251200"/>
                  <a:gd name="connsiteX10" fmla="*/ 2585720 w 2611120"/>
                  <a:gd name="connsiteY10" fmla="*/ 33020 h 3251200"/>
                  <a:gd name="connsiteX11" fmla="*/ 2479040 w 2611120"/>
                  <a:gd name="connsiteY11" fmla="*/ 490220 h 3251200"/>
                  <a:gd name="connsiteX12" fmla="*/ 2433320 w 2611120"/>
                  <a:gd name="connsiteY12" fmla="*/ 1191260 h 3251200"/>
                  <a:gd name="connsiteX13" fmla="*/ 2418080 w 2611120"/>
                  <a:gd name="connsiteY13" fmla="*/ 2197100 h 3251200"/>
                  <a:gd name="connsiteX14" fmla="*/ 2006600 w 2611120"/>
                  <a:gd name="connsiteY14" fmla="*/ 2438400 h 3251200"/>
                  <a:gd name="connsiteX15" fmla="*/ 1549400 w 2611120"/>
                  <a:gd name="connsiteY15" fmla="*/ 2590800 h 3251200"/>
                  <a:gd name="connsiteX16" fmla="*/ 863600 w 2611120"/>
                  <a:gd name="connsiteY16" fmla="*/ 2819400 h 3251200"/>
                  <a:gd name="connsiteX17" fmla="*/ 406400 w 2611120"/>
                  <a:gd name="connsiteY17" fmla="*/ 2971800 h 3251200"/>
                  <a:gd name="connsiteX0" fmla="*/ 406400 w 2611120"/>
                  <a:gd name="connsiteY0" fmla="*/ 2971800 h 3251200"/>
                  <a:gd name="connsiteX1" fmla="*/ 25400 w 2611120"/>
                  <a:gd name="connsiteY1" fmla="*/ 3200400 h 3251200"/>
                  <a:gd name="connsiteX2" fmla="*/ 254000 w 2611120"/>
                  <a:gd name="connsiteY2" fmla="*/ 2667000 h 3251200"/>
                  <a:gd name="connsiteX3" fmla="*/ 254000 w 2611120"/>
                  <a:gd name="connsiteY3" fmla="*/ 2209799 h 3251200"/>
                  <a:gd name="connsiteX4" fmla="*/ 330200 w 2611120"/>
                  <a:gd name="connsiteY4" fmla="*/ 1752599 h 3251200"/>
                  <a:gd name="connsiteX5" fmla="*/ 299720 w 2611120"/>
                  <a:gd name="connsiteY5" fmla="*/ 1557020 h 3251200"/>
                  <a:gd name="connsiteX6" fmla="*/ 680720 w 2611120"/>
                  <a:gd name="connsiteY6" fmla="*/ 1328420 h 3251200"/>
                  <a:gd name="connsiteX7" fmla="*/ 1320800 w 2611120"/>
                  <a:gd name="connsiteY7" fmla="*/ 916940 h 3251200"/>
                  <a:gd name="connsiteX8" fmla="*/ 1960880 w 2611120"/>
                  <a:gd name="connsiteY8" fmla="*/ 551180 h 3251200"/>
                  <a:gd name="connsiteX9" fmla="*/ 2326640 w 2611120"/>
                  <a:gd name="connsiteY9" fmla="*/ 292100 h 3251200"/>
                  <a:gd name="connsiteX10" fmla="*/ 2585720 w 2611120"/>
                  <a:gd name="connsiteY10" fmla="*/ 33020 h 3251200"/>
                  <a:gd name="connsiteX11" fmla="*/ 2479040 w 2611120"/>
                  <a:gd name="connsiteY11" fmla="*/ 490220 h 3251200"/>
                  <a:gd name="connsiteX12" fmla="*/ 2433320 w 2611120"/>
                  <a:gd name="connsiteY12" fmla="*/ 1191260 h 3251200"/>
                  <a:gd name="connsiteX13" fmla="*/ 2418080 w 2611120"/>
                  <a:gd name="connsiteY13" fmla="*/ 2197100 h 3251200"/>
                  <a:gd name="connsiteX14" fmla="*/ 2006600 w 2611120"/>
                  <a:gd name="connsiteY14" fmla="*/ 2438400 h 3251200"/>
                  <a:gd name="connsiteX15" fmla="*/ 1549400 w 2611120"/>
                  <a:gd name="connsiteY15" fmla="*/ 2590800 h 3251200"/>
                  <a:gd name="connsiteX16" fmla="*/ 863600 w 2611120"/>
                  <a:gd name="connsiteY16" fmla="*/ 2819400 h 3251200"/>
                  <a:gd name="connsiteX17" fmla="*/ 406400 w 2611120"/>
                  <a:gd name="connsiteY17" fmla="*/ 2971800 h 3251200"/>
                  <a:gd name="connsiteX0" fmla="*/ 406400 w 2611120"/>
                  <a:gd name="connsiteY0" fmla="*/ 3047999 h 3263900"/>
                  <a:gd name="connsiteX1" fmla="*/ 25400 w 2611120"/>
                  <a:gd name="connsiteY1" fmla="*/ 3200400 h 3263900"/>
                  <a:gd name="connsiteX2" fmla="*/ 254000 w 2611120"/>
                  <a:gd name="connsiteY2" fmla="*/ 2667000 h 3263900"/>
                  <a:gd name="connsiteX3" fmla="*/ 254000 w 2611120"/>
                  <a:gd name="connsiteY3" fmla="*/ 2209799 h 3263900"/>
                  <a:gd name="connsiteX4" fmla="*/ 330200 w 2611120"/>
                  <a:gd name="connsiteY4" fmla="*/ 1752599 h 3263900"/>
                  <a:gd name="connsiteX5" fmla="*/ 299720 w 2611120"/>
                  <a:gd name="connsiteY5" fmla="*/ 1557020 h 3263900"/>
                  <a:gd name="connsiteX6" fmla="*/ 680720 w 2611120"/>
                  <a:gd name="connsiteY6" fmla="*/ 1328420 h 3263900"/>
                  <a:gd name="connsiteX7" fmla="*/ 1320800 w 2611120"/>
                  <a:gd name="connsiteY7" fmla="*/ 916940 h 3263900"/>
                  <a:gd name="connsiteX8" fmla="*/ 1960880 w 2611120"/>
                  <a:gd name="connsiteY8" fmla="*/ 551180 h 3263900"/>
                  <a:gd name="connsiteX9" fmla="*/ 2326640 w 2611120"/>
                  <a:gd name="connsiteY9" fmla="*/ 292100 h 3263900"/>
                  <a:gd name="connsiteX10" fmla="*/ 2585720 w 2611120"/>
                  <a:gd name="connsiteY10" fmla="*/ 33020 h 3263900"/>
                  <a:gd name="connsiteX11" fmla="*/ 2479040 w 2611120"/>
                  <a:gd name="connsiteY11" fmla="*/ 490220 h 3263900"/>
                  <a:gd name="connsiteX12" fmla="*/ 2433320 w 2611120"/>
                  <a:gd name="connsiteY12" fmla="*/ 1191260 h 3263900"/>
                  <a:gd name="connsiteX13" fmla="*/ 2418080 w 2611120"/>
                  <a:gd name="connsiteY13" fmla="*/ 2197100 h 3263900"/>
                  <a:gd name="connsiteX14" fmla="*/ 2006600 w 2611120"/>
                  <a:gd name="connsiteY14" fmla="*/ 2438400 h 3263900"/>
                  <a:gd name="connsiteX15" fmla="*/ 1549400 w 2611120"/>
                  <a:gd name="connsiteY15" fmla="*/ 2590800 h 3263900"/>
                  <a:gd name="connsiteX16" fmla="*/ 863600 w 2611120"/>
                  <a:gd name="connsiteY16" fmla="*/ 2819400 h 3263900"/>
                  <a:gd name="connsiteX17" fmla="*/ 406400 w 2611120"/>
                  <a:gd name="connsiteY17" fmla="*/ 3047999 h 3263900"/>
                  <a:gd name="connsiteX0" fmla="*/ 406400 w 2611120"/>
                  <a:gd name="connsiteY0" fmla="*/ 3047999 h 3263900"/>
                  <a:gd name="connsiteX1" fmla="*/ 25400 w 2611120"/>
                  <a:gd name="connsiteY1" fmla="*/ 3200400 h 3263900"/>
                  <a:gd name="connsiteX2" fmla="*/ 254000 w 2611120"/>
                  <a:gd name="connsiteY2" fmla="*/ 2667000 h 3263900"/>
                  <a:gd name="connsiteX3" fmla="*/ 254000 w 2611120"/>
                  <a:gd name="connsiteY3" fmla="*/ 2209799 h 3263900"/>
                  <a:gd name="connsiteX4" fmla="*/ 330200 w 2611120"/>
                  <a:gd name="connsiteY4" fmla="*/ 1752599 h 3263900"/>
                  <a:gd name="connsiteX5" fmla="*/ 299720 w 2611120"/>
                  <a:gd name="connsiteY5" fmla="*/ 1557020 h 3263900"/>
                  <a:gd name="connsiteX6" fmla="*/ 680720 w 2611120"/>
                  <a:gd name="connsiteY6" fmla="*/ 1328420 h 3263900"/>
                  <a:gd name="connsiteX7" fmla="*/ 1320800 w 2611120"/>
                  <a:gd name="connsiteY7" fmla="*/ 916940 h 3263900"/>
                  <a:gd name="connsiteX8" fmla="*/ 1960880 w 2611120"/>
                  <a:gd name="connsiteY8" fmla="*/ 551180 h 3263900"/>
                  <a:gd name="connsiteX9" fmla="*/ 2326640 w 2611120"/>
                  <a:gd name="connsiteY9" fmla="*/ 292100 h 3263900"/>
                  <a:gd name="connsiteX10" fmla="*/ 2585720 w 2611120"/>
                  <a:gd name="connsiteY10" fmla="*/ 33020 h 3263900"/>
                  <a:gd name="connsiteX11" fmla="*/ 2479040 w 2611120"/>
                  <a:gd name="connsiteY11" fmla="*/ 490220 h 3263900"/>
                  <a:gd name="connsiteX12" fmla="*/ 2433320 w 2611120"/>
                  <a:gd name="connsiteY12" fmla="*/ 1191260 h 3263900"/>
                  <a:gd name="connsiteX13" fmla="*/ 2418080 w 2611120"/>
                  <a:gd name="connsiteY13" fmla="*/ 2197100 h 3263900"/>
                  <a:gd name="connsiteX14" fmla="*/ 2006600 w 2611120"/>
                  <a:gd name="connsiteY14" fmla="*/ 2438400 h 3263900"/>
                  <a:gd name="connsiteX15" fmla="*/ 1549400 w 2611120"/>
                  <a:gd name="connsiteY15" fmla="*/ 2590800 h 3263900"/>
                  <a:gd name="connsiteX16" fmla="*/ 863600 w 2611120"/>
                  <a:gd name="connsiteY16" fmla="*/ 2819400 h 3263900"/>
                  <a:gd name="connsiteX17" fmla="*/ 406400 w 2611120"/>
                  <a:gd name="connsiteY17" fmla="*/ 3047999 h 326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11120" h="3263900">
                    <a:moveTo>
                      <a:pt x="406400" y="3047999"/>
                    </a:moveTo>
                    <a:cubicBezTo>
                      <a:pt x="266700" y="3111499"/>
                      <a:pt x="50800" y="3263900"/>
                      <a:pt x="25400" y="3200400"/>
                    </a:cubicBezTo>
                    <a:cubicBezTo>
                      <a:pt x="0" y="3136900"/>
                      <a:pt x="215900" y="2832100"/>
                      <a:pt x="254000" y="2667000"/>
                    </a:cubicBezTo>
                    <a:cubicBezTo>
                      <a:pt x="292100" y="2501900"/>
                      <a:pt x="241300" y="2362199"/>
                      <a:pt x="254000" y="2209799"/>
                    </a:cubicBezTo>
                    <a:cubicBezTo>
                      <a:pt x="266700" y="2057399"/>
                      <a:pt x="322580" y="1861395"/>
                      <a:pt x="330200" y="1752599"/>
                    </a:cubicBezTo>
                    <a:cubicBezTo>
                      <a:pt x="337820" y="1643803"/>
                      <a:pt x="241300" y="1627716"/>
                      <a:pt x="299720" y="1557020"/>
                    </a:cubicBezTo>
                    <a:cubicBezTo>
                      <a:pt x="358140" y="1486324"/>
                      <a:pt x="510540" y="1435100"/>
                      <a:pt x="680720" y="1328420"/>
                    </a:cubicBezTo>
                    <a:cubicBezTo>
                      <a:pt x="850900" y="1221740"/>
                      <a:pt x="1107440" y="1046480"/>
                      <a:pt x="1320800" y="916940"/>
                    </a:cubicBezTo>
                    <a:cubicBezTo>
                      <a:pt x="1534160" y="787400"/>
                      <a:pt x="1793240" y="655320"/>
                      <a:pt x="1960880" y="551180"/>
                    </a:cubicBezTo>
                    <a:cubicBezTo>
                      <a:pt x="2128520" y="447040"/>
                      <a:pt x="2222500" y="378460"/>
                      <a:pt x="2326640" y="292100"/>
                    </a:cubicBezTo>
                    <a:cubicBezTo>
                      <a:pt x="2430780" y="205740"/>
                      <a:pt x="2560320" y="0"/>
                      <a:pt x="2585720" y="33020"/>
                    </a:cubicBezTo>
                    <a:cubicBezTo>
                      <a:pt x="2611120" y="66040"/>
                      <a:pt x="2504440" y="297180"/>
                      <a:pt x="2479040" y="490220"/>
                    </a:cubicBezTo>
                    <a:cubicBezTo>
                      <a:pt x="2453640" y="683260"/>
                      <a:pt x="2443480" y="906780"/>
                      <a:pt x="2433320" y="1191260"/>
                    </a:cubicBezTo>
                    <a:cubicBezTo>
                      <a:pt x="2423160" y="1475740"/>
                      <a:pt x="2489200" y="1989243"/>
                      <a:pt x="2418080" y="2197100"/>
                    </a:cubicBezTo>
                    <a:cubicBezTo>
                      <a:pt x="2346960" y="2404957"/>
                      <a:pt x="2138680" y="2360083"/>
                      <a:pt x="2006600" y="2438400"/>
                    </a:cubicBezTo>
                    <a:cubicBezTo>
                      <a:pt x="1884680" y="2417657"/>
                      <a:pt x="1549400" y="2590800"/>
                      <a:pt x="1549400" y="2590800"/>
                    </a:cubicBezTo>
                    <a:lnTo>
                      <a:pt x="863600" y="2819400"/>
                    </a:lnTo>
                    <a:cubicBezTo>
                      <a:pt x="584463" y="2962779"/>
                      <a:pt x="546100" y="2984499"/>
                      <a:pt x="406400" y="3047999"/>
                    </a:cubicBezTo>
                    <a:close/>
                  </a:path>
                </a:pathLst>
              </a:custGeom>
              <a:solidFill>
                <a:srgbClr val="FFC000"/>
              </a:solidFill>
              <a:ln w="50800">
                <a:solidFill>
                  <a:schemeClr val="tx1"/>
                </a:solidFill>
                <a:prstDash val="solid"/>
                <a:tailEnd type="arrow"/>
              </a:ln>
              <a:effectLst>
                <a:outerShdw dist="50800" dir="78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86"/>
              <p:cNvSpPr txBox="1"/>
              <p:nvPr/>
            </p:nvSpPr>
            <p:spPr>
              <a:xfrm rot="18980629">
                <a:off x="4554369" y="3594052"/>
                <a:ext cx="1885131" cy="1015663"/>
              </a:xfrm>
              <a:prstGeom prst="rect">
                <a:avLst/>
              </a:prstGeom>
              <a:noFill/>
              <a:ln>
                <a:noFill/>
              </a:ln>
              <a:effectLst>
                <a:outerShdw dist="50800" dir="7200000" algn="ctr" rotWithShape="0">
                  <a:schemeClr val="tx1"/>
                </a:outerShdw>
              </a:effectLst>
            </p:spPr>
            <p:txBody>
              <a:bodyPr wrap="none" rtlCol="0">
                <a:spAutoFit/>
              </a:bodyPr>
              <a:lstStyle/>
              <a:p>
                <a:pPr algn="ctr"/>
                <a:r>
                  <a:rPr lang="en-US" sz="3000" b="1" dirty="0" smtClean="0">
                    <a:solidFill>
                      <a:schemeClr val="bg1"/>
                    </a:solidFill>
                  </a:rPr>
                  <a:t>Temperate</a:t>
                </a:r>
              </a:p>
              <a:p>
                <a:pPr algn="ctr"/>
                <a:r>
                  <a:rPr lang="en-US" sz="3000" b="1" dirty="0" smtClean="0">
                    <a:solidFill>
                      <a:schemeClr val="bg1"/>
                    </a:solidFill>
                  </a:rPr>
                  <a:t>forest</a:t>
                </a:r>
              </a:p>
            </p:txBody>
          </p:sp>
        </p:grpSp>
        <p:grpSp>
          <p:nvGrpSpPr>
            <p:cNvPr id="83" name="Group 71"/>
            <p:cNvGrpSpPr/>
            <p:nvPr/>
          </p:nvGrpSpPr>
          <p:grpSpPr>
            <a:xfrm>
              <a:off x="3200400" y="3657600"/>
              <a:ext cx="1413640" cy="1939159"/>
              <a:chOff x="3200400" y="3657600"/>
              <a:chExt cx="1413640" cy="1939159"/>
            </a:xfrm>
          </p:grpSpPr>
          <p:sp>
            <p:nvSpPr>
              <p:cNvPr id="84" name="Freeform 83"/>
              <p:cNvSpPr/>
              <p:nvPr/>
            </p:nvSpPr>
            <p:spPr>
              <a:xfrm>
                <a:off x="3200400" y="3657600"/>
                <a:ext cx="1413640" cy="1939159"/>
              </a:xfrm>
              <a:custGeom>
                <a:avLst/>
                <a:gdLst>
                  <a:gd name="connsiteX0" fmla="*/ 10510 w 1413640"/>
                  <a:gd name="connsiteY0" fmla="*/ 1912883 h 1939159"/>
                  <a:gd name="connsiteX1" fmla="*/ 120869 w 1413640"/>
                  <a:gd name="connsiteY1" fmla="*/ 1676400 h 1939159"/>
                  <a:gd name="connsiteX2" fmla="*/ 199696 w 1413640"/>
                  <a:gd name="connsiteY2" fmla="*/ 1392621 h 1939159"/>
                  <a:gd name="connsiteX3" fmla="*/ 278524 w 1413640"/>
                  <a:gd name="connsiteY3" fmla="*/ 1077310 h 1939159"/>
                  <a:gd name="connsiteX4" fmla="*/ 562303 w 1413640"/>
                  <a:gd name="connsiteY4" fmla="*/ 746234 h 1939159"/>
                  <a:gd name="connsiteX5" fmla="*/ 861848 w 1413640"/>
                  <a:gd name="connsiteY5" fmla="*/ 430924 h 1939159"/>
                  <a:gd name="connsiteX6" fmla="*/ 1208689 w 1413640"/>
                  <a:gd name="connsiteY6" fmla="*/ 178676 h 1939159"/>
                  <a:gd name="connsiteX7" fmla="*/ 1397875 w 1413640"/>
                  <a:gd name="connsiteY7" fmla="*/ 52552 h 1939159"/>
                  <a:gd name="connsiteX8" fmla="*/ 1303282 w 1413640"/>
                  <a:gd name="connsiteY8" fmla="*/ 493986 h 1939159"/>
                  <a:gd name="connsiteX9" fmla="*/ 1255986 w 1413640"/>
                  <a:gd name="connsiteY9" fmla="*/ 1108841 h 1939159"/>
                  <a:gd name="connsiteX10" fmla="*/ 1098331 w 1413640"/>
                  <a:gd name="connsiteY10" fmla="*/ 1518745 h 1939159"/>
                  <a:gd name="connsiteX11" fmla="*/ 877613 w 1413640"/>
                  <a:gd name="connsiteY11" fmla="*/ 1707931 h 1939159"/>
                  <a:gd name="connsiteX12" fmla="*/ 183931 w 1413640"/>
                  <a:gd name="connsiteY12" fmla="*/ 1834055 h 1939159"/>
                  <a:gd name="connsiteX13" fmla="*/ 10510 w 1413640"/>
                  <a:gd name="connsiteY13" fmla="*/ 1912883 h 193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3640" h="1939159">
                    <a:moveTo>
                      <a:pt x="10510" y="1912883"/>
                    </a:moveTo>
                    <a:cubicBezTo>
                      <a:pt x="0" y="1886607"/>
                      <a:pt x="89338" y="1763110"/>
                      <a:pt x="120869" y="1676400"/>
                    </a:cubicBezTo>
                    <a:cubicBezTo>
                      <a:pt x="152400" y="1589690"/>
                      <a:pt x="173420" y="1492469"/>
                      <a:pt x="199696" y="1392621"/>
                    </a:cubicBezTo>
                    <a:cubicBezTo>
                      <a:pt x="225972" y="1292773"/>
                      <a:pt x="218090" y="1185041"/>
                      <a:pt x="278524" y="1077310"/>
                    </a:cubicBezTo>
                    <a:cubicBezTo>
                      <a:pt x="338958" y="969579"/>
                      <a:pt x="465082" y="853965"/>
                      <a:pt x="562303" y="746234"/>
                    </a:cubicBezTo>
                    <a:cubicBezTo>
                      <a:pt x="659524" y="638503"/>
                      <a:pt x="754117" y="525517"/>
                      <a:pt x="861848" y="430924"/>
                    </a:cubicBezTo>
                    <a:cubicBezTo>
                      <a:pt x="969579" y="336331"/>
                      <a:pt x="1119351" y="241738"/>
                      <a:pt x="1208689" y="178676"/>
                    </a:cubicBezTo>
                    <a:cubicBezTo>
                      <a:pt x="1298027" y="115614"/>
                      <a:pt x="1382110" y="0"/>
                      <a:pt x="1397875" y="52552"/>
                    </a:cubicBezTo>
                    <a:cubicBezTo>
                      <a:pt x="1413640" y="105104"/>
                      <a:pt x="1326930" y="317938"/>
                      <a:pt x="1303282" y="493986"/>
                    </a:cubicBezTo>
                    <a:cubicBezTo>
                      <a:pt x="1279634" y="670034"/>
                      <a:pt x="1290144" y="938048"/>
                      <a:pt x="1255986" y="1108841"/>
                    </a:cubicBezTo>
                    <a:cubicBezTo>
                      <a:pt x="1221828" y="1279634"/>
                      <a:pt x="1161393" y="1418897"/>
                      <a:pt x="1098331" y="1518745"/>
                    </a:cubicBezTo>
                    <a:cubicBezTo>
                      <a:pt x="1035269" y="1618593"/>
                      <a:pt x="1030013" y="1655379"/>
                      <a:pt x="877613" y="1707931"/>
                    </a:cubicBezTo>
                    <a:cubicBezTo>
                      <a:pt x="725213" y="1760483"/>
                      <a:pt x="333703" y="1799896"/>
                      <a:pt x="183931" y="1834055"/>
                    </a:cubicBezTo>
                    <a:cubicBezTo>
                      <a:pt x="34159" y="1868214"/>
                      <a:pt x="21020" y="1939159"/>
                      <a:pt x="10510" y="1912883"/>
                    </a:cubicBezTo>
                    <a:close/>
                  </a:path>
                </a:pathLst>
              </a:custGeom>
              <a:solidFill>
                <a:schemeClr val="accent1">
                  <a:lumMod val="75000"/>
                </a:schemeClr>
              </a:solidFill>
              <a:ln w="50800">
                <a:solidFill>
                  <a:schemeClr val="tx1"/>
                </a:solidFill>
                <a:prstDash val="solid"/>
                <a:tailEnd type="arrow"/>
              </a:ln>
              <a:effectLst>
                <a:outerShdw dist="50800" dir="30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TextBox 84"/>
              <p:cNvSpPr txBox="1"/>
              <p:nvPr/>
            </p:nvSpPr>
            <p:spPr>
              <a:xfrm rot="18980629">
                <a:off x="3353006" y="4468819"/>
                <a:ext cx="1217513" cy="553998"/>
              </a:xfrm>
              <a:prstGeom prst="rect">
                <a:avLst/>
              </a:prstGeom>
              <a:noFill/>
              <a:effectLst/>
            </p:spPr>
            <p:txBody>
              <a:bodyPr wrap="none" rtlCol="0">
                <a:spAutoFit/>
              </a:bodyPr>
              <a:lstStyle/>
              <a:p>
                <a:r>
                  <a:rPr lang="en-US" sz="3000" b="1" dirty="0" smtClean="0">
                    <a:effectLst>
                      <a:outerShdw dist="50800" dir="7800000" algn="ctr" rotWithShape="0">
                        <a:schemeClr val="bg1"/>
                      </a:outerShdw>
                    </a:effectLst>
                  </a:rPr>
                  <a:t>Boreal</a:t>
                </a:r>
              </a:p>
            </p:txBody>
          </p:sp>
        </p:grpSp>
      </p:grpSp>
      <p:grpSp>
        <p:nvGrpSpPr>
          <p:cNvPr id="110" name="Group 109"/>
          <p:cNvGrpSpPr/>
          <p:nvPr/>
        </p:nvGrpSpPr>
        <p:grpSpPr>
          <a:xfrm>
            <a:off x="0" y="914400"/>
            <a:ext cx="9144000" cy="5943600"/>
            <a:chOff x="0" y="914400"/>
            <a:chExt cx="9144000" cy="5943600"/>
          </a:xfrm>
        </p:grpSpPr>
        <p:grpSp>
          <p:nvGrpSpPr>
            <p:cNvPr id="66" name="Group 65"/>
            <p:cNvGrpSpPr/>
            <p:nvPr/>
          </p:nvGrpSpPr>
          <p:grpSpPr>
            <a:xfrm>
              <a:off x="0" y="914400"/>
              <a:ext cx="9144000" cy="5943600"/>
              <a:chOff x="1" y="889554"/>
              <a:chExt cx="9144000" cy="5943600"/>
            </a:xfrm>
          </p:grpSpPr>
          <p:sp>
            <p:nvSpPr>
              <p:cNvPr id="67" name="Rectangle 66"/>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8" name="Picture 2" descr="http://www.worldbiomes.com/pics/biomapf.jpg"/>
              <p:cNvPicPr>
                <a:picLocks noChangeAspect="1" noChangeArrowheads="1"/>
              </p:cNvPicPr>
              <p:nvPr/>
            </p:nvPicPr>
            <p:blipFill>
              <a:blip r:embed="rId3" cstate="print"/>
              <a:srcRect/>
              <a:stretch>
                <a:fillRect/>
              </a:stretch>
            </p:blipFill>
            <p:spPr bwMode="auto">
              <a:xfrm>
                <a:off x="1" y="889554"/>
                <a:ext cx="9144000" cy="5435046"/>
              </a:xfrm>
              <a:prstGeom prst="rect">
                <a:avLst/>
              </a:prstGeom>
              <a:noFill/>
            </p:spPr>
          </p:pic>
        </p:grpSp>
        <p:sp>
          <p:nvSpPr>
            <p:cNvPr id="109" name="Freeform 108"/>
            <p:cNvSpPr/>
            <p:nvPr/>
          </p:nvSpPr>
          <p:spPr>
            <a:xfrm>
              <a:off x="3929269" y="3987011"/>
              <a:ext cx="1120756" cy="524407"/>
            </a:xfrm>
            <a:custGeom>
              <a:avLst/>
              <a:gdLst>
                <a:gd name="connsiteX0" fmla="*/ 12306 w 1120756"/>
                <a:gd name="connsiteY0" fmla="*/ 45436 h 524407"/>
                <a:gd name="connsiteX1" fmla="*/ 142935 w 1120756"/>
                <a:gd name="connsiteY1" fmla="*/ 56795 h 524407"/>
                <a:gd name="connsiteX2" fmla="*/ 381474 w 1120756"/>
                <a:gd name="connsiteY2" fmla="*/ 0 h 524407"/>
                <a:gd name="connsiteX3" fmla="*/ 580256 w 1120756"/>
                <a:gd name="connsiteY3" fmla="*/ 56795 h 524407"/>
                <a:gd name="connsiteX4" fmla="*/ 756321 w 1120756"/>
                <a:gd name="connsiteY4" fmla="*/ 147667 h 524407"/>
                <a:gd name="connsiteX5" fmla="*/ 932386 w 1120756"/>
                <a:gd name="connsiteY5" fmla="*/ 113590 h 524407"/>
                <a:gd name="connsiteX6" fmla="*/ 1017578 w 1120756"/>
                <a:gd name="connsiteY6" fmla="*/ 119270 h 524407"/>
                <a:gd name="connsiteX7" fmla="*/ 1023258 w 1120756"/>
                <a:gd name="connsiteY7" fmla="*/ 107911 h 524407"/>
                <a:gd name="connsiteX8" fmla="*/ 1114130 w 1120756"/>
                <a:gd name="connsiteY8" fmla="*/ 221501 h 524407"/>
                <a:gd name="connsiteX9" fmla="*/ 1063014 w 1120756"/>
                <a:gd name="connsiteY9" fmla="*/ 431642 h 524407"/>
                <a:gd name="connsiteX10" fmla="*/ 1034617 w 1120756"/>
                <a:gd name="connsiteY10" fmla="*/ 494117 h 524407"/>
                <a:gd name="connsiteX11" fmla="*/ 926706 w 1120756"/>
                <a:gd name="connsiteY11" fmla="*/ 511155 h 524407"/>
                <a:gd name="connsiteX12" fmla="*/ 881270 w 1120756"/>
                <a:gd name="connsiteY12" fmla="*/ 414604 h 524407"/>
                <a:gd name="connsiteX13" fmla="*/ 773360 w 1120756"/>
                <a:gd name="connsiteY13" fmla="*/ 340770 h 524407"/>
                <a:gd name="connsiteX14" fmla="*/ 676808 w 1120756"/>
                <a:gd name="connsiteY14" fmla="*/ 318052 h 524407"/>
                <a:gd name="connsiteX15" fmla="*/ 580256 w 1120756"/>
                <a:gd name="connsiteY15" fmla="*/ 340770 h 524407"/>
                <a:gd name="connsiteX16" fmla="*/ 597295 w 1120756"/>
                <a:gd name="connsiteY16" fmla="*/ 266937 h 524407"/>
                <a:gd name="connsiteX17" fmla="*/ 495064 w 1120756"/>
                <a:gd name="connsiteY17" fmla="*/ 215821 h 524407"/>
                <a:gd name="connsiteX18" fmla="*/ 409871 w 1120756"/>
                <a:gd name="connsiteY18" fmla="*/ 164706 h 524407"/>
                <a:gd name="connsiteX19" fmla="*/ 324679 w 1120756"/>
                <a:gd name="connsiteY19" fmla="*/ 193103 h 524407"/>
                <a:gd name="connsiteX20" fmla="*/ 222448 w 1120756"/>
                <a:gd name="connsiteY20" fmla="*/ 198783 h 524407"/>
                <a:gd name="connsiteX21" fmla="*/ 148614 w 1120756"/>
                <a:gd name="connsiteY21" fmla="*/ 210142 h 524407"/>
                <a:gd name="connsiteX22" fmla="*/ 69101 w 1120756"/>
                <a:gd name="connsiteY22" fmla="*/ 176065 h 524407"/>
                <a:gd name="connsiteX23" fmla="*/ 12306 w 1120756"/>
                <a:gd name="connsiteY23" fmla="*/ 45436 h 5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0756" h="524407">
                  <a:moveTo>
                    <a:pt x="12306" y="45436"/>
                  </a:moveTo>
                  <a:cubicBezTo>
                    <a:pt x="24612" y="25558"/>
                    <a:pt x="81407" y="64368"/>
                    <a:pt x="142935" y="56795"/>
                  </a:cubicBezTo>
                  <a:cubicBezTo>
                    <a:pt x="204463" y="49222"/>
                    <a:pt x="308587" y="0"/>
                    <a:pt x="381474" y="0"/>
                  </a:cubicBezTo>
                  <a:cubicBezTo>
                    <a:pt x="454361" y="0"/>
                    <a:pt x="517782" y="32184"/>
                    <a:pt x="580256" y="56795"/>
                  </a:cubicBezTo>
                  <a:cubicBezTo>
                    <a:pt x="642730" y="81406"/>
                    <a:pt x="697633" y="138201"/>
                    <a:pt x="756321" y="147667"/>
                  </a:cubicBezTo>
                  <a:cubicBezTo>
                    <a:pt x="815009" y="157133"/>
                    <a:pt x="888843" y="118323"/>
                    <a:pt x="932386" y="113590"/>
                  </a:cubicBezTo>
                  <a:cubicBezTo>
                    <a:pt x="975929" y="108857"/>
                    <a:pt x="1002433" y="120216"/>
                    <a:pt x="1017578" y="119270"/>
                  </a:cubicBezTo>
                  <a:cubicBezTo>
                    <a:pt x="1032723" y="118324"/>
                    <a:pt x="1007166" y="90873"/>
                    <a:pt x="1023258" y="107911"/>
                  </a:cubicBezTo>
                  <a:cubicBezTo>
                    <a:pt x="1039350" y="124949"/>
                    <a:pt x="1107504" y="167546"/>
                    <a:pt x="1114130" y="221501"/>
                  </a:cubicBezTo>
                  <a:cubicBezTo>
                    <a:pt x="1120756" y="275456"/>
                    <a:pt x="1076266" y="386206"/>
                    <a:pt x="1063014" y="431642"/>
                  </a:cubicBezTo>
                  <a:cubicBezTo>
                    <a:pt x="1049762" y="477078"/>
                    <a:pt x="1057335" y="480865"/>
                    <a:pt x="1034617" y="494117"/>
                  </a:cubicBezTo>
                  <a:cubicBezTo>
                    <a:pt x="1011899" y="507369"/>
                    <a:pt x="952264" y="524407"/>
                    <a:pt x="926706" y="511155"/>
                  </a:cubicBezTo>
                  <a:cubicBezTo>
                    <a:pt x="901148" y="497903"/>
                    <a:pt x="906828" y="443001"/>
                    <a:pt x="881270" y="414604"/>
                  </a:cubicBezTo>
                  <a:cubicBezTo>
                    <a:pt x="855712" y="386207"/>
                    <a:pt x="807437" y="356862"/>
                    <a:pt x="773360" y="340770"/>
                  </a:cubicBezTo>
                  <a:cubicBezTo>
                    <a:pt x="739283" y="324678"/>
                    <a:pt x="708992" y="318052"/>
                    <a:pt x="676808" y="318052"/>
                  </a:cubicBezTo>
                  <a:cubicBezTo>
                    <a:pt x="644624" y="318052"/>
                    <a:pt x="593508" y="349289"/>
                    <a:pt x="580256" y="340770"/>
                  </a:cubicBezTo>
                  <a:cubicBezTo>
                    <a:pt x="567004" y="332251"/>
                    <a:pt x="611494" y="287762"/>
                    <a:pt x="597295" y="266937"/>
                  </a:cubicBezTo>
                  <a:cubicBezTo>
                    <a:pt x="583096" y="246112"/>
                    <a:pt x="526301" y="232859"/>
                    <a:pt x="495064" y="215821"/>
                  </a:cubicBezTo>
                  <a:cubicBezTo>
                    <a:pt x="463827" y="198783"/>
                    <a:pt x="438268" y="168492"/>
                    <a:pt x="409871" y="164706"/>
                  </a:cubicBezTo>
                  <a:cubicBezTo>
                    <a:pt x="381474" y="160920"/>
                    <a:pt x="355916" y="187424"/>
                    <a:pt x="324679" y="193103"/>
                  </a:cubicBezTo>
                  <a:cubicBezTo>
                    <a:pt x="293442" y="198782"/>
                    <a:pt x="251792" y="195943"/>
                    <a:pt x="222448" y="198783"/>
                  </a:cubicBezTo>
                  <a:cubicBezTo>
                    <a:pt x="193104" y="201623"/>
                    <a:pt x="174172" y="213928"/>
                    <a:pt x="148614" y="210142"/>
                  </a:cubicBezTo>
                  <a:cubicBezTo>
                    <a:pt x="123056" y="206356"/>
                    <a:pt x="95605" y="203516"/>
                    <a:pt x="69101" y="176065"/>
                  </a:cubicBezTo>
                  <a:cubicBezTo>
                    <a:pt x="42597" y="148614"/>
                    <a:pt x="0" y="65314"/>
                    <a:pt x="12306" y="45436"/>
                  </a:cubicBezTo>
                  <a:close/>
                </a:path>
              </a:pathLst>
            </a:custGeom>
            <a:solidFill>
              <a:srgbClr val="D71B07"/>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0" name="TextBox 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effectLst>
                  <a:outerShdw dist="50800" dir="7200000" algn="ctr" rotWithShape="0">
                    <a:schemeClr val="bg1"/>
                  </a:outerShdw>
                </a:effectLst>
                <a:latin typeface="Calibri" pitchFamily="34" charset="0"/>
              </a:rPr>
              <a:t>Vegetation Types</a:t>
            </a:r>
            <a:endParaRPr lang="en-US" sz="4400" b="1" dirty="0">
              <a:effectLst>
                <a:outerShdw dist="50800" dir="7200000" algn="ctr" rotWithShape="0">
                  <a:schemeClr val="bg1"/>
                </a:outerShdw>
              </a:effectLst>
              <a:latin typeface="Calibri" pitchFamily="34" charset="0"/>
            </a:endParaRPr>
          </a:p>
        </p:txBody>
      </p:sp>
      <p:grpSp>
        <p:nvGrpSpPr>
          <p:cNvPr id="54" name="Group 53"/>
          <p:cNvGrpSpPr/>
          <p:nvPr/>
        </p:nvGrpSpPr>
        <p:grpSpPr>
          <a:xfrm>
            <a:off x="76200" y="3886200"/>
            <a:ext cx="2133600" cy="2971800"/>
            <a:chOff x="7162800" y="0"/>
            <a:chExt cx="3360964" cy="3733800"/>
          </a:xfrm>
        </p:grpSpPr>
        <p:pic>
          <p:nvPicPr>
            <p:cNvPr id="84996" name="Picture 4" descr="http://www.worldbiomes.com/pics/leg.jpg"/>
            <p:cNvPicPr>
              <a:picLocks noChangeAspect="1" noChangeArrowheads="1"/>
            </p:cNvPicPr>
            <p:nvPr/>
          </p:nvPicPr>
          <p:blipFill>
            <a:blip r:embed="rId4" cstate="print"/>
            <a:srcRect l="-1" r="39252" b="347"/>
            <a:stretch>
              <a:fillRect/>
            </a:stretch>
          </p:blipFill>
          <p:spPr bwMode="auto">
            <a:xfrm>
              <a:off x="7162800" y="0"/>
              <a:ext cx="3360964" cy="3733800"/>
            </a:xfrm>
            <a:prstGeom prst="rect">
              <a:avLst/>
            </a:prstGeom>
            <a:noFill/>
          </p:spPr>
        </p:pic>
        <p:pic>
          <p:nvPicPr>
            <p:cNvPr id="52" name="Picture 2" descr="http://www.worldbiomes.com/pics/biomapf.jpg"/>
            <p:cNvPicPr>
              <a:picLocks noChangeAspect="1" noChangeArrowheads="1"/>
            </p:cNvPicPr>
            <p:nvPr/>
          </p:nvPicPr>
          <p:blipFill>
            <a:blip r:embed="rId3" cstate="print"/>
            <a:srcRect l="51445" t="68657" r="45206" b="26865"/>
            <a:stretch>
              <a:fillRect/>
            </a:stretch>
          </p:blipFill>
          <p:spPr bwMode="auto">
            <a:xfrm>
              <a:off x="7296912" y="2362200"/>
              <a:ext cx="304800" cy="304800"/>
            </a:xfrm>
            <a:prstGeom prst="rect">
              <a:avLst/>
            </a:prstGeom>
            <a:noFill/>
          </p:spPr>
        </p:pic>
        <p:pic>
          <p:nvPicPr>
            <p:cNvPr id="53" name="Picture 2" descr="http://www.worldbiomes.com/pics/biomapf.jpg"/>
            <p:cNvPicPr>
              <a:picLocks noChangeAspect="1" noChangeArrowheads="1"/>
            </p:cNvPicPr>
            <p:nvPr/>
          </p:nvPicPr>
          <p:blipFill>
            <a:blip r:embed="rId3" cstate="print"/>
            <a:srcRect l="19255" t="34329" r="78234" b="59701"/>
            <a:stretch>
              <a:fillRect/>
            </a:stretch>
          </p:blipFill>
          <p:spPr bwMode="auto">
            <a:xfrm>
              <a:off x="7296912" y="1905000"/>
              <a:ext cx="304800" cy="304800"/>
            </a:xfrm>
            <a:prstGeom prst="rect">
              <a:avLst/>
            </a:prstGeom>
            <a:noFill/>
          </p:spPr>
        </p:pic>
      </p:grpSp>
      <p:sp>
        <p:nvSpPr>
          <p:cNvPr id="75" name="Rectangle 74"/>
          <p:cNvSpPr/>
          <p:nvPr/>
        </p:nvSpPr>
        <p:spPr>
          <a:xfrm>
            <a:off x="76200" y="3886200"/>
            <a:ext cx="2133600" cy="1143000"/>
          </a:xfrm>
          <a:prstGeom prst="rect">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4" name="Group 73"/>
          <p:cNvGrpSpPr/>
          <p:nvPr/>
        </p:nvGrpSpPr>
        <p:grpSpPr>
          <a:xfrm>
            <a:off x="-533400" y="3657600"/>
            <a:ext cx="3810000" cy="1828800"/>
            <a:chOff x="3733800" y="5029200"/>
            <a:chExt cx="3810000" cy="1828800"/>
          </a:xfrm>
        </p:grpSpPr>
        <p:sp>
          <p:nvSpPr>
            <p:cNvPr id="73" name="Rectangle 72"/>
            <p:cNvSpPr/>
            <p:nvPr/>
          </p:nvSpPr>
          <p:spPr>
            <a:xfrm>
              <a:off x="3733800" y="5029200"/>
              <a:ext cx="3810000" cy="18288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2" name="Group 71"/>
            <p:cNvGrpSpPr/>
            <p:nvPr/>
          </p:nvGrpSpPr>
          <p:grpSpPr>
            <a:xfrm>
              <a:off x="3810000" y="5065776"/>
              <a:ext cx="3604023" cy="1792224"/>
              <a:chOff x="3733800" y="5065776"/>
              <a:chExt cx="3604023" cy="1792224"/>
            </a:xfrm>
            <a:noFill/>
          </p:grpSpPr>
          <p:pic>
            <p:nvPicPr>
              <p:cNvPr id="63" name="Picture 4" descr="http://www.worldbiomes.com/pics/leg.jpg"/>
              <p:cNvPicPr>
                <a:picLocks noChangeAspect="1" noChangeArrowheads="1"/>
              </p:cNvPicPr>
              <p:nvPr/>
            </p:nvPicPr>
            <p:blipFill>
              <a:blip r:embed="rId4" cstate="print"/>
              <a:srcRect l="-1" t="1597" r="91142" b="61672"/>
              <a:stretch>
                <a:fillRect/>
              </a:stretch>
            </p:blipFill>
            <p:spPr bwMode="auto">
              <a:xfrm>
                <a:off x="3733800" y="5065776"/>
                <a:ext cx="533400" cy="1752600"/>
              </a:xfrm>
              <a:prstGeom prst="rect">
                <a:avLst/>
              </a:prstGeom>
              <a:grpFill/>
            </p:spPr>
          </p:pic>
          <p:sp>
            <p:nvSpPr>
              <p:cNvPr id="69" name="TextBox 68"/>
              <p:cNvSpPr txBox="1"/>
              <p:nvPr/>
            </p:nvSpPr>
            <p:spPr>
              <a:xfrm>
                <a:off x="4191000" y="5105400"/>
                <a:ext cx="1930337" cy="584775"/>
              </a:xfrm>
              <a:prstGeom prst="rect">
                <a:avLst/>
              </a:prstGeom>
              <a:grpFill/>
            </p:spPr>
            <p:txBody>
              <a:bodyPr wrap="none" rtlCol="0">
                <a:spAutoFit/>
              </a:bodyPr>
              <a:lstStyle/>
              <a:p>
                <a:r>
                  <a:rPr lang="en-US" sz="3200" b="1" dirty="0" smtClean="0">
                    <a:solidFill>
                      <a:schemeClr val="accent1">
                        <a:lumMod val="75000"/>
                      </a:schemeClr>
                    </a:solidFill>
                  </a:rPr>
                  <a:t>Rainforest</a:t>
                </a:r>
              </a:p>
            </p:txBody>
          </p:sp>
          <p:sp>
            <p:nvSpPr>
              <p:cNvPr id="70" name="TextBox 69"/>
              <p:cNvSpPr txBox="1"/>
              <p:nvPr/>
            </p:nvSpPr>
            <p:spPr>
              <a:xfrm>
                <a:off x="4191000" y="5715000"/>
                <a:ext cx="3146823" cy="584775"/>
              </a:xfrm>
              <a:prstGeom prst="rect">
                <a:avLst/>
              </a:prstGeom>
              <a:grpFill/>
            </p:spPr>
            <p:txBody>
              <a:bodyPr wrap="none" rtlCol="0">
                <a:spAutoFit/>
              </a:bodyPr>
              <a:lstStyle/>
              <a:p>
                <a:r>
                  <a:rPr lang="en-US" sz="3200" b="1" dirty="0" smtClean="0">
                    <a:solidFill>
                      <a:schemeClr val="accent1">
                        <a:lumMod val="75000"/>
                      </a:schemeClr>
                    </a:solidFill>
                  </a:rPr>
                  <a:t>Temperate Forest</a:t>
                </a:r>
              </a:p>
            </p:txBody>
          </p:sp>
          <p:sp>
            <p:nvSpPr>
              <p:cNvPr id="71" name="TextBox 70"/>
              <p:cNvSpPr txBox="1"/>
              <p:nvPr/>
            </p:nvSpPr>
            <p:spPr>
              <a:xfrm>
                <a:off x="4267200" y="6273225"/>
                <a:ext cx="2435667" cy="584775"/>
              </a:xfrm>
              <a:prstGeom prst="rect">
                <a:avLst/>
              </a:prstGeom>
              <a:grpFill/>
            </p:spPr>
            <p:txBody>
              <a:bodyPr wrap="none" rtlCol="0">
                <a:spAutoFit/>
              </a:bodyPr>
              <a:lstStyle/>
              <a:p>
                <a:r>
                  <a:rPr lang="en-US" sz="3200" b="1" dirty="0" smtClean="0">
                    <a:solidFill>
                      <a:schemeClr val="accent1">
                        <a:lumMod val="75000"/>
                      </a:schemeClr>
                    </a:solidFill>
                  </a:rPr>
                  <a:t>Boreal Forest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58"/>
                                        </p:tgtEl>
                                      </p:cBhvr>
                                    </p:animEffect>
                                    <p:set>
                                      <p:cBhvr>
                                        <p:cTn id="7" dur="1" fill="hold">
                                          <p:stCondLst>
                                            <p:cond delay="999"/>
                                          </p:stCondLst>
                                        </p:cTn>
                                        <p:tgtEl>
                                          <p:spTgt spid="5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10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1000"/>
                                        <p:tgtEl>
                                          <p:spTgt spid="1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left)">
                                      <p:cBhvr>
                                        <p:cTn id="18" dur="1000"/>
                                        <p:tgtEl>
                                          <p:spTgt spid="75"/>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childTnLst>
                                </p:cTn>
                              </p:par>
                              <p:par>
                                <p:cTn id="23" presetID="42" presetClass="path" presetSubtype="0" accel="50000" decel="50000" fill="hold" nodeType="withEffect">
                                  <p:stCondLst>
                                    <p:cond delay="0"/>
                                  </p:stCondLst>
                                  <p:childTnLst>
                                    <p:animMotion origin="layout" path="M 2.77556E-17 -2.02497E-6 L 0.44167 0.18863 " pathEditMode="relative" rAng="0" ptsTypes="AA">
                                      <p:cBhvr>
                                        <p:cTn id="24" dur="1000" fill="hold"/>
                                        <p:tgtEl>
                                          <p:spTgt spid="74"/>
                                        </p:tgtEl>
                                        <p:attrNameLst>
                                          <p:attrName>ppt_x</p:attrName>
                                          <p:attrName>ppt_y</p:attrName>
                                        </p:attrNameLst>
                                      </p:cBhvr>
                                      <p:rCtr x="221" y="94"/>
                                    </p:animMotion>
                                  </p:childTnLst>
                                </p:cTn>
                              </p:par>
                              <p:par>
                                <p:cTn id="25" presetID="10" presetClass="exit" presetSubtype="0" fill="hold" nodeType="withEffect">
                                  <p:stCondLst>
                                    <p:cond delay="500"/>
                                  </p:stCondLst>
                                  <p:childTnLst>
                                    <p:animEffect transition="out" filter="fade">
                                      <p:cBhvr>
                                        <p:cTn id="26" dur="1000"/>
                                        <p:tgtEl>
                                          <p:spTgt spid="54"/>
                                        </p:tgtEl>
                                      </p:cBhvr>
                                    </p:animEffect>
                                    <p:set>
                                      <p:cBhvr>
                                        <p:cTn id="27" dur="1" fill="hold">
                                          <p:stCondLst>
                                            <p:cond delay="999"/>
                                          </p:stCondLst>
                                        </p:cTn>
                                        <p:tgtEl>
                                          <p:spTgt spid="54"/>
                                        </p:tgtEl>
                                        <p:attrNameLst>
                                          <p:attrName>style.visibility</p:attrName>
                                        </p:attrNameLst>
                                      </p:cBhvr>
                                      <p:to>
                                        <p:strVal val="hidden"/>
                                      </p:to>
                                    </p:set>
                                  </p:childTnLst>
                                </p:cTn>
                              </p:par>
                              <p:par>
                                <p:cTn id="28" presetID="10" presetClass="exit" presetSubtype="0" fill="hold" grpId="1" nodeType="withEffect">
                                  <p:stCondLst>
                                    <p:cond delay="500"/>
                                  </p:stCondLst>
                                  <p:childTnLst>
                                    <p:animEffect transition="out" filter="fade">
                                      <p:cBhvr>
                                        <p:cTn id="29" dur="1000"/>
                                        <p:tgtEl>
                                          <p:spTgt spid="75"/>
                                        </p:tgtEl>
                                      </p:cBhvr>
                                    </p:animEffect>
                                    <p:set>
                                      <p:cBhvr>
                                        <p:cTn id="30" dur="1" fill="hold">
                                          <p:stCondLst>
                                            <p:cond delay="9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0" y="914400"/>
            <a:ext cx="9144000" cy="5943600"/>
            <a:chOff x="0" y="914400"/>
            <a:chExt cx="9144000" cy="5943600"/>
          </a:xfrm>
        </p:grpSpPr>
        <p:grpSp>
          <p:nvGrpSpPr>
            <p:cNvPr id="7" name="Group 6"/>
            <p:cNvGrpSpPr/>
            <p:nvPr/>
          </p:nvGrpSpPr>
          <p:grpSpPr>
            <a:xfrm>
              <a:off x="0" y="914400"/>
              <a:ext cx="9144000" cy="5943600"/>
              <a:chOff x="1" y="889554"/>
              <a:chExt cx="9144000" cy="5943600"/>
            </a:xfrm>
          </p:grpSpPr>
          <p:sp>
            <p:nvSpPr>
              <p:cNvPr id="8" name="Rectangle 7"/>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p:nvSpPr>
            <p:cNvPr id="39" name="Freeform 38"/>
            <p:cNvSpPr/>
            <p:nvPr/>
          </p:nvSpPr>
          <p:spPr>
            <a:xfrm>
              <a:off x="3929269" y="3987011"/>
              <a:ext cx="1120756" cy="524407"/>
            </a:xfrm>
            <a:custGeom>
              <a:avLst/>
              <a:gdLst>
                <a:gd name="connsiteX0" fmla="*/ 12306 w 1120756"/>
                <a:gd name="connsiteY0" fmla="*/ 45436 h 524407"/>
                <a:gd name="connsiteX1" fmla="*/ 142935 w 1120756"/>
                <a:gd name="connsiteY1" fmla="*/ 56795 h 524407"/>
                <a:gd name="connsiteX2" fmla="*/ 381474 w 1120756"/>
                <a:gd name="connsiteY2" fmla="*/ 0 h 524407"/>
                <a:gd name="connsiteX3" fmla="*/ 580256 w 1120756"/>
                <a:gd name="connsiteY3" fmla="*/ 56795 h 524407"/>
                <a:gd name="connsiteX4" fmla="*/ 756321 w 1120756"/>
                <a:gd name="connsiteY4" fmla="*/ 147667 h 524407"/>
                <a:gd name="connsiteX5" fmla="*/ 932386 w 1120756"/>
                <a:gd name="connsiteY5" fmla="*/ 113590 h 524407"/>
                <a:gd name="connsiteX6" fmla="*/ 1017578 w 1120756"/>
                <a:gd name="connsiteY6" fmla="*/ 119270 h 524407"/>
                <a:gd name="connsiteX7" fmla="*/ 1023258 w 1120756"/>
                <a:gd name="connsiteY7" fmla="*/ 107911 h 524407"/>
                <a:gd name="connsiteX8" fmla="*/ 1114130 w 1120756"/>
                <a:gd name="connsiteY8" fmla="*/ 221501 h 524407"/>
                <a:gd name="connsiteX9" fmla="*/ 1063014 w 1120756"/>
                <a:gd name="connsiteY9" fmla="*/ 431642 h 524407"/>
                <a:gd name="connsiteX10" fmla="*/ 1034617 w 1120756"/>
                <a:gd name="connsiteY10" fmla="*/ 494117 h 524407"/>
                <a:gd name="connsiteX11" fmla="*/ 926706 w 1120756"/>
                <a:gd name="connsiteY11" fmla="*/ 511155 h 524407"/>
                <a:gd name="connsiteX12" fmla="*/ 881270 w 1120756"/>
                <a:gd name="connsiteY12" fmla="*/ 414604 h 524407"/>
                <a:gd name="connsiteX13" fmla="*/ 773360 w 1120756"/>
                <a:gd name="connsiteY13" fmla="*/ 340770 h 524407"/>
                <a:gd name="connsiteX14" fmla="*/ 676808 w 1120756"/>
                <a:gd name="connsiteY14" fmla="*/ 318052 h 524407"/>
                <a:gd name="connsiteX15" fmla="*/ 580256 w 1120756"/>
                <a:gd name="connsiteY15" fmla="*/ 340770 h 524407"/>
                <a:gd name="connsiteX16" fmla="*/ 597295 w 1120756"/>
                <a:gd name="connsiteY16" fmla="*/ 266937 h 524407"/>
                <a:gd name="connsiteX17" fmla="*/ 495064 w 1120756"/>
                <a:gd name="connsiteY17" fmla="*/ 215821 h 524407"/>
                <a:gd name="connsiteX18" fmla="*/ 409871 w 1120756"/>
                <a:gd name="connsiteY18" fmla="*/ 164706 h 524407"/>
                <a:gd name="connsiteX19" fmla="*/ 324679 w 1120756"/>
                <a:gd name="connsiteY19" fmla="*/ 193103 h 524407"/>
                <a:gd name="connsiteX20" fmla="*/ 222448 w 1120756"/>
                <a:gd name="connsiteY20" fmla="*/ 198783 h 524407"/>
                <a:gd name="connsiteX21" fmla="*/ 148614 w 1120756"/>
                <a:gd name="connsiteY21" fmla="*/ 210142 h 524407"/>
                <a:gd name="connsiteX22" fmla="*/ 69101 w 1120756"/>
                <a:gd name="connsiteY22" fmla="*/ 176065 h 524407"/>
                <a:gd name="connsiteX23" fmla="*/ 12306 w 1120756"/>
                <a:gd name="connsiteY23" fmla="*/ 45436 h 5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0756" h="524407">
                  <a:moveTo>
                    <a:pt x="12306" y="45436"/>
                  </a:moveTo>
                  <a:cubicBezTo>
                    <a:pt x="24612" y="25558"/>
                    <a:pt x="81407" y="64368"/>
                    <a:pt x="142935" y="56795"/>
                  </a:cubicBezTo>
                  <a:cubicBezTo>
                    <a:pt x="204463" y="49222"/>
                    <a:pt x="308587" y="0"/>
                    <a:pt x="381474" y="0"/>
                  </a:cubicBezTo>
                  <a:cubicBezTo>
                    <a:pt x="454361" y="0"/>
                    <a:pt x="517782" y="32184"/>
                    <a:pt x="580256" y="56795"/>
                  </a:cubicBezTo>
                  <a:cubicBezTo>
                    <a:pt x="642730" y="81406"/>
                    <a:pt x="697633" y="138201"/>
                    <a:pt x="756321" y="147667"/>
                  </a:cubicBezTo>
                  <a:cubicBezTo>
                    <a:pt x="815009" y="157133"/>
                    <a:pt x="888843" y="118323"/>
                    <a:pt x="932386" y="113590"/>
                  </a:cubicBezTo>
                  <a:cubicBezTo>
                    <a:pt x="975929" y="108857"/>
                    <a:pt x="1002433" y="120216"/>
                    <a:pt x="1017578" y="119270"/>
                  </a:cubicBezTo>
                  <a:cubicBezTo>
                    <a:pt x="1032723" y="118324"/>
                    <a:pt x="1007166" y="90873"/>
                    <a:pt x="1023258" y="107911"/>
                  </a:cubicBezTo>
                  <a:cubicBezTo>
                    <a:pt x="1039350" y="124949"/>
                    <a:pt x="1107504" y="167546"/>
                    <a:pt x="1114130" y="221501"/>
                  </a:cubicBezTo>
                  <a:cubicBezTo>
                    <a:pt x="1120756" y="275456"/>
                    <a:pt x="1076266" y="386206"/>
                    <a:pt x="1063014" y="431642"/>
                  </a:cubicBezTo>
                  <a:cubicBezTo>
                    <a:pt x="1049762" y="477078"/>
                    <a:pt x="1057335" y="480865"/>
                    <a:pt x="1034617" y="494117"/>
                  </a:cubicBezTo>
                  <a:cubicBezTo>
                    <a:pt x="1011899" y="507369"/>
                    <a:pt x="952264" y="524407"/>
                    <a:pt x="926706" y="511155"/>
                  </a:cubicBezTo>
                  <a:cubicBezTo>
                    <a:pt x="901148" y="497903"/>
                    <a:pt x="906828" y="443001"/>
                    <a:pt x="881270" y="414604"/>
                  </a:cubicBezTo>
                  <a:cubicBezTo>
                    <a:pt x="855712" y="386207"/>
                    <a:pt x="807437" y="356862"/>
                    <a:pt x="773360" y="340770"/>
                  </a:cubicBezTo>
                  <a:cubicBezTo>
                    <a:pt x="739283" y="324678"/>
                    <a:pt x="708992" y="318052"/>
                    <a:pt x="676808" y="318052"/>
                  </a:cubicBezTo>
                  <a:cubicBezTo>
                    <a:pt x="644624" y="318052"/>
                    <a:pt x="593508" y="349289"/>
                    <a:pt x="580256" y="340770"/>
                  </a:cubicBezTo>
                  <a:cubicBezTo>
                    <a:pt x="567004" y="332251"/>
                    <a:pt x="611494" y="287762"/>
                    <a:pt x="597295" y="266937"/>
                  </a:cubicBezTo>
                  <a:cubicBezTo>
                    <a:pt x="583096" y="246112"/>
                    <a:pt x="526301" y="232859"/>
                    <a:pt x="495064" y="215821"/>
                  </a:cubicBezTo>
                  <a:cubicBezTo>
                    <a:pt x="463827" y="198783"/>
                    <a:pt x="438268" y="168492"/>
                    <a:pt x="409871" y="164706"/>
                  </a:cubicBezTo>
                  <a:cubicBezTo>
                    <a:pt x="381474" y="160920"/>
                    <a:pt x="355916" y="187424"/>
                    <a:pt x="324679" y="193103"/>
                  </a:cubicBezTo>
                  <a:cubicBezTo>
                    <a:pt x="293442" y="198782"/>
                    <a:pt x="251792" y="195943"/>
                    <a:pt x="222448" y="198783"/>
                  </a:cubicBezTo>
                  <a:cubicBezTo>
                    <a:pt x="193104" y="201623"/>
                    <a:pt x="174172" y="213928"/>
                    <a:pt x="148614" y="210142"/>
                  </a:cubicBezTo>
                  <a:cubicBezTo>
                    <a:pt x="123056" y="206356"/>
                    <a:pt x="95605" y="203516"/>
                    <a:pt x="69101" y="176065"/>
                  </a:cubicBezTo>
                  <a:cubicBezTo>
                    <a:pt x="42597" y="148614"/>
                    <a:pt x="0" y="65314"/>
                    <a:pt x="12306" y="45436"/>
                  </a:cubicBezTo>
                  <a:close/>
                </a:path>
              </a:pathLst>
            </a:custGeom>
            <a:solidFill>
              <a:srgbClr val="D71B07"/>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28600" y="2667000"/>
            <a:ext cx="9677400" cy="381000"/>
          </a:xfrm>
          <a:custGeom>
            <a:avLst/>
            <a:gdLst>
              <a:gd name="connsiteX0" fmla="*/ 0 w 9254358"/>
              <a:gd name="connsiteY0" fmla="*/ 110359 h 257504"/>
              <a:gd name="connsiteX1" fmla="*/ 1813034 w 9254358"/>
              <a:gd name="connsiteY1" fmla="*/ 236483 h 257504"/>
              <a:gd name="connsiteX2" fmla="*/ 5139558 w 9254358"/>
              <a:gd name="connsiteY2" fmla="*/ 236483 h 257504"/>
              <a:gd name="connsiteX3" fmla="*/ 8308427 w 9254358"/>
              <a:gd name="connsiteY3" fmla="*/ 126124 h 257504"/>
              <a:gd name="connsiteX4" fmla="*/ 9254358 w 9254358"/>
              <a:gd name="connsiteY4" fmla="*/ 0 h 25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4358" h="257504">
                <a:moveTo>
                  <a:pt x="0" y="110359"/>
                </a:moveTo>
                <a:cubicBezTo>
                  <a:pt x="478220" y="162910"/>
                  <a:pt x="956441" y="215462"/>
                  <a:pt x="1813034" y="236483"/>
                </a:cubicBezTo>
                <a:cubicBezTo>
                  <a:pt x="2669627" y="257504"/>
                  <a:pt x="4056993" y="254876"/>
                  <a:pt x="5139558" y="236483"/>
                </a:cubicBezTo>
                <a:cubicBezTo>
                  <a:pt x="6222123" y="218090"/>
                  <a:pt x="7622627" y="165538"/>
                  <a:pt x="8308427" y="126124"/>
                </a:cubicBezTo>
                <a:cubicBezTo>
                  <a:pt x="8994227" y="86710"/>
                  <a:pt x="9115096" y="28903"/>
                  <a:pt x="9254358" y="0"/>
                </a:cubicBezTo>
              </a:path>
            </a:pathLst>
          </a:custGeom>
          <a:ln w="889000">
            <a:solidFill>
              <a:schemeClr val="accent3">
                <a:lumMod val="50000"/>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effectLst>
                  <a:outerShdw dist="50800" dir="7200000" algn="ctr" rotWithShape="0">
                    <a:schemeClr val="bg1"/>
                  </a:outerShdw>
                </a:effectLst>
                <a:latin typeface="Calibri" pitchFamily="34" charset="0"/>
              </a:rPr>
              <a:t>Vegetation Types</a:t>
            </a:r>
            <a:endParaRPr lang="en-US" sz="4400" b="1" dirty="0">
              <a:effectLst>
                <a:outerShdw dist="50800" dir="7200000" algn="ctr" rotWithShape="0">
                  <a:schemeClr val="bg1"/>
                </a:outerShdw>
              </a:effectLst>
              <a:latin typeface="Calibri" pitchFamily="34" charset="0"/>
            </a:endParaRPr>
          </a:p>
        </p:txBody>
      </p:sp>
      <p:sp>
        <p:nvSpPr>
          <p:cNvPr id="18" name="Freeform 17"/>
          <p:cNvSpPr/>
          <p:nvPr/>
        </p:nvSpPr>
        <p:spPr>
          <a:xfrm>
            <a:off x="178426" y="1905000"/>
            <a:ext cx="8902073" cy="228598"/>
          </a:xfrm>
          <a:custGeom>
            <a:avLst/>
            <a:gdLst>
              <a:gd name="connsiteX0" fmla="*/ 0 w 2685393"/>
              <a:gd name="connsiteY0" fmla="*/ 0 h 457200"/>
              <a:gd name="connsiteX1" fmla="*/ 693683 w 2685393"/>
              <a:gd name="connsiteY1" fmla="*/ 189187 h 457200"/>
              <a:gd name="connsiteX2" fmla="*/ 1655380 w 2685393"/>
              <a:gd name="connsiteY2" fmla="*/ 378373 h 457200"/>
              <a:gd name="connsiteX3" fmla="*/ 2522483 w 2685393"/>
              <a:gd name="connsiteY3" fmla="*/ 441435 h 457200"/>
              <a:gd name="connsiteX4" fmla="*/ 2632842 w 2685393"/>
              <a:gd name="connsiteY4" fmla="*/ 457200 h 457200"/>
              <a:gd name="connsiteX0" fmla="*/ 0 w 2522483"/>
              <a:gd name="connsiteY0" fmla="*/ 0 h 441435"/>
              <a:gd name="connsiteX1" fmla="*/ 693683 w 2522483"/>
              <a:gd name="connsiteY1" fmla="*/ 189187 h 441435"/>
              <a:gd name="connsiteX2" fmla="*/ 1655380 w 2522483"/>
              <a:gd name="connsiteY2" fmla="*/ 378373 h 441435"/>
              <a:gd name="connsiteX3" fmla="*/ 2522483 w 2522483"/>
              <a:gd name="connsiteY3" fmla="*/ 441435 h 441435"/>
              <a:gd name="connsiteX0" fmla="*/ 0 w 2643352"/>
              <a:gd name="connsiteY0" fmla="*/ 0 h 428298"/>
              <a:gd name="connsiteX1" fmla="*/ 693683 w 2643352"/>
              <a:gd name="connsiteY1" fmla="*/ 189187 h 428298"/>
              <a:gd name="connsiteX2" fmla="*/ 1655380 w 2643352"/>
              <a:gd name="connsiteY2" fmla="*/ 378373 h 428298"/>
              <a:gd name="connsiteX3" fmla="*/ 2643352 w 2643352"/>
              <a:gd name="connsiteY3" fmla="*/ 428298 h 428298"/>
              <a:gd name="connsiteX0" fmla="*/ 215463 w 2858815"/>
              <a:gd name="connsiteY0" fmla="*/ 0 h 428298"/>
              <a:gd name="connsiteX1" fmla="*/ 115614 w 2858815"/>
              <a:gd name="connsiteY1" fmla="*/ 352098 h 428298"/>
              <a:gd name="connsiteX2" fmla="*/ 909146 w 2858815"/>
              <a:gd name="connsiteY2" fmla="*/ 189187 h 428298"/>
              <a:gd name="connsiteX3" fmla="*/ 1870843 w 2858815"/>
              <a:gd name="connsiteY3" fmla="*/ 378373 h 428298"/>
              <a:gd name="connsiteX4" fmla="*/ 2858815 w 2858815"/>
              <a:gd name="connsiteY4" fmla="*/ 428298 h 428298"/>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212835 w 2856187"/>
              <a:gd name="connsiteY0" fmla="*/ 58682 h 491359"/>
              <a:gd name="connsiteX1" fmla="*/ 197069 w 2856187"/>
              <a:gd name="connsiteY1" fmla="*/ 58683 h 491359"/>
              <a:gd name="connsiteX2" fmla="*/ 112986 w 2856187"/>
              <a:gd name="connsiteY2" fmla="*/ 410780 h 491359"/>
              <a:gd name="connsiteX3" fmla="*/ 874987 w 2856187"/>
              <a:gd name="connsiteY3" fmla="*/ 486980 h 491359"/>
              <a:gd name="connsiteX4" fmla="*/ 1868215 w 2856187"/>
              <a:gd name="connsiteY4" fmla="*/ 437055 h 491359"/>
              <a:gd name="connsiteX5" fmla="*/ 2856187 w 2856187"/>
              <a:gd name="connsiteY5" fmla="*/ 486980 h 491359"/>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0 w 2743201"/>
              <a:gd name="connsiteY0" fmla="*/ 0 h 80579"/>
              <a:gd name="connsiteX1" fmla="*/ 762001 w 2743201"/>
              <a:gd name="connsiteY1" fmla="*/ 76200 h 80579"/>
              <a:gd name="connsiteX2" fmla="*/ 1755229 w 2743201"/>
              <a:gd name="connsiteY2" fmla="*/ 26275 h 80579"/>
              <a:gd name="connsiteX3" fmla="*/ 2743201 w 2743201"/>
              <a:gd name="connsiteY3" fmla="*/ 76200 h 80579"/>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400"/>
              <a:gd name="connsiteY0" fmla="*/ 10072 h 90651"/>
              <a:gd name="connsiteX1" fmla="*/ 762001 w 2819400"/>
              <a:gd name="connsiteY1" fmla="*/ 86272 h 90651"/>
              <a:gd name="connsiteX2" fmla="*/ 1755229 w 2819400"/>
              <a:gd name="connsiteY2" fmla="*/ 36347 h 90651"/>
              <a:gd name="connsiteX3" fmla="*/ 2819400 w 2819400"/>
              <a:gd name="connsiteY3" fmla="*/ 86272 h 90651"/>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399"/>
              <a:gd name="connsiteY0" fmla="*/ 13138 h 93717"/>
              <a:gd name="connsiteX1" fmla="*/ 762001 w 2819399"/>
              <a:gd name="connsiteY1" fmla="*/ 89338 h 93717"/>
              <a:gd name="connsiteX2" fmla="*/ 1755229 w 2819399"/>
              <a:gd name="connsiteY2" fmla="*/ 39413 h 93717"/>
              <a:gd name="connsiteX3" fmla="*/ 2819399 w 2819399"/>
              <a:gd name="connsiteY3" fmla="*/ 13138 h 93717"/>
              <a:gd name="connsiteX0" fmla="*/ 127000 w 2946399"/>
              <a:gd name="connsiteY0" fmla="*/ 13138 h 94318"/>
              <a:gd name="connsiteX1" fmla="*/ 127000 w 2946399"/>
              <a:gd name="connsiteY1" fmla="*/ 69292 h 94318"/>
              <a:gd name="connsiteX2" fmla="*/ 889001 w 2946399"/>
              <a:gd name="connsiteY2" fmla="*/ 89338 h 94318"/>
              <a:gd name="connsiteX3" fmla="*/ 1882229 w 2946399"/>
              <a:gd name="connsiteY3" fmla="*/ 39413 h 94318"/>
              <a:gd name="connsiteX4" fmla="*/ 2946399 w 2946399"/>
              <a:gd name="connsiteY4" fmla="*/ 13138 h 94318"/>
              <a:gd name="connsiteX0" fmla="*/ 0 w 2819399"/>
              <a:gd name="connsiteY0" fmla="*/ 69292 h 94318"/>
              <a:gd name="connsiteX1" fmla="*/ 762001 w 2819399"/>
              <a:gd name="connsiteY1" fmla="*/ 89338 h 94318"/>
              <a:gd name="connsiteX2" fmla="*/ 1755229 w 2819399"/>
              <a:gd name="connsiteY2" fmla="*/ 39413 h 94318"/>
              <a:gd name="connsiteX3" fmla="*/ 2819399 w 2819399"/>
              <a:gd name="connsiteY3" fmla="*/ 13138 h 94318"/>
              <a:gd name="connsiteX0" fmla="*/ 0 w 2819399"/>
              <a:gd name="connsiteY0" fmla="*/ 69292 h 89338"/>
              <a:gd name="connsiteX1" fmla="*/ 762001 w 2819399"/>
              <a:gd name="connsiteY1" fmla="*/ 89338 h 89338"/>
              <a:gd name="connsiteX2" fmla="*/ 1765418 w 2819399"/>
              <a:gd name="connsiteY2" fmla="*/ 69292 h 89338"/>
              <a:gd name="connsiteX3" fmla="*/ 2819399 w 2819399"/>
              <a:gd name="connsiteY3" fmla="*/ 13138 h 89338"/>
              <a:gd name="connsiteX0" fmla="*/ 0 w 2819399"/>
              <a:gd name="connsiteY0" fmla="*/ 56154 h 76200"/>
              <a:gd name="connsiteX1" fmla="*/ 762001 w 2819399"/>
              <a:gd name="connsiteY1" fmla="*/ 76200 h 76200"/>
              <a:gd name="connsiteX2" fmla="*/ 1765418 w 2819399"/>
              <a:gd name="connsiteY2" fmla="*/ 56154 h 76200"/>
              <a:gd name="connsiteX3" fmla="*/ 2819399 w 2819399"/>
              <a:gd name="connsiteY3" fmla="*/ 0 h 76200"/>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100650 w 2920049"/>
              <a:gd name="connsiteY0" fmla="*/ 34137 h 100378"/>
              <a:gd name="connsiteX1" fmla="*/ 127000 w 2920049"/>
              <a:gd name="connsiteY1" fmla="*/ 11040 h 100378"/>
              <a:gd name="connsiteX2" fmla="*/ 862651 w 2920049"/>
              <a:gd name="connsiteY2" fmla="*/ 100378 h 100378"/>
              <a:gd name="connsiteX3" fmla="*/ 1866068 w 2920049"/>
              <a:gd name="connsiteY3" fmla="*/ 80332 h 100378"/>
              <a:gd name="connsiteX4" fmla="*/ 2920049 w 2920049"/>
              <a:gd name="connsiteY4" fmla="*/ 24178 h 100378"/>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31308 h 91854"/>
              <a:gd name="connsiteX1" fmla="*/ 788351 w 2845749"/>
              <a:gd name="connsiteY1" fmla="*/ 91854 h 91854"/>
              <a:gd name="connsiteX2" fmla="*/ 1791768 w 2845749"/>
              <a:gd name="connsiteY2" fmla="*/ 71808 h 91854"/>
              <a:gd name="connsiteX3" fmla="*/ 2845749 w 2845749"/>
              <a:gd name="connsiteY3" fmla="*/ 0 h 91854"/>
              <a:gd name="connsiteX0" fmla="*/ 0 w 2740351"/>
              <a:gd name="connsiteY0" fmla="*/ 15654 h 76200"/>
              <a:gd name="connsiteX1" fmla="*/ 788351 w 2740351"/>
              <a:gd name="connsiteY1" fmla="*/ 76200 h 76200"/>
              <a:gd name="connsiteX2" fmla="*/ 1791768 w 2740351"/>
              <a:gd name="connsiteY2" fmla="*/ 56154 h 76200"/>
              <a:gd name="connsiteX3" fmla="*/ 2740351 w 2740351"/>
              <a:gd name="connsiteY3" fmla="*/ 0 h 76200"/>
              <a:gd name="connsiteX0" fmla="*/ 0 w 2766701"/>
              <a:gd name="connsiteY0" fmla="*/ 1 h 60547"/>
              <a:gd name="connsiteX1" fmla="*/ 788351 w 2766701"/>
              <a:gd name="connsiteY1" fmla="*/ 60547 h 60547"/>
              <a:gd name="connsiteX2" fmla="*/ 1791768 w 2766701"/>
              <a:gd name="connsiteY2" fmla="*/ 40501 h 60547"/>
              <a:gd name="connsiteX3" fmla="*/ 2766701 w 2766701"/>
              <a:gd name="connsiteY3" fmla="*/ 0 h 60547"/>
              <a:gd name="connsiteX0" fmla="*/ 0 w 2766701"/>
              <a:gd name="connsiteY0" fmla="*/ 15654 h 76200"/>
              <a:gd name="connsiteX1" fmla="*/ 788351 w 2766701"/>
              <a:gd name="connsiteY1" fmla="*/ 76200 h 76200"/>
              <a:gd name="connsiteX2" fmla="*/ 1791768 w 2766701"/>
              <a:gd name="connsiteY2" fmla="*/ 56154 h 76200"/>
              <a:gd name="connsiteX3" fmla="*/ 2766701 w 2766701"/>
              <a:gd name="connsiteY3" fmla="*/ 0 h 76200"/>
              <a:gd name="connsiteX0" fmla="*/ 0 w 2766700"/>
              <a:gd name="connsiteY0" fmla="*/ 78268 h 138814"/>
              <a:gd name="connsiteX1" fmla="*/ 788351 w 2766700"/>
              <a:gd name="connsiteY1" fmla="*/ 138814 h 138814"/>
              <a:gd name="connsiteX2" fmla="*/ 1791768 w 2766700"/>
              <a:gd name="connsiteY2" fmla="*/ 118768 h 138814"/>
              <a:gd name="connsiteX3" fmla="*/ 2766700 w 2766700"/>
              <a:gd name="connsiteY3" fmla="*/ 0 h 138814"/>
              <a:gd name="connsiteX0" fmla="*/ 0 w 2766700"/>
              <a:gd name="connsiteY0" fmla="*/ 78268 h 138814"/>
              <a:gd name="connsiteX1" fmla="*/ 788351 w 2766700"/>
              <a:gd name="connsiteY1" fmla="*/ 138814 h 138814"/>
              <a:gd name="connsiteX2" fmla="*/ 1791768 w 2766700"/>
              <a:gd name="connsiteY2" fmla="*/ 78268 h 138814"/>
              <a:gd name="connsiteX3" fmla="*/ 2766700 w 2766700"/>
              <a:gd name="connsiteY3" fmla="*/ 0 h 138814"/>
              <a:gd name="connsiteX0" fmla="*/ 0 w 2766700"/>
              <a:gd name="connsiteY0" fmla="*/ 78268 h 125228"/>
              <a:gd name="connsiteX1" fmla="*/ 764137 w 2766700"/>
              <a:gd name="connsiteY1" fmla="*/ 125228 h 125228"/>
              <a:gd name="connsiteX2" fmla="*/ 1791768 w 2766700"/>
              <a:gd name="connsiteY2" fmla="*/ 78268 h 125228"/>
              <a:gd name="connsiteX3" fmla="*/ 2766700 w 2766700"/>
              <a:gd name="connsiteY3" fmla="*/ 0 h 125228"/>
              <a:gd name="connsiteX0" fmla="*/ 0 w 2766700"/>
              <a:gd name="connsiteY0" fmla="*/ 46961 h 125228"/>
              <a:gd name="connsiteX1" fmla="*/ 764137 w 2766700"/>
              <a:gd name="connsiteY1" fmla="*/ 125228 h 125228"/>
              <a:gd name="connsiteX2" fmla="*/ 1791768 w 2766700"/>
              <a:gd name="connsiteY2" fmla="*/ 78268 h 125228"/>
              <a:gd name="connsiteX3" fmla="*/ 2766700 w 2766700"/>
              <a:gd name="connsiteY3" fmla="*/ 0 h 125228"/>
              <a:gd name="connsiteX0" fmla="*/ 0 w 2924798"/>
              <a:gd name="connsiteY0" fmla="*/ 0 h 78267"/>
              <a:gd name="connsiteX1" fmla="*/ 764137 w 2924798"/>
              <a:gd name="connsiteY1" fmla="*/ 78267 h 78267"/>
              <a:gd name="connsiteX2" fmla="*/ 1791768 w 2924798"/>
              <a:gd name="connsiteY2" fmla="*/ 31307 h 78267"/>
              <a:gd name="connsiteX3" fmla="*/ 2924798 w 2924798"/>
              <a:gd name="connsiteY3" fmla="*/ 0 h 78267"/>
              <a:gd name="connsiteX0" fmla="*/ 0 w 2924798"/>
              <a:gd name="connsiteY0" fmla="*/ 10210 h 88477"/>
              <a:gd name="connsiteX1" fmla="*/ 764137 w 2924798"/>
              <a:gd name="connsiteY1" fmla="*/ 88477 h 88477"/>
              <a:gd name="connsiteX2" fmla="*/ 1791768 w 2924798"/>
              <a:gd name="connsiteY2" fmla="*/ 41517 h 88477"/>
              <a:gd name="connsiteX3" fmla="*/ 2924798 w 2924798"/>
              <a:gd name="connsiteY3" fmla="*/ 10210 h 88477"/>
              <a:gd name="connsiteX0" fmla="*/ 0 w 2924798"/>
              <a:gd name="connsiteY0" fmla="*/ 0 h 78267"/>
              <a:gd name="connsiteX1" fmla="*/ 764137 w 2924798"/>
              <a:gd name="connsiteY1" fmla="*/ 78267 h 78267"/>
              <a:gd name="connsiteX2" fmla="*/ 1791768 w 2924798"/>
              <a:gd name="connsiteY2" fmla="*/ 31307 h 78267"/>
              <a:gd name="connsiteX3" fmla="*/ 2924798 w 2924798"/>
              <a:gd name="connsiteY3" fmla="*/ 0 h 78267"/>
              <a:gd name="connsiteX0" fmla="*/ 153705 w 3078503"/>
              <a:gd name="connsiteY0" fmla="*/ 799 h 79066"/>
              <a:gd name="connsiteX1" fmla="*/ 127356 w 3078503"/>
              <a:gd name="connsiteY1" fmla="*/ 16452 h 79066"/>
              <a:gd name="connsiteX2" fmla="*/ 917842 w 3078503"/>
              <a:gd name="connsiteY2" fmla="*/ 79066 h 79066"/>
              <a:gd name="connsiteX3" fmla="*/ 1945473 w 3078503"/>
              <a:gd name="connsiteY3" fmla="*/ 32106 h 79066"/>
              <a:gd name="connsiteX4" fmla="*/ 3078503 w 3078503"/>
              <a:gd name="connsiteY4" fmla="*/ 799 h 79066"/>
              <a:gd name="connsiteX0" fmla="*/ 0 w 2951147"/>
              <a:gd name="connsiteY0" fmla="*/ 15653 h 78267"/>
              <a:gd name="connsiteX1" fmla="*/ 790486 w 2951147"/>
              <a:gd name="connsiteY1" fmla="*/ 78267 h 78267"/>
              <a:gd name="connsiteX2" fmla="*/ 1818117 w 2951147"/>
              <a:gd name="connsiteY2" fmla="*/ 31307 h 78267"/>
              <a:gd name="connsiteX3" fmla="*/ 2951147 w 2951147"/>
              <a:gd name="connsiteY3" fmla="*/ 0 h 78267"/>
              <a:gd name="connsiteX0" fmla="*/ 158098 w 3109245"/>
              <a:gd name="connsiteY0" fmla="*/ 15653 h 78267"/>
              <a:gd name="connsiteX1" fmla="*/ 131748 w 3109245"/>
              <a:gd name="connsiteY1" fmla="*/ 31307 h 78267"/>
              <a:gd name="connsiteX2" fmla="*/ 948584 w 3109245"/>
              <a:gd name="connsiteY2" fmla="*/ 78267 h 78267"/>
              <a:gd name="connsiteX3" fmla="*/ 1976215 w 3109245"/>
              <a:gd name="connsiteY3" fmla="*/ 31307 h 78267"/>
              <a:gd name="connsiteX4" fmla="*/ 3109245 w 3109245"/>
              <a:gd name="connsiteY4" fmla="*/ 0 h 78267"/>
              <a:gd name="connsiteX0" fmla="*/ 162489 w 3113636"/>
              <a:gd name="connsiteY0" fmla="*/ 15653 h 46960"/>
              <a:gd name="connsiteX1" fmla="*/ 136139 w 3113636"/>
              <a:gd name="connsiteY1" fmla="*/ 31307 h 46960"/>
              <a:gd name="connsiteX2" fmla="*/ 979324 w 3113636"/>
              <a:gd name="connsiteY2" fmla="*/ 46960 h 46960"/>
              <a:gd name="connsiteX3" fmla="*/ 1980606 w 3113636"/>
              <a:gd name="connsiteY3" fmla="*/ 31307 h 46960"/>
              <a:gd name="connsiteX4" fmla="*/ 3113636 w 3113636"/>
              <a:gd name="connsiteY4" fmla="*/ 0 h 46960"/>
              <a:gd name="connsiteX0" fmla="*/ 162489 w 3113636"/>
              <a:gd name="connsiteY0" fmla="*/ 15653 h 46960"/>
              <a:gd name="connsiteX1" fmla="*/ 136139 w 3113636"/>
              <a:gd name="connsiteY1" fmla="*/ 31307 h 46960"/>
              <a:gd name="connsiteX2" fmla="*/ 979324 w 3113636"/>
              <a:gd name="connsiteY2" fmla="*/ 46960 h 46960"/>
              <a:gd name="connsiteX3" fmla="*/ 1980606 w 3113636"/>
              <a:gd name="connsiteY3" fmla="*/ 31307 h 46960"/>
              <a:gd name="connsiteX4" fmla="*/ 3113636 w 3113636"/>
              <a:gd name="connsiteY4" fmla="*/ 0 h 46960"/>
              <a:gd name="connsiteX0" fmla="*/ 0 w 2977497"/>
              <a:gd name="connsiteY0" fmla="*/ 31307 h 46960"/>
              <a:gd name="connsiteX1" fmla="*/ 843185 w 2977497"/>
              <a:gd name="connsiteY1" fmla="*/ 46960 h 46960"/>
              <a:gd name="connsiteX2" fmla="*/ 1844467 w 2977497"/>
              <a:gd name="connsiteY2" fmla="*/ 31307 h 46960"/>
              <a:gd name="connsiteX3" fmla="*/ 2977497 w 2977497"/>
              <a:gd name="connsiteY3" fmla="*/ 0 h 46960"/>
            </a:gdLst>
            <a:ahLst/>
            <a:cxnLst>
              <a:cxn ang="0">
                <a:pos x="connsiteX0" y="connsiteY0"/>
              </a:cxn>
              <a:cxn ang="0">
                <a:pos x="connsiteX1" y="connsiteY1"/>
              </a:cxn>
              <a:cxn ang="0">
                <a:pos x="connsiteX2" y="connsiteY2"/>
              </a:cxn>
              <a:cxn ang="0">
                <a:pos x="connsiteX3" y="connsiteY3"/>
              </a:cxn>
            </a:cxnLst>
            <a:rect l="l" t="t" r="r" b="b"/>
            <a:pathLst>
              <a:path w="2977497" h="46960">
                <a:moveTo>
                  <a:pt x="0" y="31307"/>
                </a:moveTo>
                <a:cubicBezTo>
                  <a:pt x="136139" y="36525"/>
                  <a:pt x="540883" y="43499"/>
                  <a:pt x="843185" y="46960"/>
                </a:cubicBezTo>
                <a:lnTo>
                  <a:pt x="1844467" y="31307"/>
                </a:lnTo>
                <a:lnTo>
                  <a:pt x="2977497" y="0"/>
                </a:lnTo>
              </a:path>
            </a:pathLst>
          </a:custGeom>
          <a:ln w="762000" cap="rnd">
            <a:solidFill>
              <a:srgbClr val="66FF33">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18"/>
          <p:cNvSpPr/>
          <p:nvPr/>
        </p:nvSpPr>
        <p:spPr>
          <a:xfrm>
            <a:off x="-457200" y="3962400"/>
            <a:ext cx="9601200" cy="270376"/>
          </a:xfrm>
          <a:custGeom>
            <a:avLst/>
            <a:gdLst>
              <a:gd name="connsiteX0" fmla="*/ 0 w 9538138"/>
              <a:gd name="connsiteY0" fmla="*/ 236483 h 378373"/>
              <a:gd name="connsiteX1" fmla="*/ 1324304 w 9538138"/>
              <a:gd name="connsiteY1" fmla="*/ 362607 h 378373"/>
              <a:gd name="connsiteX2" fmla="*/ 3153104 w 9538138"/>
              <a:gd name="connsiteY2" fmla="*/ 331076 h 378373"/>
              <a:gd name="connsiteX3" fmla="*/ 5171090 w 9538138"/>
              <a:gd name="connsiteY3" fmla="*/ 268014 h 378373"/>
              <a:gd name="connsiteX4" fmla="*/ 7110249 w 9538138"/>
              <a:gd name="connsiteY4" fmla="*/ 220718 h 378373"/>
              <a:gd name="connsiteX5" fmla="*/ 8103476 w 9538138"/>
              <a:gd name="connsiteY5" fmla="*/ 204952 h 378373"/>
              <a:gd name="connsiteX6" fmla="*/ 9538138 w 9538138"/>
              <a:gd name="connsiteY6" fmla="*/ 0 h 378373"/>
              <a:gd name="connsiteX0" fmla="*/ 0 w 9538138"/>
              <a:gd name="connsiteY0" fmla="*/ 236483 h 331076"/>
              <a:gd name="connsiteX1" fmla="*/ 1301857 w 9538138"/>
              <a:gd name="connsiteY1" fmla="*/ 309966 h 331076"/>
              <a:gd name="connsiteX2" fmla="*/ 3153104 w 9538138"/>
              <a:gd name="connsiteY2" fmla="*/ 331076 h 331076"/>
              <a:gd name="connsiteX3" fmla="*/ 5171090 w 9538138"/>
              <a:gd name="connsiteY3" fmla="*/ 268014 h 331076"/>
              <a:gd name="connsiteX4" fmla="*/ 7110249 w 9538138"/>
              <a:gd name="connsiteY4" fmla="*/ 220718 h 331076"/>
              <a:gd name="connsiteX5" fmla="*/ 8103476 w 9538138"/>
              <a:gd name="connsiteY5" fmla="*/ 204952 h 331076"/>
              <a:gd name="connsiteX6" fmla="*/ 9538138 w 9538138"/>
              <a:gd name="connsiteY6" fmla="*/ 0 h 331076"/>
              <a:gd name="connsiteX0" fmla="*/ 0 w 9538137"/>
              <a:gd name="connsiteY0" fmla="*/ 123987 h 344481"/>
              <a:gd name="connsiteX1" fmla="*/ 1301856 w 9538137"/>
              <a:gd name="connsiteY1" fmla="*/ 309966 h 344481"/>
              <a:gd name="connsiteX2" fmla="*/ 3153103 w 9538137"/>
              <a:gd name="connsiteY2" fmla="*/ 331076 h 344481"/>
              <a:gd name="connsiteX3" fmla="*/ 5171089 w 9538137"/>
              <a:gd name="connsiteY3" fmla="*/ 268014 h 344481"/>
              <a:gd name="connsiteX4" fmla="*/ 7110248 w 9538137"/>
              <a:gd name="connsiteY4" fmla="*/ 220718 h 344481"/>
              <a:gd name="connsiteX5" fmla="*/ 8103475 w 9538137"/>
              <a:gd name="connsiteY5" fmla="*/ 204952 h 344481"/>
              <a:gd name="connsiteX6" fmla="*/ 9538137 w 9538137"/>
              <a:gd name="connsiteY6" fmla="*/ 0 h 344481"/>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23986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27061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6739016 w 9538137"/>
              <a:gd name="connsiteY5" fmla="*/ 247973 h 337400"/>
              <a:gd name="connsiteX6" fmla="*/ 8270611 w 9538137"/>
              <a:gd name="connsiteY6" fmla="*/ 185979 h 337400"/>
              <a:gd name="connsiteX7" fmla="*/ 9538137 w 9538137"/>
              <a:gd name="connsiteY7" fmla="*/ 0 h 337400"/>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61993 h 213414"/>
              <a:gd name="connsiteX7" fmla="*/ 10491424 w 10491424"/>
              <a:gd name="connsiteY7" fmla="*/ 61993 h 213414"/>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123987 h 213414"/>
              <a:gd name="connsiteX7" fmla="*/ 10491424 w 10491424"/>
              <a:gd name="connsiteY7" fmla="*/ 61993 h 213414"/>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34319"/>
              <a:gd name="connsiteX1" fmla="*/ 1301857 w 9649047"/>
              <a:gd name="connsiteY1" fmla="*/ 123987 h 134319"/>
              <a:gd name="connsiteX2" fmla="*/ 3139769 w 9649047"/>
              <a:gd name="connsiteY2" fmla="*/ 123987 h 134319"/>
              <a:gd name="connsiteX3" fmla="*/ 5171090 w 9649047"/>
              <a:gd name="connsiteY3" fmla="*/ 82035 h 134319"/>
              <a:gd name="connsiteX4" fmla="*/ 6739017 w 9649047"/>
              <a:gd name="connsiteY4" fmla="*/ 61994 h 134319"/>
              <a:gd name="connsiteX5" fmla="*/ 8270612 w 9649047"/>
              <a:gd name="connsiteY5" fmla="*/ 61994 h 134319"/>
              <a:gd name="connsiteX6" fmla="*/ 9649047 w 9649047"/>
              <a:gd name="connsiteY6" fmla="*/ 0 h 13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9047" h="134319">
                <a:moveTo>
                  <a:pt x="0" y="61994"/>
                </a:moveTo>
                <a:cubicBezTo>
                  <a:pt x="284227" y="115545"/>
                  <a:pt x="776340" y="89472"/>
                  <a:pt x="1301857" y="123987"/>
                </a:cubicBezTo>
                <a:cubicBezTo>
                  <a:pt x="1825152" y="134319"/>
                  <a:pt x="2494897" y="130979"/>
                  <a:pt x="3139769" y="123987"/>
                </a:cubicBezTo>
                <a:lnTo>
                  <a:pt x="5171090" y="82035"/>
                </a:lnTo>
                <a:lnTo>
                  <a:pt x="6739017" y="61994"/>
                </a:lnTo>
                <a:cubicBezTo>
                  <a:pt x="7227748" y="51484"/>
                  <a:pt x="7785607" y="72326"/>
                  <a:pt x="8270612" y="61994"/>
                </a:cubicBezTo>
                <a:cubicBezTo>
                  <a:pt x="8755617" y="51662"/>
                  <a:pt x="9497000" y="445"/>
                  <a:pt x="9649047" y="0"/>
                </a:cubicBezTo>
              </a:path>
            </a:pathLst>
          </a:custGeom>
          <a:ln w="1016000">
            <a:solidFill>
              <a:srgbClr val="CC3300">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1" name="Group 10"/>
          <p:cNvGrpSpPr/>
          <p:nvPr/>
        </p:nvGrpSpPr>
        <p:grpSpPr>
          <a:xfrm>
            <a:off x="3502152" y="4946904"/>
            <a:ext cx="3810000" cy="1828800"/>
            <a:chOff x="3733800" y="5029200"/>
            <a:chExt cx="3810000" cy="1828800"/>
          </a:xfrm>
        </p:grpSpPr>
        <p:sp>
          <p:nvSpPr>
            <p:cNvPr id="12" name="Rectangle 11"/>
            <p:cNvSpPr/>
            <p:nvPr/>
          </p:nvSpPr>
          <p:spPr>
            <a:xfrm>
              <a:off x="3733800" y="5029200"/>
              <a:ext cx="3810000" cy="18288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Group 71"/>
            <p:cNvGrpSpPr/>
            <p:nvPr/>
          </p:nvGrpSpPr>
          <p:grpSpPr>
            <a:xfrm>
              <a:off x="3810000" y="5068824"/>
              <a:ext cx="3604023" cy="1789176"/>
              <a:chOff x="3733800" y="5068824"/>
              <a:chExt cx="3604023" cy="1789176"/>
            </a:xfrm>
            <a:noFill/>
          </p:grpSpPr>
          <p:pic>
            <p:nvPicPr>
              <p:cNvPr id="14" name="Picture 4" descr="http://www.worldbiomes.com/pics/leg.jpg"/>
              <p:cNvPicPr>
                <a:picLocks noChangeAspect="1" noChangeArrowheads="1"/>
              </p:cNvPicPr>
              <p:nvPr/>
            </p:nvPicPr>
            <p:blipFill>
              <a:blip r:embed="rId3" cstate="print"/>
              <a:srcRect l="-1" t="1597" r="91142" b="61672"/>
              <a:stretch>
                <a:fillRect/>
              </a:stretch>
            </p:blipFill>
            <p:spPr bwMode="auto">
              <a:xfrm>
                <a:off x="3733800" y="5068824"/>
                <a:ext cx="533400" cy="1752600"/>
              </a:xfrm>
              <a:prstGeom prst="rect">
                <a:avLst/>
              </a:prstGeom>
              <a:grpFill/>
            </p:spPr>
          </p:pic>
          <p:sp>
            <p:nvSpPr>
              <p:cNvPr id="15" name="TextBox 14"/>
              <p:cNvSpPr txBox="1"/>
              <p:nvPr/>
            </p:nvSpPr>
            <p:spPr>
              <a:xfrm>
                <a:off x="4191000" y="5105400"/>
                <a:ext cx="1930337" cy="584775"/>
              </a:xfrm>
              <a:prstGeom prst="rect">
                <a:avLst/>
              </a:prstGeom>
              <a:grpFill/>
            </p:spPr>
            <p:txBody>
              <a:bodyPr wrap="none" rtlCol="0">
                <a:spAutoFit/>
              </a:bodyPr>
              <a:lstStyle/>
              <a:p>
                <a:r>
                  <a:rPr lang="en-US" sz="3200" b="1" dirty="0" smtClean="0">
                    <a:solidFill>
                      <a:schemeClr val="accent1">
                        <a:lumMod val="75000"/>
                      </a:schemeClr>
                    </a:solidFill>
                  </a:rPr>
                  <a:t>Rainforest</a:t>
                </a:r>
              </a:p>
            </p:txBody>
          </p:sp>
          <p:sp>
            <p:nvSpPr>
              <p:cNvPr id="16" name="TextBox 15"/>
              <p:cNvSpPr txBox="1"/>
              <p:nvPr/>
            </p:nvSpPr>
            <p:spPr>
              <a:xfrm>
                <a:off x="4191000" y="5715000"/>
                <a:ext cx="3146823" cy="584775"/>
              </a:xfrm>
              <a:prstGeom prst="rect">
                <a:avLst/>
              </a:prstGeom>
              <a:grpFill/>
            </p:spPr>
            <p:txBody>
              <a:bodyPr wrap="none" rtlCol="0">
                <a:spAutoFit/>
              </a:bodyPr>
              <a:lstStyle/>
              <a:p>
                <a:r>
                  <a:rPr lang="en-US" sz="3200" b="1" dirty="0" smtClean="0">
                    <a:solidFill>
                      <a:schemeClr val="accent1">
                        <a:lumMod val="75000"/>
                      </a:schemeClr>
                    </a:solidFill>
                  </a:rPr>
                  <a:t>Temperate Forest</a:t>
                </a:r>
              </a:p>
            </p:txBody>
          </p:sp>
          <p:sp>
            <p:nvSpPr>
              <p:cNvPr id="17" name="TextBox 16"/>
              <p:cNvSpPr txBox="1"/>
              <p:nvPr/>
            </p:nvSpPr>
            <p:spPr>
              <a:xfrm>
                <a:off x="4267200" y="6273225"/>
                <a:ext cx="2435667" cy="584775"/>
              </a:xfrm>
              <a:prstGeom prst="rect">
                <a:avLst/>
              </a:prstGeom>
              <a:grpFill/>
            </p:spPr>
            <p:txBody>
              <a:bodyPr wrap="none" rtlCol="0">
                <a:spAutoFit/>
              </a:bodyPr>
              <a:lstStyle/>
              <a:p>
                <a:r>
                  <a:rPr lang="en-US" sz="3200" b="1" dirty="0" smtClean="0">
                    <a:solidFill>
                      <a:schemeClr val="accent1">
                        <a:lumMod val="75000"/>
                      </a:schemeClr>
                    </a:solidFill>
                  </a:rPr>
                  <a:t>Boreal Forest</a:t>
                </a:r>
              </a:p>
            </p:txBody>
          </p:sp>
        </p:grpSp>
      </p:grpSp>
      <p:sp>
        <p:nvSpPr>
          <p:cNvPr id="24" name="Oval 23"/>
          <p:cNvSpPr/>
          <p:nvPr/>
        </p:nvSpPr>
        <p:spPr>
          <a:xfrm rot="2324096">
            <a:off x="1566041" y="3737951"/>
            <a:ext cx="1820916" cy="1018025"/>
          </a:xfrm>
          <a:prstGeom prst="ellipse">
            <a:avLst/>
          </a:prstGeom>
          <a:ln w="63500">
            <a:solidFill>
              <a:srgbClr val="FF0000"/>
            </a:solidFill>
            <a:prstDash val="sysDash"/>
            <a:tailEnd type="arrow"/>
          </a:ln>
          <a:effectLst>
            <a:outerShdw dist="63500" dir="138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rot="2324096">
            <a:off x="6251239" y="3460265"/>
            <a:ext cx="2038059" cy="1130633"/>
          </a:xfrm>
          <a:prstGeom prst="ellipse">
            <a:avLst/>
          </a:prstGeom>
          <a:ln w="63500">
            <a:solidFill>
              <a:srgbClr val="FF0000"/>
            </a:solidFill>
            <a:prstDash val="sysDash"/>
            <a:tailEnd type="arrow"/>
          </a:ln>
          <a:effectLst>
            <a:outerShdw dist="63500" dir="138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p:cNvSpPr/>
          <p:nvPr/>
        </p:nvSpPr>
        <p:spPr>
          <a:xfrm rot="8367078">
            <a:off x="6355228" y="2620710"/>
            <a:ext cx="1545306" cy="761077"/>
          </a:xfrm>
          <a:prstGeom prst="ellipse">
            <a:avLst/>
          </a:prstGeom>
          <a:ln w="63500">
            <a:solidFill>
              <a:schemeClr val="accent3">
                <a:lumMod val="50000"/>
              </a:schemeClr>
            </a:solidFill>
            <a:prstDash val="sysDash"/>
            <a:tailEnd type="arrow"/>
          </a:ln>
          <a:effectLst>
            <a:outerShdw dist="63500" dir="72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7" name="Oval 26"/>
          <p:cNvSpPr/>
          <p:nvPr/>
        </p:nvSpPr>
        <p:spPr>
          <a:xfrm rot="7482084">
            <a:off x="1607948" y="2834483"/>
            <a:ext cx="1185561" cy="566872"/>
          </a:xfrm>
          <a:prstGeom prst="ellipse">
            <a:avLst/>
          </a:prstGeom>
          <a:ln w="63500">
            <a:solidFill>
              <a:schemeClr val="accent3">
                <a:lumMod val="50000"/>
              </a:schemeClr>
            </a:solidFill>
            <a:prstDash val="sysDash"/>
            <a:tailEnd type="arrow"/>
          </a:ln>
          <a:effectLst>
            <a:outerShdw dist="63500" dir="72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8" name="Oval 27"/>
          <p:cNvSpPr/>
          <p:nvPr/>
        </p:nvSpPr>
        <p:spPr>
          <a:xfrm rot="10800000">
            <a:off x="3809091" y="2209800"/>
            <a:ext cx="1677309" cy="923771"/>
          </a:xfrm>
          <a:prstGeom prst="ellipse">
            <a:avLst/>
          </a:prstGeom>
          <a:ln w="63500">
            <a:solidFill>
              <a:schemeClr val="accent3">
                <a:lumMod val="50000"/>
              </a:schemeClr>
            </a:solidFill>
            <a:prstDash val="sysDash"/>
            <a:tailEnd type="arrow"/>
          </a:ln>
          <a:effectLst>
            <a:outerShdw dist="63500" dir="72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9" name="Oval 28"/>
          <p:cNvSpPr/>
          <p:nvPr/>
        </p:nvSpPr>
        <p:spPr>
          <a:xfrm rot="3496697">
            <a:off x="324636" y="2288308"/>
            <a:ext cx="1315256" cy="611621"/>
          </a:xfrm>
          <a:prstGeom prst="ellipse">
            <a:avLst/>
          </a:prstGeom>
          <a:ln w="63500">
            <a:solidFill>
              <a:schemeClr val="accent3">
                <a:lumMod val="50000"/>
              </a:schemeClr>
            </a:solidFill>
            <a:prstDash val="sysDash"/>
            <a:tailEnd type="arrow"/>
          </a:ln>
          <a:effectLst>
            <a:outerShdw dist="63500" dir="72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31" name="Oval 30"/>
          <p:cNvSpPr/>
          <p:nvPr/>
        </p:nvSpPr>
        <p:spPr>
          <a:xfrm>
            <a:off x="4343400" y="1676400"/>
            <a:ext cx="4267200" cy="838200"/>
          </a:xfrm>
          <a:prstGeom prst="ellipse">
            <a:avLst/>
          </a:prstGeom>
          <a:ln w="63500">
            <a:solidFill>
              <a:srgbClr val="66FF33"/>
            </a:solidFill>
            <a:prstDash val="sysDash"/>
            <a:tailEnd type="arrow"/>
          </a:ln>
          <a:effectLst>
            <a:outerShdw dist="127000" dir="102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5486400" y="2209800"/>
            <a:ext cx="886781" cy="1631216"/>
          </a:xfrm>
          <a:prstGeom prst="rect">
            <a:avLst/>
          </a:prstGeom>
          <a:noFill/>
        </p:spPr>
        <p:txBody>
          <a:bodyPr wrap="none" rtlCol="0">
            <a:spAutoFit/>
          </a:bodyPr>
          <a:lstStyle/>
          <a:p>
            <a:r>
              <a:rPr lang="en-US" sz="10000" dirty="0" smtClean="0">
                <a:ln w="25400">
                  <a:solidFill>
                    <a:srgbClr val="FF0000"/>
                  </a:solidFill>
                </a:ln>
                <a:solidFill>
                  <a:schemeClr val="accent3">
                    <a:lumMod val="50000"/>
                  </a:schemeClr>
                </a:solidFill>
                <a:latin typeface="Arial Narrow" pitchFamily="34" charset="0"/>
                <a:cs typeface="Helvetica" pitchFamily="34" charset="0"/>
              </a:rPr>
              <a:t>X</a:t>
            </a:r>
          </a:p>
        </p:txBody>
      </p:sp>
      <p:sp>
        <p:nvSpPr>
          <p:cNvPr id="34" name="TextBox 33"/>
          <p:cNvSpPr txBox="1"/>
          <p:nvPr/>
        </p:nvSpPr>
        <p:spPr>
          <a:xfrm rot="278083">
            <a:off x="1295400" y="2258705"/>
            <a:ext cx="710451" cy="1246495"/>
          </a:xfrm>
          <a:prstGeom prst="rect">
            <a:avLst/>
          </a:prstGeom>
          <a:noFill/>
        </p:spPr>
        <p:txBody>
          <a:bodyPr wrap="none" rtlCol="0">
            <a:spAutoFit/>
          </a:bodyPr>
          <a:lstStyle/>
          <a:p>
            <a:r>
              <a:rPr lang="en-US" sz="7500" dirty="0" smtClean="0">
                <a:ln w="25400">
                  <a:solidFill>
                    <a:srgbClr val="FF0000"/>
                  </a:solidFill>
                </a:ln>
                <a:solidFill>
                  <a:schemeClr val="accent3">
                    <a:lumMod val="50000"/>
                  </a:schemeClr>
                </a:solidFill>
                <a:latin typeface="Arial Narrow" pitchFamily="34" charset="0"/>
                <a:cs typeface="Helvetica" pitchFamily="34" charset="0"/>
              </a:rPr>
              <a:t>X</a:t>
            </a:r>
          </a:p>
        </p:txBody>
      </p:sp>
      <p:sp>
        <p:nvSpPr>
          <p:cNvPr id="30" name="Oval 29"/>
          <p:cNvSpPr/>
          <p:nvPr/>
        </p:nvSpPr>
        <p:spPr>
          <a:xfrm rot="808526">
            <a:off x="424337" y="1906942"/>
            <a:ext cx="2717835" cy="721058"/>
          </a:xfrm>
          <a:prstGeom prst="ellipse">
            <a:avLst/>
          </a:prstGeom>
          <a:ln w="63500">
            <a:solidFill>
              <a:srgbClr val="66FF33"/>
            </a:solidFill>
            <a:prstDash val="sysDash"/>
            <a:tailEnd type="arrow"/>
          </a:ln>
          <a:effectLst>
            <a:outerShdw dist="127000" dir="102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Oval 34"/>
          <p:cNvSpPr/>
          <p:nvPr/>
        </p:nvSpPr>
        <p:spPr>
          <a:xfrm>
            <a:off x="3124200" y="4953000"/>
            <a:ext cx="4114800" cy="685800"/>
          </a:xfrm>
          <a:prstGeom prst="ellipse">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solidFill>
                  <a:srgbClr val="0070C0"/>
                </a:solidFill>
                <a:effectLst>
                  <a:outerShdw dist="50800" dir="7200000" algn="ctr" rotWithShape="0">
                    <a:schemeClr val="bg1"/>
                  </a:outerShdw>
                </a:effectLst>
                <a:latin typeface="Calibri" pitchFamily="34" charset="0"/>
              </a:rPr>
              <a:t>Boreal Forest</a:t>
            </a:r>
            <a:endParaRPr lang="en-US" sz="4400" b="1" dirty="0">
              <a:solidFill>
                <a:srgbClr val="0070C0"/>
              </a:solidFill>
              <a:effectLst>
                <a:outerShdw dist="50800" dir="7200000" algn="ctr" rotWithShape="0">
                  <a:schemeClr val="bg1"/>
                </a:outerShdw>
              </a:effectLst>
              <a:latin typeface="Calibri" pitchFamily="34" charset="0"/>
            </a:endParaRPr>
          </a:p>
        </p:txBody>
      </p:sp>
      <p:sp>
        <p:nvSpPr>
          <p:cNvPr id="36" name="TextBox 35"/>
          <p:cNvSpPr txBox="1"/>
          <p:nvPr/>
        </p:nvSpPr>
        <p:spPr>
          <a:xfrm>
            <a:off x="4114800" y="6197025"/>
            <a:ext cx="2435667" cy="584775"/>
          </a:xfrm>
          <a:prstGeom prst="rect">
            <a:avLst/>
          </a:prstGeom>
          <a:noFill/>
        </p:spPr>
        <p:txBody>
          <a:bodyPr wrap="none" rtlCol="0">
            <a:spAutoFit/>
          </a:bodyPr>
          <a:lstStyle/>
          <a:p>
            <a:r>
              <a:rPr lang="en-US" sz="3200" b="1" dirty="0" smtClean="0">
                <a:solidFill>
                  <a:srgbClr val="0070C0"/>
                </a:solidFill>
                <a:effectLst>
                  <a:outerShdw dist="50800" dir="5400000" algn="ctr" rotWithShape="0">
                    <a:schemeClr val="tx1"/>
                  </a:outerShdw>
                </a:effectLst>
              </a:rPr>
              <a:t>Boreal Forest</a:t>
            </a:r>
          </a:p>
        </p:txBody>
      </p:sp>
      <p:sp>
        <p:nvSpPr>
          <p:cNvPr id="38" name="Oval 37"/>
          <p:cNvSpPr/>
          <p:nvPr/>
        </p:nvSpPr>
        <p:spPr>
          <a:xfrm rot="892332">
            <a:off x="3819484" y="3832679"/>
            <a:ext cx="1393969" cy="752013"/>
          </a:xfrm>
          <a:prstGeom prst="ellipse">
            <a:avLst/>
          </a:prstGeom>
          <a:ln w="63500">
            <a:solidFill>
              <a:srgbClr val="FF0000"/>
            </a:solidFill>
            <a:prstDash val="sysDash"/>
            <a:tailEnd type="arrow"/>
          </a:ln>
          <a:effectLst>
            <a:outerShdw dist="63500" dir="138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1000"/>
                                        <p:tgtEl>
                                          <p:spTgt spid="24"/>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1000"/>
                                        <p:tgtEl>
                                          <p:spTgt spid="3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1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1000"/>
                                        <p:tgtEl>
                                          <p:spTgt spid="19"/>
                                        </p:tgtEl>
                                      </p:cBhvr>
                                    </p:animEffect>
                                    <p:set>
                                      <p:cBhvr>
                                        <p:cTn id="30" dur="1" fill="hold">
                                          <p:stCondLst>
                                            <p:cond delay="999"/>
                                          </p:stCondLst>
                                        </p:cTn>
                                        <p:tgtEl>
                                          <p:spTgt spid="19"/>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2000"/>
                                        <p:tgtEl>
                                          <p:spTgt spid="24"/>
                                        </p:tgtEl>
                                      </p:cBhvr>
                                    </p:animEffect>
                                    <p:set>
                                      <p:cBhvr>
                                        <p:cTn id="33" dur="1" fill="hold">
                                          <p:stCondLst>
                                            <p:cond delay="1999"/>
                                          </p:stCondLst>
                                        </p:cTn>
                                        <p:tgtEl>
                                          <p:spTgt spid="24"/>
                                        </p:tgtEl>
                                        <p:attrNameLst>
                                          <p:attrName>style.visibility</p:attrName>
                                        </p:attrNameLst>
                                      </p:cBhvr>
                                      <p:to>
                                        <p:strVal val="hidden"/>
                                      </p:to>
                                    </p:set>
                                  </p:childTnLst>
                                </p:cTn>
                              </p:par>
                              <p:par>
                                <p:cTn id="34" presetID="10" presetClass="exit" presetSubtype="0" fill="hold" grpId="2" nodeType="withEffect">
                                  <p:stCondLst>
                                    <p:cond delay="0"/>
                                  </p:stCondLst>
                                  <p:childTnLst>
                                    <p:animEffect transition="out" filter="fade">
                                      <p:cBhvr>
                                        <p:cTn id="35" dur="2000"/>
                                        <p:tgtEl>
                                          <p:spTgt spid="38"/>
                                        </p:tgtEl>
                                      </p:cBhvr>
                                    </p:animEffect>
                                    <p:set>
                                      <p:cBhvr>
                                        <p:cTn id="36" dur="1" fill="hold">
                                          <p:stCondLst>
                                            <p:cond delay="1999"/>
                                          </p:stCondLst>
                                        </p:cTn>
                                        <p:tgtEl>
                                          <p:spTgt spid="38"/>
                                        </p:tgtEl>
                                        <p:attrNameLst>
                                          <p:attrName>style.visibility</p:attrName>
                                        </p:attrNameLst>
                                      </p:cBhvr>
                                      <p:to>
                                        <p:strVal val="hidden"/>
                                      </p:to>
                                    </p:set>
                                  </p:childTnLst>
                                </p:cTn>
                              </p:par>
                              <p:par>
                                <p:cTn id="37" presetID="10" presetClass="exit" presetSubtype="0" fill="hold" grpId="2" nodeType="withEffect">
                                  <p:stCondLst>
                                    <p:cond delay="0"/>
                                  </p:stCondLst>
                                  <p:childTnLst>
                                    <p:animEffect transition="out" filter="fade">
                                      <p:cBhvr>
                                        <p:cTn id="38" dur="2000"/>
                                        <p:tgtEl>
                                          <p:spTgt spid="25"/>
                                        </p:tgtEl>
                                      </p:cBhvr>
                                    </p:animEffect>
                                    <p:set>
                                      <p:cBhvr>
                                        <p:cTn id="39" dur="1" fill="hold">
                                          <p:stCondLst>
                                            <p:cond delay="1999"/>
                                          </p:stCondLst>
                                        </p:cTn>
                                        <p:tgtEl>
                                          <p:spTgt spid="25"/>
                                        </p:tgtEl>
                                        <p:attrNameLst>
                                          <p:attrName>style.visibility</p:attrName>
                                        </p:attrNameLst>
                                      </p:cBhvr>
                                      <p:to>
                                        <p:strVal val="hidden"/>
                                      </p:to>
                                    </p:set>
                                  </p:childTnLst>
                                </p:cTn>
                              </p:par>
                            </p:childTnLst>
                          </p:cTn>
                        </p:par>
                        <p:par>
                          <p:cTn id="40" fill="hold">
                            <p:stCondLst>
                              <p:cond delay="2000"/>
                            </p:stCondLst>
                            <p:childTnLst>
                              <p:par>
                                <p:cTn id="41" presetID="42" presetClass="path" presetSubtype="0" accel="50000" decel="50000" fill="hold" grpId="1" nodeType="afterEffect">
                                  <p:stCondLst>
                                    <p:cond delay="0"/>
                                  </p:stCondLst>
                                  <p:childTnLst>
                                    <p:animMotion origin="layout" path="M 0 -2.22222E-6 L 0.00833 0.09445 " pathEditMode="relative" rAng="0" ptsTypes="AA">
                                      <p:cBhvr>
                                        <p:cTn id="42" dur="1000" fill="hold"/>
                                        <p:tgtEl>
                                          <p:spTgt spid="35"/>
                                        </p:tgtEl>
                                        <p:attrNameLst>
                                          <p:attrName>ppt_x</p:attrName>
                                          <p:attrName>ppt_y</p:attrName>
                                        </p:attrNameLst>
                                      </p:cBhvr>
                                      <p:rCtr x="4" y="47"/>
                                    </p:animMotion>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1000"/>
                                        <p:tgtEl>
                                          <p:spTgt spid="29"/>
                                        </p:tgtEl>
                                      </p:cBhvr>
                                    </p:animEffec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1000"/>
                                        <p:tgtEl>
                                          <p:spTgt spid="27"/>
                                        </p:tgtEl>
                                      </p:cBhvr>
                                    </p:animEffect>
                                  </p:childTnLst>
                                </p:cTn>
                              </p:par>
                            </p:childTnLst>
                          </p:cTn>
                        </p:par>
                        <p:par>
                          <p:cTn id="52" fill="hold">
                            <p:stCondLst>
                              <p:cond delay="2000"/>
                            </p:stCondLst>
                            <p:childTnLst>
                              <p:par>
                                <p:cTn id="53" presetID="22" presetClass="entr" presetSubtype="1"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up)">
                                      <p:cBhvr>
                                        <p:cTn id="55" dur="1000"/>
                                        <p:tgtEl>
                                          <p:spTgt spid="28"/>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up)">
                                      <p:cBhvr>
                                        <p:cTn id="59" dur="10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1000"/>
                                        <p:tgtEl>
                                          <p:spTgt spid="34"/>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left)">
                                      <p:cBhvr>
                                        <p:cTn id="73" dur="10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1000"/>
                                        <p:tgtEl>
                                          <p:spTgt spid="20"/>
                                        </p:tgtEl>
                                      </p:cBhvr>
                                    </p:animEffect>
                                    <p:set>
                                      <p:cBhvr>
                                        <p:cTn id="78" dur="1" fill="hold">
                                          <p:stCondLst>
                                            <p:cond delay="999"/>
                                          </p:stCondLst>
                                        </p:cTn>
                                        <p:tgtEl>
                                          <p:spTgt spid="20"/>
                                        </p:tgtEl>
                                        <p:attrNameLst>
                                          <p:attrName>style.visibility</p:attrName>
                                        </p:attrNameLst>
                                      </p:cBhvr>
                                      <p:to>
                                        <p:strVal val="hidden"/>
                                      </p:to>
                                    </p:set>
                                  </p:childTnLst>
                                </p:cTn>
                              </p:par>
                              <p:par>
                                <p:cTn id="79" presetID="10" presetClass="exit" presetSubtype="0" fill="hold" grpId="3" nodeType="withEffect">
                                  <p:stCondLst>
                                    <p:cond delay="0"/>
                                  </p:stCondLst>
                                  <p:childTnLst>
                                    <p:animEffect transition="out" filter="fade">
                                      <p:cBhvr>
                                        <p:cTn id="80" dur="1000"/>
                                        <p:tgtEl>
                                          <p:spTgt spid="26"/>
                                        </p:tgtEl>
                                      </p:cBhvr>
                                    </p:animEffect>
                                    <p:set>
                                      <p:cBhvr>
                                        <p:cTn id="81" dur="1" fill="hold">
                                          <p:stCondLst>
                                            <p:cond delay="999"/>
                                          </p:stCondLst>
                                        </p:cTn>
                                        <p:tgtEl>
                                          <p:spTgt spid="26"/>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1000"/>
                                        <p:tgtEl>
                                          <p:spTgt spid="28"/>
                                        </p:tgtEl>
                                      </p:cBhvr>
                                    </p:animEffect>
                                    <p:set>
                                      <p:cBhvr>
                                        <p:cTn id="84" dur="1" fill="hold">
                                          <p:stCondLst>
                                            <p:cond delay="999"/>
                                          </p:stCondLst>
                                        </p:cTn>
                                        <p:tgtEl>
                                          <p:spTgt spid="28"/>
                                        </p:tgtEl>
                                        <p:attrNameLst>
                                          <p:attrName>style.visibility</p:attrName>
                                        </p:attrNameLst>
                                      </p:cBhvr>
                                      <p:to>
                                        <p:strVal val="hidden"/>
                                      </p:to>
                                    </p:set>
                                  </p:childTnLst>
                                </p:cTn>
                              </p:par>
                              <p:par>
                                <p:cTn id="85" presetID="10" presetClass="exit" presetSubtype="0" fill="hold" grpId="2" nodeType="withEffect">
                                  <p:stCondLst>
                                    <p:cond delay="0"/>
                                  </p:stCondLst>
                                  <p:childTnLst>
                                    <p:animEffect transition="out" filter="fade">
                                      <p:cBhvr>
                                        <p:cTn id="86" dur="1000"/>
                                        <p:tgtEl>
                                          <p:spTgt spid="27"/>
                                        </p:tgtEl>
                                      </p:cBhvr>
                                    </p:animEffect>
                                    <p:set>
                                      <p:cBhvr>
                                        <p:cTn id="87" dur="1" fill="hold">
                                          <p:stCondLst>
                                            <p:cond delay="999"/>
                                          </p:stCondLst>
                                        </p:cTn>
                                        <p:tgtEl>
                                          <p:spTgt spid="27"/>
                                        </p:tgtEl>
                                        <p:attrNameLst>
                                          <p:attrName>style.visibility</p:attrName>
                                        </p:attrNameLst>
                                      </p:cBhvr>
                                      <p:to>
                                        <p:strVal val="hidden"/>
                                      </p:to>
                                    </p:set>
                                  </p:childTnLst>
                                </p:cTn>
                              </p:par>
                              <p:par>
                                <p:cTn id="88" presetID="10" presetClass="exit" presetSubtype="0" fill="hold" grpId="2" nodeType="withEffect">
                                  <p:stCondLst>
                                    <p:cond delay="0"/>
                                  </p:stCondLst>
                                  <p:childTnLst>
                                    <p:animEffect transition="out" filter="fade">
                                      <p:cBhvr>
                                        <p:cTn id="89" dur="1000"/>
                                        <p:tgtEl>
                                          <p:spTgt spid="29"/>
                                        </p:tgtEl>
                                      </p:cBhvr>
                                    </p:animEffect>
                                    <p:set>
                                      <p:cBhvr>
                                        <p:cTn id="90" dur="1" fill="hold">
                                          <p:stCondLst>
                                            <p:cond delay="999"/>
                                          </p:stCondLst>
                                        </p:cTn>
                                        <p:tgtEl>
                                          <p:spTgt spid="29"/>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1000"/>
                                        <p:tgtEl>
                                          <p:spTgt spid="33"/>
                                        </p:tgtEl>
                                      </p:cBhvr>
                                    </p:animEffect>
                                    <p:set>
                                      <p:cBhvr>
                                        <p:cTn id="93" dur="1" fill="hold">
                                          <p:stCondLst>
                                            <p:cond delay="999"/>
                                          </p:stCondLst>
                                        </p:cTn>
                                        <p:tgtEl>
                                          <p:spTgt spid="3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1000"/>
                                        <p:tgtEl>
                                          <p:spTgt spid="34"/>
                                        </p:tgtEl>
                                      </p:cBhvr>
                                    </p:animEffect>
                                    <p:set>
                                      <p:cBhvr>
                                        <p:cTn id="96" dur="1" fill="hold">
                                          <p:stCondLst>
                                            <p:cond delay="999"/>
                                          </p:stCondLst>
                                        </p:cTn>
                                        <p:tgtEl>
                                          <p:spTgt spid="34"/>
                                        </p:tgtEl>
                                        <p:attrNameLst>
                                          <p:attrName>style.visibility</p:attrName>
                                        </p:attrNameLst>
                                      </p:cBhvr>
                                      <p:to>
                                        <p:strVal val="hidden"/>
                                      </p:to>
                                    </p:set>
                                  </p:childTnLst>
                                </p:cTn>
                              </p:par>
                            </p:childTnLst>
                          </p:cTn>
                        </p:par>
                        <p:par>
                          <p:cTn id="97" fill="hold">
                            <p:stCondLst>
                              <p:cond delay="1000"/>
                            </p:stCondLst>
                            <p:childTnLst>
                              <p:par>
                                <p:cTn id="98" presetID="42" presetClass="path" presetSubtype="0" accel="50000" decel="50000" fill="hold" grpId="2" nodeType="afterEffect">
                                  <p:stCondLst>
                                    <p:cond delay="0"/>
                                  </p:stCondLst>
                                  <p:childTnLst>
                                    <p:animMotion origin="layout" path="M 0.00834 0.09445 L -3.33333E-6 0.17222 " pathEditMode="relative" rAng="0" ptsTypes="AA">
                                      <p:cBhvr>
                                        <p:cTn id="99" dur="1000" fill="hold"/>
                                        <p:tgtEl>
                                          <p:spTgt spid="35"/>
                                        </p:tgtEl>
                                        <p:attrNameLst>
                                          <p:attrName>ppt_x</p:attrName>
                                          <p:attrName>ppt_y</p:attrName>
                                        </p:attrNameLst>
                                      </p:cBhvr>
                                      <p:rCtr x="-4" y="39"/>
                                    </p:animMotion>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up)">
                                      <p:cBhvr>
                                        <p:cTn id="104" dur="1000"/>
                                        <p:tgtEl>
                                          <p:spTgt spid="30"/>
                                        </p:tgtEl>
                                      </p:cBhvr>
                                    </p:animEffect>
                                  </p:childTnLst>
                                </p:cTn>
                              </p:par>
                            </p:childTnLst>
                          </p:cTn>
                        </p:par>
                        <p:par>
                          <p:cTn id="105" fill="hold">
                            <p:stCondLst>
                              <p:cond delay="1000"/>
                            </p:stCondLst>
                            <p:childTnLst>
                              <p:par>
                                <p:cTn id="106" presetID="22" presetClass="entr" presetSubtype="1"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wipe(up)">
                                      <p:cBhvr>
                                        <p:cTn id="108" dur="1000"/>
                                        <p:tgtEl>
                                          <p:spTgt spid="3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1000"/>
                                        <p:tgtEl>
                                          <p:spTgt spid="1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3" nodeType="clickEffect">
                                  <p:stCondLst>
                                    <p:cond delay="0"/>
                                  </p:stCondLst>
                                  <p:childTnLst>
                                    <p:animEffect transition="out" filter="fade">
                                      <p:cBhvr>
                                        <p:cTn id="117" dur="1000"/>
                                        <p:tgtEl>
                                          <p:spTgt spid="35"/>
                                        </p:tgtEl>
                                      </p:cBhvr>
                                    </p:animEffect>
                                    <p:set>
                                      <p:cBhvr>
                                        <p:cTn id="118" dur="1" fill="hold">
                                          <p:stCondLst>
                                            <p:cond delay="999"/>
                                          </p:stCondLst>
                                        </p:cTn>
                                        <p:tgtEl>
                                          <p:spTgt spid="35"/>
                                        </p:tgtEl>
                                        <p:attrNameLst>
                                          <p:attrName>style.visibility</p:attrName>
                                        </p:attrNameLst>
                                      </p:cBhvr>
                                      <p:to>
                                        <p:strVal val="hidden"/>
                                      </p:to>
                                    </p:set>
                                  </p:childTnLst>
                                </p:cTn>
                              </p:par>
                            </p:childTnLst>
                          </p:cTn>
                        </p:par>
                        <p:par>
                          <p:cTn id="119" fill="hold">
                            <p:stCondLst>
                              <p:cond delay="1000"/>
                            </p:stCondLst>
                            <p:childTnLst>
                              <p:par>
                                <p:cTn id="120" presetID="10" presetClass="entr" presetSubtype="0" fill="hold" grpId="3"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childTnLst>
                                </p:cTn>
                              </p:par>
                              <p:par>
                                <p:cTn id="123" presetID="10" presetClass="entr" presetSubtype="0" fill="hold" grpId="3" nodeType="with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childTnLst>
                                </p:cTn>
                              </p:par>
                              <p:par>
                                <p:cTn id="126" presetID="10" presetClass="entr" presetSubtype="0" fill="hold" grpId="3"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1000"/>
                                        <p:tgtEl>
                                          <p:spTgt spid="28"/>
                                        </p:tgtEl>
                                      </p:cBhvr>
                                    </p:animEffect>
                                  </p:childTnLst>
                                </p:cTn>
                              </p:par>
                              <p:par>
                                <p:cTn id="129" presetID="10" presetClass="entr" presetSubtype="0" fill="hold" grpId="4" nodeType="with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childTnLst>
                                </p:cTn>
                              </p:par>
                              <p:par>
                                <p:cTn id="132" presetID="10" presetClass="entr" presetSubtype="0" fill="hold" grpId="3" nodeType="with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fade">
                                      <p:cBhvr>
                                        <p:cTn id="134" dur="1000"/>
                                        <p:tgtEl>
                                          <p:spTgt spid="20"/>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3" nodeType="click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childTnLst>
                                </p:cTn>
                              </p:par>
                              <p:par>
                                <p:cTn id="140" presetID="10" presetClass="entr" presetSubtype="0" fill="hold" grpId="3" nodeType="withEffect">
                                  <p:stCondLst>
                                    <p:cond delay="0"/>
                                  </p:stCondLst>
                                  <p:childTnLst>
                                    <p:set>
                                      <p:cBhvr>
                                        <p:cTn id="141" dur="1" fill="hold">
                                          <p:stCondLst>
                                            <p:cond delay="0"/>
                                          </p:stCondLst>
                                        </p:cTn>
                                        <p:tgtEl>
                                          <p:spTgt spid="25"/>
                                        </p:tgtEl>
                                        <p:attrNameLst>
                                          <p:attrName>style.visibility</p:attrName>
                                        </p:attrNameLst>
                                      </p:cBhvr>
                                      <p:to>
                                        <p:strVal val="visible"/>
                                      </p:to>
                                    </p:set>
                                    <p:animEffect transition="in" filter="fade">
                                      <p:cBhvr>
                                        <p:cTn id="142" dur="1000"/>
                                        <p:tgtEl>
                                          <p:spTgt spid="25"/>
                                        </p:tgtEl>
                                      </p:cBhvr>
                                    </p:animEffect>
                                  </p:childTnLst>
                                </p:cTn>
                              </p:par>
                              <p:par>
                                <p:cTn id="143" presetID="10" presetClass="entr" presetSubtype="0" fill="hold" grpId="3" nodeType="with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fade">
                                      <p:cBhvr>
                                        <p:cTn id="145" dur="1000"/>
                                        <p:tgtEl>
                                          <p:spTgt spid="38"/>
                                        </p:tgtEl>
                                      </p:cBhvr>
                                    </p:animEffect>
                                  </p:childTnLst>
                                </p:cTn>
                              </p:par>
                              <p:par>
                                <p:cTn id="146" presetID="10" presetClass="entr" presetSubtype="0" fill="hold" grpId="3" nodeType="withEffect">
                                  <p:stCondLst>
                                    <p:cond delay="0"/>
                                  </p:stCondLst>
                                  <p:childTnLst>
                                    <p:set>
                                      <p:cBhvr>
                                        <p:cTn id="147" dur="1" fill="hold">
                                          <p:stCondLst>
                                            <p:cond delay="0"/>
                                          </p:stCondLst>
                                        </p:cTn>
                                        <p:tgtEl>
                                          <p:spTgt spid="24"/>
                                        </p:tgtEl>
                                        <p:attrNameLst>
                                          <p:attrName>style.visibility</p:attrName>
                                        </p:attrNameLst>
                                      </p:cBhvr>
                                      <p:to>
                                        <p:strVal val="visible"/>
                                      </p:to>
                                    </p:set>
                                    <p:animEffect transition="in" filter="fade">
                                      <p:cBhvr>
                                        <p:cTn id="148" dur="1000"/>
                                        <p:tgtEl>
                                          <p:spTgt spid="2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1000"/>
                                        <p:tgtEl>
                                          <p:spTgt spid="24"/>
                                        </p:tgtEl>
                                      </p:cBhvr>
                                    </p:animEffect>
                                    <p:set>
                                      <p:cBhvr>
                                        <p:cTn id="153" dur="1" fill="hold">
                                          <p:stCondLst>
                                            <p:cond delay="999"/>
                                          </p:stCondLst>
                                        </p:cTn>
                                        <p:tgtEl>
                                          <p:spTgt spid="24"/>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1000"/>
                                        <p:tgtEl>
                                          <p:spTgt spid="38"/>
                                        </p:tgtEl>
                                      </p:cBhvr>
                                    </p:animEffect>
                                    <p:set>
                                      <p:cBhvr>
                                        <p:cTn id="156" dur="1" fill="hold">
                                          <p:stCondLst>
                                            <p:cond delay="999"/>
                                          </p:stCondLst>
                                        </p:cTn>
                                        <p:tgtEl>
                                          <p:spTgt spid="38"/>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1000"/>
                                        <p:tgtEl>
                                          <p:spTgt spid="25"/>
                                        </p:tgtEl>
                                      </p:cBhvr>
                                    </p:animEffect>
                                    <p:set>
                                      <p:cBhvr>
                                        <p:cTn id="159" dur="1" fill="hold">
                                          <p:stCondLst>
                                            <p:cond delay="999"/>
                                          </p:stCondLst>
                                        </p:cTn>
                                        <p:tgtEl>
                                          <p:spTgt spid="25"/>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1000"/>
                                        <p:tgtEl>
                                          <p:spTgt spid="26"/>
                                        </p:tgtEl>
                                      </p:cBhvr>
                                    </p:animEffect>
                                    <p:set>
                                      <p:cBhvr>
                                        <p:cTn id="162" dur="1" fill="hold">
                                          <p:stCondLst>
                                            <p:cond delay="999"/>
                                          </p:stCondLst>
                                        </p:cTn>
                                        <p:tgtEl>
                                          <p:spTgt spid="26"/>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1000"/>
                                        <p:tgtEl>
                                          <p:spTgt spid="27"/>
                                        </p:tgtEl>
                                      </p:cBhvr>
                                    </p:animEffect>
                                    <p:set>
                                      <p:cBhvr>
                                        <p:cTn id="165" dur="1" fill="hold">
                                          <p:stCondLst>
                                            <p:cond delay="999"/>
                                          </p:stCondLst>
                                        </p:cTn>
                                        <p:tgtEl>
                                          <p:spTgt spid="27"/>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1000"/>
                                        <p:tgtEl>
                                          <p:spTgt spid="29"/>
                                        </p:tgtEl>
                                      </p:cBhvr>
                                    </p:animEffect>
                                    <p:set>
                                      <p:cBhvr>
                                        <p:cTn id="168" dur="1" fill="hold">
                                          <p:stCondLst>
                                            <p:cond delay="999"/>
                                          </p:stCondLst>
                                        </p:cTn>
                                        <p:tgtEl>
                                          <p:spTgt spid="29"/>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1000"/>
                                        <p:tgtEl>
                                          <p:spTgt spid="28"/>
                                        </p:tgtEl>
                                      </p:cBhvr>
                                    </p:animEffect>
                                    <p:set>
                                      <p:cBhvr>
                                        <p:cTn id="171" dur="1" fill="hold">
                                          <p:stCondLst>
                                            <p:cond delay="999"/>
                                          </p:stCondLst>
                                        </p:cTn>
                                        <p:tgtEl>
                                          <p:spTgt spid="28"/>
                                        </p:tgtEl>
                                        <p:attrNameLst>
                                          <p:attrName>style.visibility</p:attrName>
                                        </p:attrNameLst>
                                      </p:cBhvr>
                                      <p:to>
                                        <p:strVal val="hidden"/>
                                      </p:to>
                                    </p:set>
                                  </p:childTnLst>
                                </p:cTn>
                              </p:par>
                              <p:par>
                                <p:cTn id="172" presetID="10" presetClass="exit" presetSubtype="0" fill="hold" grpId="2" nodeType="withEffect">
                                  <p:stCondLst>
                                    <p:cond delay="0"/>
                                  </p:stCondLst>
                                  <p:childTnLst>
                                    <p:animEffect transition="out" filter="fade">
                                      <p:cBhvr>
                                        <p:cTn id="173" dur="1000"/>
                                        <p:tgtEl>
                                          <p:spTgt spid="26"/>
                                        </p:tgtEl>
                                      </p:cBhvr>
                                    </p:animEffect>
                                    <p:set>
                                      <p:cBhvr>
                                        <p:cTn id="174" dur="1" fill="hold">
                                          <p:stCondLst>
                                            <p:cond delay="999"/>
                                          </p:stCondLst>
                                        </p:cTn>
                                        <p:tgtEl>
                                          <p:spTgt spid="26"/>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1000"/>
                                        <p:tgtEl>
                                          <p:spTgt spid="31"/>
                                        </p:tgtEl>
                                      </p:cBhvr>
                                    </p:animEffect>
                                    <p:set>
                                      <p:cBhvr>
                                        <p:cTn id="177" dur="1" fill="hold">
                                          <p:stCondLst>
                                            <p:cond delay="999"/>
                                          </p:stCondLst>
                                        </p:cTn>
                                        <p:tgtEl>
                                          <p:spTgt spid="31"/>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1000"/>
                                        <p:tgtEl>
                                          <p:spTgt spid="30"/>
                                        </p:tgtEl>
                                      </p:cBhvr>
                                    </p:animEffect>
                                    <p:set>
                                      <p:cBhvr>
                                        <p:cTn id="180" dur="1" fill="hold">
                                          <p:stCondLst>
                                            <p:cond delay="999"/>
                                          </p:stCondLst>
                                        </p:cTn>
                                        <p:tgtEl>
                                          <p:spTgt spid="30"/>
                                        </p:tgtEl>
                                        <p:attrNameLst>
                                          <p:attrName>style.visibility</p:attrName>
                                        </p:attrNameLst>
                                      </p:cBhvr>
                                      <p:to>
                                        <p:strVal val="hidden"/>
                                      </p:to>
                                    </p:set>
                                  </p:childTnLst>
                                </p:cTn>
                              </p:par>
                              <p:par>
                                <p:cTn id="181" presetID="10" presetClass="exit" presetSubtype="0" fill="hold" grpId="4" nodeType="withEffect">
                                  <p:stCondLst>
                                    <p:cond delay="0"/>
                                  </p:stCondLst>
                                  <p:childTnLst>
                                    <p:animEffect transition="out" filter="fade">
                                      <p:cBhvr>
                                        <p:cTn id="182" dur="1000"/>
                                        <p:tgtEl>
                                          <p:spTgt spid="20"/>
                                        </p:tgtEl>
                                      </p:cBhvr>
                                    </p:animEffect>
                                    <p:set>
                                      <p:cBhvr>
                                        <p:cTn id="183" dur="1" fill="hold">
                                          <p:stCondLst>
                                            <p:cond delay="999"/>
                                          </p:stCondLst>
                                        </p:cTn>
                                        <p:tgtEl>
                                          <p:spTgt spid="20"/>
                                        </p:tgtEl>
                                        <p:attrNameLst>
                                          <p:attrName>style.visibility</p:attrName>
                                        </p:attrNameLst>
                                      </p:cBhvr>
                                      <p:to>
                                        <p:strVal val="hidden"/>
                                      </p:to>
                                    </p:set>
                                  </p:childTnLst>
                                </p:cTn>
                              </p:par>
                              <p:par>
                                <p:cTn id="184" presetID="10" presetClass="exit" presetSubtype="0" fill="hold" grpId="4" nodeType="withEffect">
                                  <p:stCondLst>
                                    <p:cond delay="0"/>
                                  </p:stCondLst>
                                  <p:childTnLst>
                                    <p:animEffect transition="out" filter="fade">
                                      <p:cBhvr>
                                        <p:cTn id="185" dur="1000"/>
                                        <p:tgtEl>
                                          <p:spTgt spid="19"/>
                                        </p:tgtEl>
                                      </p:cBhvr>
                                    </p:animEffect>
                                    <p:set>
                                      <p:cBhvr>
                                        <p:cTn id="186" dur="1" fill="hold">
                                          <p:stCondLst>
                                            <p:cond delay="999"/>
                                          </p:stCondLst>
                                        </p:cTn>
                                        <p:tgtEl>
                                          <p:spTgt spid="19"/>
                                        </p:tgtEl>
                                        <p:attrNameLst>
                                          <p:attrName>style.visibility</p:attrName>
                                        </p:attrNameLst>
                                      </p:cBhvr>
                                      <p:to>
                                        <p:strVal val="hidden"/>
                                      </p:to>
                                    </p:set>
                                  </p:childTnLst>
                                </p:cTn>
                              </p:par>
                            </p:childTnLst>
                          </p:cTn>
                        </p:par>
                        <p:par>
                          <p:cTn id="187" fill="hold">
                            <p:stCondLst>
                              <p:cond delay="1000"/>
                            </p:stCondLst>
                            <p:childTnLst>
                              <p:par>
                                <p:cTn id="188" presetID="22" presetClass="entr" presetSubtype="8" fill="hold" grpId="1" nodeType="afterEffect">
                                  <p:stCondLst>
                                    <p:cond delay="0"/>
                                  </p:stCondLst>
                                  <p:childTnLst>
                                    <p:set>
                                      <p:cBhvr>
                                        <p:cTn id="189" dur="1" fill="hold">
                                          <p:stCondLst>
                                            <p:cond delay="0"/>
                                          </p:stCondLst>
                                        </p:cTn>
                                        <p:tgtEl>
                                          <p:spTgt spid="18"/>
                                        </p:tgtEl>
                                        <p:attrNameLst>
                                          <p:attrName>style.visibility</p:attrName>
                                        </p:attrNameLst>
                                      </p:cBhvr>
                                      <p:to>
                                        <p:strVal val="visible"/>
                                      </p:to>
                                    </p:set>
                                    <p:animEffect transition="in" filter="wipe(left)">
                                      <p:cBhvr>
                                        <p:cTn id="190" dur="2000"/>
                                        <p:tgtEl>
                                          <p:spTgt spid="18"/>
                                        </p:tgtEl>
                                      </p:cBhvr>
                                    </p:animEffect>
                                  </p:childTnLst>
                                </p:cTn>
                              </p:par>
                            </p:childTnLst>
                          </p:cTn>
                        </p:par>
                        <p:par>
                          <p:cTn id="191" fill="hold">
                            <p:stCondLst>
                              <p:cond delay="3000"/>
                            </p:stCondLst>
                            <p:childTnLst>
                              <p:par>
                                <p:cTn id="192" presetID="1" presetClass="entr" presetSubtype="0" fill="hold" grpId="0" nodeType="afterEffect">
                                  <p:stCondLst>
                                    <p:cond delay="0"/>
                                  </p:stCondLst>
                                  <p:childTnLst>
                                    <p:set>
                                      <p:cBhvr>
                                        <p:cTn id="193" dur="1" fill="hold">
                                          <p:stCondLst>
                                            <p:cond delay="0"/>
                                          </p:stCondLst>
                                        </p:cTn>
                                        <p:tgtEl>
                                          <p:spTgt spid="36"/>
                                        </p:tgtEl>
                                        <p:attrNameLst>
                                          <p:attrName>style.visibility</p:attrName>
                                        </p:attrNameLst>
                                      </p:cBhvr>
                                      <p:to>
                                        <p:strVal val="visible"/>
                                      </p:to>
                                    </p:set>
                                  </p:childTnLst>
                                </p:cTn>
                              </p:par>
                              <p:par>
                                <p:cTn id="194" presetID="64" presetClass="path" presetSubtype="0" accel="50000" decel="50000" fill="hold" grpId="1" nodeType="withEffect">
                                  <p:stCondLst>
                                    <p:cond delay="0"/>
                                  </p:stCondLst>
                                  <p:childTnLst>
                                    <p:animMotion origin="layout" path="M 3.33333E-6 -4.44444E-6 L -0.08334 -0.87777 " pathEditMode="relative" rAng="0" ptsTypes="AA">
                                      <p:cBhvr>
                                        <p:cTn id="195" dur="1000" fill="hold"/>
                                        <p:tgtEl>
                                          <p:spTgt spid="36"/>
                                        </p:tgtEl>
                                        <p:attrNameLst>
                                          <p:attrName>ppt_x</p:attrName>
                                          <p:attrName>ppt_y</p:attrName>
                                        </p:attrNameLst>
                                      </p:cBhvr>
                                      <p:rCtr x="-42" y="-439"/>
                                    </p:animMotion>
                                  </p:childTnLst>
                                </p:cTn>
                              </p:par>
                              <p:par>
                                <p:cTn id="196" presetID="6" presetClass="emph" presetSubtype="0" fill="hold" grpId="2" nodeType="withEffect">
                                  <p:stCondLst>
                                    <p:cond delay="0"/>
                                  </p:stCondLst>
                                  <p:childTnLst>
                                    <p:animScale>
                                      <p:cBhvr>
                                        <p:cTn id="197" dur="1000" fill="hold"/>
                                        <p:tgtEl>
                                          <p:spTgt spid="36"/>
                                        </p:tgtEl>
                                      </p:cBhvr>
                                      <p:by x="130000" y="130000"/>
                                    </p:animScale>
                                  </p:childTnLst>
                                </p:cTn>
                              </p:par>
                              <p:par>
                                <p:cTn id="198" presetID="10" presetClass="exit" presetSubtype="0" fill="hold" nodeType="withEffect">
                                  <p:stCondLst>
                                    <p:cond delay="500"/>
                                  </p:stCondLst>
                                  <p:childTnLst>
                                    <p:animEffect transition="out" filter="fade">
                                      <p:cBhvr>
                                        <p:cTn id="199" dur="1000"/>
                                        <p:tgtEl>
                                          <p:spTgt spid="11"/>
                                        </p:tgtEl>
                                      </p:cBhvr>
                                    </p:animEffect>
                                    <p:set>
                                      <p:cBhvr>
                                        <p:cTn id="200" dur="1" fill="hold">
                                          <p:stCondLst>
                                            <p:cond delay="999"/>
                                          </p:stCondLst>
                                        </p:cTn>
                                        <p:tgtEl>
                                          <p:spTgt spid="11"/>
                                        </p:tgtEl>
                                        <p:attrNameLst>
                                          <p:attrName>style.visibility</p:attrName>
                                        </p:attrNameLst>
                                      </p:cBhvr>
                                      <p:to>
                                        <p:strVal val="hidden"/>
                                      </p:to>
                                    </p:set>
                                  </p:childTnLst>
                                </p:cTn>
                              </p:par>
                              <p:par>
                                <p:cTn id="201" presetID="10" presetClass="entr" presetSubtype="0" fill="hold" grpId="0" nodeType="withEffect">
                                  <p:stCondLst>
                                    <p:cond delay="500"/>
                                  </p:stCondLst>
                                  <p:childTnLst>
                                    <p:set>
                                      <p:cBhvr>
                                        <p:cTn id="202" dur="1" fill="hold">
                                          <p:stCondLst>
                                            <p:cond delay="0"/>
                                          </p:stCondLst>
                                        </p:cTn>
                                        <p:tgtEl>
                                          <p:spTgt spid="37"/>
                                        </p:tgtEl>
                                        <p:attrNameLst>
                                          <p:attrName>style.visibility</p:attrName>
                                        </p:attrNameLst>
                                      </p:cBhvr>
                                      <p:to>
                                        <p:strVal val="visible"/>
                                      </p:to>
                                    </p:set>
                                    <p:animEffect transition="in" filter="fade">
                                      <p:cBhvr>
                                        <p:cTn id="203" dur="1000"/>
                                        <p:tgtEl>
                                          <p:spTgt spid="37"/>
                                        </p:tgtEl>
                                      </p:cBhvr>
                                    </p:animEffect>
                                  </p:childTnLst>
                                </p:cTn>
                              </p:par>
                              <p:par>
                                <p:cTn id="204" presetID="10" presetClass="exit" presetSubtype="0" fill="hold" grpId="3" nodeType="withEffect">
                                  <p:stCondLst>
                                    <p:cond delay="500"/>
                                  </p:stCondLst>
                                  <p:childTnLst>
                                    <p:animEffect transition="out" filter="fade">
                                      <p:cBhvr>
                                        <p:cTn id="205" dur="1000"/>
                                        <p:tgtEl>
                                          <p:spTgt spid="36"/>
                                        </p:tgtEl>
                                      </p:cBhvr>
                                    </p:animEffect>
                                    <p:set>
                                      <p:cBhvr>
                                        <p:cTn id="206" dur="1" fill="hold">
                                          <p:stCondLst>
                                            <p:cond delay="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3" animBg="1"/>
      <p:bldP spid="20" grpId="4" animBg="1"/>
      <p:bldP spid="18" grpId="0" animBg="1"/>
      <p:bldP spid="18" grpId="1" animBg="1"/>
      <p:bldP spid="19" grpId="0" animBg="1"/>
      <p:bldP spid="19" grpId="1" animBg="1"/>
      <p:bldP spid="19" grpId="3" animBg="1"/>
      <p:bldP spid="19" grpId="4" animBg="1"/>
      <p:bldP spid="24" grpId="0" animBg="1"/>
      <p:bldP spid="24" grpId="1" animBg="1"/>
      <p:bldP spid="24" grpId="2" animBg="1"/>
      <p:bldP spid="24" grpId="3" animBg="1"/>
      <p:bldP spid="25" grpId="0" animBg="1"/>
      <p:bldP spid="25" grpId="1" animBg="1"/>
      <p:bldP spid="25" grpId="2" animBg="1"/>
      <p:bldP spid="25" grpId="3" animBg="1"/>
      <p:bldP spid="26" grpId="0" animBg="1"/>
      <p:bldP spid="26" grpId="1" animBg="1"/>
      <p:bldP spid="26" grpId="2" animBg="1"/>
      <p:bldP spid="26" grpId="3" animBg="1"/>
      <p:bldP spid="26" grpId="4"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1" grpId="0" animBg="1"/>
      <p:bldP spid="31" grpId="1" animBg="1"/>
      <p:bldP spid="33" grpId="0"/>
      <p:bldP spid="33" grpId="1"/>
      <p:bldP spid="34" grpId="0"/>
      <p:bldP spid="34" grpId="1"/>
      <p:bldP spid="30" grpId="0" animBg="1"/>
      <p:bldP spid="30" grpId="1" animBg="1"/>
      <p:bldP spid="35" grpId="0" animBg="1"/>
      <p:bldP spid="35" grpId="1" animBg="1"/>
      <p:bldP spid="35" grpId="2" animBg="1"/>
      <p:bldP spid="35" grpId="3" animBg="1"/>
      <p:bldP spid="37" grpId="0" animBg="1"/>
      <p:bldP spid="36" grpId="0"/>
      <p:bldP spid="36" grpId="1"/>
      <p:bldP spid="36" grpId="2"/>
      <p:bldP spid="36" grpId="3"/>
      <p:bldP spid="38" grpId="0" animBg="1"/>
      <p:bldP spid="38" grpId="1" animBg="1"/>
      <p:bldP spid="38" grpId="2" animBg="1"/>
      <p:bldP spid="38"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914400"/>
            <a:ext cx="9144000" cy="5943600"/>
            <a:chOff x="0" y="914400"/>
            <a:chExt cx="9144000" cy="5943600"/>
          </a:xfrm>
        </p:grpSpPr>
        <p:grpSp>
          <p:nvGrpSpPr>
            <p:cNvPr id="5" name="Group 4"/>
            <p:cNvGrpSpPr/>
            <p:nvPr/>
          </p:nvGrpSpPr>
          <p:grpSpPr>
            <a:xfrm>
              <a:off x="0" y="914400"/>
              <a:ext cx="9144000" cy="5943600"/>
              <a:chOff x="1" y="889554"/>
              <a:chExt cx="9144000" cy="5943600"/>
            </a:xfrm>
          </p:grpSpPr>
          <p:sp>
            <p:nvSpPr>
              <p:cNvPr id="6" name="Rectangle 5"/>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p:nvSpPr>
            <p:cNvPr id="17" name="Freeform 16"/>
            <p:cNvSpPr/>
            <p:nvPr/>
          </p:nvSpPr>
          <p:spPr>
            <a:xfrm>
              <a:off x="3929269" y="3987011"/>
              <a:ext cx="1120756" cy="524407"/>
            </a:xfrm>
            <a:custGeom>
              <a:avLst/>
              <a:gdLst>
                <a:gd name="connsiteX0" fmla="*/ 12306 w 1120756"/>
                <a:gd name="connsiteY0" fmla="*/ 45436 h 524407"/>
                <a:gd name="connsiteX1" fmla="*/ 142935 w 1120756"/>
                <a:gd name="connsiteY1" fmla="*/ 56795 h 524407"/>
                <a:gd name="connsiteX2" fmla="*/ 381474 w 1120756"/>
                <a:gd name="connsiteY2" fmla="*/ 0 h 524407"/>
                <a:gd name="connsiteX3" fmla="*/ 580256 w 1120756"/>
                <a:gd name="connsiteY3" fmla="*/ 56795 h 524407"/>
                <a:gd name="connsiteX4" fmla="*/ 756321 w 1120756"/>
                <a:gd name="connsiteY4" fmla="*/ 147667 h 524407"/>
                <a:gd name="connsiteX5" fmla="*/ 932386 w 1120756"/>
                <a:gd name="connsiteY5" fmla="*/ 113590 h 524407"/>
                <a:gd name="connsiteX6" fmla="*/ 1017578 w 1120756"/>
                <a:gd name="connsiteY6" fmla="*/ 119270 h 524407"/>
                <a:gd name="connsiteX7" fmla="*/ 1023258 w 1120756"/>
                <a:gd name="connsiteY7" fmla="*/ 107911 h 524407"/>
                <a:gd name="connsiteX8" fmla="*/ 1114130 w 1120756"/>
                <a:gd name="connsiteY8" fmla="*/ 221501 h 524407"/>
                <a:gd name="connsiteX9" fmla="*/ 1063014 w 1120756"/>
                <a:gd name="connsiteY9" fmla="*/ 431642 h 524407"/>
                <a:gd name="connsiteX10" fmla="*/ 1034617 w 1120756"/>
                <a:gd name="connsiteY10" fmla="*/ 494117 h 524407"/>
                <a:gd name="connsiteX11" fmla="*/ 926706 w 1120756"/>
                <a:gd name="connsiteY11" fmla="*/ 511155 h 524407"/>
                <a:gd name="connsiteX12" fmla="*/ 881270 w 1120756"/>
                <a:gd name="connsiteY12" fmla="*/ 414604 h 524407"/>
                <a:gd name="connsiteX13" fmla="*/ 773360 w 1120756"/>
                <a:gd name="connsiteY13" fmla="*/ 340770 h 524407"/>
                <a:gd name="connsiteX14" fmla="*/ 676808 w 1120756"/>
                <a:gd name="connsiteY14" fmla="*/ 318052 h 524407"/>
                <a:gd name="connsiteX15" fmla="*/ 580256 w 1120756"/>
                <a:gd name="connsiteY15" fmla="*/ 340770 h 524407"/>
                <a:gd name="connsiteX16" fmla="*/ 597295 w 1120756"/>
                <a:gd name="connsiteY16" fmla="*/ 266937 h 524407"/>
                <a:gd name="connsiteX17" fmla="*/ 495064 w 1120756"/>
                <a:gd name="connsiteY17" fmla="*/ 215821 h 524407"/>
                <a:gd name="connsiteX18" fmla="*/ 409871 w 1120756"/>
                <a:gd name="connsiteY18" fmla="*/ 164706 h 524407"/>
                <a:gd name="connsiteX19" fmla="*/ 324679 w 1120756"/>
                <a:gd name="connsiteY19" fmla="*/ 193103 h 524407"/>
                <a:gd name="connsiteX20" fmla="*/ 222448 w 1120756"/>
                <a:gd name="connsiteY20" fmla="*/ 198783 h 524407"/>
                <a:gd name="connsiteX21" fmla="*/ 148614 w 1120756"/>
                <a:gd name="connsiteY21" fmla="*/ 210142 h 524407"/>
                <a:gd name="connsiteX22" fmla="*/ 69101 w 1120756"/>
                <a:gd name="connsiteY22" fmla="*/ 176065 h 524407"/>
                <a:gd name="connsiteX23" fmla="*/ 12306 w 1120756"/>
                <a:gd name="connsiteY23" fmla="*/ 45436 h 5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0756" h="524407">
                  <a:moveTo>
                    <a:pt x="12306" y="45436"/>
                  </a:moveTo>
                  <a:cubicBezTo>
                    <a:pt x="24612" y="25558"/>
                    <a:pt x="81407" y="64368"/>
                    <a:pt x="142935" y="56795"/>
                  </a:cubicBezTo>
                  <a:cubicBezTo>
                    <a:pt x="204463" y="49222"/>
                    <a:pt x="308587" y="0"/>
                    <a:pt x="381474" y="0"/>
                  </a:cubicBezTo>
                  <a:cubicBezTo>
                    <a:pt x="454361" y="0"/>
                    <a:pt x="517782" y="32184"/>
                    <a:pt x="580256" y="56795"/>
                  </a:cubicBezTo>
                  <a:cubicBezTo>
                    <a:pt x="642730" y="81406"/>
                    <a:pt x="697633" y="138201"/>
                    <a:pt x="756321" y="147667"/>
                  </a:cubicBezTo>
                  <a:cubicBezTo>
                    <a:pt x="815009" y="157133"/>
                    <a:pt x="888843" y="118323"/>
                    <a:pt x="932386" y="113590"/>
                  </a:cubicBezTo>
                  <a:cubicBezTo>
                    <a:pt x="975929" y="108857"/>
                    <a:pt x="1002433" y="120216"/>
                    <a:pt x="1017578" y="119270"/>
                  </a:cubicBezTo>
                  <a:cubicBezTo>
                    <a:pt x="1032723" y="118324"/>
                    <a:pt x="1007166" y="90873"/>
                    <a:pt x="1023258" y="107911"/>
                  </a:cubicBezTo>
                  <a:cubicBezTo>
                    <a:pt x="1039350" y="124949"/>
                    <a:pt x="1107504" y="167546"/>
                    <a:pt x="1114130" y="221501"/>
                  </a:cubicBezTo>
                  <a:cubicBezTo>
                    <a:pt x="1120756" y="275456"/>
                    <a:pt x="1076266" y="386206"/>
                    <a:pt x="1063014" y="431642"/>
                  </a:cubicBezTo>
                  <a:cubicBezTo>
                    <a:pt x="1049762" y="477078"/>
                    <a:pt x="1057335" y="480865"/>
                    <a:pt x="1034617" y="494117"/>
                  </a:cubicBezTo>
                  <a:cubicBezTo>
                    <a:pt x="1011899" y="507369"/>
                    <a:pt x="952264" y="524407"/>
                    <a:pt x="926706" y="511155"/>
                  </a:cubicBezTo>
                  <a:cubicBezTo>
                    <a:pt x="901148" y="497903"/>
                    <a:pt x="906828" y="443001"/>
                    <a:pt x="881270" y="414604"/>
                  </a:cubicBezTo>
                  <a:cubicBezTo>
                    <a:pt x="855712" y="386207"/>
                    <a:pt x="807437" y="356862"/>
                    <a:pt x="773360" y="340770"/>
                  </a:cubicBezTo>
                  <a:cubicBezTo>
                    <a:pt x="739283" y="324678"/>
                    <a:pt x="708992" y="318052"/>
                    <a:pt x="676808" y="318052"/>
                  </a:cubicBezTo>
                  <a:cubicBezTo>
                    <a:pt x="644624" y="318052"/>
                    <a:pt x="593508" y="349289"/>
                    <a:pt x="580256" y="340770"/>
                  </a:cubicBezTo>
                  <a:cubicBezTo>
                    <a:pt x="567004" y="332251"/>
                    <a:pt x="611494" y="287762"/>
                    <a:pt x="597295" y="266937"/>
                  </a:cubicBezTo>
                  <a:cubicBezTo>
                    <a:pt x="583096" y="246112"/>
                    <a:pt x="526301" y="232859"/>
                    <a:pt x="495064" y="215821"/>
                  </a:cubicBezTo>
                  <a:cubicBezTo>
                    <a:pt x="463827" y="198783"/>
                    <a:pt x="438268" y="168492"/>
                    <a:pt x="409871" y="164706"/>
                  </a:cubicBezTo>
                  <a:cubicBezTo>
                    <a:pt x="381474" y="160920"/>
                    <a:pt x="355916" y="187424"/>
                    <a:pt x="324679" y="193103"/>
                  </a:cubicBezTo>
                  <a:cubicBezTo>
                    <a:pt x="293442" y="198782"/>
                    <a:pt x="251792" y="195943"/>
                    <a:pt x="222448" y="198783"/>
                  </a:cubicBezTo>
                  <a:cubicBezTo>
                    <a:pt x="193104" y="201623"/>
                    <a:pt x="174172" y="213928"/>
                    <a:pt x="148614" y="210142"/>
                  </a:cubicBezTo>
                  <a:cubicBezTo>
                    <a:pt x="123056" y="206356"/>
                    <a:pt x="95605" y="203516"/>
                    <a:pt x="69101" y="176065"/>
                  </a:cubicBezTo>
                  <a:cubicBezTo>
                    <a:pt x="42597" y="148614"/>
                    <a:pt x="0" y="65314"/>
                    <a:pt x="12306" y="45436"/>
                  </a:cubicBezTo>
                  <a:close/>
                </a:path>
              </a:pathLst>
            </a:custGeom>
            <a:solidFill>
              <a:srgbClr val="D71B07"/>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 name="TextBox 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solidFill>
                  <a:srgbClr val="0070C0"/>
                </a:solidFill>
                <a:effectLst>
                  <a:outerShdw dist="50800" dir="7200000" algn="ctr" rotWithShape="0">
                    <a:schemeClr val="bg1"/>
                  </a:outerShdw>
                </a:effectLst>
                <a:latin typeface="Calibri" pitchFamily="34" charset="0"/>
              </a:rPr>
              <a:t>Boreal Forest</a:t>
            </a:r>
            <a:endParaRPr lang="en-US" sz="4400" b="1" dirty="0">
              <a:solidFill>
                <a:srgbClr val="0070C0"/>
              </a:solidFill>
              <a:effectLst>
                <a:outerShdw dist="50800" dir="7200000" algn="ctr" rotWithShape="0">
                  <a:schemeClr val="bg1"/>
                </a:outerShdw>
              </a:effectLst>
              <a:latin typeface="Calibri" pitchFamily="34" charset="0"/>
            </a:endParaRPr>
          </a:p>
        </p:txBody>
      </p:sp>
      <p:sp>
        <p:nvSpPr>
          <p:cNvPr id="9" name="Content Placeholder 2"/>
          <p:cNvSpPr>
            <a:spLocks noGrp="1"/>
          </p:cNvSpPr>
          <p:nvPr>
            <p:ph idx="1"/>
          </p:nvPr>
        </p:nvSpPr>
        <p:spPr>
          <a:xfrm>
            <a:off x="609600" y="4452937"/>
            <a:ext cx="8229600" cy="728663"/>
          </a:xfrm>
          <a:solidFill>
            <a:schemeClr val="bg1"/>
          </a:solidFill>
        </p:spPr>
        <p:txBody>
          <a:bodyPr>
            <a:noAutofit/>
          </a:bodyPr>
          <a:lstStyle/>
          <a:p>
            <a:r>
              <a:rPr lang="en-US" b="1" dirty="0" smtClean="0"/>
              <a:t>29% of the world's forest cover</a:t>
            </a:r>
            <a:endParaRPr lang="en-US" b="1" dirty="0" smtClean="0">
              <a:latin typeface="Calibri" pitchFamily="34" charset="0"/>
              <a:ea typeface="Times New Roman" pitchFamily="18" charset="0"/>
              <a:cs typeface="Times New Roman" pitchFamily="18" charset="0"/>
            </a:endParaRPr>
          </a:p>
        </p:txBody>
      </p:sp>
      <p:sp>
        <p:nvSpPr>
          <p:cNvPr id="12" name="Content Placeholder 2"/>
          <p:cNvSpPr txBox="1">
            <a:spLocks/>
          </p:cNvSpPr>
          <p:nvPr/>
        </p:nvSpPr>
        <p:spPr>
          <a:xfrm>
            <a:off x="609600" y="3886200"/>
            <a:ext cx="8229600" cy="647700"/>
          </a:xfrm>
          <a:prstGeom prst="rect">
            <a:avLst/>
          </a:prstGeom>
          <a:solidFill>
            <a:schemeClr val="bg1"/>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world's largest land biome </a:t>
            </a:r>
          </a:p>
        </p:txBody>
      </p:sp>
      <p:sp>
        <p:nvSpPr>
          <p:cNvPr id="14" name="Content Placeholder 2"/>
          <p:cNvSpPr txBox="1">
            <a:spLocks/>
          </p:cNvSpPr>
          <p:nvPr/>
        </p:nvSpPr>
        <p:spPr>
          <a:xfrm>
            <a:off x="609600" y="4953000"/>
            <a:ext cx="8077200" cy="1828800"/>
          </a:xfrm>
          <a:prstGeom prst="rect">
            <a:avLst/>
          </a:prstGeom>
          <a:solidFill>
            <a:schemeClr val="bg1"/>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ea typeface="+mn-ea"/>
                <a:cs typeface="+mn-cs"/>
              </a:rPr>
              <a:t>dominant features: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ea typeface="+mn-ea"/>
                <a:cs typeface="+mn-cs"/>
              </a:rPr>
              <a:t>		- large temperature range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ea typeface="+mn-ea"/>
                <a:cs typeface="+mn-cs"/>
              </a:rPr>
              <a:t>		- long, cold winters </a:t>
            </a:r>
            <a:endParaRPr kumimoji="0" lang="en-US" sz="3200" b="1" i="0" u="none" strike="noStrike" kern="1200" cap="none" spc="0" normalizeH="0" baseline="0" noProof="0" dirty="0" smtClean="0">
              <a:ln>
                <a:noFill/>
              </a:ln>
              <a:solidFill>
                <a:schemeClr val="tx1"/>
              </a:solidFill>
              <a:effectLst/>
              <a:uLnTx/>
              <a:uFillTx/>
              <a:ea typeface="Times New Roman" pitchFamily="18" charset="0"/>
              <a:cs typeface="Times New Roman" pitchFamily="18" charset="0"/>
            </a:endParaRPr>
          </a:p>
        </p:txBody>
      </p:sp>
      <p:grpSp>
        <p:nvGrpSpPr>
          <p:cNvPr id="22" name="Group 21"/>
          <p:cNvGrpSpPr/>
          <p:nvPr/>
        </p:nvGrpSpPr>
        <p:grpSpPr>
          <a:xfrm>
            <a:off x="6116042" y="2962551"/>
            <a:ext cx="2963875" cy="3737537"/>
            <a:chOff x="6116042" y="2962551"/>
            <a:chExt cx="2963875" cy="3737537"/>
          </a:xfrm>
        </p:grpSpPr>
        <p:pic>
          <p:nvPicPr>
            <p:cNvPr id="38915" name="Picture 3" descr="C:\Documents and Settings\Phillips\Local Settings\Temporary Internet Files\Content.IE5\QDDJQ9JL\MC900304769[1].wmf"/>
            <p:cNvPicPr>
              <a:picLocks noChangeAspect="1" noChangeArrowheads="1"/>
            </p:cNvPicPr>
            <p:nvPr/>
          </p:nvPicPr>
          <p:blipFill>
            <a:blip r:embed="rId3" cstate="print"/>
            <a:srcRect/>
            <a:stretch>
              <a:fillRect/>
            </a:stretch>
          </p:blipFill>
          <p:spPr bwMode="auto">
            <a:xfrm rot="1574919">
              <a:off x="6116042" y="2962551"/>
              <a:ext cx="2963875" cy="3737537"/>
            </a:xfrm>
            <a:prstGeom prst="rect">
              <a:avLst/>
            </a:prstGeom>
            <a:noFill/>
          </p:spPr>
        </p:pic>
        <p:cxnSp>
          <p:nvCxnSpPr>
            <p:cNvPr id="18" name="Straight Connector 17"/>
            <p:cNvCxnSpPr/>
            <p:nvPr/>
          </p:nvCxnSpPr>
          <p:spPr>
            <a:xfrm flipV="1">
              <a:off x="7772400" y="3733800"/>
              <a:ext cx="38100" cy="205740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391400" y="5791200"/>
              <a:ext cx="838200" cy="762000"/>
            </a:xfrm>
            <a:prstGeom prst="ellipse">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1" name="Straight Connector 20"/>
          <p:cNvCxnSpPr/>
          <p:nvPr/>
        </p:nvCxnSpPr>
        <p:spPr>
          <a:xfrm flipV="1">
            <a:off x="7772400" y="3810000"/>
            <a:ext cx="38100" cy="2057400"/>
          </a:xfrm>
          <a:prstGeom prst="line">
            <a:avLst/>
          </a:prstGeom>
          <a:ln w="152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772400" y="5486400"/>
            <a:ext cx="0" cy="304800"/>
          </a:xfrm>
          <a:prstGeom prst="line">
            <a:avLst/>
          </a:prstGeom>
          <a:ln w="152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178426" y="1905000"/>
            <a:ext cx="8902073" cy="228598"/>
          </a:xfrm>
          <a:custGeom>
            <a:avLst/>
            <a:gdLst>
              <a:gd name="connsiteX0" fmla="*/ 0 w 2685393"/>
              <a:gd name="connsiteY0" fmla="*/ 0 h 457200"/>
              <a:gd name="connsiteX1" fmla="*/ 693683 w 2685393"/>
              <a:gd name="connsiteY1" fmla="*/ 189187 h 457200"/>
              <a:gd name="connsiteX2" fmla="*/ 1655380 w 2685393"/>
              <a:gd name="connsiteY2" fmla="*/ 378373 h 457200"/>
              <a:gd name="connsiteX3" fmla="*/ 2522483 w 2685393"/>
              <a:gd name="connsiteY3" fmla="*/ 441435 h 457200"/>
              <a:gd name="connsiteX4" fmla="*/ 2632842 w 2685393"/>
              <a:gd name="connsiteY4" fmla="*/ 457200 h 457200"/>
              <a:gd name="connsiteX0" fmla="*/ 0 w 2522483"/>
              <a:gd name="connsiteY0" fmla="*/ 0 h 441435"/>
              <a:gd name="connsiteX1" fmla="*/ 693683 w 2522483"/>
              <a:gd name="connsiteY1" fmla="*/ 189187 h 441435"/>
              <a:gd name="connsiteX2" fmla="*/ 1655380 w 2522483"/>
              <a:gd name="connsiteY2" fmla="*/ 378373 h 441435"/>
              <a:gd name="connsiteX3" fmla="*/ 2522483 w 2522483"/>
              <a:gd name="connsiteY3" fmla="*/ 441435 h 441435"/>
              <a:gd name="connsiteX0" fmla="*/ 0 w 2643352"/>
              <a:gd name="connsiteY0" fmla="*/ 0 h 428298"/>
              <a:gd name="connsiteX1" fmla="*/ 693683 w 2643352"/>
              <a:gd name="connsiteY1" fmla="*/ 189187 h 428298"/>
              <a:gd name="connsiteX2" fmla="*/ 1655380 w 2643352"/>
              <a:gd name="connsiteY2" fmla="*/ 378373 h 428298"/>
              <a:gd name="connsiteX3" fmla="*/ 2643352 w 2643352"/>
              <a:gd name="connsiteY3" fmla="*/ 428298 h 428298"/>
              <a:gd name="connsiteX0" fmla="*/ 215463 w 2858815"/>
              <a:gd name="connsiteY0" fmla="*/ 0 h 428298"/>
              <a:gd name="connsiteX1" fmla="*/ 115614 w 2858815"/>
              <a:gd name="connsiteY1" fmla="*/ 352098 h 428298"/>
              <a:gd name="connsiteX2" fmla="*/ 909146 w 2858815"/>
              <a:gd name="connsiteY2" fmla="*/ 189187 h 428298"/>
              <a:gd name="connsiteX3" fmla="*/ 1870843 w 2858815"/>
              <a:gd name="connsiteY3" fmla="*/ 378373 h 428298"/>
              <a:gd name="connsiteX4" fmla="*/ 2858815 w 2858815"/>
              <a:gd name="connsiteY4" fmla="*/ 428298 h 428298"/>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212835 w 2856187"/>
              <a:gd name="connsiteY0" fmla="*/ 58682 h 491359"/>
              <a:gd name="connsiteX1" fmla="*/ 197069 w 2856187"/>
              <a:gd name="connsiteY1" fmla="*/ 58683 h 491359"/>
              <a:gd name="connsiteX2" fmla="*/ 112986 w 2856187"/>
              <a:gd name="connsiteY2" fmla="*/ 410780 h 491359"/>
              <a:gd name="connsiteX3" fmla="*/ 874987 w 2856187"/>
              <a:gd name="connsiteY3" fmla="*/ 486980 h 491359"/>
              <a:gd name="connsiteX4" fmla="*/ 1868215 w 2856187"/>
              <a:gd name="connsiteY4" fmla="*/ 437055 h 491359"/>
              <a:gd name="connsiteX5" fmla="*/ 2856187 w 2856187"/>
              <a:gd name="connsiteY5" fmla="*/ 486980 h 491359"/>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0 w 2743201"/>
              <a:gd name="connsiteY0" fmla="*/ 0 h 80579"/>
              <a:gd name="connsiteX1" fmla="*/ 762001 w 2743201"/>
              <a:gd name="connsiteY1" fmla="*/ 76200 h 80579"/>
              <a:gd name="connsiteX2" fmla="*/ 1755229 w 2743201"/>
              <a:gd name="connsiteY2" fmla="*/ 26275 h 80579"/>
              <a:gd name="connsiteX3" fmla="*/ 2743201 w 2743201"/>
              <a:gd name="connsiteY3" fmla="*/ 76200 h 80579"/>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400"/>
              <a:gd name="connsiteY0" fmla="*/ 10072 h 90651"/>
              <a:gd name="connsiteX1" fmla="*/ 762001 w 2819400"/>
              <a:gd name="connsiteY1" fmla="*/ 86272 h 90651"/>
              <a:gd name="connsiteX2" fmla="*/ 1755229 w 2819400"/>
              <a:gd name="connsiteY2" fmla="*/ 36347 h 90651"/>
              <a:gd name="connsiteX3" fmla="*/ 2819400 w 2819400"/>
              <a:gd name="connsiteY3" fmla="*/ 86272 h 90651"/>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399"/>
              <a:gd name="connsiteY0" fmla="*/ 13138 h 93717"/>
              <a:gd name="connsiteX1" fmla="*/ 762001 w 2819399"/>
              <a:gd name="connsiteY1" fmla="*/ 89338 h 93717"/>
              <a:gd name="connsiteX2" fmla="*/ 1755229 w 2819399"/>
              <a:gd name="connsiteY2" fmla="*/ 39413 h 93717"/>
              <a:gd name="connsiteX3" fmla="*/ 2819399 w 2819399"/>
              <a:gd name="connsiteY3" fmla="*/ 13138 h 93717"/>
              <a:gd name="connsiteX0" fmla="*/ 127000 w 2946399"/>
              <a:gd name="connsiteY0" fmla="*/ 13138 h 94318"/>
              <a:gd name="connsiteX1" fmla="*/ 127000 w 2946399"/>
              <a:gd name="connsiteY1" fmla="*/ 69292 h 94318"/>
              <a:gd name="connsiteX2" fmla="*/ 889001 w 2946399"/>
              <a:gd name="connsiteY2" fmla="*/ 89338 h 94318"/>
              <a:gd name="connsiteX3" fmla="*/ 1882229 w 2946399"/>
              <a:gd name="connsiteY3" fmla="*/ 39413 h 94318"/>
              <a:gd name="connsiteX4" fmla="*/ 2946399 w 2946399"/>
              <a:gd name="connsiteY4" fmla="*/ 13138 h 94318"/>
              <a:gd name="connsiteX0" fmla="*/ 0 w 2819399"/>
              <a:gd name="connsiteY0" fmla="*/ 69292 h 94318"/>
              <a:gd name="connsiteX1" fmla="*/ 762001 w 2819399"/>
              <a:gd name="connsiteY1" fmla="*/ 89338 h 94318"/>
              <a:gd name="connsiteX2" fmla="*/ 1755229 w 2819399"/>
              <a:gd name="connsiteY2" fmla="*/ 39413 h 94318"/>
              <a:gd name="connsiteX3" fmla="*/ 2819399 w 2819399"/>
              <a:gd name="connsiteY3" fmla="*/ 13138 h 94318"/>
              <a:gd name="connsiteX0" fmla="*/ 0 w 2819399"/>
              <a:gd name="connsiteY0" fmla="*/ 69292 h 89338"/>
              <a:gd name="connsiteX1" fmla="*/ 762001 w 2819399"/>
              <a:gd name="connsiteY1" fmla="*/ 89338 h 89338"/>
              <a:gd name="connsiteX2" fmla="*/ 1765418 w 2819399"/>
              <a:gd name="connsiteY2" fmla="*/ 69292 h 89338"/>
              <a:gd name="connsiteX3" fmla="*/ 2819399 w 2819399"/>
              <a:gd name="connsiteY3" fmla="*/ 13138 h 89338"/>
              <a:gd name="connsiteX0" fmla="*/ 0 w 2819399"/>
              <a:gd name="connsiteY0" fmla="*/ 56154 h 76200"/>
              <a:gd name="connsiteX1" fmla="*/ 762001 w 2819399"/>
              <a:gd name="connsiteY1" fmla="*/ 76200 h 76200"/>
              <a:gd name="connsiteX2" fmla="*/ 1765418 w 2819399"/>
              <a:gd name="connsiteY2" fmla="*/ 56154 h 76200"/>
              <a:gd name="connsiteX3" fmla="*/ 2819399 w 2819399"/>
              <a:gd name="connsiteY3" fmla="*/ 0 h 76200"/>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100650 w 2920049"/>
              <a:gd name="connsiteY0" fmla="*/ 34137 h 100378"/>
              <a:gd name="connsiteX1" fmla="*/ 127000 w 2920049"/>
              <a:gd name="connsiteY1" fmla="*/ 11040 h 100378"/>
              <a:gd name="connsiteX2" fmla="*/ 862651 w 2920049"/>
              <a:gd name="connsiteY2" fmla="*/ 100378 h 100378"/>
              <a:gd name="connsiteX3" fmla="*/ 1866068 w 2920049"/>
              <a:gd name="connsiteY3" fmla="*/ 80332 h 100378"/>
              <a:gd name="connsiteX4" fmla="*/ 2920049 w 2920049"/>
              <a:gd name="connsiteY4" fmla="*/ 24178 h 100378"/>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31308 h 91854"/>
              <a:gd name="connsiteX1" fmla="*/ 788351 w 2845749"/>
              <a:gd name="connsiteY1" fmla="*/ 91854 h 91854"/>
              <a:gd name="connsiteX2" fmla="*/ 1791768 w 2845749"/>
              <a:gd name="connsiteY2" fmla="*/ 71808 h 91854"/>
              <a:gd name="connsiteX3" fmla="*/ 2845749 w 2845749"/>
              <a:gd name="connsiteY3" fmla="*/ 0 h 91854"/>
              <a:gd name="connsiteX0" fmla="*/ 0 w 2740351"/>
              <a:gd name="connsiteY0" fmla="*/ 15654 h 76200"/>
              <a:gd name="connsiteX1" fmla="*/ 788351 w 2740351"/>
              <a:gd name="connsiteY1" fmla="*/ 76200 h 76200"/>
              <a:gd name="connsiteX2" fmla="*/ 1791768 w 2740351"/>
              <a:gd name="connsiteY2" fmla="*/ 56154 h 76200"/>
              <a:gd name="connsiteX3" fmla="*/ 2740351 w 2740351"/>
              <a:gd name="connsiteY3" fmla="*/ 0 h 76200"/>
              <a:gd name="connsiteX0" fmla="*/ 0 w 2766701"/>
              <a:gd name="connsiteY0" fmla="*/ 1 h 60547"/>
              <a:gd name="connsiteX1" fmla="*/ 788351 w 2766701"/>
              <a:gd name="connsiteY1" fmla="*/ 60547 h 60547"/>
              <a:gd name="connsiteX2" fmla="*/ 1791768 w 2766701"/>
              <a:gd name="connsiteY2" fmla="*/ 40501 h 60547"/>
              <a:gd name="connsiteX3" fmla="*/ 2766701 w 2766701"/>
              <a:gd name="connsiteY3" fmla="*/ 0 h 60547"/>
              <a:gd name="connsiteX0" fmla="*/ 0 w 2766701"/>
              <a:gd name="connsiteY0" fmla="*/ 15654 h 76200"/>
              <a:gd name="connsiteX1" fmla="*/ 788351 w 2766701"/>
              <a:gd name="connsiteY1" fmla="*/ 76200 h 76200"/>
              <a:gd name="connsiteX2" fmla="*/ 1791768 w 2766701"/>
              <a:gd name="connsiteY2" fmla="*/ 56154 h 76200"/>
              <a:gd name="connsiteX3" fmla="*/ 2766701 w 2766701"/>
              <a:gd name="connsiteY3" fmla="*/ 0 h 76200"/>
              <a:gd name="connsiteX0" fmla="*/ 0 w 2766700"/>
              <a:gd name="connsiteY0" fmla="*/ 78268 h 138814"/>
              <a:gd name="connsiteX1" fmla="*/ 788351 w 2766700"/>
              <a:gd name="connsiteY1" fmla="*/ 138814 h 138814"/>
              <a:gd name="connsiteX2" fmla="*/ 1791768 w 2766700"/>
              <a:gd name="connsiteY2" fmla="*/ 118768 h 138814"/>
              <a:gd name="connsiteX3" fmla="*/ 2766700 w 2766700"/>
              <a:gd name="connsiteY3" fmla="*/ 0 h 138814"/>
              <a:gd name="connsiteX0" fmla="*/ 0 w 2766700"/>
              <a:gd name="connsiteY0" fmla="*/ 78268 h 138814"/>
              <a:gd name="connsiteX1" fmla="*/ 788351 w 2766700"/>
              <a:gd name="connsiteY1" fmla="*/ 138814 h 138814"/>
              <a:gd name="connsiteX2" fmla="*/ 1791768 w 2766700"/>
              <a:gd name="connsiteY2" fmla="*/ 78268 h 138814"/>
              <a:gd name="connsiteX3" fmla="*/ 2766700 w 2766700"/>
              <a:gd name="connsiteY3" fmla="*/ 0 h 138814"/>
              <a:gd name="connsiteX0" fmla="*/ 0 w 2766700"/>
              <a:gd name="connsiteY0" fmla="*/ 78268 h 125228"/>
              <a:gd name="connsiteX1" fmla="*/ 764137 w 2766700"/>
              <a:gd name="connsiteY1" fmla="*/ 125228 h 125228"/>
              <a:gd name="connsiteX2" fmla="*/ 1791768 w 2766700"/>
              <a:gd name="connsiteY2" fmla="*/ 78268 h 125228"/>
              <a:gd name="connsiteX3" fmla="*/ 2766700 w 2766700"/>
              <a:gd name="connsiteY3" fmla="*/ 0 h 125228"/>
              <a:gd name="connsiteX0" fmla="*/ 0 w 2766700"/>
              <a:gd name="connsiteY0" fmla="*/ 46961 h 125228"/>
              <a:gd name="connsiteX1" fmla="*/ 764137 w 2766700"/>
              <a:gd name="connsiteY1" fmla="*/ 125228 h 125228"/>
              <a:gd name="connsiteX2" fmla="*/ 1791768 w 2766700"/>
              <a:gd name="connsiteY2" fmla="*/ 78268 h 125228"/>
              <a:gd name="connsiteX3" fmla="*/ 2766700 w 2766700"/>
              <a:gd name="connsiteY3" fmla="*/ 0 h 125228"/>
              <a:gd name="connsiteX0" fmla="*/ 0 w 2924798"/>
              <a:gd name="connsiteY0" fmla="*/ 0 h 78267"/>
              <a:gd name="connsiteX1" fmla="*/ 764137 w 2924798"/>
              <a:gd name="connsiteY1" fmla="*/ 78267 h 78267"/>
              <a:gd name="connsiteX2" fmla="*/ 1791768 w 2924798"/>
              <a:gd name="connsiteY2" fmla="*/ 31307 h 78267"/>
              <a:gd name="connsiteX3" fmla="*/ 2924798 w 2924798"/>
              <a:gd name="connsiteY3" fmla="*/ 0 h 78267"/>
              <a:gd name="connsiteX0" fmla="*/ 0 w 2924798"/>
              <a:gd name="connsiteY0" fmla="*/ 10210 h 88477"/>
              <a:gd name="connsiteX1" fmla="*/ 764137 w 2924798"/>
              <a:gd name="connsiteY1" fmla="*/ 88477 h 88477"/>
              <a:gd name="connsiteX2" fmla="*/ 1791768 w 2924798"/>
              <a:gd name="connsiteY2" fmla="*/ 41517 h 88477"/>
              <a:gd name="connsiteX3" fmla="*/ 2924798 w 2924798"/>
              <a:gd name="connsiteY3" fmla="*/ 10210 h 88477"/>
              <a:gd name="connsiteX0" fmla="*/ 0 w 2924798"/>
              <a:gd name="connsiteY0" fmla="*/ 0 h 78267"/>
              <a:gd name="connsiteX1" fmla="*/ 764137 w 2924798"/>
              <a:gd name="connsiteY1" fmla="*/ 78267 h 78267"/>
              <a:gd name="connsiteX2" fmla="*/ 1791768 w 2924798"/>
              <a:gd name="connsiteY2" fmla="*/ 31307 h 78267"/>
              <a:gd name="connsiteX3" fmla="*/ 2924798 w 2924798"/>
              <a:gd name="connsiteY3" fmla="*/ 0 h 78267"/>
              <a:gd name="connsiteX0" fmla="*/ 153705 w 3078503"/>
              <a:gd name="connsiteY0" fmla="*/ 799 h 79066"/>
              <a:gd name="connsiteX1" fmla="*/ 127356 w 3078503"/>
              <a:gd name="connsiteY1" fmla="*/ 16452 h 79066"/>
              <a:gd name="connsiteX2" fmla="*/ 917842 w 3078503"/>
              <a:gd name="connsiteY2" fmla="*/ 79066 h 79066"/>
              <a:gd name="connsiteX3" fmla="*/ 1945473 w 3078503"/>
              <a:gd name="connsiteY3" fmla="*/ 32106 h 79066"/>
              <a:gd name="connsiteX4" fmla="*/ 3078503 w 3078503"/>
              <a:gd name="connsiteY4" fmla="*/ 799 h 79066"/>
              <a:gd name="connsiteX0" fmla="*/ 0 w 2951147"/>
              <a:gd name="connsiteY0" fmla="*/ 15653 h 78267"/>
              <a:gd name="connsiteX1" fmla="*/ 790486 w 2951147"/>
              <a:gd name="connsiteY1" fmla="*/ 78267 h 78267"/>
              <a:gd name="connsiteX2" fmla="*/ 1818117 w 2951147"/>
              <a:gd name="connsiteY2" fmla="*/ 31307 h 78267"/>
              <a:gd name="connsiteX3" fmla="*/ 2951147 w 2951147"/>
              <a:gd name="connsiteY3" fmla="*/ 0 h 78267"/>
              <a:gd name="connsiteX0" fmla="*/ 158098 w 3109245"/>
              <a:gd name="connsiteY0" fmla="*/ 15653 h 78267"/>
              <a:gd name="connsiteX1" fmla="*/ 131748 w 3109245"/>
              <a:gd name="connsiteY1" fmla="*/ 31307 h 78267"/>
              <a:gd name="connsiteX2" fmla="*/ 948584 w 3109245"/>
              <a:gd name="connsiteY2" fmla="*/ 78267 h 78267"/>
              <a:gd name="connsiteX3" fmla="*/ 1976215 w 3109245"/>
              <a:gd name="connsiteY3" fmla="*/ 31307 h 78267"/>
              <a:gd name="connsiteX4" fmla="*/ 3109245 w 3109245"/>
              <a:gd name="connsiteY4" fmla="*/ 0 h 78267"/>
              <a:gd name="connsiteX0" fmla="*/ 162489 w 3113636"/>
              <a:gd name="connsiteY0" fmla="*/ 15653 h 46960"/>
              <a:gd name="connsiteX1" fmla="*/ 136139 w 3113636"/>
              <a:gd name="connsiteY1" fmla="*/ 31307 h 46960"/>
              <a:gd name="connsiteX2" fmla="*/ 979324 w 3113636"/>
              <a:gd name="connsiteY2" fmla="*/ 46960 h 46960"/>
              <a:gd name="connsiteX3" fmla="*/ 1980606 w 3113636"/>
              <a:gd name="connsiteY3" fmla="*/ 31307 h 46960"/>
              <a:gd name="connsiteX4" fmla="*/ 3113636 w 3113636"/>
              <a:gd name="connsiteY4" fmla="*/ 0 h 46960"/>
              <a:gd name="connsiteX0" fmla="*/ 162489 w 3113636"/>
              <a:gd name="connsiteY0" fmla="*/ 15653 h 46960"/>
              <a:gd name="connsiteX1" fmla="*/ 136139 w 3113636"/>
              <a:gd name="connsiteY1" fmla="*/ 31307 h 46960"/>
              <a:gd name="connsiteX2" fmla="*/ 979324 w 3113636"/>
              <a:gd name="connsiteY2" fmla="*/ 46960 h 46960"/>
              <a:gd name="connsiteX3" fmla="*/ 1980606 w 3113636"/>
              <a:gd name="connsiteY3" fmla="*/ 31307 h 46960"/>
              <a:gd name="connsiteX4" fmla="*/ 3113636 w 3113636"/>
              <a:gd name="connsiteY4" fmla="*/ 0 h 46960"/>
              <a:gd name="connsiteX0" fmla="*/ 0 w 2977497"/>
              <a:gd name="connsiteY0" fmla="*/ 31307 h 46960"/>
              <a:gd name="connsiteX1" fmla="*/ 843185 w 2977497"/>
              <a:gd name="connsiteY1" fmla="*/ 46960 h 46960"/>
              <a:gd name="connsiteX2" fmla="*/ 1844467 w 2977497"/>
              <a:gd name="connsiteY2" fmla="*/ 31307 h 46960"/>
              <a:gd name="connsiteX3" fmla="*/ 2977497 w 2977497"/>
              <a:gd name="connsiteY3" fmla="*/ 0 h 46960"/>
            </a:gdLst>
            <a:ahLst/>
            <a:cxnLst>
              <a:cxn ang="0">
                <a:pos x="connsiteX0" y="connsiteY0"/>
              </a:cxn>
              <a:cxn ang="0">
                <a:pos x="connsiteX1" y="connsiteY1"/>
              </a:cxn>
              <a:cxn ang="0">
                <a:pos x="connsiteX2" y="connsiteY2"/>
              </a:cxn>
              <a:cxn ang="0">
                <a:pos x="connsiteX3" y="connsiteY3"/>
              </a:cxn>
            </a:cxnLst>
            <a:rect l="l" t="t" r="r" b="b"/>
            <a:pathLst>
              <a:path w="2977497" h="46960">
                <a:moveTo>
                  <a:pt x="0" y="31307"/>
                </a:moveTo>
                <a:cubicBezTo>
                  <a:pt x="136139" y="36525"/>
                  <a:pt x="540883" y="43499"/>
                  <a:pt x="843185" y="46960"/>
                </a:cubicBezTo>
                <a:lnTo>
                  <a:pt x="1844467" y="31307"/>
                </a:lnTo>
                <a:lnTo>
                  <a:pt x="2977497" y="0"/>
                </a:lnTo>
              </a:path>
            </a:pathLst>
          </a:custGeom>
          <a:ln w="762000" cap="rnd">
            <a:solidFill>
              <a:srgbClr val="66FF33">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1000"/>
                                        <p:tgtEl>
                                          <p:spTgt spid="1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left)">
                                      <p:cBhvr>
                                        <p:cTn id="10" dur="1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fade">
                                      <p:cBhvr>
                                        <p:cTn id="15" dur="1000"/>
                                        <p:tgtEl>
                                          <p:spTgt spid="9">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1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bg/>
                                          </p:spTgt>
                                        </p:tgtEl>
                                        <p:attrNameLst>
                                          <p:attrName>style.visibility</p:attrName>
                                        </p:attrNameLst>
                                      </p:cBhvr>
                                      <p:to>
                                        <p:strVal val="visible"/>
                                      </p:to>
                                    </p:set>
                                    <p:animEffect transition="in" filter="fade">
                                      <p:cBhvr>
                                        <p:cTn id="23" dur="1000"/>
                                        <p:tgtEl>
                                          <p:spTgt spid="14">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1000"/>
                                        <p:tgtEl>
                                          <p:spTgt spid="14">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wipe(left)">
                                      <p:cBhvr>
                                        <p:cTn id="33" dur="1000"/>
                                        <p:tgtEl>
                                          <p:spTgt spid="14">
                                            <p:txEl>
                                              <p:pRg st="1" end="1"/>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2000"/>
                                        <p:tgtEl>
                                          <p:spTgt spid="21"/>
                                        </p:tgtEl>
                                      </p:cBhvr>
                                    </p:animEffect>
                                  </p:childTnLst>
                                </p:cTn>
                              </p:par>
                            </p:childTnLst>
                          </p:cTn>
                        </p:par>
                        <p:par>
                          <p:cTn id="37" fill="hold">
                            <p:stCondLst>
                              <p:cond delay="3000"/>
                            </p:stCondLst>
                            <p:childTnLst>
                              <p:par>
                                <p:cTn id="38" presetID="1"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xEl>
                                              <p:pRg st="2" end="2"/>
                                            </p:txEl>
                                          </p:spTgt>
                                        </p:tgtEl>
                                        <p:attrNameLst>
                                          <p:attrName>style.visibility</p:attrName>
                                        </p:attrNameLst>
                                      </p:cBhvr>
                                      <p:to>
                                        <p:strVal val="visible"/>
                                      </p:to>
                                    </p:set>
                                    <p:animEffect transition="in" filter="wipe(left)">
                                      <p:cBhvr>
                                        <p:cTn id="44" dur="1000"/>
                                        <p:tgtEl>
                                          <p:spTgt spid="14">
                                            <p:txEl>
                                              <p:pRg st="2" end="2"/>
                                            </p:txEl>
                                          </p:spTgt>
                                        </p:tgtEl>
                                      </p:cBhvr>
                                    </p:animEffect>
                                  </p:childTnLst>
                                </p:cTn>
                              </p:par>
                              <p:par>
                                <p:cTn id="45" presetID="22" presetClass="exit" presetSubtype="1" fill="hold" nodeType="withEffect">
                                  <p:stCondLst>
                                    <p:cond delay="0"/>
                                  </p:stCondLst>
                                  <p:childTnLst>
                                    <p:animEffect transition="out" filter="wipe(up)">
                                      <p:cBhvr>
                                        <p:cTn id="46" dur="2000"/>
                                        <p:tgtEl>
                                          <p:spTgt spid="21"/>
                                        </p:tgtEl>
                                      </p:cBhvr>
                                    </p:animEffect>
                                    <p:set>
                                      <p:cBhvr>
                                        <p:cTn id="47"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2" grpId="0" uiExpand="1" build="allAtOnce" animBg="1"/>
      <p:bldP spid="14" grpId="0" uiExpand="1"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0" y="914400"/>
            <a:ext cx="9144000" cy="5943600"/>
            <a:chOff x="0" y="914400"/>
            <a:chExt cx="9144000" cy="5943600"/>
          </a:xfrm>
        </p:grpSpPr>
        <p:grpSp>
          <p:nvGrpSpPr>
            <p:cNvPr id="6" name="Group 5"/>
            <p:cNvGrpSpPr/>
            <p:nvPr/>
          </p:nvGrpSpPr>
          <p:grpSpPr>
            <a:xfrm>
              <a:off x="0" y="914400"/>
              <a:ext cx="9144000" cy="5943600"/>
              <a:chOff x="1" y="889554"/>
              <a:chExt cx="9144000" cy="5943600"/>
            </a:xfrm>
          </p:grpSpPr>
          <p:sp>
            <p:nvSpPr>
              <p:cNvPr id="7" name="Rectangle 6"/>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p:nvSpPr>
            <p:cNvPr id="36" name="Freeform 35"/>
            <p:cNvSpPr/>
            <p:nvPr/>
          </p:nvSpPr>
          <p:spPr>
            <a:xfrm>
              <a:off x="3929269" y="3987011"/>
              <a:ext cx="1120756" cy="524407"/>
            </a:xfrm>
            <a:custGeom>
              <a:avLst/>
              <a:gdLst>
                <a:gd name="connsiteX0" fmla="*/ 12306 w 1120756"/>
                <a:gd name="connsiteY0" fmla="*/ 45436 h 524407"/>
                <a:gd name="connsiteX1" fmla="*/ 142935 w 1120756"/>
                <a:gd name="connsiteY1" fmla="*/ 56795 h 524407"/>
                <a:gd name="connsiteX2" fmla="*/ 381474 w 1120756"/>
                <a:gd name="connsiteY2" fmla="*/ 0 h 524407"/>
                <a:gd name="connsiteX3" fmla="*/ 580256 w 1120756"/>
                <a:gd name="connsiteY3" fmla="*/ 56795 h 524407"/>
                <a:gd name="connsiteX4" fmla="*/ 756321 w 1120756"/>
                <a:gd name="connsiteY4" fmla="*/ 147667 h 524407"/>
                <a:gd name="connsiteX5" fmla="*/ 932386 w 1120756"/>
                <a:gd name="connsiteY5" fmla="*/ 113590 h 524407"/>
                <a:gd name="connsiteX6" fmla="*/ 1017578 w 1120756"/>
                <a:gd name="connsiteY6" fmla="*/ 119270 h 524407"/>
                <a:gd name="connsiteX7" fmla="*/ 1023258 w 1120756"/>
                <a:gd name="connsiteY7" fmla="*/ 107911 h 524407"/>
                <a:gd name="connsiteX8" fmla="*/ 1114130 w 1120756"/>
                <a:gd name="connsiteY8" fmla="*/ 221501 h 524407"/>
                <a:gd name="connsiteX9" fmla="*/ 1063014 w 1120756"/>
                <a:gd name="connsiteY9" fmla="*/ 431642 h 524407"/>
                <a:gd name="connsiteX10" fmla="*/ 1034617 w 1120756"/>
                <a:gd name="connsiteY10" fmla="*/ 494117 h 524407"/>
                <a:gd name="connsiteX11" fmla="*/ 926706 w 1120756"/>
                <a:gd name="connsiteY11" fmla="*/ 511155 h 524407"/>
                <a:gd name="connsiteX12" fmla="*/ 881270 w 1120756"/>
                <a:gd name="connsiteY12" fmla="*/ 414604 h 524407"/>
                <a:gd name="connsiteX13" fmla="*/ 773360 w 1120756"/>
                <a:gd name="connsiteY13" fmla="*/ 340770 h 524407"/>
                <a:gd name="connsiteX14" fmla="*/ 676808 w 1120756"/>
                <a:gd name="connsiteY14" fmla="*/ 318052 h 524407"/>
                <a:gd name="connsiteX15" fmla="*/ 580256 w 1120756"/>
                <a:gd name="connsiteY15" fmla="*/ 340770 h 524407"/>
                <a:gd name="connsiteX16" fmla="*/ 597295 w 1120756"/>
                <a:gd name="connsiteY16" fmla="*/ 266937 h 524407"/>
                <a:gd name="connsiteX17" fmla="*/ 495064 w 1120756"/>
                <a:gd name="connsiteY17" fmla="*/ 215821 h 524407"/>
                <a:gd name="connsiteX18" fmla="*/ 409871 w 1120756"/>
                <a:gd name="connsiteY18" fmla="*/ 164706 h 524407"/>
                <a:gd name="connsiteX19" fmla="*/ 324679 w 1120756"/>
                <a:gd name="connsiteY19" fmla="*/ 193103 h 524407"/>
                <a:gd name="connsiteX20" fmla="*/ 222448 w 1120756"/>
                <a:gd name="connsiteY20" fmla="*/ 198783 h 524407"/>
                <a:gd name="connsiteX21" fmla="*/ 148614 w 1120756"/>
                <a:gd name="connsiteY21" fmla="*/ 210142 h 524407"/>
                <a:gd name="connsiteX22" fmla="*/ 69101 w 1120756"/>
                <a:gd name="connsiteY22" fmla="*/ 176065 h 524407"/>
                <a:gd name="connsiteX23" fmla="*/ 12306 w 1120756"/>
                <a:gd name="connsiteY23" fmla="*/ 45436 h 5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0756" h="524407">
                  <a:moveTo>
                    <a:pt x="12306" y="45436"/>
                  </a:moveTo>
                  <a:cubicBezTo>
                    <a:pt x="24612" y="25558"/>
                    <a:pt x="81407" y="64368"/>
                    <a:pt x="142935" y="56795"/>
                  </a:cubicBezTo>
                  <a:cubicBezTo>
                    <a:pt x="204463" y="49222"/>
                    <a:pt x="308587" y="0"/>
                    <a:pt x="381474" y="0"/>
                  </a:cubicBezTo>
                  <a:cubicBezTo>
                    <a:pt x="454361" y="0"/>
                    <a:pt x="517782" y="32184"/>
                    <a:pt x="580256" y="56795"/>
                  </a:cubicBezTo>
                  <a:cubicBezTo>
                    <a:pt x="642730" y="81406"/>
                    <a:pt x="697633" y="138201"/>
                    <a:pt x="756321" y="147667"/>
                  </a:cubicBezTo>
                  <a:cubicBezTo>
                    <a:pt x="815009" y="157133"/>
                    <a:pt x="888843" y="118323"/>
                    <a:pt x="932386" y="113590"/>
                  </a:cubicBezTo>
                  <a:cubicBezTo>
                    <a:pt x="975929" y="108857"/>
                    <a:pt x="1002433" y="120216"/>
                    <a:pt x="1017578" y="119270"/>
                  </a:cubicBezTo>
                  <a:cubicBezTo>
                    <a:pt x="1032723" y="118324"/>
                    <a:pt x="1007166" y="90873"/>
                    <a:pt x="1023258" y="107911"/>
                  </a:cubicBezTo>
                  <a:cubicBezTo>
                    <a:pt x="1039350" y="124949"/>
                    <a:pt x="1107504" y="167546"/>
                    <a:pt x="1114130" y="221501"/>
                  </a:cubicBezTo>
                  <a:cubicBezTo>
                    <a:pt x="1120756" y="275456"/>
                    <a:pt x="1076266" y="386206"/>
                    <a:pt x="1063014" y="431642"/>
                  </a:cubicBezTo>
                  <a:cubicBezTo>
                    <a:pt x="1049762" y="477078"/>
                    <a:pt x="1057335" y="480865"/>
                    <a:pt x="1034617" y="494117"/>
                  </a:cubicBezTo>
                  <a:cubicBezTo>
                    <a:pt x="1011899" y="507369"/>
                    <a:pt x="952264" y="524407"/>
                    <a:pt x="926706" y="511155"/>
                  </a:cubicBezTo>
                  <a:cubicBezTo>
                    <a:pt x="901148" y="497903"/>
                    <a:pt x="906828" y="443001"/>
                    <a:pt x="881270" y="414604"/>
                  </a:cubicBezTo>
                  <a:cubicBezTo>
                    <a:pt x="855712" y="386207"/>
                    <a:pt x="807437" y="356862"/>
                    <a:pt x="773360" y="340770"/>
                  </a:cubicBezTo>
                  <a:cubicBezTo>
                    <a:pt x="739283" y="324678"/>
                    <a:pt x="708992" y="318052"/>
                    <a:pt x="676808" y="318052"/>
                  </a:cubicBezTo>
                  <a:cubicBezTo>
                    <a:pt x="644624" y="318052"/>
                    <a:pt x="593508" y="349289"/>
                    <a:pt x="580256" y="340770"/>
                  </a:cubicBezTo>
                  <a:cubicBezTo>
                    <a:pt x="567004" y="332251"/>
                    <a:pt x="611494" y="287762"/>
                    <a:pt x="597295" y="266937"/>
                  </a:cubicBezTo>
                  <a:cubicBezTo>
                    <a:pt x="583096" y="246112"/>
                    <a:pt x="526301" y="232859"/>
                    <a:pt x="495064" y="215821"/>
                  </a:cubicBezTo>
                  <a:cubicBezTo>
                    <a:pt x="463827" y="198783"/>
                    <a:pt x="438268" y="168492"/>
                    <a:pt x="409871" y="164706"/>
                  </a:cubicBezTo>
                  <a:cubicBezTo>
                    <a:pt x="381474" y="160920"/>
                    <a:pt x="355916" y="187424"/>
                    <a:pt x="324679" y="193103"/>
                  </a:cubicBezTo>
                  <a:cubicBezTo>
                    <a:pt x="293442" y="198782"/>
                    <a:pt x="251792" y="195943"/>
                    <a:pt x="222448" y="198783"/>
                  </a:cubicBezTo>
                  <a:cubicBezTo>
                    <a:pt x="193104" y="201623"/>
                    <a:pt x="174172" y="213928"/>
                    <a:pt x="148614" y="210142"/>
                  </a:cubicBezTo>
                  <a:cubicBezTo>
                    <a:pt x="123056" y="206356"/>
                    <a:pt x="95605" y="203516"/>
                    <a:pt x="69101" y="176065"/>
                  </a:cubicBezTo>
                  <a:cubicBezTo>
                    <a:pt x="42597" y="148614"/>
                    <a:pt x="0" y="65314"/>
                    <a:pt x="12306" y="45436"/>
                  </a:cubicBezTo>
                  <a:close/>
                </a:path>
              </a:pathLst>
            </a:custGeom>
            <a:solidFill>
              <a:srgbClr val="D71B07"/>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 name="Content Placeholder 2"/>
          <p:cNvSpPr txBox="1">
            <a:spLocks/>
          </p:cNvSpPr>
          <p:nvPr/>
        </p:nvSpPr>
        <p:spPr>
          <a:xfrm>
            <a:off x="609600" y="4953000"/>
            <a:ext cx="8077200" cy="1828800"/>
          </a:xfrm>
          <a:prstGeom prst="rect">
            <a:avLst/>
          </a:prstGeom>
          <a:solidFill>
            <a:schemeClr val="bg1"/>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ea typeface="+mn-ea"/>
                <a:cs typeface="+mn-cs"/>
              </a:rPr>
              <a:t>dominant features: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ea typeface="+mn-ea"/>
                <a:cs typeface="+mn-cs"/>
              </a:rPr>
              <a:t>		- large temperature range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ea typeface="+mn-ea"/>
                <a:cs typeface="+mn-cs"/>
              </a:rPr>
              <a:t>		- long, cold winters </a:t>
            </a:r>
            <a:endParaRPr kumimoji="0" lang="en-US" sz="3200" b="1" i="0" u="none" strike="noStrike" kern="1200" cap="none" spc="0" normalizeH="0" baseline="0" noProof="0" dirty="0" smtClean="0">
              <a:ln>
                <a:noFill/>
              </a:ln>
              <a:solidFill>
                <a:schemeClr val="tx1"/>
              </a:solidFill>
              <a:effectLst/>
              <a:uLnTx/>
              <a:uFillTx/>
              <a:ea typeface="Times New Roman" pitchFamily="18" charset="0"/>
              <a:cs typeface="Times New Roman" pitchFamily="18" charset="0"/>
            </a:endParaRPr>
          </a:p>
        </p:txBody>
      </p:sp>
      <p:sp>
        <p:nvSpPr>
          <p:cNvPr id="15" name="Content Placeholder 2"/>
          <p:cNvSpPr>
            <a:spLocks noGrp="1"/>
          </p:cNvSpPr>
          <p:nvPr>
            <p:ph idx="1"/>
          </p:nvPr>
        </p:nvSpPr>
        <p:spPr>
          <a:xfrm>
            <a:off x="609600" y="4376737"/>
            <a:ext cx="8229600" cy="728663"/>
          </a:xfrm>
          <a:solidFill>
            <a:schemeClr val="bg1"/>
          </a:solidFill>
        </p:spPr>
        <p:txBody>
          <a:bodyPr>
            <a:noAutofit/>
          </a:bodyPr>
          <a:lstStyle/>
          <a:p>
            <a:r>
              <a:rPr lang="en-US" b="1" dirty="0" smtClean="0"/>
              <a:t>29% of the world's forest cover</a:t>
            </a:r>
            <a:endParaRPr lang="en-US" b="1" dirty="0" smtClean="0">
              <a:latin typeface="Calibri" pitchFamily="34" charset="0"/>
              <a:ea typeface="Times New Roman" pitchFamily="18" charset="0"/>
              <a:cs typeface="Times New Roman" pitchFamily="18" charset="0"/>
            </a:endParaRPr>
          </a:p>
        </p:txBody>
      </p:sp>
      <p:sp>
        <p:nvSpPr>
          <p:cNvPr id="16" name="Content Placeholder 2"/>
          <p:cNvSpPr txBox="1">
            <a:spLocks/>
          </p:cNvSpPr>
          <p:nvPr/>
        </p:nvSpPr>
        <p:spPr>
          <a:xfrm>
            <a:off x="609600" y="3810000"/>
            <a:ext cx="8229600" cy="647700"/>
          </a:xfrm>
          <a:prstGeom prst="rect">
            <a:avLst/>
          </a:prstGeom>
          <a:solidFill>
            <a:schemeClr val="bg1"/>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world's largest land biome </a:t>
            </a:r>
          </a:p>
        </p:txBody>
      </p:sp>
      <p:sp>
        <p:nvSpPr>
          <p:cNvPr id="38" name="Freeform 37"/>
          <p:cNvSpPr/>
          <p:nvPr/>
        </p:nvSpPr>
        <p:spPr>
          <a:xfrm>
            <a:off x="178426" y="1905000"/>
            <a:ext cx="8902073" cy="228598"/>
          </a:xfrm>
          <a:custGeom>
            <a:avLst/>
            <a:gdLst>
              <a:gd name="connsiteX0" fmla="*/ 0 w 2685393"/>
              <a:gd name="connsiteY0" fmla="*/ 0 h 457200"/>
              <a:gd name="connsiteX1" fmla="*/ 693683 w 2685393"/>
              <a:gd name="connsiteY1" fmla="*/ 189187 h 457200"/>
              <a:gd name="connsiteX2" fmla="*/ 1655380 w 2685393"/>
              <a:gd name="connsiteY2" fmla="*/ 378373 h 457200"/>
              <a:gd name="connsiteX3" fmla="*/ 2522483 w 2685393"/>
              <a:gd name="connsiteY3" fmla="*/ 441435 h 457200"/>
              <a:gd name="connsiteX4" fmla="*/ 2632842 w 2685393"/>
              <a:gd name="connsiteY4" fmla="*/ 457200 h 457200"/>
              <a:gd name="connsiteX0" fmla="*/ 0 w 2522483"/>
              <a:gd name="connsiteY0" fmla="*/ 0 h 441435"/>
              <a:gd name="connsiteX1" fmla="*/ 693683 w 2522483"/>
              <a:gd name="connsiteY1" fmla="*/ 189187 h 441435"/>
              <a:gd name="connsiteX2" fmla="*/ 1655380 w 2522483"/>
              <a:gd name="connsiteY2" fmla="*/ 378373 h 441435"/>
              <a:gd name="connsiteX3" fmla="*/ 2522483 w 2522483"/>
              <a:gd name="connsiteY3" fmla="*/ 441435 h 441435"/>
              <a:gd name="connsiteX0" fmla="*/ 0 w 2643352"/>
              <a:gd name="connsiteY0" fmla="*/ 0 h 428298"/>
              <a:gd name="connsiteX1" fmla="*/ 693683 w 2643352"/>
              <a:gd name="connsiteY1" fmla="*/ 189187 h 428298"/>
              <a:gd name="connsiteX2" fmla="*/ 1655380 w 2643352"/>
              <a:gd name="connsiteY2" fmla="*/ 378373 h 428298"/>
              <a:gd name="connsiteX3" fmla="*/ 2643352 w 2643352"/>
              <a:gd name="connsiteY3" fmla="*/ 428298 h 428298"/>
              <a:gd name="connsiteX0" fmla="*/ 215463 w 2858815"/>
              <a:gd name="connsiteY0" fmla="*/ 0 h 428298"/>
              <a:gd name="connsiteX1" fmla="*/ 115614 w 2858815"/>
              <a:gd name="connsiteY1" fmla="*/ 352098 h 428298"/>
              <a:gd name="connsiteX2" fmla="*/ 909146 w 2858815"/>
              <a:gd name="connsiteY2" fmla="*/ 189187 h 428298"/>
              <a:gd name="connsiteX3" fmla="*/ 1870843 w 2858815"/>
              <a:gd name="connsiteY3" fmla="*/ 378373 h 428298"/>
              <a:gd name="connsiteX4" fmla="*/ 2858815 w 2858815"/>
              <a:gd name="connsiteY4" fmla="*/ 428298 h 428298"/>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212835 w 2856187"/>
              <a:gd name="connsiteY0" fmla="*/ 58682 h 491359"/>
              <a:gd name="connsiteX1" fmla="*/ 197069 w 2856187"/>
              <a:gd name="connsiteY1" fmla="*/ 58683 h 491359"/>
              <a:gd name="connsiteX2" fmla="*/ 112986 w 2856187"/>
              <a:gd name="connsiteY2" fmla="*/ 410780 h 491359"/>
              <a:gd name="connsiteX3" fmla="*/ 874987 w 2856187"/>
              <a:gd name="connsiteY3" fmla="*/ 486980 h 491359"/>
              <a:gd name="connsiteX4" fmla="*/ 1868215 w 2856187"/>
              <a:gd name="connsiteY4" fmla="*/ 437055 h 491359"/>
              <a:gd name="connsiteX5" fmla="*/ 2856187 w 2856187"/>
              <a:gd name="connsiteY5" fmla="*/ 486980 h 491359"/>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0 w 2743201"/>
              <a:gd name="connsiteY0" fmla="*/ 0 h 80579"/>
              <a:gd name="connsiteX1" fmla="*/ 762001 w 2743201"/>
              <a:gd name="connsiteY1" fmla="*/ 76200 h 80579"/>
              <a:gd name="connsiteX2" fmla="*/ 1755229 w 2743201"/>
              <a:gd name="connsiteY2" fmla="*/ 26275 h 80579"/>
              <a:gd name="connsiteX3" fmla="*/ 2743201 w 2743201"/>
              <a:gd name="connsiteY3" fmla="*/ 76200 h 80579"/>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400"/>
              <a:gd name="connsiteY0" fmla="*/ 10072 h 90651"/>
              <a:gd name="connsiteX1" fmla="*/ 762001 w 2819400"/>
              <a:gd name="connsiteY1" fmla="*/ 86272 h 90651"/>
              <a:gd name="connsiteX2" fmla="*/ 1755229 w 2819400"/>
              <a:gd name="connsiteY2" fmla="*/ 36347 h 90651"/>
              <a:gd name="connsiteX3" fmla="*/ 2819400 w 2819400"/>
              <a:gd name="connsiteY3" fmla="*/ 86272 h 90651"/>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399"/>
              <a:gd name="connsiteY0" fmla="*/ 13138 h 93717"/>
              <a:gd name="connsiteX1" fmla="*/ 762001 w 2819399"/>
              <a:gd name="connsiteY1" fmla="*/ 89338 h 93717"/>
              <a:gd name="connsiteX2" fmla="*/ 1755229 w 2819399"/>
              <a:gd name="connsiteY2" fmla="*/ 39413 h 93717"/>
              <a:gd name="connsiteX3" fmla="*/ 2819399 w 2819399"/>
              <a:gd name="connsiteY3" fmla="*/ 13138 h 93717"/>
              <a:gd name="connsiteX0" fmla="*/ 127000 w 2946399"/>
              <a:gd name="connsiteY0" fmla="*/ 13138 h 94318"/>
              <a:gd name="connsiteX1" fmla="*/ 127000 w 2946399"/>
              <a:gd name="connsiteY1" fmla="*/ 69292 h 94318"/>
              <a:gd name="connsiteX2" fmla="*/ 889001 w 2946399"/>
              <a:gd name="connsiteY2" fmla="*/ 89338 h 94318"/>
              <a:gd name="connsiteX3" fmla="*/ 1882229 w 2946399"/>
              <a:gd name="connsiteY3" fmla="*/ 39413 h 94318"/>
              <a:gd name="connsiteX4" fmla="*/ 2946399 w 2946399"/>
              <a:gd name="connsiteY4" fmla="*/ 13138 h 94318"/>
              <a:gd name="connsiteX0" fmla="*/ 0 w 2819399"/>
              <a:gd name="connsiteY0" fmla="*/ 69292 h 94318"/>
              <a:gd name="connsiteX1" fmla="*/ 762001 w 2819399"/>
              <a:gd name="connsiteY1" fmla="*/ 89338 h 94318"/>
              <a:gd name="connsiteX2" fmla="*/ 1755229 w 2819399"/>
              <a:gd name="connsiteY2" fmla="*/ 39413 h 94318"/>
              <a:gd name="connsiteX3" fmla="*/ 2819399 w 2819399"/>
              <a:gd name="connsiteY3" fmla="*/ 13138 h 94318"/>
              <a:gd name="connsiteX0" fmla="*/ 0 w 2819399"/>
              <a:gd name="connsiteY0" fmla="*/ 69292 h 89338"/>
              <a:gd name="connsiteX1" fmla="*/ 762001 w 2819399"/>
              <a:gd name="connsiteY1" fmla="*/ 89338 h 89338"/>
              <a:gd name="connsiteX2" fmla="*/ 1765418 w 2819399"/>
              <a:gd name="connsiteY2" fmla="*/ 69292 h 89338"/>
              <a:gd name="connsiteX3" fmla="*/ 2819399 w 2819399"/>
              <a:gd name="connsiteY3" fmla="*/ 13138 h 89338"/>
              <a:gd name="connsiteX0" fmla="*/ 0 w 2819399"/>
              <a:gd name="connsiteY0" fmla="*/ 56154 h 76200"/>
              <a:gd name="connsiteX1" fmla="*/ 762001 w 2819399"/>
              <a:gd name="connsiteY1" fmla="*/ 76200 h 76200"/>
              <a:gd name="connsiteX2" fmla="*/ 1765418 w 2819399"/>
              <a:gd name="connsiteY2" fmla="*/ 56154 h 76200"/>
              <a:gd name="connsiteX3" fmla="*/ 2819399 w 2819399"/>
              <a:gd name="connsiteY3" fmla="*/ 0 h 76200"/>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100650 w 2920049"/>
              <a:gd name="connsiteY0" fmla="*/ 34137 h 100378"/>
              <a:gd name="connsiteX1" fmla="*/ 127000 w 2920049"/>
              <a:gd name="connsiteY1" fmla="*/ 11040 h 100378"/>
              <a:gd name="connsiteX2" fmla="*/ 862651 w 2920049"/>
              <a:gd name="connsiteY2" fmla="*/ 100378 h 100378"/>
              <a:gd name="connsiteX3" fmla="*/ 1866068 w 2920049"/>
              <a:gd name="connsiteY3" fmla="*/ 80332 h 100378"/>
              <a:gd name="connsiteX4" fmla="*/ 2920049 w 2920049"/>
              <a:gd name="connsiteY4" fmla="*/ 24178 h 100378"/>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31308 h 91854"/>
              <a:gd name="connsiteX1" fmla="*/ 788351 w 2845749"/>
              <a:gd name="connsiteY1" fmla="*/ 91854 h 91854"/>
              <a:gd name="connsiteX2" fmla="*/ 1791768 w 2845749"/>
              <a:gd name="connsiteY2" fmla="*/ 71808 h 91854"/>
              <a:gd name="connsiteX3" fmla="*/ 2845749 w 2845749"/>
              <a:gd name="connsiteY3" fmla="*/ 0 h 91854"/>
              <a:gd name="connsiteX0" fmla="*/ 0 w 2740351"/>
              <a:gd name="connsiteY0" fmla="*/ 15654 h 76200"/>
              <a:gd name="connsiteX1" fmla="*/ 788351 w 2740351"/>
              <a:gd name="connsiteY1" fmla="*/ 76200 h 76200"/>
              <a:gd name="connsiteX2" fmla="*/ 1791768 w 2740351"/>
              <a:gd name="connsiteY2" fmla="*/ 56154 h 76200"/>
              <a:gd name="connsiteX3" fmla="*/ 2740351 w 2740351"/>
              <a:gd name="connsiteY3" fmla="*/ 0 h 76200"/>
              <a:gd name="connsiteX0" fmla="*/ 0 w 2766701"/>
              <a:gd name="connsiteY0" fmla="*/ 1 h 60547"/>
              <a:gd name="connsiteX1" fmla="*/ 788351 w 2766701"/>
              <a:gd name="connsiteY1" fmla="*/ 60547 h 60547"/>
              <a:gd name="connsiteX2" fmla="*/ 1791768 w 2766701"/>
              <a:gd name="connsiteY2" fmla="*/ 40501 h 60547"/>
              <a:gd name="connsiteX3" fmla="*/ 2766701 w 2766701"/>
              <a:gd name="connsiteY3" fmla="*/ 0 h 60547"/>
              <a:gd name="connsiteX0" fmla="*/ 0 w 2766701"/>
              <a:gd name="connsiteY0" fmla="*/ 15654 h 76200"/>
              <a:gd name="connsiteX1" fmla="*/ 788351 w 2766701"/>
              <a:gd name="connsiteY1" fmla="*/ 76200 h 76200"/>
              <a:gd name="connsiteX2" fmla="*/ 1791768 w 2766701"/>
              <a:gd name="connsiteY2" fmla="*/ 56154 h 76200"/>
              <a:gd name="connsiteX3" fmla="*/ 2766701 w 2766701"/>
              <a:gd name="connsiteY3" fmla="*/ 0 h 76200"/>
              <a:gd name="connsiteX0" fmla="*/ 0 w 2766700"/>
              <a:gd name="connsiteY0" fmla="*/ 78268 h 138814"/>
              <a:gd name="connsiteX1" fmla="*/ 788351 w 2766700"/>
              <a:gd name="connsiteY1" fmla="*/ 138814 h 138814"/>
              <a:gd name="connsiteX2" fmla="*/ 1791768 w 2766700"/>
              <a:gd name="connsiteY2" fmla="*/ 118768 h 138814"/>
              <a:gd name="connsiteX3" fmla="*/ 2766700 w 2766700"/>
              <a:gd name="connsiteY3" fmla="*/ 0 h 138814"/>
              <a:gd name="connsiteX0" fmla="*/ 0 w 2766700"/>
              <a:gd name="connsiteY0" fmla="*/ 78268 h 138814"/>
              <a:gd name="connsiteX1" fmla="*/ 788351 w 2766700"/>
              <a:gd name="connsiteY1" fmla="*/ 138814 h 138814"/>
              <a:gd name="connsiteX2" fmla="*/ 1791768 w 2766700"/>
              <a:gd name="connsiteY2" fmla="*/ 78268 h 138814"/>
              <a:gd name="connsiteX3" fmla="*/ 2766700 w 2766700"/>
              <a:gd name="connsiteY3" fmla="*/ 0 h 138814"/>
              <a:gd name="connsiteX0" fmla="*/ 0 w 2766700"/>
              <a:gd name="connsiteY0" fmla="*/ 78268 h 125228"/>
              <a:gd name="connsiteX1" fmla="*/ 764137 w 2766700"/>
              <a:gd name="connsiteY1" fmla="*/ 125228 h 125228"/>
              <a:gd name="connsiteX2" fmla="*/ 1791768 w 2766700"/>
              <a:gd name="connsiteY2" fmla="*/ 78268 h 125228"/>
              <a:gd name="connsiteX3" fmla="*/ 2766700 w 2766700"/>
              <a:gd name="connsiteY3" fmla="*/ 0 h 125228"/>
              <a:gd name="connsiteX0" fmla="*/ 0 w 2766700"/>
              <a:gd name="connsiteY0" fmla="*/ 46961 h 125228"/>
              <a:gd name="connsiteX1" fmla="*/ 764137 w 2766700"/>
              <a:gd name="connsiteY1" fmla="*/ 125228 h 125228"/>
              <a:gd name="connsiteX2" fmla="*/ 1791768 w 2766700"/>
              <a:gd name="connsiteY2" fmla="*/ 78268 h 125228"/>
              <a:gd name="connsiteX3" fmla="*/ 2766700 w 2766700"/>
              <a:gd name="connsiteY3" fmla="*/ 0 h 125228"/>
              <a:gd name="connsiteX0" fmla="*/ 0 w 2924798"/>
              <a:gd name="connsiteY0" fmla="*/ 0 h 78267"/>
              <a:gd name="connsiteX1" fmla="*/ 764137 w 2924798"/>
              <a:gd name="connsiteY1" fmla="*/ 78267 h 78267"/>
              <a:gd name="connsiteX2" fmla="*/ 1791768 w 2924798"/>
              <a:gd name="connsiteY2" fmla="*/ 31307 h 78267"/>
              <a:gd name="connsiteX3" fmla="*/ 2924798 w 2924798"/>
              <a:gd name="connsiteY3" fmla="*/ 0 h 78267"/>
              <a:gd name="connsiteX0" fmla="*/ 0 w 2924798"/>
              <a:gd name="connsiteY0" fmla="*/ 10210 h 88477"/>
              <a:gd name="connsiteX1" fmla="*/ 764137 w 2924798"/>
              <a:gd name="connsiteY1" fmla="*/ 88477 h 88477"/>
              <a:gd name="connsiteX2" fmla="*/ 1791768 w 2924798"/>
              <a:gd name="connsiteY2" fmla="*/ 41517 h 88477"/>
              <a:gd name="connsiteX3" fmla="*/ 2924798 w 2924798"/>
              <a:gd name="connsiteY3" fmla="*/ 10210 h 88477"/>
              <a:gd name="connsiteX0" fmla="*/ 0 w 2924798"/>
              <a:gd name="connsiteY0" fmla="*/ 0 h 78267"/>
              <a:gd name="connsiteX1" fmla="*/ 764137 w 2924798"/>
              <a:gd name="connsiteY1" fmla="*/ 78267 h 78267"/>
              <a:gd name="connsiteX2" fmla="*/ 1791768 w 2924798"/>
              <a:gd name="connsiteY2" fmla="*/ 31307 h 78267"/>
              <a:gd name="connsiteX3" fmla="*/ 2924798 w 2924798"/>
              <a:gd name="connsiteY3" fmla="*/ 0 h 78267"/>
              <a:gd name="connsiteX0" fmla="*/ 153705 w 3078503"/>
              <a:gd name="connsiteY0" fmla="*/ 799 h 79066"/>
              <a:gd name="connsiteX1" fmla="*/ 127356 w 3078503"/>
              <a:gd name="connsiteY1" fmla="*/ 16452 h 79066"/>
              <a:gd name="connsiteX2" fmla="*/ 917842 w 3078503"/>
              <a:gd name="connsiteY2" fmla="*/ 79066 h 79066"/>
              <a:gd name="connsiteX3" fmla="*/ 1945473 w 3078503"/>
              <a:gd name="connsiteY3" fmla="*/ 32106 h 79066"/>
              <a:gd name="connsiteX4" fmla="*/ 3078503 w 3078503"/>
              <a:gd name="connsiteY4" fmla="*/ 799 h 79066"/>
              <a:gd name="connsiteX0" fmla="*/ 0 w 2951147"/>
              <a:gd name="connsiteY0" fmla="*/ 15653 h 78267"/>
              <a:gd name="connsiteX1" fmla="*/ 790486 w 2951147"/>
              <a:gd name="connsiteY1" fmla="*/ 78267 h 78267"/>
              <a:gd name="connsiteX2" fmla="*/ 1818117 w 2951147"/>
              <a:gd name="connsiteY2" fmla="*/ 31307 h 78267"/>
              <a:gd name="connsiteX3" fmla="*/ 2951147 w 2951147"/>
              <a:gd name="connsiteY3" fmla="*/ 0 h 78267"/>
              <a:gd name="connsiteX0" fmla="*/ 158098 w 3109245"/>
              <a:gd name="connsiteY0" fmla="*/ 15653 h 78267"/>
              <a:gd name="connsiteX1" fmla="*/ 131748 w 3109245"/>
              <a:gd name="connsiteY1" fmla="*/ 31307 h 78267"/>
              <a:gd name="connsiteX2" fmla="*/ 948584 w 3109245"/>
              <a:gd name="connsiteY2" fmla="*/ 78267 h 78267"/>
              <a:gd name="connsiteX3" fmla="*/ 1976215 w 3109245"/>
              <a:gd name="connsiteY3" fmla="*/ 31307 h 78267"/>
              <a:gd name="connsiteX4" fmla="*/ 3109245 w 3109245"/>
              <a:gd name="connsiteY4" fmla="*/ 0 h 78267"/>
              <a:gd name="connsiteX0" fmla="*/ 162489 w 3113636"/>
              <a:gd name="connsiteY0" fmla="*/ 15653 h 46960"/>
              <a:gd name="connsiteX1" fmla="*/ 136139 w 3113636"/>
              <a:gd name="connsiteY1" fmla="*/ 31307 h 46960"/>
              <a:gd name="connsiteX2" fmla="*/ 979324 w 3113636"/>
              <a:gd name="connsiteY2" fmla="*/ 46960 h 46960"/>
              <a:gd name="connsiteX3" fmla="*/ 1980606 w 3113636"/>
              <a:gd name="connsiteY3" fmla="*/ 31307 h 46960"/>
              <a:gd name="connsiteX4" fmla="*/ 3113636 w 3113636"/>
              <a:gd name="connsiteY4" fmla="*/ 0 h 46960"/>
              <a:gd name="connsiteX0" fmla="*/ 162489 w 3113636"/>
              <a:gd name="connsiteY0" fmla="*/ 15653 h 46960"/>
              <a:gd name="connsiteX1" fmla="*/ 136139 w 3113636"/>
              <a:gd name="connsiteY1" fmla="*/ 31307 h 46960"/>
              <a:gd name="connsiteX2" fmla="*/ 979324 w 3113636"/>
              <a:gd name="connsiteY2" fmla="*/ 46960 h 46960"/>
              <a:gd name="connsiteX3" fmla="*/ 1980606 w 3113636"/>
              <a:gd name="connsiteY3" fmla="*/ 31307 h 46960"/>
              <a:gd name="connsiteX4" fmla="*/ 3113636 w 3113636"/>
              <a:gd name="connsiteY4" fmla="*/ 0 h 46960"/>
              <a:gd name="connsiteX0" fmla="*/ 0 w 2977497"/>
              <a:gd name="connsiteY0" fmla="*/ 31307 h 46960"/>
              <a:gd name="connsiteX1" fmla="*/ 843185 w 2977497"/>
              <a:gd name="connsiteY1" fmla="*/ 46960 h 46960"/>
              <a:gd name="connsiteX2" fmla="*/ 1844467 w 2977497"/>
              <a:gd name="connsiteY2" fmla="*/ 31307 h 46960"/>
              <a:gd name="connsiteX3" fmla="*/ 2977497 w 2977497"/>
              <a:gd name="connsiteY3" fmla="*/ 0 h 46960"/>
            </a:gdLst>
            <a:ahLst/>
            <a:cxnLst>
              <a:cxn ang="0">
                <a:pos x="connsiteX0" y="connsiteY0"/>
              </a:cxn>
              <a:cxn ang="0">
                <a:pos x="connsiteX1" y="connsiteY1"/>
              </a:cxn>
              <a:cxn ang="0">
                <a:pos x="connsiteX2" y="connsiteY2"/>
              </a:cxn>
              <a:cxn ang="0">
                <a:pos x="connsiteX3" y="connsiteY3"/>
              </a:cxn>
            </a:cxnLst>
            <a:rect l="l" t="t" r="r" b="b"/>
            <a:pathLst>
              <a:path w="2977497" h="46960">
                <a:moveTo>
                  <a:pt x="0" y="31307"/>
                </a:moveTo>
                <a:cubicBezTo>
                  <a:pt x="136139" y="36525"/>
                  <a:pt x="540883" y="43499"/>
                  <a:pt x="843185" y="46960"/>
                </a:cubicBezTo>
                <a:lnTo>
                  <a:pt x="1844467" y="31307"/>
                </a:lnTo>
                <a:lnTo>
                  <a:pt x="2977497" y="0"/>
                </a:lnTo>
              </a:path>
            </a:pathLst>
          </a:custGeom>
          <a:ln w="762000" cap="rnd">
            <a:solidFill>
              <a:srgbClr val="66FF33">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Content Placeholder 2"/>
          <p:cNvSpPr txBox="1">
            <a:spLocks/>
          </p:cNvSpPr>
          <p:nvPr/>
        </p:nvSpPr>
        <p:spPr>
          <a:xfrm>
            <a:off x="914400" y="3652836"/>
            <a:ext cx="8229600" cy="2900364"/>
          </a:xfrm>
          <a:prstGeom prst="rect">
            <a:avLst/>
          </a:prstGeom>
          <a:solidFill>
            <a:schemeClr val="bg1"/>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Calibri" pitchFamily="34" charset="0"/>
                <a:ea typeface="Times New Roman" pitchFamily="18" charset="0"/>
                <a:cs typeface="Times New Roman" pitchFamily="18" charset="0"/>
              </a:rPr>
              <a:t>coniferous forests </a:t>
            </a:r>
            <a:endParaRPr kumimoji="0" lang="en-US" sz="3200" b="1" i="0" u="none" strike="noStrike" kern="1200" cap="none" spc="0" normalizeH="0" baseline="0" noProof="0" dirty="0" smtClean="0">
              <a:ln>
                <a:noFill/>
              </a:ln>
              <a:solidFill>
                <a:schemeClr val="tx1"/>
              </a:solidFill>
              <a:effectLst/>
              <a:uLnTx/>
              <a:uFillTx/>
              <a:ea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3200" b="1" dirty="0" smtClean="0">
                <a:ea typeface="Times New Roman" pitchFamily="18" charset="0"/>
                <a:cs typeface="Times New Roman" pitchFamily="18" charset="0"/>
              </a:rPr>
              <a:t>			    - </a:t>
            </a:r>
            <a:r>
              <a:rPr kumimoji="0" lang="en-US" sz="3200" b="1" i="0" u="none" strike="noStrike" kern="1200" cap="none" spc="0" normalizeH="0" baseline="0" noProof="0" dirty="0" smtClean="0">
                <a:ln>
                  <a:noFill/>
                </a:ln>
                <a:solidFill>
                  <a:schemeClr val="tx1"/>
                </a:solidFill>
                <a:effectLst/>
                <a:uLnTx/>
                <a:uFillTx/>
                <a:ea typeface="Times New Roman" pitchFamily="18" charset="0"/>
                <a:cs typeface="Times New Roman" pitchFamily="18" charset="0"/>
              </a:rPr>
              <a:t>evergreen: pine, spruce, &amp; fir</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ea typeface="Times New Roman" pitchFamily="18" charset="0"/>
                <a:cs typeface="Times New Roman" pitchFamily="18" charset="0"/>
              </a:rPr>
              <a:t> </a:t>
            </a:r>
            <a:r>
              <a:rPr kumimoji="0" lang="en-US" sz="3200" b="1" i="0" u="none" strike="noStrike" kern="1200" cap="none" spc="0" normalizeH="0" baseline="0" noProof="0" dirty="0" smtClean="0">
                <a:ln>
                  <a:noFill/>
                </a:ln>
                <a:solidFill>
                  <a:schemeClr val="tx1"/>
                </a:solidFill>
                <a:effectLst/>
                <a:uLnTx/>
                <a:uFillTx/>
                <a:latin typeface="Calibri" pitchFamily="34" charset="0"/>
                <a:ea typeface="Times New Roman" pitchFamily="18" charset="0"/>
                <a:cs typeface="Times New Roman" pitchFamily="18" charset="0"/>
              </a:rPr>
              <a:t>			    -</a:t>
            </a:r>
            <a:r>
              <a:rPr kumimoji="0" lang="en-US" sz="3200" b="1" i="0" u="none" strike="noStrike" kern="1200" cap="none" spc="0" normalizeH="0" noProof="0" dirty="0" smtClean="0">
                <a:ln>
                  <a:noFill/>
                </a:ln>
                <a:solidFill>
                  <a:schemeClr val="tx1"/>
                </a:solidFill>
                <a:effectLst/>
                <a:uLnTx/>
                <a:uFillTx/>
                <a:latin typeface="Calibri" pitchFamily="34" charset="0"/>
                <a:ea typeface="Times New Roman" pitchFamily="18" charset="0"/>
                <a:cs typeface="Times New Roman" pitchFamily="18" charset="0"/>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deciduous:</a:t>
            </a:r>
            <a:r>
              <a:rPr kumimoji="0" lang="en-US" sz="3200" b="1" i="0" u="none" strike="noStrike" kern="1200" cap="none" spc="0" normalizeH="0" baseline="0" noProof="0" dirty="0" smtClean="0">
                <a:ln>
                  <a:noFill/>
                </a:ln>
                <a:solidFill>
                  <a:schemeClr val="tx1"/>
                </a:solidFill>
                <a:effectLst/>
                <a:uLnTx/>
                <a:uFillTx/>
                <a:latin typeface="Calibri" pitchFamily="34" charset="0"/>
                <a:ea typeface="Times New Roman" pitchFamily="18" charset="0"/>
                <a:cs typeface="Times New Roman" pitchFamily="18" charset="0"/>
              </a:rPr>
              <a:t> larch</a:t>
            </a:r>
          </a:p>
        </p:txBody>
      </p:sp>
      <p:sp>
        <p:nvSpPr>
          <p:cNvPr id="10" name="Content Placeholder 2"/>
          <p:cNvSpPr txBox="1">
            <a:spLocks/>
          </p:cNvSpPr>
          <p:nvPr/>
        </p:nvSpPr>
        <p:spPr>
          <a:xfrm>
            <a:off x="914400" y="5405437"/>
            <a:ext cx="8229600" cy="1376363"/>
          </a:xfrm>
          <a:prstGeom prst="rect">
            <a:avLst/>
          </a:prstGeom>
          <a:solidFill>
            <a:schemeClr val="bg1"/>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term “taiga” describes the more barren areas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in northern part of the biome</a:t>
            </a:r>
          </a:p>
        </p:txBody>
      </p:sp>
      <p:sp>
        <p:nvSpPr>
          <p:cNvPr id="5" name="TextBox 4"/>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solidFill>
                  <a:srgbClr val="0070C0"/>
                </a:solidFill>
                <a:effectLst>
                  <a:outerShdw dist="50800" dir="7200000" algn="ctr" rotWithShape="0">
                    <a:schemeClr val="bg1"/>
                  </a:outerShdw>
                </a:effectLst>
                <a:latin typeface="Calibri" pitchFamily="34" charset="0"/>
              </a:rPr>
              <a:t>Boreal Forest</a:t>
            </a:r>
            <a:endParaRPr lang="en-US" sz="4400" b="1" dirty="0">
              <a:solidFill>
                <a:srgbClr val="0070C0"/>
              </a:solidFill>
              <a:effectLst>
                <a:outerShdw dist="50800" dir="7200000" algn="ctr" rotWithShape="0">
                  <a:schemeClr val="bg1"/>
                </a:outerShdw>
              </a:effectLst>
              <a:latin typeface="Calibri" pitchFamily="34" charset="0"/>
            </a:endParaRPr>
          </a:p>
        </p:txBody>
      </p:sp>
      <p:pic>
        <p:nvPicPr>
          <p:cNvPr id="37894" name="Picture 6" descr="C:\Documents and Settings\Phillips\Local Settings\Temporary Internet Files\Content.IE5\G07DS3UQ\MC900413562[1].wmf"/>
          <p:cNvPicPr>
            <a:picLocks noChangeAspect="1" noChangeArrowheads="1"/>
          </p:cNvPicPr>
          <p:nvPr/>
        </p:nvPicPr>
        <p:blipFill>
          <a:blip r:embed="rId3" cstate="print"/>
          <a:srcRect/>
          <a:stretch>
            <a:fillRect/>
          </a:stretch>
        </p:blipFill>
        <p:spPr bwMode="auto">
          <a:xfrm rot="18460903">
            <a:off x="99180" y="4393874"/>
            <a:ext cx="2988483" cy="2296207"/>
          </a:xfrm>
          <a:prstGeom prst="rect">
            <a:avLst/>
          </a:prstGeom>
          <a:noFill/>
        </p:spPr>
      </p:pic>
      <p:grpSp>
        <p:nvGrpSpPr>
          <p:cNvPr id="28" name="Group 27"/>
          <p:cNvGrpSpPr/>
          <p:nvPr/>
        </p:nvGrpSpPr>
        <p:grpSpPr>
          <a:xfrm>
            <a:off x="6116042" y="2962551"/>
            <a:ext cx="2963875" cy="3737537"/>
            <a:chOff x="6116042" y="2962551"/>
            <a:chExt cx="2963875" cy="3737537"/>
          </a:xfrm>
        </p:grpSpPr>
        <p:grpSp>
          <p:nvGrpSpPr>
            <p:cNvPr id="22" name="Group 21"/>
            <p:cNvGrpSpPr/>
            <p:nvPr/>
          </p:nvGrpSpPr>
          <p:grpSpPr>
            <a:xfrm>
              <a:off x="6116042" y="2962551"/>
              <a:ext cx="2963875" cy="3737537"/>
              <a:chOff x="6116042" y="2962551"/>
              <a:chExt cx="2963875" cy="3737537"/>
            </a:xfrm>
          </p:grpSpPr>
          <p:pic>
            <p:nvPicPr>
              <p:cNvPr id="23" name="Picture 3" descr="C:\Documents and Settings\Phillips\Local Settings\Temporary Internet Files\Content.IE5\QDDJQ9JL\MC900304769[1].wmf"/>
              <p:cNvPicPr>
                <a:picLocks noChangeAspect="1" noChangeArrowheads="1"/>
              </p:cNvPicPr>
              <p:nvPr/>
            </p:nvPicPr>
            <p:blipFill>
              <a:blip r:embed="rId4" cstate="print"/>
              <a:srcRect/>
              <a:stretch>
                <a:fillRect/>
              </a:stretch>
            </p:blipFill>
            <p:spPr bwMode="auto">
              <a:xfrm rot="1574919">
                <a:off x="6116042" y="2962551"/>
                <a:ext cx="2963875" cy="3737537"/>
              </a:xfrm>
              <a:prstGeom prst="rect">
                <a:avLst/>
              </a:prstGeom>
              <a:noFill/>
            </p:spPr>
          </p:pic>
          <p:cxnSp>
            <p:nvCxnSpPr>
              <p:cNvPr id="24" name="Straight Connector 23"/>
              <p:cNvCxnSpPr/>
              <p:nvPr/>
            </p:nvCxnSpPr>
            <p:spPr>
              <a:xfrm flipV="1">
                <a:off x="7772400" y="3733800"/>
                <a:ext cx="38100" cy="205740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391400" y="5791200"/>
                <a:ext cx="838200" cy="762000"/>
              </a:xfrm>
              <a:prstGeom prst="ellipse">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7" name="Straight Connector 26"/>
            <p:cNvCxnSpPr/>
            <p:nvPr/>
          </p:nvCxnSpPr>
          <p:spPr>
            <a:xfrm flipV="1">
              <a:off x="7772400" y="5486400"/>
              <a:ext cx="0" cy="304800"/>
            </a:xfrm>
            <a:prstGeom prst="line">
              <a:avLst/>
            </a:prstGeom>
            <a:ln w="127000" cap="rnd">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726739" y="76200"/>
            <a:ext cx="5343357" cy="3535397"/>
            <a:chOff x="2590800" y="228600"/>
            <a:chExt cx="6019801" cy="4073392"/>
          </a:xfrm>
        </p:grpSpPr>
        <p:pic>
          <p:nvPicPr>
            <p:cNvPr id="30" name="Picture 29" descr="paved road3.JPG"/>
            <p:cNvPicPr>
              <a:picLocks noChangeAspect="1"/>
            </p:cNvPicPr>
            <p:nvPr/>
          </p:nvPicPr>
          <p:blipFill>
            <a:blip r:embed="rId5" cstate="print"/>
            <a:stretch>
              <a:fillRect/>
            </a:stretch>
          </p:blipFill>
          <p:spPr>
            <a:xfrm>
              <a:off x="2590800" y="228600"/>
              <a:ext cx="6019801" cy="4002527"/>
            </a:xfrm>
            <a:prstGeom prst="rect">
              <a:avLst/>
            </a:prstGeom>
            <a:ln w="76200">
              <a:solidFill>
                <a:schemeClr val="tx1"/>
              </a:solidFill>
            </a:ln>
          </p:spPr>
        </p:pic>
        <p:sp>
          <p:nvSpPr>
            <p:cNvPr id="31" name="TextBox 30"/>
            <p:cNvSpPr txBox="1"/>
            <p:nvPr/>
          </p:nvSpPr>
          <p:spPr>
            <a:xfrm>
              <a:off x="4024261" y="3805535"/>
              <a:ext cx="4583754" cy="496457"/>
            </a:xfrm>
            <a:prstGeom prst="rect">
              <a:avLst/>
            </a:prstGeom>
            <a:noFill/>
          </p:spPr>
          <p:txBody>
            <a:bodyPr wrap="none" rtlCol="0">
              <a:spAutoFit/>
            </a:bodyPr>
            <a:lstStyle/>
            <a:p>
              <a:r>
                <a:rPr lang="en-US" sz="2200" b="1" dirty="0" smtClean="0"/>
                <a:t>Al-Can Highway, British Columbia</a:t>
              </a:r>
            </a:p>
          </p:txBody>
        </p:sp>
      </p:grpSp>
      <p:grpSp>
        <p:nvGrpSpPr>
          <p:cNvPr id="32" name="Group 31"/>
          <p:cNvGrpSpPr/>
          <p:nvPr/>
        </p:nvGrpSpPr>
        <p:grpSpPr>
          <a:xfrm>
            <a:off x="3657600" y="0"/>
            <a:ext cx="5410200" cy="3581400"/>
            <a:chOff x="2886429" y="218809"/>
            <a:chExt cx="6009411" cy="3981556"/>
          </a:xfrm>
        </p:grpSpPr>
        <p:pic>
          <p:nvPicPr>
            <p:cNvPr id="33" name="Picture 2" descr="File:Picea glauca taiga.jpg"/>
            <p:cNvPicPr>
              <a:picLocks noChangeAspect="1" noChangeArrowheads="1"/>
            </p:cNvPicPr>
            <p:nvPr/>
          </p:nvPicPr>
          <p:blipFill>
            <a:blip r:embed="rId6" cstate="print"/>
            <a:srcRect/>
            <a:stretch>
              <a:fillRect/>
            </a:stretch>
          </p:blipFill>
          <p:spPr bwMode="auto">
            <a:xfrm>
              <a:off x="2886429" y="303523"/>
              <a:ext cx="6009411" cy="3896842"/>
            </a:xfrm>
            <a:prstGeom prst="rect">
              <a:avLst/>
            </a:prstGeom>
            <a:noFill/>
            <a:ln w="76200">
              <a:solidFill>
                <a:schemeClr val="tx1"/>
              </a:solidFill>
            </a:ln>
          </p:spPr>
        </p:pic>
        <p:sp>
          <p:nvSpPr>
            <p:cNvPr id="34" name="TextBox 33"/>
            <p:cNvSpPr txBox="1"/>
            <p:nvPr/>
          </p:nvSpPr>
          <p:spPr>
            <a:xfrm>
              <a:off x="2886429" y="218809"/>
              <a:ext cx="3141950" cy="461665"/>
            </a:xfrm>
            <a:prstGeom prst="rect">
              <a:avLst/>
            </a:prstGeom>
            <a:noFill/>
          </p:spPr>
          <p:txBody>
            <a:bodyPr wrap="none" rtlCol="0">
              <a:spAutoFit/>
            </a:bodyPr>
            <a:lstStyle/>
            <a:p>
              <a:r>
                <a:rPr lang="en-US" sz="2400" b="1" dirty="0" smtClean="0"/>
                <a:t>Denali Highway, Alaska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15">
                                            <p:txEl>
                                              <p:pRg st="0" end="0"/>
                                            </p:txEl>
                                          </p:spTgt>
                                        </p:tgtEl>
                                      </p:cBhvr>
                                    </p:animEffect>
                                    <p:anim calcmode="lin" valueType="num">
                                      <p:cBhvr>
                                        <p:cTn id="7" dur="1000"/>
                                        <p:tgtEl>
                                          <p:spTgt spid="15">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15">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15">
                                            <p:txEl>
                                              <p:pRg st="0" end="0"/>
                                            </p:txEl>
                                          </p:spTgt>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5">
                                            <p:bg/>
                                          </p:spTgt>
                                        </p:tgtEl>
                                      </p:cBhvr>
                                    </p:animEffect>
                                    <p:anim calcmode="lin" valueType="num">
                                      <p:cBhvr>
                                        <p:cTn id="12" dur="1000"/>
                                        <p:tgtEl>
                                          <p:spTgt spid="15">
                                            <p:bg/>
                                          </p:spTgt>
                                        </p:tgtEl>
                                        <p:attrNameLst>
                                          <p:attrName>ppt_x</p:attrName>
                                        </p:attrNameLst>
                                      </p:cBhvr>
                                      <p:tavLst>
                                        <p:tav tm="0">
                                          <p:val>
                                            <p:strVal val="ppt_x"/>
                                          </p:val>
                                        </p:tav>
                                        <p:tav tm="100000">
                                          <p:val>
                                            <p:strVal val="ppt_x"/>
                                          </p:val>
                                        </p:tav>
                                      </p:tavLst>
                                    </p:anim>
                                    <p:anim calcmode="lin" valueType="num">
                                      <p:cBhvr>
                                        <p:cTn id="13" dur="1000"/>
                                        <p:tgtEl>
                                          <p:spTgt spid="15">
                                            <p:bg/>
                                          </p:spTgt>
                                        </p:tgtEl>
                                        <p:attrNameLst>
                                          <p:attrName>ppt_y</p:attrName>
                                        </p:attrNameLst>
                                      </p:cBhvr>
                                      <p:tavLst>
                                        <p:tav tm="0">
                                          <p:val>
                                            <p:strVal val="ppt_y"/>
                                          </p:val>
                                        </p:tav>
                                        <p:tav tm="100000">
                                          <p:val>
                                            <p:strVal val="ppt_y+.1"/>
                                          </p:val>
                                        </p:tav>
                                      </p:tavLst>
                                    </p:anim>
                                    <p:set>
                                      <p:cBhvr>
                                        <p:cTn id="14" dur="1" fill="hold">
                                          <p:stCondLst>
                                            <p:cond delay="999"/>
                                          </p:stCondLst>
                                        </p:cTn>
                                        <p:tgtEl>
                                          <p:spTgt spid="15">
                                            <p:bg/>
                                          </p:spTgt>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1000"/>
                                        <p:tgtEl>
                                          <p:spTgt spid="28"/>
                                        </p:tgtEl>
                                      </p:cBhvr>
                                    </p:animEffect>
                                    <p:set>
                                      <p:cBhvr>
                                        <p:cTn id="17" dur="1" fill="hold">
                                          <p:stCondLst>
                                            <p:cond delay="999"/>
                                          </p:stCondLst>
                                        </p:cTn>
                                        <p:tgtEl>
                                          <p:spTgt spid="28"/>
                                        </p:tgtEl>
                                        <p:attrNameLst>
                                          <p:attrName>style.visibility</p:attrName>
                                        </p:attrNameLst>
                                      </p:cBhvr>
                                      <p:to>
                                        <p:strVal val="hidden"/>
                                      </p:to>
                                    </p:set>
                                  </p:childTnLst>
                                </p:cTn>
                              </p:par>
                              <p:par>
                                <p:cTn id="18" presetID="42" presetClass="exit" presetSubtype="0" fill="hold" grpId="0" nodeType="withEffect">
                                  <p:stCondLst>
                                    <p:cond delay="0"/>
                                  </p:stCondLst>
                                  <p:childTnLst>
                                    <p:animEffect transition="out" filter="fade">
                                      <p:cBhvr>
                                        <p:cTn id="19" dur="1000"/>
                                        <p:tgtEl>
                                          <p:spTgt spid="16"/>
                                        </p:tgtEl>
                                      </p:cBhvr>
                                    </p:animEffect>
                                    <p:anim calcmode="lin" valueType="num">
                                      <p:cBhvr>
                                        <p:cTn id="20" dur="1000"/>
                                        <p:tgtEl>
                                          <p:spTgt spid="16"/>
                                        </p:tgtEl>
                                        <p:attrNameLst>
                                          <p:attrName>ppt_x</p:attrName>
                                        </p:attrNameLst>
                                      </p:cBhvr>
                                      <p:tavLst>
                                        <p:tav tm="0">
                                          <p:val>
                                            <p:strVal val="ppt_x"/>
                                          </p:val>
                                        </p:tav>
                                        <p:tav tm="100000">
                                          <p:val>
                                            <p:strVal val="ppt_x"/>
                                          </p:val>
                                        </p:tav>
                                      </p:tavLst>
                                    </p:anim>
                                    <p:anim calcmode="lin" valueType="num">
                                      <p:cBhvr>
                                        <p:cTn id="21" dur="1000"/>
                                        <p:tgtEl>
                                          <p:spTgt spid="16"/>
                                        </p:tgtEl>
                                        <p:attrNameLst>
                                          <p:attrName>ppt_y</p:attrName>
                                        </p:attrNameLst>
                                      </p:cBhvr>
                                      <p:tavLst>
                                        <p:tav tm="0">
                                          <p:val>
                                            <p:strVal val="ppt_y"/>
                                          </p:val>
                                        </p:tav>
                                        <p:tav tm="100000">
                                          <p:val>
                                            <p:strVal val="ppt_y+.1"/>
                                          </p:val>
                                        </p:tav>
                                      </p:tavLst>
                                    </p:anim>
                                    <p:set>
                                      <p:cBhvr>
                                        <p:cTn id="22" dur="1" fill="hold">
                                          <p:stCondLst>
                                            <p:cond delay="999"/>
                                          </p:stCondLst>
                                        </p:cTn>
                                        <p:tgtEl>
                                          <p:spTgt spid="16"/>
                                        </p:tgtEl>
                                        <p:attrNameLst>
                                          <p:attrName>style.visibility</p:attrName>
                                        </p:attrNameLst>
                                      </p:cBhvr>
                                      <p:to>
                                        <p:strVal val="hidden"/>
                                      </p:to>
                                    </p:set>
                                  </p:childTnLst>
                                </p:cTn>
                              </p:par>
                              <p:par>
                                <p:cTn id="23" presetID="42" presetClass="exit" presetSubtype="0" fill="hold" grpId="0" nodeType="withEffect">
                                  <p:stCondLst>
                                    <p:cond delay="0"/>
                                  </p:stCondLst>
                                  <p:childTnLst>
                                    <p:animEffect transition="out" filter="fade">
                                      <p:cBhvr>
                                        <p:cTn id="24" dur="1000"/>
                                        <p:tgtEl>
                                          <p:spTgt spid="35"/>
                                        </p:tgtEl>
                                      </p:cBhvr>
                                    </p:animEffect>
                                    <p:anim calcmode="lin" valueType="num">
                                      <p:cBhvr>
                                        <p:cTn id="25" dur="1000"/>
                                        <p:tgtEl>
                                          <p:spTgt spid="35"/>
                                        </p:tgtEl>
                                        <p:attrNameLst>
                                          <p:attrName>ppt_x</p:attrName>
                                        </p:attrNameLst>
                                      </p:cBhvr>
                                      <p:tavLst>
                                        <p:tav tm="0">
                                          <p:val>
                                            <p:strVal val="ppt_x"/>
                                          </p:val>
                                        </p:tav>
                                        <p:tav tm="100000">
                                          <p:val>
                                            <p:strVal val="ppt_x"/>
                                          </p:val>
                                        </p:tav>
                                      </p:tavLst>
                                    </p:anim>
                                    <p:anim calcmode="lin" valueType="num">
                                      <p:cBhvr>
                                        <p:cTn id="26" dur="1000"/>
                                        <p:tgtEl>
                                          <p:spTgt spid="35"/>
                                        </p:tgtEl>
                                        <p:attrNameLst>
                                          <p:attrName>ppt_y</p:attrName>
                                        </p:attrNameLst>
                                      </p:cBhvr>
                                      <p:tavLst>
                                        <p:tav tm="0">
                                          <p:val>
                                            <p:strVal val="ppt_y"/>
                                          </p:val>
                                        </p:tav>
                                        <p:tav tm="100000">
                                          <p:val>
                                            <p:strVal val="ppt_y+.1"/>
                                          </p:val>
                                        </p:tav>
                                      </p:tavLst>
                                    </p:anim>
                                    <p:set>
                                      <p:cBhvr>
                                        <p:cTn id="27" dur="1" fill="hold">
                                          <p:stCondLst>
                                            <p:cond delay="999"/>
                                          </p:stCondLst>
                                        </p:cTn>
                                        <p:tgtEl>
                                          <p:spTgt spid="35"/>
                                        </p:tgtEl>
                                        <p:attrNameLst>
                                          <p:attrName>style.visibility</p:attrName>
                                        </p:attrNameLst>
                                      </p:cBhvr>
                                      <p:to>
                                        <p:strVal val="hidden"/>
                                      </p:to>
                                    </p:se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1">
                                            <p:bg/>
                                          </p:spTgt>
                                        </p:tgtEl>
                                        <p:attrNameLst>
                                          <p:attrName>style.visibility</p:attrName>
                                        </p:attrNameLst>
                                      </p:cBhvr>
                                      <p:to>
                                        <p:strVal val="visible"/>
                                      </p:to>
                                    </p:set>
                                    <p:animEffect transition="in" filter="fade">
                                      <p:cBhvr>
                                        <p:cTn id="31" dur="1000"/>
                                        <p:tgtEl>
                                          <p:spTgt spid="11">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left)">
                                      <p:cBhvr>
                                        <p:cTn id="34" dur="1000"/>
                                        <p:tgtEl>
                                          <p:spTgt spid="11">
                                            <p:txEl>
                                              <p:pRg st="0" end="0"/>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7894"/>
                                        </p:tgtEl>
                                        <p:attrNameLst>
                                          <p:attrName>style.visibility</p:attrName>
                                        </p:attrNameLst>
                                      </p:cBhvr>
                                      <p:to>
                                        <p:strVal val="visible"/>
                                      </p:to>
                                    </p:set>
                                    <p:animEffect transition="in" filter="dissolve">
                                      <p:cBhvr>
                                        <p:cTn id="37" dur="1000"/>
                                        <p:tgtEl>
                                          <p:spTgt spid="3789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left)">
                                      <p:cBhvr>
                                        <p:cTn id="42" dur="1000"/>
                                        <p:tgtEl>
                                          <p:spTgt spid="11">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Effect transition="in" filter="wipe(left)">
                                      <p:cBhvr>
                                        <p:cTn id="49" dur="1000"/>
                                        <p:tgtEl>
                                          <p:spTgt spid="11">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1000"/>
                                        <p:tgtEl>
                                          <p:spTgt spid="37894"/>
                                        </p:tgtEl>
                                      </p:cBhvr>
                                    </p:animEffect>
                                    <p:set>
                                      <p:cBhvr>
                                        <p:cTn id="54" dur="1" fill="hold">
                                          <p:stCondLst>
                                            <p:cond delay="999"/>
                                          </p:stCondLst>
                                        </p:cTn>
                                        <p:tgtEl>
                                          <p:spTgt spid="37894"/>
                                        </p:tgtEl>
                                        <p:attrNameLst>
                                          <p:attrName>style.visibility</p:attrName>
                                        </p:attrNameLst>
                                      </p:cBhvr>
                                      <p:to>
                                        <p:strVal val="hidden"/>
                                      </p:to>
                                    </p:se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0">
                                            <p:bg/>
                                          </p:spTgt>
                                        </p:tgtEl>
                                        <p:attrNameLst>
                                          <p:attrName>style.visibility</p:attrName>
                                        </p:attrNameLst>
                                      </p:cBhvr>
                                      <p:to>
                                        <p:strVal val="visible"/>
                                      </p:to>
                                    </p:set>
                                    <p:animEffect transition="in" filter="fade">
                                      <p:cBhvr>
                                        <p:cTn id="58" dur="1000"/>
                                        <p:tgtEl>
                                          <p:spTgt spid="10">
                                            <p:bg/>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Effect transition="in" filter="wipe(left)">
                                      <p:cBhvr>
                                        <p:cTn id="61" dur="1000"/>
                                        <p:tgtEl>
                                          <p:spTgt spid="10">
                                            <p:txEl>
                                              <p:pRg st="0" end="0"/>
                                            </p:txEl>
                                          </p:spTgt>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10">
                                            <p:txEl>
                                              <p:pRg st="1" end="1"/>
                                            </p:txEl>
                                          </p:spTgt>
                                        </p:tgtEl>
                                        <p:attrNameLst>
                                          <p:attrName>style.visibility</p:attrName>
                                        </p:attrNameLst>
                                      </p:cBhvr>
                                      <p:to>
                                        <p:strVal val="visible"/>
                                      </p:to>
                                    </p:set>
                                    <p:animEffect transition="in" filter="wipe(left)">
                                      <p:cBhvr>
                                        <p:cTn id="65" dur="1000"/>
                                        <p:tgtEl>
                                          <p:spTgt spid="10">
                                            <p:txEl>
                                              <p:pRg st="1" end="1"/>
                                            </p:txEl>
                                          </p:spTgt>
                                        </p:tgtEl>
                                      </p:cBhvr>
                                    </p:animEffect>
                                  </p:childTnLst>
                                </p:cTn>
                              </p:par>
                            </p:childTnLst>
                          </p:cTn>
                        </p:par>
                        <p:par>
                          <p:cTn id="66" fill="hold">
                            <p:stCondLst>
                              <p:cond delay="3000"/>
                            </p:stCondLst>
                            <p:childTnLst>
                              <p:par>
                                <p:cTn id="67" presetID="10" presetClass="entr" presetSubtype="0"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5" grpId="0" build="p" animBg="1"/>
      <p:bldP spid="16" grpId="0" animBg="1"/>
      <p:bldP spid="11" grpId="0" uiExpand="1" build="allAtOnce" animBg="1"/>
      <p:bldP spid="10" grpId="0" uiExpan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914400"/>
            <a:ext cx="9144000" cy="5943600"/>
            <a:chOff x="0" y="914400"/>
            <a:chExt cx="9144000" cy="5943600"/>
          </a:xfrm>
        </p:grpSpPr>
        <p:grpSp>
          <p:nvGrpSpPr>
            <p:cNvPr id="2" name="Group 5"/>
            <p:cNvGrpSpPr/>
            <p:nvPr/>
          </p:nvGrpSpPr>
          <p:grpSpPr>
            <a:xfrm>
              <a:off x="0" y="914400"/>
              <a:ext cx="9144000" cy="5943600"/>
              <a:chOff x="1" y="889554"/>
              <a:chExt cx="9144000" cy="5943600"/>
            </a:xfrm>
          </p:grpSpPr>
          <p:sp>
            <p:nvSpPr>
              <p:cNvPr id="7" name="Rectangle 6"/>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p:nvSpPr>
            <p:cNvPr id="21" name="Freeform 20"/>
            <p:cNvSpPr/>
            <p:nvPr/>
          </p:nvSpPr>
          <p:spPr>
            <a:xfrm>
              <a:off x="3929269" y="3987011"/>
              <a:ext cx="1120756" cy="524407"/>
            </a:xfrm>
            <a:custGeom>
              <a:avLst/>
              <a:gdLst>
                <a:gd name="connsiteX0" fmla="*/ 12306 w 1120756"/>
                <a:gd name="connsiteY0" fmla="*/ 45436 h 524407"/>
                <a:gd name="connsiteX1" fmla="*/ 142935 w 1120756"/>
                <a:gd name="connsiteY1" fmla="*/ 56795 h 524407"/>
                <a:gd name="connsiteX2" fmla="*/ 381474 w 1120756"/>
                <a:gd name="connsiteY2" fmla="*/ 0 h 524407"/>
                <a:gd name="connsiteX3" fmla="*/ 580256 w 1120756"/>
                <a:gd name="connsiteY3" fmla="*/ 56795 h 524407"/>
                <a:gd name="connsiteX4" fmla="*/ 756321 w 1120756"/>
                <a:gd name="connsiteY4" fmla="*/ 147667 h 524407"/>
                <a:gd name="connsiteX5" fmla="*/ 932386 w 1120756"/>
                <a:gd name="connsiteY5" fmla="*/ 113590 h 524407"/>
                <a:gd name="connsiteX6" fmla="*/ 1017578 w 1120756"/>
                <a:gd name="connsiteY6" fmla="*/ 119270 h 524407"/>
                <a:gd name="connsiteX7" fmla="*/ 1023258 w 1120756"/>
                <a:gd name="connsiteY7" fmla="*/ 107911 h 524407"/>
                <a:gd name="connsiteX8" fmla="*/ 1114130 w 1120756"/>
                <a:gd name="connsiteY8" fmla="*/ 221501 h 524407"/>
                <a:gd name="connsiteX9" fmla="*/ 1063014 w 1120756"/>
                <a:gd name="connsiteY9" fmla="*/ 431642 h 524407"/>
                <a:gd name="connsiteX10" fmla="*/ 1034617 w 1120756"/>
                <a:gd name="connsiteY10" fmla="*/ 494117 h 524407"/>
                <a:gd name="connsiteX11" fmla="*/ 926706 w 1120756"/>
                <a:gd name="connsiteY11" fmla="*/ 511155 h 524407"/>
                <a:gd name="connsiteX12" fmla="*/ 881270 w 1120756"/>
                <a:gd name="connsiteY12" fmla="*/ 414604 h 524407"/>
                <a:gd name="connsiteX13" fmla="*/ 773360 w 1120756"/>
                <a:gd name="connsiteY13" fmla="*/ 340770 h 524407"/>
                <a:gd name="connsiteX14" fmla="*/ 676808 w 1120756"/>
                <a:gd name="connsiteY14" fmla="*/ 318052 h 524407"/>
                <a:gd name="connsiteX15" fmla="*/ 580256 w 1120756"/>
                <a:gd name="connsiteY15" fmla="*/ 340770 h 524407"/>
                <a:gd name="connsiteX16" fmla="*/ 597295 w 1120756"/>
                <a:gd name="connsiteY16" fmla="*/ 266937 h 524407"/>
                <a:gd name="connsiteX17" fmla="*/ 495064 w 1120756"/>
                <a:gd name="connsiteY17" fmla="*/ 215821 h 524407"/>
                <a:gd name="connsiteX18" fmla="*/ 409871 w 1120756"/>
                <a:gd name="connsiteY18" fmla="*/ 164706 h 524407"/>
                <a:gd name="connsiteX19" fmla="*/ 324679 w 1120756"/>
                <a:gd name="connsiteY19" fmla="*/ 193103 h 524407"/>
                <a:gd name="connsiteX20" fmla="*/ 222448 w 1120756"/>
                <a:gd name="connsiteY20" fmla="*/ 198783 h 524407"/>
                <a:gd name="connsiteX21" fmla="*/ 148614 w 1120756"/>
                <a:gd name="connsiteY21" fmla="*/ 210142 h 524407"/>
                <a:gd name="connsiteX22" fmla="*/ 69101 w 1120756"/>
                <a:gd name="connsiteY22" fmla="*/ 176065 h 524407"/>
                <a:gd name="connsiteX23" fmla="*/ 12306 w 1120756"/>
                <a:gd name="connsiteY23" fmla="*/ 45436 h 5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0756" h="524407">
                  <a:moveTo>
                    <a:pt x="12306" y="45436"/>
                  </a:moveTo>
                  <a:cubicBezTo>
                    <a:pt x="24612" y="25558"/>
                    <a:pt x="81407" y="64368"/>
                    <a:pt x="142935" y="56795"/>
                  </a:cubicBezTo>
                  <a:cubicBezTo>
                    <a:pt x="204463" y="49222"/>
                    <a:pt x="308587" y="0"/>
                    <a:pt x="381474" y="0"/>
                  </a:cubicBezTo>
                  <a:cubicBezTo>
                    <a:pt x="454361" y="0"/>
                    <a:pt x="517782" y="32184"/>
                    <a:pt x="580256" y="56795"/>
                  </a:cubicBezTo>
                  <a:cubicBezTo>
                    <a:pt x="642730" y="81406"/>
                    <a:pt x="697633" y="138201"/>
                    <a:pt x="756321" y="147667"/>
                  </a:cubicBezTo>
                  <a:cubicBezTo>
                    <a:pt x="815009" y="157133"/>
                    <a:pt x="888843" y="118323"/>
                    <a:pt x="932386" y="113590"/>
                  </a:cubicBezTo>
                  <a:cubicBezTo>
                    <a:pt x="975929" y="108857"/>
                    <a:pt x="1002433" y="120216"/>
                    <a:pt x="1017578" y="119270"/>
                  </a:cubicBezTo>
                  <a:cubicBezTo>
                    <a:pt x="1032723" y="118324"/>
                    <a:pt x="1007166" y="90873"/>
                    <a:pt x="1023258" y="107911"/>
                  </a:cubicBezTo>
                  <a:cubicBezTo>
                    <a:pt x="1039350" y="124949"/>
                    <a:pt x="1107504" y="167546"/>
                    <a:pt x="1114130" y="221501"/>
                  </a:cubicBezTo>
                  <a:cubicBezTo>
                    <a:pt x="1120756" y="275456"/>
                    <a:pt x="1076266" y="386206"/>
                    <a:pt x="1063014" y="431642"/>
                  </a:cubicBezTo>
                  <a:cubicBezTo>
                    <a:pt x="1049762" y="477078"/>
                    <a:pt x="1057335" y="480865"/>
                    <a:pt x="1034617" y="494117"/>
                  </a:cubicBezTo>
                  <a:cubicBezTo>
                    <a:pt x="1011899" y="507369"/>
                    <a:pt x="952264" y="524407"/>
                    <a:pt x="926706" y="511155"/>
                  </a:cubicBezTo>
                  <a:cubicBezTo>
                    <a:pt x="901148" y="497903"/>
                    <a:pt x="906828" y="443001"/>
                    <a:pt x="881270" y="414604"/>
                  </a:cubicBezTo>
                  <a:cubicBezTo>
                    <a:pt x="855712" y="386207"/>
                    <a:pt x="807437" y="356862"/>
                    <a:pt x="773360" y="340770"/>
                  </a:cubicBezTo>
                  <a:cubicBezTo>
                    <a:pt x="739283" y="324678"/>
                    <a:pt x="708992" y="318052"/>
                    <a:pt x="676808" y="318052"/>
                  </a:cubicBezTo>
                  <a:cubicBezTo>
                    <a:pt x="644624" y="318052"/>
                    <a:pt x="593508" y="349289"/>
                    <a:pt x="580256" y="340770"/>
                  </a:cubicBezTo>
                  <a:cubicBezTo>
                    <a:pt x="567004" y="332251"/>
                    <a:pt x="611494" y="287762"/>
                    <a:pt x="597295" y="266937"/>
                  </a:cubicBezTo>
                  <a:cubicBezTo>
                    <a:pt x="583096" y="246112"/>
                    <a:pt x="526301" y="232859"/>
                    <a:pt x="495064" y="215821"/>
                  </a:cubicBezTo>
                  <a:cubicBezTo>
                    <a:pt x="463827" y="198783"/>
                    <a:pt x="438268" y="168492"/>
                    <a:pt x="409871" y="164706"/>
                  </a:cubicBezTo>
                  <a:cubicBezTo>
                    <a:pt x="381474" y="160920"/>
                    <a:pt x="355916" y="187424"/>
                    <a:pt x="324679" y="193103"/>
                  </a:cubicBezTo>
                  <a:cubicBezTo>
                    <a:pt x="293442" y="198782"/>
                    <a:pt x="251792" y="195943"/>
                    <a:pt x="222448" y="198783"/>
                  </a:cubicBezTo>
                  <a:cubicBezTo>
                    <a:pt x="193104" y="201623"/>
                    <a:pt x="174172" y="213928"/>
                    <a:pt x="148614" y="210142"/>
                  </a:cubicBezTo>
                  <a:cubicBezTo>
                    <a:pt x="123056" y="206356"/>
                    <a:pt x="95605" y="203516"/>
                    <a:pt x="69101" y="176065"/>
                  </a:cubicBezTo>
                  <a:cubicBezTo>
                    <a:pt x="42597" y="148614"/>
                    <a:pt x="0" y="65314"/>
                    <a:pt x="12306" y="45436"/>
                  </a:cubicBezTo>
                  <a:close/>
                </a:path>
              </a:pathLst>
            </a:custGeom>
            <a:solidFill>
              <a:srgbClr val="D71B07"/>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Freeform 22"/>
          <p:cNvSpPr/>
          <p:nvPr/>
        </p:nvSpPr>
        <p:spPr>
          <a:xfrm>
            <a:off x="178426" y="1905000"/>
            <a:ext cx="8902073" cy="228598"/>
          </a:xfrm>
          <a:custGeom>
            <a:avLst/>
            <a:gdLst>
              <a:gd name="connsiteX0" fmla="*/ 0 w 2685393"/>
              <a:gd name="connsiteY0" fmla="*/ 0 h 457200"/>
              <a:gd name="connsiteX1" fmla="*/ 693683 w 2685393"/>
              <a:gd name="connsiteY1" fmla="*/ 189187 h 457200"/>
              <a:gd name="connsiteX2" fmla="*/ 1655380 w 2685393"/>
              <a:gd name="connsiteY2" fmla="*/ 378373 h 457200"/>
              <a:gd name="connsiteX3" fmla="*/ 2522483 w 2685393"/>
              <a:gd name="connsiteY3" fmla="*/ 441435 h 457200"/>
              <a:gd name="connsiteX4" fmla="*/ 2632842 w 2685393"/>
              <a:gd name="connsiteY4" fmla="*/ 457200 h 457200"/>
              <a:gd name="connsiteX0" fmla="*/ 0 w 2522483"/>
              <a:gd name="connsiteY0" fmla="*/ 0 h 441435"/>
              <a:gd name="connsiteX1" fmla="*/ 693683 w 2522483"/>
              <a:gd name="connsiteY1" fmla="*/ 189187 h 441435"/>
              <a:gd name="connsiteX2" fmla="*/ 1655380 w 2522483"/>
              <a:gd name="connsiteY2" fmla="*/ 378373 h 441435"/>
              <a:gd name="connsiteX3" fmla="*/ 2522483 w 2522483"/>
              <a:gd name="connsiteY3" fmla="*/ 441435 h 441435"/>
              <a:gd name="connsiteX0" fmla="*/ 0 w 2643352"/>
              <a:gd name="connsiteY0" fmla="*/ 0 h 428298"/>
              <a:gd name="connsiteX1" fmla="*/ 693683 w 2643352"/>
              <a:gd name="connsiteY1" fmla="*/ 189187 h 428298"/>
              <a:gd name="connsiteX2" fmla="*/ 1655380 w 2643352"/>
              <a:gd name="connsiteY2" fmla="*/ 378373 h 428298"/>
              <a:gd name="connsiteX3" fmla="*/ 2643352 w 2643352"/>
              <a:gd name="connsiteY3" fmla="*/ 428298 h 428298"/>
              <a:gd name="connsiteX0" fmla="*/ 215463 w 2858815"/>
              <a:gd name="connsiteY0" fmla="*/ 0 h 428298"/>
              <a:gd name="connsiteX1" fmla="*/ 115614 w 2858815"/>
              <a:gd name="connsiteY1" fmla="*/ 352098 h 428298"/>
              <a:gd name="connsiteX2" fmla="*/ 909146 w 2858815"/>
              <a:gd name="connsiteY2" fmla="*/ 189187 h 428298"/>
              <a:gd name="connsiteX3" fmla="*/ 1870843 w 2858815"/>
              <a:gd name="connsiteY3" fmla="*/ 378373 h 428298"/>
              <a:gd name="connsiteX4" fmla="*/ 2858815 w 2858815"/>
              <a:gd name="connsiteY4" fmla="*/ 428298 h 428298"/>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212835 w 2856187"/>
              <a:gd name="connsiteY0" fmla="*/ 58682 h 491359"/>
              <a:gd name="connsiteX1" fmla="*/ 197069 w 2856187"/>
              <a:gd name="connsiteY1" fmla="*/ 58683 h 491359"/>
              <a:gd name="connsiteX2" fmla="*/ 112986 w 2856187"/>
              <a:gd name="connsiteY2" fmla="*/ 410780 h 491359"/>
              <a:gd name="connsiteX3" fmla="*/ 874987 w 2856187"/>
              <a:gd name="connsiteY3" fmla="*/ 486980 h 491359"/>
              <a:gd name="connsiteX4" fmla="*/ 1868215 w 2856187"/>
              <a:gd name="connsiteY4" fmla="*/ 437055 h 491359"/>
              <a:gd name="connsiteX5" fmla="*/ 2856187 w 2856187"/>
              <a:gd name="connsiteY5" fmla="*/ 486980 h 491359"/>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0 w 2743201"/>
              <a:gd name="connsiteY0" fmla="*/ 0 h 80579"/>
              <a:gd name="connsiteX1" fmla="*/ 762001 w 2743201"/>
              <a:gd name="connsiteY1" fmla="*/ 76200 h 80579"/>
              <a:gd name="connsiteX2" fmla="*/ 1755229 w 2743201"/>
              <a:gd name="connsiteY2" fmla="*/ 26275 h 80579"/>
              <a:gd name="connsiteX3" fmla="*/ 2743201 w 2743201"/>
              <a:gd name="connsiteY3" fmla="*/ 76200 h 80579"/>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400"/>
              <a:gd name="connsiteY0" fmla="*/ 10072 h 90651"/>
              <a:gd name="connsiteX1" fmla="*/ 762001 w 2819400"/>
              <a:gd name="connsiteY1" fmla="*/ 86272 h 90651"/>
              <a:gd name="connsiteX2" fmla="*/ 1755229 w 2819400"/>
              <a:gd name="connsiteY2" fmla="*/ 36347 h 90651"/>
              <a:gd name="connsiteX3" fmla="*/ 2819400 w 2819400"/>
              <a:gd name="connsiteY3" fmla="*/ 86272 h 90651"/>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399"/>
              <a:gd name="connsiteY0" fmla="*/ 13138 h 93717"/>
              <a:gd name="connsiteX1" fmla="*/ 762001 w 2819399"/>
              <a:gd name="connsiteY1" fmla="*/ 89338 h 93717"/>
              <a:gd name="connsiteX2" fmla="*/ 1755229 w 2819399"/>
              <a:gd name="connsiteY2" fmla="*/ 39413 h 93717"/>
              <a:gd name="connsiteX3" fmla="*/ 2819399 w 2819399"/>
              <a:gd name="connsiteY3" fmla="*/ 13138 h 93717"/>
              <a:gd name="connsiteX0" fmla="*/ 127000 w 2946399"/>
              <a:gd name="connsiteY0" fmla="*/ 13138 h 94318"/>
              <a:gd name="connsiteX1" fmla="*/ 127000 w 2946399"/>
              <a:gd name="connsiteY1" fmla="*/ 69292 h 94318"/>
              <a:gd name="connsiteX2" fmla="*/ 889001 w 2946399"/>
              <a:gd name="connsiteY2" fmla="*/ 89338 h 94318"/>
              <a:gd name="connsiteX3" fmla="*/ 1882229 w 2946399"/>
              <a:gd name="connsiteY3" fmla="*/ 39413 h 94318"/>
              <a:gd name="connsiteX4" fmla="*/ 2946399 w 2946399"/>
              <a:gd name="connsiteY4" fmla="*/ 13138 h 94318"/>
              <a:gd name="connsiteX0" fmla="*/ 0 w 2819399"/>
              <a:gd name="connsiteY0" fmla="*/ 69292 h 94318"/>
              <a:gd name="connsiteX1" fmla="*/ 762001 w 2819399"/>
              <a:gd name="connsiteY1" fmla="*/ 89338 h 94318"/>
              <a:gd name="connsiteX2" fmla="*/ 1755229 w 2819399"/>
              <a:gd name="connsiteY2" fmla="*/ 39413 h 94318"/>
              <a:gd name="connsiteX3" fmla="*/ 2819399 w 2819399"/>
              <a:gd name="connsiteY3" fmla="*/ 13138 h 94318"/>
              <a:gd name="connsiteX0" fmla="*/ 0 w 2819399"/>
              <a:gd name="connsiteY0" fmla="*/ 69292 h 89338"/>
              <a:gd name="connsiteX1" fmla="*/ 762001 w 2819399"/>
              <a:gd name="connsiteY1" fmla="*/ 89338 h 89338"/>
              <a:gd name="connsiteX2" fmla="*/ 1765418 w 2819399"/>
              <a:gd name="connsiteY2" fmla="*/ 69292 h 89338"/>
              <a:gd name="connsiteX3" fmla="*/ 2819399 w 2819399"/>
              <a:gd name="connsiteY3" fmla="*/ 13138 h 89338"/>
              <a:gd name="connsiteX0" fmla="*/ 0 w 2819399"/>
              <a:gd name="connsiteY0" fmla="*/ 56154 h 76200"/>
              <a:gd name="connsiteX1" fmla="*/ 762001 w 2819399"/>
              <a:gd name="connsiteY1" fmla="*/ 76200 h 76200"/>
              <a:gd name="connsiteX2" fmla="*/ 1765418 w 2819399"/>
              <a:gd name="connsiteY2" fmla="*/ 56154 h 76200"/>
              <a:gd name="connsiteX3" fmla="*/ 2819399 w 2819399"/>
              <a:gd name="connsiteY3" fmla="*/ 0 h 76200"/>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100650 w 2920049"/>
              <a:gd name="connsiteY0" fmla="*/ 34137 h 100378"/>
              <a:gd name="connsiteX1" fmla="*/ 127000 w 2920049"/>
              <a:gd name="connsiteY1" fmla="*/ 11040 h 100378"/>
              <a:gd name="connsiteX2" fmla="*/ 862651 w 2920049"/>
              <a:gd name="connsiteY2" fmla="*/ 100378 h 100378"/>
              <a:gd name="connsiteX3" fmla="*/ 1866068 w 2920049"/>
              <a:gd name="connsiteY3" fmla="*/ 80332 h 100378"/>
              <a:gd name="connsiteX4" fmla="*/ 2920049 w 2920049"/>
              <a:gd name="connsiteY4" fmla="*/ 24178 h 100378"/>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31308 h 91854"/>
              <a:gd name="connsiteX1" fmla="*/ 788351 w 2845749"/>
              <a:gd name="connsiteY1" fmla="*/ 91854 h 91854"/>
              <a:gd name="connsiteX2" fmla="*/ 1791768 w 2845749"/>
              <a:gd name="connsiteY2" fmla="*/ 71808 h 91854"/>
              <a:gd name="connsiteX3" fmla="*/ 2845749 w 2845749"/>
              <a:gd name="connsiteY3" fmla="*/ 0 h 91854"/>
              <a:gd name="connsiteX0" fmla="*/ 0 w 2740351"/>
              <a:gd name="connsiteY0" fmla="*/ 15654 h 76200"/>
              <a:gd name="connsiteX1" fmla="*/ 788351 w 2740351"/>
              <a:gd name="connsiteY1" fmla="*/ 76200 h 76200"/>
              <a:gd name="connsiteX2" fmla="*/ 1791768 w 2740351"/>
              <a:gd name="connsiteY2" fmla="*/ 56154 h 76200"/>
              <a:gd name="connsiteX3" fmla="*/ 2740351 w 2740351"/>
              <a:gd name="connsiteY3" fmla="*/ 0 h 76200"/>
              <a:gd name="connsiteX0" fmla="*/ 0 w 2766701"/>
              <a:gd name="connsiteY0" fmla="*/ 1 h 60547"/>
              <a:gd name="connsiteX1" fmla="*/ 788351 w 2766701"/>
              <a:gd name="connsiteY1" fmla="*/ 60547 h 60547"/>
              <a:gd name="connsiteX2" fmla="*/ 1791768 w 2766701"/>
              <a:gd name="connsiteY2" fmla="*/ 40501 h 60547"/>
              <a:gd name="connsiteX3" fmla="*/ 2766701 w 2766701"/>
              <a:gd name="connsiteY3" fmla="*/ 0 h 60547"/>
              <a:gd name="connsiteX0" fmla="*/ 0 w 2766701"/>
              <a:gd name="connsiteY0" fmla="*/ 15654 h 76200"/>
              <a:gd name="connsiteX1" fmla="*/ 788351 w 2766701"/>
              <a:gd name="connsiteY1" fmla="*/ 76200 h 76200"/>
              <a:gd name="connsiteX2" fmla="*/ 1791768 w 2766701"/>
              <a:gd name="connsiteY2" fmla="*/ 56154 h 76200"/>
              <a:gd name="connsiteX3" fmla="*/ 2766701 w 2766701"/>
              <a:gd name="connsiteY3" fmla="*/ 0 h 76200"/>
              <a:gd name="connsiteX0" fmla="*/ 0 w 2766700"/>
              <a:gd name="connsiteY0" fmla="*/ 78268 h 138814"/>
              <a:gd name="connsiteX1" fmla="*/ 788351 w 2766700"/>
              <a:gd name="connsiteY1" fmla="*/ 138814 h 138814"/>
              <a:gd name="connsiteX2" fmla="*/ 1791768 w 2766700"/>
              <a:gd name="connsiteY2" fmla="*/ 118768 h 138814"/>
              <a:gd name="connsiteX3" fmla="*/ 2766700 w 2766700"/>
              <a:gd name="connsiteY3" fmla="*/ 0 h 138814"/>
              <a:gd name="connsiteX0" fmla="*/ 0 w 2766700"/>
              <a:gd name="connsiteY0" fmla="*/ 78268 h 138814"/>
              <a:gd name="connsiteX1" fmla="*/ 788351 w 2766700"/>
              <a:gd name="connsiteY1" fmla="*/ 138814 h 138814"/>
              <a:gd name="connsiteX2" fmla="*/ 1791768 w 2766700"/>
              <a:gd name="connsiteY2" fmla="*/ 78268 h 138814"/>
              <a:gd name="connsiteX3" fmla="*/ 2766700 w 2766700"/>
              <a:gd name="connsiteY3" fmla="*/ 0 h 138814"/>
              <a:gd name="connsiteX0" fmla="*/ 0 w 2766700"/>
              <a:gd name="connsiteY0" fmla="*/ 78268 h 125228"/>
              <a:gd name="connsiteX1" fmla="*/ 764137 w 2766700"/>
              <a:gd name="connsiteY1" fmla="*/ 125228 h 125228"/>
              <a:gd name="connsiteX2" fmla="*/ 1791768 w 2766700"/>
              <a:gd name="connsiteY2" fmla="*/ 78268 h 125228"/>
              <a:gd name="connsiteX3" fmla="*/ 2766700 w 2766700"/>
              <a:gd name="connsiteY3" fmla="*/ 0 h 125228"/>
              <a:gd name="connsiteX0" fmla="*/ 0 w 2766700"/>
              <a:gd name="connsiteY0" fmla="*/ 46961 h 125228"/>
              <a:gd name="connsiteX1" fmla="*/ 764137 w 2766700"/>
              <a:gd name="connsiteY1" fmla="*/ 125228 h 125228"/>
              <a:gd name="connsiteX2" fmla="*/ 1791768 w 2766700"/>
              <a:gd name="connsiteY2" fmla="*/ 78268 h 125228"/>
              <a:gd name="connsiteX3" fmla="*/ 2766700 w 2766700"/>
              <a:gd name="connsiteY3" fmla="*/ 0 h 125228"/>
              <a:gd name="connsiteX0" fmla="*/ 0 w 2924798"/>
              <a:gd name="connsiteY0" fmla="*/ 0 h 78267"/>
              <a:gd name="connsiteX1" fmla="*/ 764137 w 2924798"/>
              <a:gd name="connsiteY1" fmla="*/ 78267 h 78267"/>
              <a:gd name="connsiteX2" fmla="*/ 1791768 w 2924798"/>
              <a:gd name="connsiteY2" fmla="*/ 31307 h 78267"/>
              <a:gd name="connsiteX3" fmla="*/ 2924798 w 2924798"/>
              <a:gd name="connsiteY3" fmla="*/ 0 h 78267"/>
              <a:gd name="connsiteX0" fmla="*/ 0 w 2924798"/>
              <a:gd name="connsiteY0" fmla="*/ 10210 h 88477"/>
              <a:gd name="connsiteX1" fmla="*/ 764137 w 2924798"/>
              <a:gd name="connsiteY1" fmla="*/ 88477 h 88477"/>
              <a:gd name="connsiteX2" fmla="*/ 1791768 w 2924798"/>
              <a:gd name="connsiteY2" fmla="*/ 41517 h 88477"/>
              <a:gd name="connsiteX3" fmla="*/ 2924798 w 2924798"/>
              <a:gd name="connsiteY3" fmla="*/ 10210 h 88477"/>
              <a:gd name="connsiteX0" fmla="*/ 0 w 2924798"/>
              <a:gd name="connsiteY0" fmla="*/ 0 h 78267"/>
              <a:gd name="connsiteX1" fmla="*/ 764137 w 2924798"/>
              <a:gd name="connsiteY1" fmla="*/ 78267 h 78267"/>
              <a:gd name="connsiteX2" fmla="*/ 1791768 w 2924798"/>
              <a:gd name="connsiteY2" fmla="*/ 31307 h 78267"/>
              <a:gd name="connsiteX3" fmla="*/ 2924798 w 2924798"/>
              <a:gd name="connsiteY3" fmla="*/ 0 h 78267"/>
              <a:gd name="connsiteX0" fmla="*/ 153705 w 3078503"/>
              <a:gd name="connsiteY0" fmla="*/ 799 h 79066"/>
              <a:gd name="connsiteX1" fmla="*/ 127356 w 3078503"/>
              <a:gd name="connsiteY1" fmla="*/ 16452 h 79066"/>
              <a:gd name="connsiteX2" fmla="*/ 917842 w 3078503"/>
              <a:gd name="connsiteY2" fmla="*/ 79066 h 79066"/>
              <a:gd name="connsiteX3" fmla="*/ 1945473 w 3078503"/>
              <a:gd name="connsiteY3" fmla="*/ 32106 h 79066"/>
              <a:gd name="connsiteX4" fmla="*/ 3078503 w 3078503"/>
              <a:gd name="connsiteY4" fmla="*/ 799 h 79066"/>
              <a:gd name="connsiteX0" fmla="*/ 0 w 2951147"/>
              <a:gd name="connsiteY0" fmla="*/ 15653 h 78267"/>
              <a:gd name="connsiteX1" fmla="*/ 790486 w 2951147"/>
              <a:gd name="connsiteY1" fmla="*/ 78267 h 78267"/>
              <a:gd name="connsiteX2" fmla="*/ 1818117 w 2951147"/>
              <a:gd name="connsiteY2" fmla="*/ 31307 h 78267"/>
              <a:gd name="connsiteX3" fmla="*/ 2951147 w 2951147"/>
              <a:gd name="connsiteY3" fmla="*/ 0 h 78267"/>
              <a:gd name="connsiteX0" fmla="*/ 158098 w 3109245"/>
              <a:gd name="connsiteY0" fmla="*/ 15653 h 78267"/>
              <a:gd name="connsiteX1" fmla="*/ 131748 w 3109245"/>
              <a:gd name="connsiteY1" fmla="*/ 31307 h 78267"/>
              <a:gd name="connsiteX2" fmla="*/ 948584 w 3109245"/>
              <a:gd name="connsiteY2" fmla="*/ 78267 h 78267"/>
              <a:gd name="connsiteX3" fmla="*/ 1976215 w 3109245"/>
              <a:gd name="connsiteY3" fmla="*/ 31307 h 78267"/>
              <a:gd name="connsiteX4" fmla="*/ 3109245 w 3109245"/>
              <a:gd name="connsiteY4" fmla="*/ 0 h 78267"/>
              <a:gd name="connsiteX0" fmla="*/ 162489 w 3113636"/>
              <a:gd name="connsiteY0" fmla="*/ 15653 h 46960"/>
              <a:gd name="connsiteX1" fmla="*/ 136139 w 3113636"/>
              <a:gd name="connsiteY1" fmla="*/ 31307 h 46960"/>
              <a:gd name="connsiteX2" fmla="*/ 979324 w 3113636"/>
              <a:gd name="connsiteY2" fmla="*/ 46960 h 46960"/>
              <a:gd name="connsiteX3" fmla="*/ 1980606 w 3113636"/>
              <a:gd name="connsiteY3" fmla="*/ 31307 h 46960"/>
              <a:gd name="connsiteX4" fmla="*/ 3113636 w 3113636"/>
              <a:gd name="connsiteY4" fmla="*/ 0 h 46960"/>
              <a:gd name="connsiteX0" fmla="*/ 162489 w 3113636"/>
              <a:gd name="connsiteY0" fmla="*/ 15653 h 46960"/>
              <a:gd name="connsiteX1" fmla="*/ 136139 w 3113636"/>
              <a:gd name="connsiteY1" fmla="*/ 31307 h 46960"/>
              <a:gd name="connsiteX2" fmla="*/ 979324 w 3113636"/>
              <a:gd name="connsiteY2" fmla="*/ 46960 h 46960"/>
              <a:gd name="connsiteX3" fmla="*/ 1980606 w 3113636"/>
              <a:gd name="connsiteY3" fmla="*/ 31307 h 46960"/>
              <a:gd name="connsiteX4" fmla="*/ 3113636 w 3113636"/>
              <a:gd name="connsiteY4" fmla="*/ 0 h 46960"/>
              <a:gd name="connsiteX0" fmla="*/ 0 w 2977497"/>
              <a:gd name="connsiteY0" fmla="*/ 31307 h 46960"/>
              <a:gd name="connsiteX1" fmla="*/ 843185 w 2977497"/>
              <a:gd name="connsiteY1" fmla="*/ 46960 h 46960"/>
              <a:gd name="connsiteX2" fmla="*/ 1844467 w 2977497"/>
              <a:gd name="connsiteY2" fmla="*/ 31307 h 46960"/>
              <a:gd name="connsiteX3" fmla="*/ 2977497 w 2977497"/>
              <a:gd name="connsiteY3" fmla="*/ 0 h 46960"/>
            </a:gdLst>
            <a:ahLst/>
            <a:cxnLst>
              <a:cxn ang="0">
                <a:pos x="connsiteX0" y="connsiteY0"/>
              </a:cxn>
              <a:cxn ang="0">
                <a:pos x="connsiteX1" y="connsiteY1"/>
              </a:cxn>
              <a:cxn ang="0">
                <a:pos x="connsiteX2" y="connsiteY2"/>
              </a:cxn>
              <a:cxn ang="0">
                <a:pos x="connsiteX3" y="connsiteY3"/>
              </a:cxn>
            </a:cxnLst>
            <a:rect l="l" t="t" r="r" b="b"/>
            <a:pathLst>
              <a:path w="2977497" h="46960">
                <a:moveTo>
                  <a:pt x="0" y="31307"/>
                </a:moveTo>
                <a:cubicBezTo>
                  <a:pt x="136139" y="36525"/>
                  <a:pt x="540883" y="43499"/>
                  <a:pt x="843185" y="46960"/>
                </a:cubicBezTo>
                <a:lnTo>
                  <a:pt x="1844467" y="31307"/>
                </a:lnTo>
                <a:lnTo>
                  <a:pt x="2977497" y="0"/>
                </a:lnTo>
              </a:path>
            </a:pathLst>
          </a:custGeom>
          <a:ln w="762000" cap="rnd">
            <a:solidFill>
              <a:srgbClr val="66FF33">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solidFill>
                  <a:srgbClr val="0070C0"/>
                </a:solidFill>
                <a:effectLst>
                  <a:outerShdw dist="50800" dir="7200000" algn="ctr" rotWithShape="0">
                    <a:schemeClr val="bg1"/>
                  </a:outerShdw>
                </a:effectLst>
                <a:latin typeface="Calibri" pitchFamily="34" charset="0"/>
              </a:rPr>
              <a:t>Boreal Forest</a:t>
            </a:r>
            <a:endParaRPr lang="en-US" sz="4400" b="1" dirty="0">
              <a:solidFill>
                <a:srgbClr val="0070C0"/>
              </a:solidFill>
              <a:effectLst>
                <a:outerShdw dist="50800" dir="7200000" algn="ctr" rotWithShape="0">
                  <a:schemeClr val="bg1"/>
                </a:outerShdw>
              </a:effectLst>
              <a:latin typeface="Calibri" pitchFamily="34" charset="0"/>
            </a:endParaRPr>
          </a:p>
        </p:txBody>
      </p:sp>
      <p:grpSp>
        <p:nvGrpSpPr>
          <p:cNvPr id="12" name="Group 31"/>
          <p:cNvGrpSpPr/>
          <p:nvPr/>
        </p:nvGrpSpPr>
        <p:grpSpPr>
          <a:xfrm>
            <a:off x="3657600" y="0"/>
            <a:ext cx="5410200" cy="3581400"/>
            <a:chOff x="2886429" y="218809"/>
            <a:chExt cx="6009411" cy="3981556"/>
          </a:xfrm>
        </p:grpSpPr>
        <p:pic>
          <p:nvPicPr>
            <p:cNvPr id="33" name="Picture 2" descr="File:Picea glauca taiga.jpg"/>
            <p:cNvPicPr>
              <a:picLocks noChangeAspect="1" noChangeArrowheads="1"/>
            </p:cNvPicPr>
            <p:nvPr/>
          </p:nvPicPr>
          <p:blipFill>
            <a:blip r:embed="rId3" cstate="print"/>
            <a:srcRect/>
            <a:stretch>
              <a:fillRect/>
            </a:stretch>
          </p:blipFill>
          <p:spPr bwMode="auto">
            <a:xfrm>
              <a:off x="2886429" y="303523"/>
              <a:ext cx="6009411" cy="3896842"/>
            </a:xfrm>
            <a:prstGeom prst="rect">
              <a:avLst/>
            </a:prstGeom>
            <a:noFill/>
            <a:ln w="76200">
              <a:solidFill>
                <a:schemeClr val="tx1"/>
              </a:solidFill>
            </a:ln>
          </p:spPr>
        </p:pic>
        <p:sp>
          <p:nvSpPr>
            <p:cNvPr id="34" name="TextBox 33"/>
            <p:cNvSpPr txBox="1"/>
            <p:nvPr/>
          </p:nvSpPr>
          <p:spPr>
            <a:xfrm>
              <a:off x="2886429" y="218809"/>
              <a:ext cx="3141950" cy="461665"/>
            </a:xfrm>
            <a:prstGeom prst="rect">
              <a:avLst/>
            </a:prstGeom>
            <a:noFill/>
          </p:spPr>
          <p:txBody>
            <a:bodyPr wrap="none" rtlCol="0">
              <a:spAutoFit/>
            </a:bodyPr>
            <a:lstStyle/>
            <a:p>
              <a:r>
                <a:rPr lang="en-US" sz="2400" b="1" dirty="0" smtClean="0"/>
                <a:t>Denali Highway, Alaska</a:t>
              </a:r>
            </a:p>
          </p:txBody>
        </p:sp>
      </p:grpSp>
      <p:pic>
        <p:nvPicPr>
          <p:cNvPr id="39" name="Picture 3"/>
          <p:cNvPicPr preferRelativeResize="0">
            <a:picLocks noChangeArrowheads="1"/>
          </p:cNvPicPr>
          <p:nvPr/>
        </p:nvPicPr>
        <p:blipFill>
          <a:blip r:embed="rId4" cstate="print"/>
          <a:srcRect l="6250" t="33334" r="36719" b="13542"/>
          <a:stretch>
            <a:fillRect/>
          </a:stretch>
        </p:blipFill>
        <p:spPr bwMode="auto">
          <a:xfrm>
            <a:off x="3657600" y="76200"/>
            <a:ext cx="5413248" cy="3502152"/>
          </a:xfrm>
          <a:prstGeom prst="rect">
            <a:avLst/>
          </a:prstGeom>
          <a:noFill/>
          <a:ln w="76200">
            <a:solidFill>
              <a:schemeClr val="tx1"/>
            </a:solidFill>
            <a:miter lim="800000"/>
            <a:headEnd/>
            <a:tailEnd/>
          </a:ln>
        </p:spPr>
      </p:pic>
      <p:grpSp>
        <p:nvGrpSpPr>
          <p:cNvPr id="38" name="Group 37"/>
          <p:cNvGrpSpPr/>
          <p:nvPr/>
        </p:nvGrpSpPr>
        <p:grpSpPr>
          <a:xfrm>
            <a:off x="3657599" y="76200"/>
            <a:ext cx="5410201" cy="3505200"/>
            <a:chOff x="4173139" y="685800"/>
            <a:chExt cx="4142185" cy="2828925"/>
          </a:xfrm>
        </p:grpSpPr>
        <p:pic>
          <p:nvPicPr>
            <p:cNvPr id="36" name="Picture 8"/>
            <p:cNvPicPr>
              <a:picLocks noChangeAspect="1" noChangeArrowheads="1"/>
            </p:cNvPicPr>
            <p:nvPr/>
          </p:nvPicPr>
          <p:blipFill>
            <a:blip r:embed="rId5" cstate="print"/>
            <a:srcRect/>
            <a:stretch>
              <a:fillRect/>
            </a:stretch>
          </p:blipFill>
          <p:spPr bwMode="auto">
            <a:xfrm>
              <a:off x="4173139" y="685800"/>
              <a:ext cx="4142185" cy="2828925"/>
            </a:xfrm>
            <a:prstGeom prst="rect">
              <a:avLst/>
            </a:prstGeom>
            <a:noFill/>
            <a:ln w="76200">
              <a:solidFill>
                <a:schemeClr val="tx1"/>
              </a:solidFill>
              <a:miter lim="800000"/>
              <a:headEnd/>
              <a:tailEnd/>
            </a:ln>
            <a:effectLst/>
          </p:spPr>
        </p:pic>
        <p:sp>
          <p:nvSpPr>
            <p:cNvPr id="37" name="TextBox 36"/>
            <p:cNvSpPr txBox="1"/>
            <p:nvPr/>
          </p:nvSpPr>
          <p:spPr>
            <a:xfrm>
              <a:off x="4953000" y="685800"/>
              <a:ext cx="3351751" cy="461665"/>
            </a:xfrm>
            <a:prstGeom prst="rect">
              <a:avLst/>
            </a:prstGeom>
            <a:noFill/>
          </p:spPr>
          <p:txBody>
            <a:bodyPr wrap="none" rtlCol="0">
              <a:spAutoFit/>
            </a:bodyPr>
            <a:lstStyle/>
            <a:p>
              <a:r>
                <a:rPr lang="en-US" sz="2400" b="1" dirty="0" smtClean="0"/>
                <a:t>Peat bog, Newfoundland</a:t>
              </a:r>
            </a:p>
          </p:txBody>
        </p:sp>
      </p:grpSp>
      <p:grpSp>
        <p:nvGrpSpPr>
          <p:cNvPr id="18" name="Group 17"/>
          <p:cNvGrpSpPr/>
          <p:nvPr/>
        </p:nvGrpSpPr>
        <p:grpSpPr>
          <a:xfrm>
            <a:off x="914400" y="3652836"/>
            <a:ext cx="8229600" cy="3128964"/>
            <a:chOff x="914400" y="3652836"/>
            <a:chExt cx="8229600" cy="3128964"/>
          </a:xfrm>
        </p:grpSpPr>
        <p:sp>
          <p:nvSpPr>
            <p:cNvPr id="11" name="Content Placeholder 2"/>
            <p:cNvSpPr txBox="1">
              <a:spLocks/>
            </p:cNvSpPr>
            <p:nvPr/>
          </p:nvSpPr>
          <p:spPr>
            <a:xfrm>
              <a:off x="914400" y="3652836"/>
              <a:ext cx="8229600" cy="2900364"/>
            </a:xfrm>
            <a:prstGeom prst="rect">
              <a:avLst/>
            </a:prstGeom>
            <a:solidFill>
              <a:schemeClr val="bg1"/>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Calibri" pitchFamily="34" charset="0"/>
                  <a:ea typeface="Times New Roman" pitchFamily="18" charset="0"/>
                  <a:cs typeface="Times New Roman" pitchFamily="18" charset="0"/>
                </a:rPr>
                <a:t>coniferous forests </a:t>
              </a:r>
              <a:endParaRPr kumimoji="0" lang="en-US" sz="3200" b="1" i="0" u="none" strike="noStrike" kern="1200" cap="none" spc="0" normalizeH="0" baseline="0" noProof="0" dirty="0" smtClean="0">
                <a:ln>
                  <a:noFill/>
                </a:ln>
                <a:solidFill>
                  <a:schemeClr val="tx1"/>
                </a:solidFill>
                <a:effectLst/>
                <a:uLnTx/>
                <a:uFillTx/>
                <a:ea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3200" b="1" dirty="0" smtClean="0">
                  <a:ea typeface="Times New Roman" pitchFamily="18" charset="0"/>
                  <a:cs typeface="Times New Roman" pitchFamily="18" charset="0"/>
                </a:rPr>
                <a:t>			    - </a:t>
              </a:r>
              <a:r>
                <a:rPr kumimoji="0" lang="en-US" sz="3200" b="1" i="0" u="none" strike="noStrike" kern="1200" cap="none" spc="0" normalizeH="0" baseline="0" noProof="0" dirty="0" smtClean="0">
                  <a:ln>
                    <a:noFill/>
                  </a:ln>
                  <a:solidFill>
                    <a:schemeClr val="tx1"/>
                  </a:solidFill>
                  <a:effectLst/>
                  <a:uLnTx/>
                  <a:uFillTx/>
                  <a:ea typeface="Times New Roman" pitchFamily="18" charset="0"/>
                  <a:cs typeface="Times New Roman" pitchFamily="18" charset="0"/>
                </a:rPr>
                <a:t>evergreen: pine, spruce, &amp; fir</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ea typeface="Times New Roman" pitchFamily="18" charset="0"/>
                  <a:cs typeface="Times New Roman" pitchFamily="18" charset="0"/>
                </a:rPr>
                <a:t> </a:t>
              </a:r>
              <a:r>
                <a:rPr kumimoji="0" lang="en-US" sz="3200" b="1" i="0" u="none" strike="noStrike" kern="1200" cap="none" spc="0" normalizeH="0" baseline="0" noProof="0" dirty="0" smtClean="0">
                  <a:ln>
                    <a:noFill/>
                  </a:ln>
                  <a:solidFill>
                    <a:schemeClr val="tx1"/>
                  </a:solidFill>
                  <a:effectLst/>
                  <a:uLnTx/>
                  <a:uFillTx/>
                  <a:latin typeface="Calibri" pitchFamily="34" charset="0"/>
                  <a:ea typeface="Times New Roman" pitchFamily="18" charset="0"/>
                  <a:cs typeface="Times New Roman" pitchFamily="18" charset="0"/>
                </a:rPr>
                <a:t>			    -</a:t>
              </a:r>
              <a:r>
                <a:rPr kumimoji="0" lang="en-US" sz="3200" b="1" i="0" u="none" strike="noStrike" kern="1200" cap="none" spc="0" normalizeH="0" noProof="0" dirty="0" smtClean="0">
                  <a:ln>
                    <a:noFill/>
                  </a:ln>
                  <a:solidFill>
                    <a:schemeClr val="tx1"/>
                  </a:solidFill>
                  <a:effectLst/>
                  <a:uLnTx/>
                  <a:uFillTx/>
                  <a:latin typeface="Calibri" pitchFamily="34" charset="0"/>
                  <a:ea typeface="Times New Roman" pitchFamily="18" charset="0"/>
                  <a:cs typeface="Times New Roman" pitchFamily="18" charset="0"/>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deciduous:</a:t>
              </a:r>
              <a:r>
                <a:rPr kumimoji="0" lang="en-US" sz="3200" b="1" i="0" u="none" strike="noStrike" kern="1200" cap="none" spc="0" normalizeH="0" baseline="0" noProof="0" dirty="0" smtClean="0">
                  <a:ln>
                    <a:noFill/>
                  </a:ln>
                  <a:solidFill>
                    <a:schemeClr val="tx1"/>
                  </a:solidFill>
                  <a:effectLst/>
                  <a:uLnTx/>
                  <a:uFillTx/>
                  <a:latin typeface="Calibri" pitchFamily="34" charset="0"/>
                  <a:ea typeface="Times New Roman" pitchFamily="18" charset="0"/>
                  <a:cs typeface="Times New Roman" pitchFamily="18" charset="0"/>
                </a:rPr>
                <a:t> larch</a:t>
              </a:r>
            </a:p>
          </p:txBody>
        </p:sp>
        <p:sp>
          <p:nvSpPr>
            <p:cNvPr id="17" name="Content Placeholder 2"/>
            <p:cNvSpPr txBox="1">
              <a:spLocks/>
            </p:cNvSpPr>
            <p:nvPr/>
          </p:nvSpPr>
          <p:spPr>
            <a:xfrm>
              <a:off x="914400" y="5405437"/>
              <a:ext cx="8229600" cy="1376363"/>
            </a:xfrm>
            <a:prstGeom prst="rect">
              <a:avLst/>
            </a:prstGeom>
            <a:solidFill>
              <a:schemeClr val="bg1"/>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term “taiga” describes the more barren areas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in northern part of the biome</a:t>
              </a:r>
            </a:p>
          </p:txBody>
        </p:sp>
      </p:grpSp>
      <p:sp>
        <p:nvSpPr>
          <p:cNvPr id="29" name="Content Placeholder 2"/>
          <p:cNvSpPr txBox="1">
            <a:spLocks/>
          </p:cNvSpPr>
          <p:nvPr/>
        </p:nvSpPr>
        <p:spPr>
          <a:xfrm>
            <a:off x="76200" y="3657600"/>
            <a:ext cx="9144000" cy="2900364"/>
          </a:xfrm>
          <a:prstGeom prst="rect">
            <a:avLst/>
          </a:prstGeom>
          <a:solidFill>
            <a:schemeClr val="bg1"/>
          </a:solidFill>
        </p:spPr>
        <p:txBody>
          <a:bodyPr vert="horz" lIns="91440" tIns="45720" rIns="91440" bIns="45720" rtlCol="0">
            <a:noAutofit/>
          </a:bodyPr>
          <a:lstStyle/>
          <a:p>
            <a:pPr>
              <a:buFont typeface="Arial" pitchFamily="34" charset="0"/>
              <a:buChar char="•"/>
            </a:pPr>
            <a:r>
              <a:rPr lang="en-US" sz="3200" b="1" dirty="0" smtClean="0"/>
              <a:t> soil is thin &amp; poor in nutrients</a:t>
            </a:r>
          </a:p>
          <a:p>
            <a:pPr>
              <a:buFont typeface="Arial" pitchFamily="34" charset="0"/>
              <a:buChar char="•"/>
            </a:pPr>
            <a:r>
              <a:rPr lang="en-US" sz="3200" b="1" dirty="0" smtClean="0"/>
              <a:t> because of poor soil, trees have shallow roots</a:t>
            </a:r>
          </a:p>
          <a:p>
            <a:pPr>
              <a:buFont typeface="Arial" pitchFamily="34" charset="0"/>
              <a:buChar char="•"/>
            </a:pPr>
            <a:r>
              <a:rPr lang="en-US" sz="3200" b="1" dirty="0" smtClean="0"/>
              <a:t> evergreen leaves remain on trees 2-20 years</a:t>
            </a:r>
          </a:p>
          <a:p>
            <a:pPr>
              <a:buFont typeface="Arial" pitchFamily="34" charset="0"/>
              <a:buChar char="•"/>
            </a:pPr>
            <a:r>
              <a:rPr lang="en-US" sz="3200" b="1" dirty="0" smtClean="0"/>
              <a:t> organic matter decomposes slowly due to cold</a:t>
            </a:r>
          </a:p>
          <a:p>
            <a:pPr>
              <a:buFont typeface="Arial" pitchFamily="34" charset="0"/>
              <a:buChar char="•"/>
            </a:pPr>
            <a:r>
              <a:rPr lang="en-US" sz="3200" b="1" dirty="0" smtClean="0"/>
              <a:t> acids from evergreen needles leach soil of nutrients</a:t>
            </a:r>
          </a:p>
          <a:p>
            <a:pPr>
              <a:buFont typeface="Arial" pitchFamily="34" charset="0"/>
              <a:buChar char="•"/>
            </a:pPr>
            <a:r>
              <a:rPr lang="en-US" sz="3200" b="1" dirty="0" smtClean="0"/>
              <a:t> peat bogs and </a:t>
            </a:r>
            <a:r>
              <a:rPr lang="en-US" sz="3200" b="1" dirty="0" err="1" smtClean="0"/>
              <a:t>peatlands</a:t>
            </a:r>
            <a:r>
              <a:rPr lang="en-US" sz="3200" b="1" dirty="0" smtClean="0"/>
              <a:t> are widespread </a:t>
            </a:r>
          </a:p>
          <a:p>
            <a:pPr>
              <a:buFont typeface="Arial" pitchFamily="34" charset="0"/>
              <a:buChar char="•"/>
            </a:pPr>
            <a:endParaRPr lang="en-US" sz="3200" b="1" dirty="0" smtClean="0"/>
          </a:p>
          <a:p>
            <a:endParaRPr lang="en-US" sz="3200" b="1" dirty="0" smtClean="0"/>
          </a:p>
          <a:p>
            <a:endParaRPr lang="en-US" sz="3200" b="1" dirty="0" smtClean="0"/>
          </a:p>
          <a:p>
            <a:endParaRPr lang="en-US" sz="3200" b="1" dirty="0" smtClean="0"/>
          </a:p>
        </p:txBody>
      </p:sp>
      <p:sp>
        <p:nvSpPr>
          <p:cNvPr id="41" name="TextBox 40"/>
          <p:cNvSpPr txBox="1">
            <a:spLocks noChangeArrowheads="1"/>
          </p:cNvSpPr>
          <p:nvPr/>
        </p:nvSpPr>
        <p:spPr bwMode="auto">
          <a:xfrm>
            <a:off x="2667000" y="0"/>
            <a:ext cx="3733800" cy="769441"/>
          </a:xfrm>
          <a:prstGeom prst="rect">
            <a:avLst/>
          </a:prstGeom>
          <a:noFill/>
          <a:ln w="9525">
            <a:noFill/>
            <a:miter lim="800000"/>
            <a:headEnd/>
            <a:tailEnd/>
          </a:ln>
        </p:spPr>
        <p:txBody>
          <a:bodyPr wrap="square">
            <a:spAutoFit/>
          </a:bodyPr>
          <a:lstStyle/>
          <a:p>
            <a:pPr algn="ctr">
              <a:defRPr/>
            </a:pPr>
            <a:r>
              <a:rPr lang="en-US" sz="4400" b="1" dirty="0" smtClean="0">
                <a:solidFill>
                  <a:srgbClr val="0070C0"/>
                </a:solidFill>
                <a:effectLst>
                  <a:outerShdw dist="50800" dir="7200000" algn="ctr" rotWithShape="0">
                    <a:schemeClr val="bg1"/>
                  </a:outerShdw>
                </a:effectLst>
                <a:latin typeface="Calibri" pitchFamily="34" charset="0"/>
              </a:rPr>
              <a:t>Boreal Forest</a:t>
            </a:r>
            <a:endParaRPr lang="en-US" sz="4400" b="1" dirty="0">
              <a:solidFill>
                <a:srgbClr val="0070C0"/>
              </a:solidFill>
              <a:effectLst>
                <a:outerShdw dist="50800" dir="7200000" algn="ctr" rotWithShape="0">
                  <a:schemeClr val="bg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1000"/>
                                        <p:tgtEl>
                                          <p:spTgt spid="12"/>
                                        </p:tgtEl>
                                      </p:cBhvr>
                                    </p:animEffect>
                                    <p:set>
                                      <p:cBhvr>
                                        <p:cTn id="12" dur="1" fill="hold">
                                          <p:stCondLst>
                                            <p:cond delay="999"/>
                                          </p:stCondLst>
                                        </p:cTn>
                                        <p:tgtEl>
                                          <p:spTgt spid="12"/>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9">
                                            <p:bg/>
                                          </p:spTgt>
                                        </p:tgtEl>
                                        <p:attrNameLst>
                                          <p:attrName>style.visibility</p:attrName>
                                        </p:attrNameLst>
                                      </p:cBhvr>
                                      <p:to>
                                        <p:strVal val="visible"/>
                                      </p:to>
                                    </p:set>
                                    <p:animEffect transition="in" filter="fade">
                                      <p:cBhvr>
                                        <p:cTn id="16" dur="1000"/>
                                        <p:tgtEl>
                                          <p:spTgt spid="29">
                                            <p:bg/>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left)">
                                      <p:cBhvr>
                                        <p:cTn id="19" dur="1000"/>
                                        <p:tgtEl>
                                          <p:spTgt spid="2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
                                            <p:txEl>
                                              <p:pRg st="1" end="1"/>
                                            </p:txEl>
                                          </p:spTgt>
                                        </p:tgtEl>
                                        <p:attrNameLst>
                                          <p:attrName>style.visibility</p:attrName>
                                        </p:attrNameLst>
                                      </p:cBhvr>
                                      <p:to>
                                        <p:strVal val="visible"/>
                                      </p:to>
                                    </p:set>
                                    <p:animEffect transition="in" filter="wipe(left)">
                                      <p:cBhvr>
                                        <p:cTn id="24" dur="1000"/>
                                        <p:tgtEl>
                                          <p:spTgt spid="2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9">
                                            <p:txEl>
                                              <p:pRg st="2" end="2"/>
                                            </p:txEl>
                                          </p:spTgt>
                                        </p:tgtEl>
                                        <p:attrNameLst>
                                          <p:attrName>style.visibility</p:attrName>
                                        </p:attrNameLst>
                                      </p:cBhvr>
                                      <p:to>
                                        <p:strVal val="visible"/>
                                      </p:to>
                                    </p:set>
                                    <p:animEffect transition="in" filter="wipe(left)">
                                      <p:cBhvr>
                                        <p:cTn id="29" dur="1000"/>
                                        <p:tgtEl>
                                          <p:spTgt spid="2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
                                            <p:txEl>
                                              <p:pRg st="3" end="3"/>
                                            </p:txEl>
                                          </p:spTgt>
                                        </p:tgtEl>
                                        <p:attrNameLst>
                                          <p:attrName>style.visibility</p:attrName>
                                        </p:attrNameLst>
                                      </p:cBhvr>
                                      <p:to>
                                        <p:strVal val="visible"/>
                                      </p:to>
                                    </p:set>
                                    <p:animEffect transition="in" filter="wipe(left)">
                                      <p:cBhvr>
                                        <p:cTn id="34" dur="1000"/>
                                        <p:tgtEl>
                                          <p:spTgt spid="29">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xEl>
                                              <p:pRg st="4" end="4"/>
                                            </p:txEl>
                                          </p:spTgt>
                                        </p:tgtEl>
                                        <p:attrNameLst>
                                          <p:attrName>style.visibility</p:attrName>
                                        </p:attrNameLst>
                                      </p:cBhvr>
                                      <p:to>
                                        <p:strVal val="visible"/>
                                      </p:to>
                                    </p:set>
                                    <p:animEffect transition="in" filter="wipe(left)">
                                      <p:cBhvr>
                                        <p:cTn id="42" dur="1000"/>
                                        <p:tgtEl>
                                          <p:spTgt spid="2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
                                            <p:txEl>
                                              <p:pRg st="5" end="5"/>
                                            </p:txEl>
                                          </p:spTgt>
                                        </p:tgtEl>
                                        <p:attrNameLst>
                                          <p:attrName>style.visibility</p:attrName>
                                        </p:attrNameLst>
                                      </p:cBhvr>
                                      <p:to>
                                        <p:strVal val="visible"/>
                                      </p:to>
                                    </p:set>
                                    <p:animEffect transition="in" filter="wipe(left)">
                                      <p:cBhvr>
                                        <p:cTn id="47" dur="1000"/>
                                        <p:tgtEl>
                                          <p:spTgt spid="29">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childTnLst>
                                </p:cTn>
                              </p:par>
                              <p:par>
                                <p:cTn id="51" presetID="10" presetClass="exit" presetSubtype="0" fill="hold" nodeType="withEffect">
                                  <p:stCondLst>
                                    <p:cond delay="500"/>
                                  </p:stCondLst>
                                  <p:childTnLst>
                                    <p:animEffect transition="out" filter="fade">
                                      <p:cBhvr>
                                        <p:cTn id="52" dur="1000"/>
                                        <p:tgtEl>
                                          <p:spTgt spid="39"/>
                                        </p:tgtEl>
                                      </p:cBhvr>
                                    </p:animEffect>
                                    <p:set>
                                      <p:cBhvr>
                                        <p:cTn id="53" dur="1" fill="hold">
                                          <p:stCondLst>
                                            <p:cond delay="999"/>
                                          </p:stCondLst>
                                        </p:cTn>
                                        <p:tgtEl>
                                          <p:spTgt spid="3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00"/>
                                        <p:tgtEl>
                                          <p:spTgt spid="29">
                                            <p:txEl>
                                              <p:pRg st="0" end="0"/>
                                            </p:txEl>
                                          </p:spTgt>
                                        </p:tgtEl>
                                      </p:cBhvr>
                                    </p:animEffect>
                                    <p:set>
                                      <p:cBhvr>
                                        <p:cTn id="58" dur="1" fill="hold">
                                          <p:stCondLst>
                                            <p:cond delay="999"/>
                                          </p:stCondLst>
                                        </p:cTn>
                                        <p:tgtEl>
                                          <p:spTgt spid="29">
                                            <p:txEl>
                                              <p:pRg st="0" end="0"/>
                                            </p:txEl>
                                          </p:spTgt>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29">
                                            <p:txEl>
                                              <p:pRg st="1" end="1"/>
                                            </p:txEl>
                                          </p:spTgt>
                                        </p:tgtEl>
                                      </p:cBhvr>
                                    </p:animEffect>
                                    <p:set>
                                      <p:cBhvr>
                                        <p:cTn id="61" dur="1" fill="hold">
                                          <p:stCondLst>
                                            <p:cond delay="999"/>
                                          </p:stCondLst>
                                        </p:cTn>
                                        <p:tgtEl>
                                          <p:spTgt spid="29">
                                            <p:txEl>
                                              <p:pRg st="1" end="1"/>
                                            </p:txEl>
                                          </p:spTgt>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1000"/>
                                        <p:tgtEl>
                                          <p:spTgt spid="29">
                                            <p:txEl>
                                              <p:pRg st="2" end="2"/>
                                            </p:txEl>
                                          </p:spTgt>
                                        </p:tgtEl>
                                      </p:cBhvr>
                                    </p:animEffect>
                                    <p:set>
                                      <p:cBhvr>
                                        <p:cTn id="64" dur="1" fill="hold">
                                          <p:stCondLst>
                                            <p:cond delay="999"/>
                                          </p:stCondLst>
                                        </p:cTn>
                                        <p:tgtEl>
                                          <p:spTgt spid="29">
                                            <p:txEl>
                                              <p:pRg st="2" end="2"/>
                                            </p:txEl>
                                          </p:spTgt>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1000"/>
                                        <p:tgtEl>
                                          <p:spTgt spid="29">
                                            <p:txEl>
                                              <p:pRg st="3" end="3"/>
                                            </p:txEl>
                                          </p:spTgt>
                                        </p:tgtEl>
                                      </p:cBhvr>
                                    </p:animEffect>
                                    <p:set>
                                      <p:cBhvr>
                                        <p:cTn id="67" dur="1" fill="hold">
                                          <p:stCondLst>
                                            <p:cond delay="999"/>
                                          </p:stCondLst>
                                        </p:cTn>
                                        <p:tgtEl>
                                          <p:spTgt spid="29">
                                            <p:txEl>
                                              <p:pRg st="3" end="3"/>
                                            </p:txEl>
                                          </p:spTgt>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1000"/>
                                        <p:tgtEl>
                                          <p:spTgt spid="29">
                                            <p:txEl>
                                              <p:pRg st="4" end="4"/>
                                            </p:txEl>
                                          </p:spTgt>
                                        </p:tgtEl>
                                      </p:cBhvr>
                                    </p:animEffect>
                                    <p:set>
                                      <p:cBhvr>
                                        <p:cTn id="70" dur="1" fill="hold">
                                          <p:stCondLst>
                                            <p:cond delay="999"/>
                                          </p:stCondLst>
                                        </p:cTn>
                                        <p:tgtEl>
                                          <p:spTgt spid="29">
                                            <p:txEl>
                                              <p:pRg st="4" end="4"/>
                                            </p:txEl>
                                          </p:spTgt>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1000"/>
                                        <p:tgtEl>
                                          <p:spTgt spid="29">
                                            <p:txEl>
                                              <p:pRg st="5" end="5"/>
                                            </p:txEl>
                                          </p:spTgt>
                                        </p:tgtEl>
                                      </p:cBhvr>
                                    </p:animEffect>
                                    <p:set>
                                      <p:cBhvr>
                                        <p:cTn id="73" dur="1" fill="hold">
                                          <p:stCondLst>
                                            <p:cond delay="999"/>
                                          </p:stCondLst>
                                        </p:cTn>
                                        <p:tgtEl>
                                          <p:spTgt spid="29">
                                            <p:txEl>
                                              <p:pRg st="5" end="5"/>
                                            </p:txEl>
                                          </p:spTgt>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1000"/>
                                        <p:tgtEl>
                                          <p:spTgt spid="29">
                                            <p:bg/>
                                          </p:spTgt>
                                        </p:tgtEl>
                                      </p:cBhvr>
                                    </p:animEffect>
                                    <p:set>
                                      <p:cBhvr>
                                        <p:cTn id="76" dur="1" fill="hold">
                                          <p:stCondLst>
                                            <p:cond delay="999"/>
                                          </p:stCondLst>
                                        </p:cTn>
                                        <p:tgtEl>
                                          <p:spTgt spid="29">
                                            <p:bg/>
                                          </p:spTgt>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1000"/>
                                        <p:tgtEl>
                                          <p:spTgt spid="38"/>
                                        </p:tgtEl>
                                      </p:cBhvr>
                                    </p:animEffect>
                                    <p:set>
                                      <p:cBhvr>
                                        <p:cTn id="79" dur="1" fill="hold">
                                          <p:stCondLst>
                                            <p:cond delay="999"/>
                                          </p:stCondLst>
                                        </p:cTn>
                                        <p:tgtEl>
                                          <p:spTgt spid="3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000"/>
                                        <p:tgtEl>
                                          <p:spTgt spid="12"/>
                                        </p:tgtEl>
                                      </p:cBhvr>
                                    </p:animEffect>
                                    <p:set>
                                      <p:cBhvr>
                                        <p:cTn id="82" dur="1" fill="hold">
                                          <p:stCondLst>
                                            <p:cond delay="999"/>
                                          </p:stCondLst>
                                        </p:cTn>
                                        <p:tgtEl>
                                          <p:spTgt spid="12"/>
                                        </p:tgtEl>
                                        <p:attrNameLst>
                                          <p:attrName>style.visibility</p:attrName>
                                        </p:attrNameLst>
                                      </p:cBhvr>
                                      <p:to>
                                        <p:strVal val="hidden"/>
                                      </p:to>
                                    </p:set>
                                  </p:childTnLst>
                                </p:cTn>
                              </p:par>
                            </p:childTnLst>
                          </p:cTn>
                        </p:par>
                        <p:par>
                          <p:cTn id="83" fill="hold">
                            <p:stCondLst>
                              <p:cond delay="1000"/>
                            </p:stCondLst>
                            <p:childTnLst>
                              <p:par>
                                <p:cTn id="84" presetID="1" presetClass="entr" presetSubtype="0"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childTnLst>
                                </p:cTn>
                              </p:par>
                              <p:par>
                                <p:cTn id="86" presetID="42" presetClass="path" presetSubtype="0" accel="50000" decel="50000" fill="hold" grpId="1" nodeType="withEffect">
                                  <p:stCondLst>
                                    <p:cond delay="0"/>
                                  </p:stCondLst>
                                  <p:childTnLst>
                                    <p:animMotion origin="layout" path="M -3.33333E-6 1.48148E-6 L -0.04583 0.2662 " pathEditMode="relative" rAng="0" ptsTypes="AA">
                                      <p:cBhvr>
                                        <p:cTn id="87" dur="1000" fill="hold"/>
                                        <p:tgtEl>
                                          <p:spTgt spid="41"/>
                                        </p:tgtEl>
                                        <p:attrNameLst>
                                          <p:attrName>ppt_x</p:attrName>
                                          <p:attrName>ppt_y</p:attrName>
                                        </p:attrNameLst>
                                      </p:cBhvr>
                                      <p:rCtr x="-23" y="133"/>
                                    </p:animMotion>
                                  </p:childTnLst>
                                </p:cTn>
                              </p:par>
                              <p:par>
                                <p:cTn id="88" presetID="3" presetClass="emph" presetSubtype="2" fill="hold" grpId="2" nodeType="withEffect">
                                  <p:stCondLst>
                                    <p:cond delay="0"/>
                                  </p:stCondLst>
                                  <p:childTnLst>
                                    <p:animClr clrSpc="rgb">
                                      <p:cBhvr override="childStyle">
                                        <p:cTn id="89" dur="1000" fill="hold"/>
                                        <p:tgtEl>
                                          <p:spTgt spid="41"/>
                                        </p:tgtEl>
                                        <p:attrNameLst>
                                          <p:attrName>style.color</p:attrName>
                                        </p:attrNameLst>
                                      </p:cBhvr>
                                      <p:to>
                                        <a:srgbClr val="00CC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allAtOnce" animBg="1"/>
      <p:bldP spid="29" grpId="1" uiExpand="1" build="allAtOnce" animBg="1"/>
      <p:bldP spid="41" grpId="0"/>
      <p:bldP spid="41" grpId="1"/>
      <p:bldP spid="41"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914400"/>
            <a:ext cx="9144000" cy="5943600"/>
            <a:chOff x="0" y="914400"/>
            <a:chExt cx="9144000" cy="5943600"/>
          </a:xfrm>
        </p:grpSpPr>
        <p:grpSp>
          <p:nvGrpSpPr>
            <p:cNvPr id="2" name="Group 5"/>
            <p:cNvGrpSpPr/>
            <p:nvPr/>
          </p:nvGrpSpPr>
          <p:grpSpPr>
            <a:xfrm>
              <a:off x="0" y="914400"/>
              <a:ext cx="9144000" cy="5943600"/>
              <a:chOff x="1" y="889554"/>
              <a:chExt cx="9144000" cy="5943600"/>
            </a:xfrm>
          </p:grpSpPr>
          <p:sp>
            <p:nvSpPr>
              <p:cNvPr id="7" name="Rectangle 6"/>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p:nvSpPr>
            <p:cNvPr id="14" name="Freeform 13"/>
            <p:cNvSpPr/>
            <p:nvPr/>
          </p:nvSpPr>
          <p:spPr>
            <a:xfrm>
              <a:off x="3929269" y="3987011"/>
              <a:ext cx="1120756" cy="524407"/>
            </a:xfrm>
            <a:custGeom>
              <a:avLst/>
              <a:gdLst>
                <a:gd name="connsiteX0" fmla="*/ 12306 w 1120756"/>
                <a:gd name="connsiteY0" fmla="*/ 45436 h 524407"/>
                <a:gd name="connsiteX1" fmla="*/ 142935 w 1120756"/>
                <a:gd name="connsiteY1" fmla="*/ 56795 h 524407"/>
                <a:gd name="connsiteX2" fmla="*/ 381474 w 1120756"/>
                <a:gd name="connsiteY2" fmla="*/ 0 h 524407"/>
                <a:gd name="connsiteX3" fmla="*/ 580256 w 1120756"/>
                <a:gd name="connsiteY3" fmla="*/ 56795 h 524407"/>
                <a:gd name="connsiteX4" fmla="*/ 756321 w 1120756"/>
                <a:gd name="connsiteY4" fmla="*/ 147667 h 524407"/>
                <a:gd name="connsiteX5" fmla="*/ 932386 w 1120756"/>
                <a:gd name="connsiteY5" fmla="*/ 113590 h 524407"/>
                <a:gd name="connsiteX6" fmla="*/ 1017578 w 1120756"/>
                <a:gd name="connsiteY6" fmla="*/ 119270 h 524407"/>
                <a:gd name="connsiteX7" fmla="*/ 1023258 w 1120756"/>
                <a:gd name="connsiteY7" fmla="*/ 107911 h 524407"/>
                <a:gd name="connsiteX8" fmla="*/ 1114130 w 1120756"/>
                <a:gd name="connsiteY8" fmla="*/ 221501 h 524407"/>
                <a:gd name="connsiteX9" fmla="*/ 1063014 w 1120756"/>
                <a:gd name="connsiteY9" fmla="*/ 431642 h 524407"/>
                <a:gd name="connsiteX10" fmla="*/ 1034617 w 1120756"/>
                <a:gd name="connsiteY10" fmla="*/ 494117 h 524407"/>
                <a:gd name="connsiteX11" fmla="*/ 926706 w 1120756"/>
                <a:gd name="connsiteY11" fmla="*/ 511155 h 524407"/>
                <a:gd name="connsiteX12" fmla="*/ 881270 w 1120756"/>
                <a:gd name="connsiteY12" fmla="*/ 414604 h 524407"/>
                <a:gd name="connsiteX13" fmla="*/ 773360 w 1120756"/>
                <a:gd name="connsiteY13" fmla="*/ 340770 h 524407"/>
                <a:gd name="connsiteX14" fmla="*/ 676808 w 1120756"/>
                <a:gd name="connsiteY14" fmla="*/ 318052 h 524407"/>
                <a:gd name="connsiteX15" fmla="*/ 580256 w 1120756"/>
                <a:gd name="connsiteY15" fmla="*/ 340770 h 524407"/>
                <a:gd name="connsiteX16" fmla="*/ 597295 w 1120756"/>
                <a:gd name="connsiteY16" fmla="*/ 266937 h 524407"/>
                <a:gd name="connsiteX17" fmla="*/ 495064 w 1120756"/>
                <a:gd name="connsiteY17" fmla="*/ 215821 h 524407"/>
                <a:gd name="connsiteX18" fmla="*/ 409871 w 1120756"/>
                <a:gd name="connsiteY18" fmla="*/ 164706 h 524407"/>
                <a:gd name="connsiteX19" fmla="*/ 324679 w 1120756"/>
                <a:gd name="connsiteY19" fmla="*/ 193103 h 524407"/>
                <a:gd name="connsiteX20" fmla="*/ 222448 w 1120756"/>
                <a:gd name="connsiteY20" fmla="*/ 198783 h 524407"/>
                <a:gd name="connsiteX21" fmla="*/ 148614 w 1120756"/>
                <a:gd name="connsiteY21" fmla="*/ 210142 h 524407"/>
                <a:gd name="connsiteX22" fmla="*/ 69101 w 1120756"/>
                <a:gd name="connsiteY22" fmla="*/ 176065 h 524407"/>
                <a:gd name="connsiteX23" fmla="*/ 12306 w 1120756"/>
                <a:gd name="connsiteY23" fmla="*/ 45436 h 5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0756" h="524407">
                  <a:moveTo>
                    <a:pt x="12306" y="45436"/>
                  </a:moveTo>
                  <a:cubicBezTo>
                    <a:pt x="24612" y="25558"/>
                    <a:pt x="81407" y="64368"/>
                    <a:pt x="142935" y="56795"/>
                  </a:cubicBezTo>
                  <a:cubicBezTo>
                    <a:pt x="204463" y="49222"/>
                    <a:pt x="308587" y="0"/>
                    <a:pt x="381474" y="0"/>
                  </a:cubicBezTo>
                  <a:cubicBezTo>
                    <a:pt x="454361" y="0"/>
                    <a:pt x="517782" y="32184"/>
                    <a:pt x="580256" y="56795"/>
                  </a:cubicBezTo>
                  <a:cubicBezTo>
                    <a:pt x="642730" y="81406"/>
                    <a:pt x="697633" y="138201"/>
                    <a:pt x="756321" y="147667"/>
                  </a:cubicBezTo>
                  <a:cubicBezTo>
                    <a:pt x="815009" y="157133"/>
                    <a:pt x="888843" y="118323"/>
                    <a:pt x="932386" y="113590"/>
                  </a:cubicBezTo>
                  <a:cubicBezTo>
                    <a:pt x="975929" y="108857"/>
                    <a:pt x="1002433" y="120216"/>
                    <a:pt x="1017578" y="119270"/>
                  </a:cubicBezTo>
                  <a:cubicBezTo>
                    <a:pt x="1032723" y="118324"/>
                    <a:pt x="1007166" y="90873"/>
                    <a:pt x="1023258" y="107911"/>
                  </a:cubicBezTo>
                  <a:cubicBezTo>
                    <a:pt x="1039350" y="124949"/>
                    <a:pt x="1107504" y="167546"/>
                    <a:pt x="1114130" y="221501"/>
                  </a:cubicBezTo>
                  <a:cubicBezTo>
                    <a:pt x="1120756" y="275456"/>
                    <a:pt x="1076266" y="386206"/>
                    <a:pt x="1063014" y="431642"/>
                  </a:cubicBezTo>
                  <a:cubicBezTo>
                    <a:pt x="1049762" y="477078"/>
                    <a:pt x="1057335" y="480865"/>
                    <a:pt x="1034617" y="494117"/>
                  </a:cubicBezTo>
                  <a:cubicBezTo>
                    <a:pt x="1011899" y="507369"/>
                    <a:pt x="952264" y="524407"/>
                    <a:pt x="926706" y="511155"/>
                  </a:cubicBezTo>
                  <a:cubicBezTo>
                    <a:pt x="901148" y="497903"/>
                    <a:pt x="906828" y="443001"/>
                    <a:pt x="881270" y="414604"/>
                  </a:cubicBezTo>
                  <a:cubicBezTo>
                    <a:pt x="855712" y="386207"/>
                    <a:pt x="807437" y="356862"/>
                    <a:pt x="773360" y="340770"/>
                  </a:cubicBezTo>
                  <a:cubicBezTo>
                    <a:pt x="739283" y="324678"/>
                    <a:pt x="708992" y="318052"/>
                    <a:pt x="676808" y="318052"/>
                  </a:cubicBezTo>
                  <a:cubicBezTo>
                    <a:pt x="644624" y="318052"/>
                    <a:pt x="593508" y="349289"/>
                    <a:pt x="580256" y="340770"/>
                  </a:cubicBezTo>
                  <a:cubicBezTo>
                    <a:pt x="567004" y="332251"/>
                    <a:pt x="611494" y="287762"/>
                    <a:pt x="597295" y="266937"/>
                  </a:cubicBezTo>
                  <a:cubicBezTo>
                    <a:pt x="583096" y="246112"/>
                    <a:pt x="526301" y="232859"/>
                    <a:pt x="495064" y="215821"/>
                  </a:cubicBezTo>
                  <a:cubicBezTo>
                    <a:pt x="463827" y="198783"/>
                    <a:pt x="438268" y="168492"/>
                    <a:pt x="409871" y="164706"/>
                  </a:cubicBezTo>
                  <a:cubicBezTo>
                    <a:pt x="381474" y="160920"/>
                    <a:pt x="355916" y="187424"/>
                    <a:pt x="324679" y="193103"/>
                  </a:cubicBezTo>
                  <a:cubicBezTo>
                    <a:pt x="293442" y="198782"/>
                    <a:pt x="251792" y="195943"/>
                    <a:pt x="222448" y="198783"/>
                  </a:cubicBezTo>
                  <a:cubicBezTo>
                    <a:pt x="193104" y="201623"/>
                    <a:pt x="174172" y="213928"/>
                    <a:pt x="148614" y="210142"/>
                  </a:cubicBezTo>
                  <a:cubicBezTo>
                    <a:pt x="123056" y="206356"/>
                    <a:pt x="95605" y="203516"/>
                    <a:pt x="69101" y="176065"/>
                  </a:cubicBezTo>
                  <a:cubicBezTo>
                    <a:pt x="42597" y="148614"/>
                    <a:pt x="0" y="65314"/>
                    <a:pt x="12306" y="45436"/>
                  </a:cubicBezTo>
                  <a:close/>
                </a:path>
              </a:pathLst>
            </a:custGeom>
            <a:solidFill>
              <a:srgbClr val="D71B07"/>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 name="Freeform 17"/>
          <p:cNvSpPr/>
          <p:nvPr/>
        </p:nvSpPr>
        <p:spPr>
          <a:xfrm>
            <a:off x="-228600" y="2667000"/>
            <a:ext cx="9677400" cy="381000"/>
          </a:xfrm>
          <a:custGeom>
            <a:avLst/>
            <a:gdLst>
              <a:gd name="connsiteX0" fmla="*/ 0 w 9254358"/>
              <a:gd name="connsiteY0" fmla="*/ 110359 h 257504"/>
              <a:gd name="connsiteX1" fmla="*/ 1813034 w 9254358"/>
              <a:gd name="connsiteY1" fmla="*/ 236483 h 257504"/>
              <a:gd name="connsiteX2" fmla="*/ 5139558 w 9254358"/>
              <a:gd name="connsiteY2" fmla="*/ 236483 h 257504"/>
              <a:gd name="connsiteX3" fmla="*/ 8308427 w 9254358"/>
              <a:gd name="connsiteY3" fmla="*/ 126124 h 257504"/>
              <a:gd name="connsiteX4" fmla="*/ 9254358 w 9254358"/>
              <a:gd name="connsiteY4" fmla="*/ 0 h 25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4358" h="257504">
                <a:moveTo>
                  <a:pt x="0" y="110359"/>
                </a:moveTo>
                <a:cubicBezTo>
                  <a:pt x="478220" y="162910"/>
                  <a:pt x="956441" y="215462"/>
                  <a:pt x="1813034" y="236483"/>
                </a:cubicBezTo>
                <a:cubicBezTo>
                  <a:pt x="2669627" y="257504"/>
                  <a:pt x="4056993" y="254876"/>
                  <a:pt x="5139558" y="236483"/>
                </a:cubicBezTo>
                <a:cubicBezTo>
                  <a:pt x="6222123" y="218090"/>
                  <a:pt x="7622627" y="165538"/>
                  <a:pt x="8308427" y="126124"/>
                </a:cubicBezTo>
                <a:cubicBezTo>
                  <a:pt x="8994227" y="86710"/>
                  <a:pt x="9115096" y="28903"/>
                  <a:pt x="9254358" y="0"/>
                </a:cubicBezTo>
              </a:path>
            </a:pathLst>
          </a:custGeom>
          <a:ln w="889000">
            <a:solidFill>
              <a:schemeClr val="accent3">
                <a:lumMod val="50000"/>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a:spLocks noChangeArrowheads="1"/>
          </p:cNvSpPr>
          <p:nvPr/>
        </p:nvSpPr>
        <p:spPr bwMode="auto">
          <a:xfrm>
            <a:off x="1905000" y="2667000"/>
            <a:ext cx="4343400" cy="769441"/>
          </a:xfrm>
          <a:prstGeom prst="rect">
            <a:avLst/>
          </a:prstGeom>
          <a:noFill/>
          <a:ln w="9525">
            <a:noFill/>
            <a:miter lim="800000"/>
            <a:headEnd/>
            <a:tailEnd/>
          </a:ln>
        </p:spPr>
        <p:txBody>
          <a:bodyPr wrap="square">
            <a:spAutoFit/>
          </a:bodyPr>
          <a:lstStyle/>
          <a:p>
            <a:pPr algn="ctr">
              <a:defRPr/>
            </a:pPr>
            <a:r>
              <a:rPr lang="en-US" sz="4400" b="1" dirty="0" smtClean="0">
                <a:solidFill>
                  <a:srgbClr val="006600"/>
                </a:solidFill>
                <a:effectLst>
                  <a:outerShdw dist="50800" dir="7200000" algn="ctr" rotWithShape="0">
                    <a:schemeClr val="bg1"/>
                  </a:outerShdw>
                </a:effectLst>
                <a:latin typeface="Calibri" pitchFamily="34" charset="0"/>
              </a:rPr>
              <a:t>Temperate Forest</a:t>
            </a:r>
            <a:endParaRPr lang="en-US" sz="4400" b="1" dirty="0">
              <a:solidFill>
                <a:srgbClr val="006600"/>
              </a:solidFill>
              <a:effectLst>
                <a:outerShdw dist="50800" dir="7200000" algn="ctr" rotWithShape="0">
                  <a:schemeClr val="bg1"/>
                </a:outerShdw>
              </a:effectLst>
              <a:latin typeface="Calibri" pitchFamily="34" charset="0"/>
            </a:endParaRPr>
          </a:p>
        </p:txBody>
      </p:sp>
      <p:sp>
        <p:nvSpPr>
          <p:cNvPr id="23" name="TextBox 22"/>
          <p:cNvSpPr txBox="1">
            <a:spLocks noChangeArrowheads="1"/>
          </p:cNvSpPr>
          <p:nvPr/>
        </p:nvSpPr>
        <p:spPr bwMode="auto">
          <a:xfrm>
            <a:off x="1905000" y="2667000"/>
            <a:ext cx="4343400" cy="769441"/>
          </a:xfrm>
          <a:prstGeom prst="rect">
            <a:avLst/>
          </a:prstGeom>
          <a:noFill/>
          <a:ln w="9525">
            <a:noFill/>
            <a:miter lim="800000"/>
            <a:headEnd/>
            <a:tailEnd/>
          </a:ln>
        </p:spPr>
        <p:txBody>
          <a:bodyPr wrap="square">
            <a:spAutoFit/>
          </a:bodyPr>
          <a:lstStyle/>
          <a:p>
            <a:pPr algn="ctr">
              <a:defRPr/>
            </a:pPr>
            <a:r>
              <a:rPr lang="en-US" sz="4400" b="1" dirty="0" smtClean="0">
                <a:solidFill>
                  <a:srgbClr val="006600"/>
                </a:solidFill>
                <a:effectLst>
                  <a:outerShdw dist="50800" dir="7200000" algn="ctr" rotWithShape="0">
                    <a:schemeClr val="bg1"/>
                  </a:outerShdw>
                </a:effectLst>
                <a:latin typeface="Calibri" pitchFamily="34" charset="0"/>
              </a:rPr>
              <a:t>Temperate Forest</a:t>
            </a:r>
            <a:endParaRPr lang="en-US" sz="4400" b="1" dirty="0">
              <a:solidFill>
                <a:srgbClr val="006600"/>
              </a:solidFill>
              <a:effectLst>
                <a:outerShdw dist="50800" dir="7200000" algn="ctr" rotWithShape="0">
                  <a:schemeClr val="bg1"/>
                </a:outerShdw>
              </a:effectLst>
              <a:latin typeface="Calibri" pitchFamily="34" charset="0"/>
            </a:endParaRPr>
          </a:p>
        </p:txBody>
      </p:sp>
      <p:grpSp>
        <p:nvGrpSpPr>
          <p:cNvPr id="17" name="Group 16"/>
          <p:cNvGrpSpPr/>
          <p:nvPr/>
        </p:nvGrpSpPr>
        <p:grpSpPr>
          <a:xfrm>
            <a:off x="178426" y="1819656"/>
            <a:ext cx="8902073" cy="769441"/>
            <a:chOff x="178426" y="1819656"/>
            <a:chExt cx="8902073" cy="769441"/>
          </a:xfrm>
        </p:grpSpPr>
        <p:sp>
          <p:nvSpPr>
            <p:cNvPr id="16" name="Freeform 15"/>
            <p:cNvSpPr/>
            <p:nvPr/>
          </p:nvSpPr>
          <p:spPr>
            <a:xfrm>
              <a:off x="178426" y="1905000"/>
              <a:ext cx="8902073" cy="228598"/>
            </a:xfrm>
            <a:custGeom>
              <a:avLst/>
              <a:gdLst>
                <a:gd name="connsiteX0" fmla="*/ 0 w 2685393"/>
                <a:gd name="connsiteY0" fmla="*/ 0 h 457200"/>
                <a:gd name="connsiteX1" fmla="*/ 693683 w 2685393"/>
                <a:gd name="connsiteY1" fmla="*/ 189187 h 457200"/>
                <a:gd name="connsiteX2" fmla="*/ 1655380 w 2685393"/>
                <a:gd name="connsiteY2" fmla="*/ 378373 h 457200"/>
                <a:gd name="connsiteX3" fmla="*/ 2522483 w 2685393"/>
                <a:gd name="connsiteY3" fmla="*/ 441435 h 457200"/>
                <a:gd name="connsiteX4" fmla="*/ 2632842 w 2685393"/>
                <a:gd name="connsiteY4" fmla="*/ 457200 h 457200"/>
                <a:gd name="connsiteX0" fmla="*/ 0 w 2522483"/>
                <a:gd name="connsiteY0" fmla="*/ 0 h 441435"/>
                <a:gd name="connsiteX1" fmla="*/ 693683 w 2522483"/>
                <a:gd name="connsiteY1" fmla="*/ 189187 h 441435"/>
                <a:gd name="connsiteX2" fmla="*/ 1655380 w 2522483"/>
                <a:gd name="connsiteY2" fmla="*/ 378373 h 441435"/>
                <a:gd name="connsiteX3" fmla="*/ 2522483 w 2522483"/>
                <a:gd name="connsiteY3" fmla="*/ 441435 h 441435"/>
                <a:gd name="connsiteX0" fmla="*/ 0 w 2643352"/>
                <a:gd name="connsiteY0" fmla="*/ 0 h 428298"/>
                <a:gd name="connsiteX1" fmla="*/ 693683 w 2643352"/>
                <a:gd name="connsiteY1" fmla="*/ 189187 h 428298"/>
                <a:gd name="connsiteX2" fmla="*/ 1655380 w 2643352"/>
                <a:gd name="connsiteY2" fmla="*/ 378373 h 428298"/>
                <a:gd name="connsiteX3" fmla="*/ 2643352 w 2643352"/>
                <a:gd name="connsiteY3" fmla="*/ 428298 h 428298"/>
                <a:gd name="connsiteX0" fmla="*/ 215463 w 2858815"/>
                <a:gd name="connsiteY0" fmla="*/ 0 h 428298"/>
                <a:gd name="connsiteX1" fmla="*/ 115614 w 2858815"/>
                <a:gd name="connsiteY1" fmla="*/ 352098 h 428298"/>
                <a:gd name="connsiteX2" fmla="*/ 909146 w 2858815"/>
                <a:gd name="connsiteY2" fmla="*/ 189187 h 428298"/>
                <a:gd name="connsiteX3" fmla="*/ 1870843 w 2858815"/>
                <a:gd name="connsiteY3" fmla="*/ 378373 h 428298"/>
                <a:gd name="connsiteX4" fmla="*/ 2858815 w 2858815"/>
                <a:gd name="connsiteY4" fmla="*/ 428298 h 428298"/>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212835 w 2856187"/>
                <a:gd name="connsiteY0" fmla="*/ 58682 h 491359"/>
                <a:gd name="connsiteX1" fmla="*/ 197069 w 2856187"/>
                <a:gd name="connsiteY1" fmla="*/ 58683 h 491359"/>
                <a:gd name="connsiteX2" fmla="*/ 112986 w 2856187"/>
                <a:gd name="connsiteY2" fmla="*/ 410780 h 491359"/>
                <a:gd name="connsiteX3" fmla="*/ 874987 w 2856187"/>
                <a:gd name="connsiteY3" fmla="*/ 486980 h 491359"/>
                <a:gd name="connsiteX4" fmla="*/ 1868215 w 2856187"/>
                <a:gd name="connsiteY4" fmla="*/ 437055 h 491359"/>
                <a:gd name="connsiteX5" fmla="*/ 2856187 w 2856187"/>
                <a:gd name="connsiteY5" fmla="*/ 486980 h 491359"/>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0 w 2743201"/>
                <a:gd name="connsiteY0" fmla="*/ 0 h 80579"/>
                <a:gd name="connsiteX1" fmla="*/ 762001 w 2743201"/>
                <a:gd name="connsiteY1" fmla="*/ 76200 h 80579"/>
                <a:gd name="connsiteX2" fmla="*/ 1755229 w 2743201"/>
                <a:gd name="connsiteY2" fmla="*/ 26275 h 80579"/>
                <a:gd name="connsiteX3" fmla="*/ 2743201 w 2743201"/>
                <a:gd name="connsiteY3" fmla="*/ 76200 h 80579"/>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400"/>
                <a:gd name="connsiteY0" fmla="*/ 10072 h 90651"/>
                <a:gd name="connsiteX1" fmla="*/ 762001 w 2819400"/>
                <a:gd name="connsiteY1" fmla="*/ 86272 h 90651"/>
                <a:gd name="connsiteX2" fmla="*/ 1755229 w 2819400"/>
                <a:gd name="connsiteY2" fmla="*/ 36347 h 90651"/>
                <a:gd name="connsiteX3" fmla="*/ 2819400 w 2819400"/>
                <a:gd name="connsiteY3" fmla="*/ 86272 h 90651"/>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399"/>
                <a:gd name="connsiteY0" fmla="*/ 13138 h 93717"/>
                <a:gd name="connsiteX1" fmla="*/ 762001 w 2819399"/>
                <a:gd name="connsiteY1" fmla="*/ 89338 h 93717"/>
                <a:gd name="connsiteX2" fmla="*/ 1755229 w 2819399"/>
                <a:gd name="connsiteY2" fmla="*/ 39413 h 93717"/>
                <a:gd name="connsiteX3" fmla="*/ 2819399 w 2819399"/>
                <a:gd name="connsiteY3" fmla="*/ 13138 h 93717"/>
                <a:gd name="connsiteX0" fmla="*/ 127000 w 2946399"/>
                <a:gd name="connsiteY0" fmla="*/ 13138 h 94318"/>
                <a:gd name="connsiteX1" fmla="*/ 127000 w 2946399"/>
                <a:gd name="connsiteY1" fmla="*/ 69292 h 94318"/>
                <a:gd name="connsiteX2" fmla="*/ 889001 w 2946399"/>
                <a:gd name="connsiteY2" fmla="*/ 89338 h 94318"/>
                <a:gd name="connsiteX3" fmla="*/ 1882229 w 2946399"/>
                <a:gd name="connsiteY3" fmla="*/ 39413 h 94318"/>
                <a:gd name="connsiteX4" fmla="*/ 2946399 w 2946399"/>
                <a:gd name="connsiteY4" fmla="*/ 13138 h 94318"/>
                <a:gd name="connsiteX0" fmla="*/ 0 w 2819399"/>
                <a:gd name="connsiteY0" fmla="*/ 69292 h 94318"/>
                <a:gd name="connsiteX1" fmla="*/ 762001 w 2819399"/>
                <a:gd name="connsiteY1" fmla="*/ 89338 h 94318"/>
                <a:gd name="connsiteX2" fmla="*/ 1755229 w 2819399"/>
                <a:gd name="connsiteY2" fmla="*/ 39413 h 94318"/>
                <a:gd name="connsiteX3" fmla="*/ 2819399 w 2819399"/>
                <a:gd name="connsiteY3" fmla="*/ 13138 h 94318"/>
                <a:gd name="connsiteX0" fmla="*/ 0 w 2819399"/>
                <a:gd name="connsiteY0" fmla="*/ 69292 h 89338"/>
                <a:gd name="connsiteX1" fmla="*/ 762001 w 2819399"/>
                <a:gd name="connsiteY1" fmla="*/ 89338 h 89338"/>
                <a:gd name="connsiteX2" fmla="*/ 1765418 w 2819399"/>
                <a:gd name="connsiteY2" fmla="*/ 69292 h 89338"/>
                <a:gd name="connsiteX3" fmla="*/ 2819399 w 2819399"/>
                <a:gd name="connsiteY3" fmla="*/ 13138 h 89338"/>
                <a:gd name="connsiteX0" fmla="*/ 0 w 2819399"/>
                <a:gd name="connsiteY0" fmla="*/ 56154 h 76200"/>
                <a:gd name="connsiteX1" fmla="*/ 762001 w 2819399"/>
                <a:gd name="connsiteY1" fmla="*/ 76200 h 76200"/>
                <a:gd name="connsiteX2" fmla="*/ 1765418 w 2819399"/>
                <a:gd name="connsiteY2" fmla="*/ 56154 h 76200"/>
                <a:gd name="connsiteX3" fmla="*/ 2819399 w 2819399"/>
                <a:gd name="connsiteY3" fmla="*/ 0 h 76200"/>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100650 w 2920049"/>
                <a:gd name="connsiteY0" fmla="*/ 34137 h 100378"/>
                <a:gd name="connsiteX1" fmla="*/ 127000 w 2920049"/>
                <a:gd name="connsiteY1" fmla="*/ 11040 h 100378"/>
                <a:gd name="connsiteX2" fmla="*/ 862651 w 2920049"/>
                <a:gd name="connsiteY2" fmla="*/ 100378 h 100378"/>
                <a:gd name="connsiteX3" fmla="*/ 1866068 w 2920049"/>
                <a:gd name="connsiteY3" fmla="*/ 80332 h 100378"/>
                <a:gd name="connsiteX4" fmla="*/ 2920049 w 2920049"/>
                <a:gd name="connsiteY4" fmla="*/ 24178 h 100378"/>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31308 h 91854"/>
                <a:gd name="connsiteX1" fmla="*/ 788351 w 2845749"/>
                <a:gd name="connsiteY1" fmla="*/ 91854 h 91854"/>
                <a:gd name="connsiteX2" fmla="*/ 1791768 w 2845749"/>
                <a:gd name="connsiteY2" fmla="*/ 71808 h 91854"/>
                <a:gd name="connsiteX3" fmla="*/ 2845749 w 2845749"/>
                <a:gd name="connsiteY3" fmla="*/ 0 h 91854"/>
                <a:gd name="connsiteX0" fmla="*/ 0 w 2740351"/>
                <a:gd name="connsiteY0" fmla="*/ 15654 h 76200"/>
                <a:gd name="connsiteX1" fmla="*/ 788351 w 2740351"/>
                <a:gd name="connsiteY1" fmla="*/ 76200 h 76200"/>
                <a:gd name="connsiteX2" fmla="*/ 1791768 w 2740351"/>
                <a:gd name="connsiteY2" fmla="*/ 56154 h 76200"/>
                <a:gd name="connsiteX3" fmla="*/ 2740351 w 2740351"/>
                <a:gd name="connsiteY3" fmla="*/ 0 h 76200"/>
                <a:gd name="connsiteX0" fmla="*/ 0 w 2766701"/>
                <a:gd name="connsiteY0" fmla="*/ 1 h 60547"/>
                <a:gd name="connsiteX1" fmla="*/ 788351 w 2766701"/>
                <a:gd name="connsiteY1" fmla="*/ 60547 h 60547"/>
                <a:gd name="connsiteX2" fmla="*/ 1791768 w 2766701"/>
                <a:gd name="connsiteY2" fmla="*/ 40501 h 60547"/>
                <a:gd name="connsiteX3" fmla="*/ 2766701 w 2766701"/>
                <a:gd name="connsiteY3" fmla="*/ 0 h 60547"/>
                <a:gd name="connsiteX0" fmla="*/ 0 w 2766701"/>
                <a:gd name="connsiteY0" fmla="*/ 15654 h 76200"/>
                <a:gd name="connsiteX1" fmla="*/ 788351 w 2766701"/>
                <a:gd name="connsiteY1" fmla="*/ 76200 h 76200"/>
                <a:gd name="connsiteX2" fmla="*/ 1791768 w 2766701"/>
                <a:gd name="connsiteY2" fmla="*/ 56154 h 76200"/>
                <a:gd name="connsiteX3" fmla="*/ 2766701 w 2766701"/>
                <a:gd name="connsiteY3" fmla="*/ 0 h 76200"/>
                <a:gd name="connsiteX0" fmla="*/ 0 w 2766700"/>
                <a:gd name="connsiteY0" fmla="*/ 78268 h 138814"/>
                <a:gd name="connsiteX1" fmla="*/ 788351 w 2766700"/>
                <a:gd name="connsiteY1" fmla="*/ 138814 h 138814"/>
                <a:gd name="connsiteX2" fmla="*/ 1791768 w 2766700"/>
                <a:gd name="connsiteY2" fmla="*/ 118768 h 138814"/>
                <a:gd name="connsiteX3" fmla="*/ 2766700 w 2766700"/>
                <a:gd name="connsiteY3" fmla="*/ 0 h 138814"/>
                <a:gd name="connsiteX0" fmla="*/ 0 w 2766700"/>
                <a:gd name="connsiteY0" fmla="*/ 78268 h 138814"/>
                <a:gd name="connsiteX1" fmla="*/ 788351 w 2766700"/>
                <a:gd name="connsiteY1" fmla="*/ 138814 h 138814"/>
                <a:gd name="connsiteX2" fmla="*/ 1791768 w 2766700"/>
                <a:gd name="connsiteY2" fmla="*/ 78268 h 138814"/>
                <a:gd name="connsiteX3" fmla="*/ 2766700 w 2766700"/>
                <a:gd name="connsiteY3" fmla="*/ 0 h 138814"/>
                <a:gd name="connsiteX0" fmla="*/ 0 w 2766700"/>
                <a:gd name="connsiteY0" fmla="*/ 78268 h 125228"/>
                <a:gd name="connsiteX1" fmla="*/ 764137 w 2766700"/>
                <a:gd name="connsiteY1" fmla="*/ 125228 h 125228"/>
                <a:gd name="connsiteX2" fmla="*/ 1791768 w 2766700"/>
                <a:gd name="connsiteY2" fmla="*/ 78268 h 125228"/>
                <a:gd name="connsiteX3" fmla="*/ 2766700 w 2766700"/>
                <a:gd name="connsiteY3" fmla="*/ 0 h 125228"/>
                <a:gd name="connsiteX0" fmla="*/ 0 w 2766700"/>
                <a:gd name="connsiteY0" fmla="*/ 46961 h 125228"/>
                <a:gd name="connsiteX1" fmla="*/ 764137 w 2766700"/>
                <a:gd name="connsiteY1" fmla="*/ 125228 h 125228"/>
                <a:gd name="connsiteX2" fmla="*/ 1791768 w 2766700"/>
                <a:gd name="connsiteY2" fmla="*/ 78268 h 125228"/>
                <a:gd name="connsiteX3" fmla="*/ 2766700 w 2766700"/>
                <a:gd name="connsiteY3" fmla="*/ 0 h 125228"/>
                <a:gd name="connsiteX0" fmla="*/ 0 w 2924798"/>
                <a:gd name="connsiteY0" fmla="*/ 0 h 78267"/>
                <a:gd name="connsiteX1" fmla="*/ 764137 w 2924798"/>
                <a:gd name="connsiteY1" fmla="*/ 78267 h 78267"/>
                <a:gd name="connsiteX2" fmla="*/ 1791768 w 2924798"/>
                <a:gd name="connsiteY2" fmla="*/ 31307 h 78267"/>
                <a:gd name="connsiteX3" fmla="*/ 2924798 w 2924798"/>
                <a:gd name="connsiteY3" fmla="*/ 0 h 78267"/>
                <a:gd name="connsiteX0" fmla="*/ 0 w 2924798"/>
                <a:gd name="connsiteY0" fmla="*/ 10210 h 88477"/>
                <a:gd name="connsiteX1" fmla="*/ 764137 w 2924798"/>
                <a:gd name="connsiteY1" fmla="*/ 88477 h 88477"/>
                <a:gd name="connsiteX2" fmla="*/ 1791768 w 2924798"/>
                <a:gd name="connsiteY2" fmla="*/ 41517 h 88477"/>
                <a:gd name="connsiteX3" fmla="*/ 2924798 w 2924798"/>
                <a:gd name="connsiteY3" fmla="*/ 10210 h 88477"/>
                <a:gd name="connsiteX0" fmla="*/ 0 w 2924798"/>
                <a:gd name="connsiteY0" fmla="*/ 0 h 78267"/>
                <a:gd name="connsiteX1" fmla="*/ 764137 w 2924798"/>
                <a:gd name="connsiteY1" fmla="*/ 78267 h 78267"/>
                <a:gd name="connsiteX2" fmla="*/ 1791768 w 2924798"/>
                <a:gd name="connsiteY2" fmla="*/ 31307 h 78267"/>
                <a:gd name="connsiteX3" fmla="*/ 2924798 w 2924798"/>
                <a:gd name="connsiteY3" fmla="*/ 0 h 78267"/>
                <a:gd name="connsiteX0" fmla="*/ 153705 w 3078503"/>
                <a:gd name="connsiteY0" fmla="*/ 799 h 79066"/>
                <a:gd name="connsiteX1" fmla="*/ 127356 w 3078503"/>
                <a:gd name="connsiteY1" fmla="*/ 16452 h 79066"/>
                <a:gd name="connsiteX2" fmla="*/ 917842 w 3078503"/>
                <a:gd name="connsiteY2" fmla="*/ 79066 h 79066"/>
                <a:gd name="connsiteX3" fmla="*/ 1945473 w 3078503"/>
                <a:gd name="connsiteY3" fmla="*/ 32106 h 79066"/>
                <a:gd name="connsiteX4" fmla="*/ 3078503 w 3078503"/>
                <a:gd name="connsiteY4" fmla="*/ 799 h 79066"/>
                <a:gd name="connsiteX0" fmla="*/ 0 w 2951147"/>
                <a:gd name="connsiteY0" fmla="*/ 15653 h 78267"/>
                <a:gd name="connsiteX1" fmla="*/ 790486 w 2951147"/>
                <a:gd name="connsiteY1" fmla="*/ 78267 h 78267"/>
                <a:gd name="connsiteX2" fmla="*/ 1818117 w 2951147"/>
                <a:gd name="connsiteY2" fmla="*/ 31307 h 78267"/>
                <a:gd name="connsiteX3" fmla="*/ 2951147 w 2951147"/>
                <a:gd name="connsiteY3" fmla="*/ 0 h 78267"/>
                <a:gd name="connsiteX0" fmla="*/ 158098 w 3109245"/>
                <a:gd name="connsiteY0" fmla="*/ 15653 h 78267"/>
                <a:gd name="connsiteX1" fmla="*/ 131748 w 3109245"/>
                <a:gd name="connsiteY1" fmla="*/ 31307 h 78267"/>
                <a:gd name="connsiteX2" fmla="*/ 948584 w 3109245"/>
                <a:gd name="connsiteY2" fmla="*/ 78267 h 78267"/>
                <a:gd name="connsiteX3" fmla="*/ 1976215 w 3109245"/>
                <a:gd name="connsiteY3" fmla="*/ 31307 h 78267"/>
                <a:gd name="connsiteX4" fmla="*/ 3109245 w 3109245"/>
                <a:gd name="connsiteY4" fmla="*/ 0 h 78267"/>
                <a:gd name="connsiteX0" fmla="*/ 162489 w 3113636"/>
                <a:gd name="connsiteY0" fmla="*/ 15653 h 46960"/>
                <a:gd name="connsiteX1" fmla="*/ 136139 w 3113636"/>
                <a:gd name="connsiteY1" fmla="*/ 31307 h 46960"/>
                <a:gd name="connsiteX2" fmla="*/ 979324 w 3113636"/>
                <a:gd name="connsiteY2" fmla="*/ 46960 h 46960"/>
                <a:gd name="connsiteX3" fmla="*/ 1980606 w 3113636"/>
                <a:gd name="connsiteY3" fmla="*/ 31307 h 46960"/>
                <a:gd name="connsiteX4" fmla="*/ 3113636 w 3113636"/>
                <a:gd name="connsiteY4" fmla="*/ 0 h 46960"/>
                <a:gd name="connsiteX0" fmla="*/ 162489 w 3113636"/>
                <a:gd name="connsiteY0" fmla="*/ 15653 h 46960"/>
                <a:gd name="connsiteX1" fmla="*/ 136139 w 3113636"/>
                <a:gd name="connsiteY1" fmla="*/ 31307 h 46960"/>
                <a:gd name="connsiteX2" fmla="*/ 979324 w 3113636"/>
                <a:gd name="connsiteY2" fmla="*/ 46960 h 46960"/>
                <a:gd name="connsiteX3" fmla="*/ 1980606 w 3113636"/>
                <a:gd name="connsiteY3" fmla="*/ 31307 h 46960"/>
                <a:gd name="connsiteX4" fmla="*/ 3113636 w 3113636"/>
                <a:gd name="connsiteY4" fmla="*/ 0 h 46960"/>
                <a:gd name="connsiteX0" fmla="*/ 0 w 2977497"/>
                <a:gd name="connsiteY0" fmla="*/ 31307 h 46960"/>
                <a:gd name="connsiteX1" fmla="*/ 843185 w 2977497"/>
                <a:gd name="connsiteY1" fmla="*/ 46960 h 46960"/>
                <a:gd name="connsiteX2" fmla="*/ 1844467 w 2977497"/>
                <a:gd name="connsiteY2" fmla="*/ 31307 h 46960"/>
                <a:gd name="connsiteX3" fmla="*/ 2977497 w 2977497"/>
                <a:gd name="connsiteY3" fmla="*/ 0 h 46960"/>
              </a:gdLst>
              <a:ahLst/>
              <a:cxnLst>
                <a:cxn ang="0">
                  <a:pos x="connsiteX0" y="connsiteY0"/>
                </a:cxn>
                <a:cxn ang="0">
                  <a:pos x="connsiteX1" y="connsiteY1"/>
                </a:cxn>
                <a:cxn ang="0">
                  <a:pos x="connsiteX2" y="connsiteY2"/>
                </a:cxn>
                <a:cxn ang="0">
                  <a:pos x="connsiteX3" y="connsiteY3"/>
                </a:cxn>
              </a:cxnLst>
              <a:rect l="l" t="t" r="r" b="b"/>
              <a:pathLst>
                <a:path w="2977497" h="46960">
                  <a:moveTo>
                    <a:pt x="0" y="31307"/>
                  </a:moveTo>
                  <a:cubicBezTo>
                    <a:pt x="136139" y="36525"/>
                    <a:pt x="540883" y="43499"/>
                    <a:pt x="843185" y="46960"/>
                  </a:cubicBezTo>
                  <a:lnTo>
                    <a:pt x="1844467" y="31307"/>
                  </a:lnTo>
                  <a:lnTo>
                    <a:pt x="2977497" y="0"/>
                  </a:lnTo>
                </a:path>
              </a:pathLst>
            </a:custGeom>
            <a:ln w="762000" cap="rnd">
              <a:solidFill>
                <a:srgbClr val="66FF33">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p:cNvSpPr txBox="1">
              <a:spLocks noChangeArrowheads="1"/>
            </p:cNvSpPr>
            <p:nvPr/>
          </p:nvSpPr>
          <p:spPr bwMode="auto">
            <a:xfrm>
              <a:off x="2249424" y="1819656"/>
              <a:ext cx="3733800" cy="769441"/>
            </a:xfrm>
            <a:prstGeom prst="rect">
              <a:avLst/>
            </a:prstGeom>
            <a:noFill/>
            <a:ln w="9525">
              <a:noFill/>
              <a:miter lim="800000"/>
              <a:headEnd/>
              <a:tailEnd/>
            </a:ln>
          </p:spPr>
          <p:txBody>
            <a:bodyPr wrap="square">
              <a:spAutoFit/>
            </a:bodyPr>
            <a:lstStyle/>
            <a:p>
              <a:pPr algn="ctr">
                <a:defRPr/>
              </a:pPr>
              <a:r>
                <a:rPr lang="en-US" sz="4400" b="1" dirty="0" smtClean="0">
                  <a:solidFill>
                    <a:srgbClr val="00CC00"/>
                  </a:solidFill>
                  <a:effectLst>
                    <a:outerShdw dist="50800" dir="7200000" algn="ctr" rotWithShape="0">
                      <a:schemeClr val="bg1"/>
                    </a:outerShdw>
                  </a:effectLst>
                  <a:latin typeface="Calibri" pitchFamily="34" charset="0"/>
                </a:rPr>
                <a:t>Boreal Forest</a:t>
              </a:r>
              <a:endParaRPr lang="en-US" sz="4400" b="1" dirty="0">
                <a:solidFill>
                  <a:srgbClr val="00CC00"/>
                </a:solidFill>
                <a:effectLst>
                  <a:outerShdw dist="50800" dir="7200000" algn="ctr" rotWithShape="0">
                    <a:schemeClr val="bg1"/>
                  </a:outerShdw>
                </a:effectLst>
                <a:latin typeface="Calibri" pitchFamily="34" charset="0"/>
              </a:endParaRPr>
            </a:p>
          </p:txBody>
        </p:sp>
      </p:grpSp>
      <p:sp>
        <p:nvSpPr>
          <p:cNvPr id="21" name="TextBox 20"/>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solidFill>
                  <a:srgbClr val="0070C0"/>
                </a:solidFill>
                <a:effectLst>
                  <a:outerShdw dist="50800" dir="7200000" algn="ctr" rotWithShape="0">
                    <a:schemeClr val="bg1"/>
                  </a:outerShdw>
                </a:effectLst>
                <a:latin typeface="Calibri" pitchFamily="34" charset="0"/>
              </a:rPr>
              <a:t>Boreal Forest</a:t>
            </a:r>
            <a:endParaRPr lang="en-US" sz="4400" b="1" dirty="0">
              <a:solidFill>
                <a:srgbClr val="0070C0"/>
              </a:solidFill>
              <a:effectLst>
                <a:outerShdw dist="50800" dir="7200000" algn="ctr" rotWithShape="0">
                  <a:schemeClr val="bg1"/>
                </a:outerShdw>
              </a:effectLst>
              <a:latin typeface="Calibri" pitchFamily="34" charset="0"/>
            </a:endParaRPr>
          </a:p>
        </p:txBody>
      </p:sp>
      <p:sp>
        <p:nvSpPr>
          <p:cNvPr id="24" name="TextBox 2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solidFill>
                  <a:schemeClr val="accent3">
                    <a:lumMod val="50000"/>
                  </a:schemeClr>
                </a:solidFill>
                <a:effectLst>
                  <a:outerShdw dist="50800" dir="7200000" algn="ctr" rotWithShape="0">
                    <a:schemeClr val="bg1"/>
                  </a:outerShdw>
                </a:effectLst>
                <a:latin typeface="Calibri" pitchFamily="34" charset="0"/>
              </a:rPr>
              <a:t>Temperate Forest</a:t>
            </a:r>
            <a:endParaRPr lang="en-US" sz="4400" b="1" dirty="0">
              <a:solidFill>
                <a:schemeClr val="accent3">
                  <a:lumMod val="50000"/>
                </a:schemeClr>
              </a:solidFill>
              <a:effectLst>
                <a:outerShdw dist="50800" dir="7200000" algn="ctr" rotWithShape="0">
                  <a:schemeClr val="bg1"/>
                </a:outerShdw>
              </a:effectLst>
              <a:latin typeface="Calibri" pitchFamily="34" charset="0"/>
            </a:endParaRPr>
          </a:p>
        </p:txBody>
      </p:sp>
      <p:sp>
        <p:nvSpPr>
          <p:cNvPr id="28" name="Content Placeholder 2"/>
          <p:cNvSpPr txBox="1">
            <a:spLocks/>
          </p:cNvSpPr>
          <p:nvPr/>
        </p:nvSpPr>
        <p:spPr>
          <a:xfrm>
            <a:off x="1524000" y="3886200"/>
            <a:ext cx="7467600" cy="2362200"/>
          </a:xfrm>
          <a:prstGeom prst="rect">
            <a:avLst/>
          </a:prstGeom>
          <a:solidFill>
            <a:schemeClr val="bg1"/>
          </a:solidFill>
        </p:spPr>
        <p:txBody>
          <a:bodyPr vert="horz" lIns="91440" tIns="45720" rIns="91440" bIns="45720" rtlCol="0">
            <a:noAutofit/>
          </a:bodyPr>
          <a:lstStyle/>
          <a:p>
            <a:pPr>
              <a:buFont typeface="Arial" pitchFamily="34" charset="0"/>
              <a:buChar char="•"/>
            </a:pPr>
            <a:r>
              <a:rPr lang="en-US" sz="3600" b="1" dirty="0" smtClean="0"/>
              <a:t> winters are mild</a:t>
            </a:r>
          </a:p>
          <a:p>
            <a:pPr>
              <a:buFont typeface="Arial" pitchFamily="34" charset="0"/>
              <a:buChar char="•"/>
            </a:pPr>
            <a:r>
              <a:rPr lang="en-US" sz="3600" b="1" dirty="0" smtClean="0"/>
              <a:t> precipitation is (usually) moderate </a:t>
            </a:r>
          </a:p>
          <a:p>
            <a:pPr>
              <a:buFont typeface="Arial" pitchFamily="34" charset="0"/>
              <a:buChar char="•"/>
            </a:pPr>
            <a:r>
              <a:rPr lang="en-US" sz="3600" b="1" dirty="0" smtClean="0"/>
              <a:t> many trees are deciduous</a:t>
            </a:r>
          </a:p>
          <a:p>
            <a:pPr>
              <a:buFont typeface="Arial" pitchFamily="34" charset="0"/>
              <a:buChar char="•"/>
            </a:pPr>
            <a:r>
              <a:rPr lang="en-US" sz="3600" b="1" dirty="0" smtClean="0"/>
              <a:t> falling leaves </a:t>
            </a:r>
            <a:r>
              <a:rPr lang="en-US" sz="3600" b="1" dirty="0" smtClean="0">
                <a:sym typeface="Wingdings" pitchFamily="2" charset="2"/>
              </a:rPr>
              <a:t></a:t>
            </a:r>
            <a:r>
              <a:rPr lang="en-US" sz="3600" b="1" dirty="0" smtClean="0"/>
              <a:t> rich organic soils</a:t>
            </a:r>
          </a:p>
          <a:p>
            <a:pPr>
              <a:buFont typeface="Arial" pitchFamily="34" charset="0"/>
              <a:buChar char="•"/>
            </a:pPr>
            <a:endParaRPr lang="en-US" sz="3600" b="1" dirty="0" smtClean="0"/>
          </a:p>
          <a:p>
            <a:pPr>
              <a:buFont typeface="Arial" pitchFamily="34" charset="0"/>
              <a:buChar char="•"/>
            </a:pPr>
            <a:endParaRPr lang="en-US" sz="3600" b="1" dirty="0" smtClean="0"/>
          </a:p>
          <a:p>
            <a:endParaRPr lang="en-US" sz="3600" b="1" dirty="0" smtClean="0"/>
          </a:p>
          <a:p>
            <a:endParaRPr lang="en-US" sz="3600" b="1" dirty="0" smtClean="0"/>
          </a:p>
          <a:p>
            <a:endParaRPr lang="en-US"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1000"/>
                                        <p:tgtEl>
                                          <p:spTgt spid="17"/>
                                        </p:tgtEl>
                                      </p:cBhvr>
                                    </p:animEffect>
                                    <p:set>
                                      <p:cBhvr>
                                        <p:cTn id="17" dur="1" fill="hold">
                                          <p:stCondLst>
                                            <p:cond delay="999"/>
                                          </p:stCondLst>
                                        </p:cTn>
                                        <p:tgtEl>
                                          <p:spTgt spid="17"/>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1000"/>
                                        <p:tgtEl>
                                          <p:spTgt spid="21"/>
                                        </p:tgtEl>
                                      </p:cBhvr>
                                    </p:animEffect>
                                    <p:set>
                                      <p:cBhvr>
                                        <p:cTn id="20" dur="1" fill="hold">
                                          <p:stCondLst>
                                            <p:cond delay="999"/>
                                          </p:stCondLst>
                                        </p:cTn>
                                        <p:tgtEl>
                                          <p:spTgt spid="21"/>
                                        </p:tgtEl>
                                        <p:attrNameLst>
                                          <p:attrName>style.visibility</p:attrName>
                                        </p:attrNameLst>
                                      </p:cBhvr>
                                      <p:to>
                                        <p:strVal val="hidden"/>
                                      </p:to>
                                    </p:set>
                                  </p:childTnLst>
                                </p:cTn>
                              </p:par>
                              <p:par>
                                <p:cTn id="21" presetID="64" presetClass="path" presetSubtype="0" accel="50000" decel="50000" fill="hold" grpId="1" nodeType="withEffect">
                                  <p:stCondLst>
                                    <p:cond delay="0"/>
                                  </p:stCondLst>
                                  <p:childTnLst>
                                    <p:animMotion origin="layout" path="M -3.33333E-6 2.59259E-6 L 0.05417 -0.37824 " pathEditMode="relative" rAng="0" ptsTypes="AA">
                                      <p:cBhvr>
                                        <p:cTn id="22" dur="1000" fill="hold"/>
                                        <p:tgtEl>
                                          <p:spTgt spid="23"/>
                                        </p:tgtEl>
                                        <p:attrNameLst>
                                          <p:attrName>ppt_x</p:attrName>
                                          <p:attrName>ppt_y</p:attrName>
                                        </p:attrNameLst>
                                      </p:cBhvr>
                                      <p:rCtr x="27" y="-189"/>
                                    </p:animMotion>
                                  </p:childTnLst>
                                </p:cTn>
                              </p:par>
                              <p:par>
                                <p:cTn id="23" presetID="10" presetClass="entr" presetSubtype="0" fill="hold" grpId="0" nodeType="withEffect">
                                  <p:stCondLst>
                                    <p:cond delay="5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childTnLst>
                                </p:cTn>
                              </p:par>
                              <p:par>
                                <p:cTn id="26" presetID="10" presetClass="exit" presetSubtype="0" fill="hold" grpId="2" nodeType="withEffect">
                                  <p:stCondLst>
                                    <p:cond delay="500"/>
                                  </p:stCondLst>
                                  <p:childTnLst>
                                    <p:animEffect transition="out" filter="fade">
                                      <p:cBhvr>
                                        <p:cTn id="27" dur="1000"/>
                                        <p:tgtEl>
                                          <p:spTgt spid="23"/>
                                        </p:tgtEl>
                                      </p:cBhvr>
                                    </p:animEffect>
                                    <p:set>
                                      <p:cBhvr>
                                        <p:cTn id="28" dur="1" fill="hold">
                                          <p:stCondLst>
                                            <p:cond delay="999"/>
                                          </p:stCondLst>
                                        </p:cTn>
                                        <p:tgtEl>
                                          <p:spTgt spid="23"/>
                                        </p:tgtEl>
                                        <p:attrNameLst>
                                          <p:attrName>style.visibility</p:attrName>
                                        </p:attrNameLst>
                                      </p:cBhvr>
                                      <p:to>
                                        <p:strVal val="hidden"/>
                                      </p:to>
                                    </p:set>
                                  </p:childTnLst>
                                </p:cTn>
                              </p:par>
                              <p:par>
                                <p:cTn id="29" presetID="10" presetClass="exit" presetSubtype="0" fill="hold" grpId="1" nodeType="withEffect">
                                  <p:stCondLst>
                                    <p:cond delay="500"/>
                                  </p:stCondLst>
                                  <p:childTnLst>
                                    <p:animEffect transition="out" filter="fade">
                                      <p:cBhvr>
                                        <p:cTn id="30" dur="1000"/>
                                        <p:tgtEl>
                                          <p:spTgt spid="19"/>
                                        </p:tgtEl>
                                      </p:cBhvr>
                                    </p:animEffect>
                                    <p:set>
                                      <p:cBhvr>
                                        <p:cTn id="31" dur="1" fill="hold">
                                          <p:stCondLst>
                                            <p:cond delay="999"/>
                                          </p:stCondLst>
                                        </p:cTn>
                                        <p:tgtEl>
                                          <p:spTgt spid="19"/>
                                        </p:tgtEl>
                                        <p:attrNameLst>
                                          <p:attrName>style.visibility</p:attrName>
                                        </p:attrNameLst>
                                      </p:cBhvr>
                                      <p:to>
                                        <p:strVal val="hidden"/>
                                      </p:to>
                                    </p:se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8">
                                            <p:bg/>
                                          </p:spTgt>
                                        </p:tgtEl>
                                        <p:attrNameLst>
                                          <p:attrName>style.visibility</p:attrName>
                                        </p:attrNameLst>
                                      </p:cBhvr>
                                      <p:to>
                                        <p:strVal val="visible"/>
                                      </p:to>
                                    </p:set>
                                    <p:animEffect transition="in" filter="fade">
                                      <p:cBhvr>
                                        <p:cTn id="35" dur="1000"/>
                                        <p:tgtEl>
                                          <p:spTgt spid="28">
                                            <p:bg/>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wipe(left)">
                                      <p:cBhvr>
                                        <p:cTn id="38" dur="10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Effect transition="in" filter="wipe(left)">
                                      <p:cBhvr>
                                        <p:cTn id="43" dur="1000"/>
                                        <p:tgtEl>
                                          <p:spTgt spid="28">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8">
                                            <p:txEl>
                                              <p:pRg st="2" end="2"/>
                                            </p:txEl>
                                          </p:spTgt>
                                        </p:tgtEl>
                                        <p:attrNameLst>
                                          <p:attrName>style.visibility</p:attrName>
                                        </p:attrNameLst>
                                      </p:cBhvr>
                                      <p:to>
                                        <p:strVal val="visible"/>
                                      </p:to>
                                    </p:set>
                                    <p:animEffect transition="in" filter="wipe(left)">
                                      <p:cBhvr>
                                        <p:cTn id="48" dur="1000"/>
                                        <p:tgtEl>
                                          <p:spTgt spid="28">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8">
                                            <p:txEl>
                                              <p:pRg st="3" end="3"/>
                                            </p:txEl>
                                          </p:spTgt>
                                        </p:tgtEl>
                                        <p:attrNameLst>
                                          <p:attrName>style.visibility</p:attrName>
                                        </p:attrNameLst>
                                      </p:cBhvr>
                                      <p:to>
                                        <p:strVal val="visible"/>
                                      </p:to>
                                    </p:set>
                                    <p:animEffect transition="in" filter="wipe(left)">
                                      <p:cBhvr>
                                        <p:cTn id="53" dur="10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9" grpId="1"/>
      <p:bldP spid="23" grpId="0"/>
      <p:bldP spid="23" grpId="1"/>
      <p:bldP spid="23" grpId="2"/>
      <p:bldP spid="21" grpId="0" animBg="1"/>
      <p:bldP spid="24" grpId="0" animBg="1"/>
      <p:bldP spid="28"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914400"/>
            <a:ext cx="9144000" cy="5943600"/>
            <a:chOff x="0" y="914400"/>
            <a:chExt cx="9144000" cy="5943600"/>
          </a:xfrm>
        </p:grpSpPr>
        <p:grpSp>
          <p:nvGrpSpPr>
            <p:cNvPr id="2" name="Group 5"/>
            <p:cNvGrpSpPr/>
            <p:nvPr/>
          </p:nvGrpSpPr>
          <p:grpSpPr>
            <a:xfrm>
              <a:off x="0" y="914400"/>
              <a:ext cx="9144000" cy="5943600"/>
              <a:chOff x="1" y="889554"/>
              <a:chExt cx="9144000" cy="5943600"/>
            </a:xfrm>
          </p:grpSpPr>
          <p:sp>
            <p:nvSpPr>
              <p:cNvPr id="7" name="Rectangle 6"/>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p:nvSpPr>
            <p:cNvPr id="21" name="Freeform 20"/>
            <p:cNvSpPr/>
            <p:nvPr/>
          </p:nvSpPr>
          <p:spPr>
            <a:xfrm>
              <a:off x="3929269" y="3987011"/>
              <a:ext cx="1120756" cy="524407"/>
            </a:xfrm>
            <a:custGeom>
              <a:avLst/>
              <a:gdLst>
                <a:gd name="connsiteX0" fmla="*/ 12306 w 1120756"/>
                <a:gd name="connsiteY0" fmla="*/ 45436 h 524407"/>
                <a:gd name="connsiteX1" fmla="*/ 142935 w 1120756"/>
                <a:gd name="connsiteY1" fmla="*/ 56795 h 524407"/>
                <a:gd name="connsiteX2" fmla="*/ 381474 w 1120756"/>
                <a:gd name="connsiteY2" fmla="*/ 0 h 524407"/>
                <a:gd name="connsiteX3" fmla="*/ 580256 w 1120756"/>
                <a:gd name="connsiteY3" fmla="*/ 56795 h 524407"/>
                <a:gd name="connsiteX4" fmla="*/ 756321 w 1120756"/>
                <a:gd name="connsiteY4" fmla="*/ 147667 h 524407"/>
                <a:gd name="connsiteX5" fmla="*/ 932386 w 1120756"/>
                <a:gd name="connsiteY5" fmla="*/ 113590 h 524407"/>
                <a:gd name="connsiteX6" fmla="*/ 1017578 w 1120756"/>
                <a:gd name="connsiteY6" fmla="*/ 119270 h 524407"/>
                <a:gd name="connsiteX7" fmla="*/ 1023258 w 1120756"/>
                <a:gd name="connsiteY7" fmla="*/ 107911 h 524407"/>
                <a:gd name="connsiteX8" fmla="*/ 1114130 w 1120756"/>
                <a:gd name="connsiteY8" fmla="*/ 221501 h 524407"/>
                <a:gd name="connsiteX9" fmla="*/ 1063014 w 1120756"/>
                <a:gd name="connsiteY9" fmla="*/ 431642 h 524407"/>
                <a:gd name="connsiteX10" fmla="*/ 1034617 w 1120756"/>
                <a:gd name="connsiteY10" fmla="*/ 494117 h 524407"/>
                <a:gd name="connsiteX11" fmla="*/ 926706 w 1120756"/>
                <a:gd name="connsiteY11" fmla="*/ 511155 h 524407"/>
                <a:gd name="connsiteX12" fmla="*/ 881270 w 1120756"/>
                <a:gd name="connsiteY12" fmla="*/ 414604 h 524407"/>
                <a:gd name="connsiteX13" fmla="*/ 773360 w 1120756"/>
                <a:gd name="connsiteY13" fmla="*/ 340770 h 524407"/>
                <a:gd name="connsiteX14" fmla="*/ 676808 w 1120756"/>
                <a:gd name="connsiteY14" fmla="*/ 318052 h 524407"/>
                <a:gd name="connsiteX15" fmla="*/ 580256 w 1120756"/>
                <a:gd name="connsiteY15" fmla="*/ 340770 h 524407"/>
                <a:gd name="connsiteX16" fmla="*/ 597295 w 1120756"/>
                <a:gd name="connsiteY16" fmla="*/ 266937 h 524407"/>
                <a:gd name="connsiteX17" fmla="*/ 495064 w 1120756"/>
                <a:gd name="connsiteY17" fmla="*/ 215821 h 524407"/>
                <a:gd name="connsiteX18" fmla="*/ 409871 w 1120756"/>
                <a:gd name="connsiteY18" fmla="*/ 164706 h 524407"/>
                <a:gd name="connsiteX19" fmla="*/ 324679 w 1120756"/>
                <a:gd name="connsiteY19" fmla="*/ 193103 h 524407"/>
                <a:gd name="connsiteX20" fmla="*/ 222448 w 1120756"/>
                <a:gd name="connsiteY20" fmla="*/ 198783 h 524407"/>
                <a:gd name="connsiteX21" fmla="*/ 148614 w 1120756"/>
                <a:gd name="connsiteY21" fmla="*/ 210142 h 524407"/>
                <a:gd name="connsiteX22" fmla="*/ 69101 w 1120756"/>
                <a:gd name="connsiteY22" fmla="*/ 176065 h 524407"/>
                <a:gd name="connsiteX23" fmla="*/ 12306 w 1120756"/>
                <a:gd name="connsiteY23" fmla="*/ 45436 h 5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0756" h="524407">
                  <a:moveTo>
                    <a:pt x="12306" y="45436"/>
                  </a:moveTo>
                  <a:cubicBezTo>
                    <a:pt x="24612" y="25558"/>
                    <a:pt x="81407" y="64368"/>
                    <a:pt x="142935" y="56795"/>
                  </a:cubicBezTo>
                  <a:cubicBezTo>
                    <a:pt x="204463" y="49222"/>
                    <a:pt x="308587" y="0"/>
                    <a:pt x="381474" y="0"/>
                  </a:cubicBezTo>
                  <a:cubicBezTo>
                    <a:pt x="454361" y="0"/>
                    <a:pt x="517782" y="32184"/>
                    <a:pt x="580256" y="56795"/>
                  </a:cubicBezTo>
                  <a:cubicBezTo>
                    <a:pt x="642730" y="81406"/>
                    <a:pt x="697633" y="138201"/>
                    <a:pt x="756321" y="147667"/>
                  </a:cubicBezTo>
                  <a:cubicBezTo>
                    <a:pt x="815009" y="157133"/>
                    <a:pt x="888843" y="118323"/>
                    <a:pt x="932386" y="113590"/>
                  </a:cubicBezTo>
                  <a:cubicBezTo>
                    <a:pt x="975929" y="108857"/>
                    <a:pt x="1002433" y="120216"/>
                    <a:pt x="1017578" y="119270"/>
                  </a:cubicBezTo>
                  <a:cubicBezTo>
                    <a:pt x="1032723" y="118324"/>
                    <a:pt x="1007166" y="90873"/>
                    <a:pt x="1023258" y="107911"/>
                  </a:cubicBezTo>
                  <a:cubicBezTo>
                    <a:pt x="1039350" y="124949"/>
                    <a:pt x="1107504" y="167546"/>
                    <a:pt x="1114130" y="221501"/>
                  </a:cubicBezTo>
                  <a:cubicBezTo>
                    <a:pt x="1120756" y="275456"/>
                    <a:pt x="1076266" y="386206"/>
                    <a:pt x="1063014" y="431642"/>
                  </a:cubicBezTo>
                  <a:cubicBezTo>
                    <a:pt x="1049762" y="477078"/>
                    <a:pt x="1057335" y="480865"/>
                    <a:pt x="1034617" y="494117"/>
                  </a:cubicBezTo>
                  <a:cubicBezTo>
                    <a:pt x="1011899" y="507369"/>
                    <a:pt x="952264" y="524407"/>
                    <a:pt x="926706" y="511155"/>
                  </a:cubicBezTo>
                  <a:cubicBezTo>
                    <a:pt x="901148" y="497903"/>
                    <a:pt x="906828" y="443001"/>
                    <a:pt x="881270" y="414604"/>
                  </a:cubicBezTo>
                  <a:cubicBezTo>
                    <a:pt x="855712" y="386207"/>
                    <a:pt x="807437" y="356862"/>
                    <a:pt x="773360" y="340770"/>
                  </a:cubicBezTo>
                  <a:cubicBezTo>
                    <a:pt x="739283" y="324678"/>
                    <a:pt x="708992" y="318052"/>
                    <a:pt x="676808" y="318052"/>
                  </a:cubicBezTo>
                  <a:cubicBezTo>
                    <a:pt x="644624" y="318052"/>
                    <a:pt x="593508" y="349289"/>
                    <a:pt x="580256" y="340770"/>
                  </a:cubicBezTo>
                  <a:cubicBezTo>
                    <a:pt x="567004" y="332251"/>
                    <a:pt x="611494" y="287762"/>
                    <a:pt x="597295" y="266937"/>
                  </a:cubicBezTo>
                  <a:cubicBezTo>
                    <a:pt x="583096" y="246112"/>
                    <a:pt x="526301" y="232859"/>
                    <a:pt x="495064" y="215821"/>
                  </a:cubicBezTo>
                  <a:cubicBezTo>
                    <a:pt x="463827" y="198783"/>
                    <a:pt x="438268" y="168492"/>
                    <a:pt x="409871" y="164706"/>
                  </a:cubicBezTo>
                  <a:cubicBezTo>
                    <a:pt x="381474" y="160920"/>
                    <a:pt x="355916" y="187424"/>
                    <a:pt x="324679" y="193103"/>
                  </a:cubicBezTo>
                  <a:cubicBezTo>
                    <a:pt x="293442" y="198782"/>
                    <a:pt x="251792" y="195943"/>
                    <a:pt x="222448" y="198783"/>
                  </a:cubicBezTo>
                  <a:cubicBezTo>
                    <a:pt x="193104" y="201623"/>
                    <a:pt x="174172" y="213928"/>
                    <a:pt x="148614" y="210142"/>
                  </a:cubicBezTo>
                  <a:cubicBezTo>
                    <a:pt x="123056" y="206356"/>
                    <a:pt x="95605" y="203516"/>
                    <a:pt x="69101" y="176065"/>
                  </a:cubicBezTo>
                  <a:cubicBezTo>
                    <a:pt x="42597" y="148614"/>
                    <a:pt x="0" y="65314"/>
                    <a:pt x="12306" y="45436"/>
                  </a:cubicBezTo>
                  <a:close/>
                </a:path>
              </a:pathLst>
            </a:custGeom>
            <a:solidFill>
              <a:srgbClr val="D71B07"/>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Content Placeholder 2"/>
          <p:cNvSpPr txBox="1">
            <a:spLocks/>
          </p:cNvSpPr>
          <p:nvPr/>
        </p:nvSpPr>
        <p:spPr>
          <a:xfrm>
            <a:off x="1524000" y="3886200"/>
            <a:ext cx="7467600" cy="2362200"/>
          </a:xfrm>
          <a:prstGeom prst="rect">
            <a:avLst/>
          </a:prstGeom>
          <a:solidFill>
            <a:schemeClr val="bg1"/>
          </a:solidFill>
        </p:spPr>
        <p:txBody>
          <a:bodyPr vert="horz" lIns="91440" tIns="45720" rIns="91440" bIns="45720" rtlCol="0">
            <a:noAutofit/>
          </a:bodyPr>
          <a:lstStyle/>
          <a:p>
            <a:pPr>
              <a:buFont typeface="Arial" pitchFamily="34" charset="0"/>
              <a:buChar char="•"/>
            </a:pPr>
            <a:r>
              <a:rPr lang="en-US" sz="3600" b="1" dirty="0" smtClean="0"/>
              <a:t> winters are mild</a:t>
            </a:r>
          </a:p>
          <a:p>
            <a:pPr>
              <a:buFont typeface="Arial" pitchFamily="34" charset="0"/>
              <a:buChar char="•"/>
            </a:pPr>
            <a:r>
              <a:rPr lang="en-US" sz="3600" b="1" dirty="0" smtClean="0"/>
              <a:t> precipitation is (usually) moderate </a:t>
            </a:r>
          </a:p>
          <a:p>
            <a:pPr>
              <a:buFont typeface="Arial" pitchFamily="34" charset="0"/>
              <a:buChar char="•"/>
            </a:pPr>
            <a:r>
              <a:rPr lang="en-US" sz="3600" b="1" dirty="0" smtClean="0"/>
              <a:t> many trees are deciduous</a:t>
            </a:r>
          </a:p>
          <a:p>
            <a:pPr>
              <a:buFont typeface="Arial" pitchFamily="34" charset="0"/>
              <a:buChar char="•"/>
            </a:pPr>
            <a:r>
              <a:rPr lang="en-US" sz="3600" b="1" dirty="0" smtClean="0"/>
              <a:t> falling leaves </a:t>
            </a:r>
            <a:r>
              <a:rPr lang="en-US" sz="3600" b="1" dirty="0" smtClean="0">
                <a:sym typeface="Wingdings" pitchFamily="2" charset="2"/>
              </a:rPr>
              <a:t></a:t>
            </a:r>
            <a:r>
              <a:rPr lang="en-US" sz="3600" b="1" dirty="0" smtClean="0"/>
              <a:t> rich organic soils</a:t>
            </a:r>
          </a:p>
          <a:p>
            <a:pPr>
              <a:buFont typeface="Arial" pitchFamily="34" charset="0"/>
              <a:buChar char="•"/>
            </a:pPr>
            <a:endParaRPr lang="en-US" sz="3600" b="1" dirty="0" smtClean="0"/>
          </a:p>
          <a:p>
            <a:pPr>
              <a:buFont typeface="Arial" pitchFamily="34" charset="0"/>
              <a:buChar char="•"/>
            </a:pPr>
            <a:endParaRPr lang="en-US" sz="3600" b="1" dirty="0" smtClean="0"/>
          </a:p>
          <a:p>
            <a:endParaRPr lang="en-US" sz="3600" b="1" dirty="0" smtClean="0"/>
          </a:p>
          <a:p>
            <a:endParaRPr lang="en-US" sz="3600" b="1" dirty="0" smtClean="0"/>
          </a:p>
          <a:p>
            <a:endParaRPr lang="en-US" sz="3600" b="1" dirty="0" smtClean="0"/>
          </a:p>
        </p:txBody>
      </p:sp>
      <p:sp>
        <p:nvSpPr>
          <p:cNvPr id="24" name="TextBox 23"/>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solidFill>
                  <a:schemeClr val="accent3">
                    <a:lumMod val="50000"/>
                  </a:schemeClr>
                </a:solidFill>
                <a:effectLst>
                  <a:outerShdw dist="50800" dir="7200000" algn="ctr" rotWithShape="0">
                    <a:schemeClr val="bg1"/>
                  </a:outerShdw>
                </a:effectLst>
                <a:latin typeface="Calibri" pitchFamily="34" charset="0"/>
              </a:rPr>
              <a:t>Temperate Forest</a:t>
            </a:r>
            <a:endParaRPr lang="en-US" sz="4400" b="1" dirty="0">
              <a:solidFill>
                <a:schemeClr val="accent3">
                  <a:lumMod val="50000"/>
                </a:schemeClr>
              </a:solidFill>
              <a:effectLst>
                <a:outerShdw dist="50800" dir="7200000" algn="ctr" rotWithShape="0">
                  <a:schemeClr val="bg1"/>
                </a:outerShdw>
              </a:effectLst>
              <a:latin typeface="Calibri" pitchFamily="34" charset="0"/>
            </a:endParaRPr>
          </a:p>
        </p:txBody>
      </p:sp>
      <p:sp>
        <p:nvSpPr>
          <p:cNvPr id="18" name="Freeform 17"/>
          <p:cNvSpPr/>
          <p:nvPr/>
        </p:nvSpPr>
        <p:spPr>
          <a:xfrm>
            <a:off x="-228600" y="2667000"/>
            <a:ext cx="9677400" cy="381000"/>
          </a:xfrm>
          <a:custGeom>
            <a:avLst/>
            <a:gdLst>
              <a:gd name="connsiteX0" fmla="*/ 0 w 9254358"/>
              <a:gd name="connsiteY0" fmla="*/ 110359 h 257504"/>
              <a:gd name="connsiteX1" fmla="*/ 1813034 w 9254358"/>
              <a:gd name="connsiteY1" fmla="*/ 236483 h 257504"/>
              <a:gd name="connsiteX2" fmla="*/ 5139558 w 9254358"/>
              <a:gd name="connsiteY2" fmla="*/ 236483 h 257504"/>
              <a:gd name="connsiteX3" fmla="*/ 8308427 w 9254358"/>
              <a:gd name="connsiteY3" fmla="*/ 126124 h 257504"/>
              <a:gd name="connsiteX4" fmla="*/ 9254358 w 9254358"/>
              <a:gd name="connsiteY4" fmla="*/ 0 h 25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4358" h="257504">
                <a:moveTo>
                  <a:pt x="0" y="110359"/>
                </a:moveTo>
                <a:cubicBezTo>
                  <a:pt x="478220" y="162910"/>
                  <a:pt x="956441" y="215462"/>
                  <a:pt x="1813034" y="236483"/>
                </a:cubicBezTo>
                <a:cubicBezTo>
                  <a:pt x="2669627" y="257504"/>
                  <a:pt x="4056993" y="254876"/>
                  <a:pt x="5139558" y="236483"/>
                </a:cubicBezTo>
                <a:cubicBezTo>
                  <a:pt x="6222123" y="218090"/>
                  <a:pt x="7622627" y="165538"/>
                  <a:pt x="8308427" y="126124"/>
                </a:cubicBezTo>
                <a:cubicBezTo>
                  <a:pt x="8994227" y="86710"/>
                  <a:pt x="9115096" y="28903"/>
                  <a:pt x="9254358" y="0"/>
                </a:cubicBezTo>
              </a:path>
            </a:pathLst>
          </a:custGeom>
          <a:ln w="889000">
            <a:solidFill>
              <a:schemeClr val="accent3">
                <a:lumMod val="50000"/>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25" name="Content Placeholder 2"/>
          <p:cNvSpPr txBox="1">
            <a:spLocks/>
          </p:cNvSpPr>
          <p:nvPr/>
        </p:nvSpPr>
        <p:spPr>
          <a:xfrm>
            <a:off x="0" y="914400"/>
            <a:ext cx="9144000" cy="6477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dirty="0" err="1" smtClean="0">
                <a:solidFill>
                  <a:srgbClr val="FF0000"/>
                </a:solidFill>
                <a:effectLst>
                  <a:outerShdw dist="50800" dir="5400000" algn="ctr" rotWithShape="0">
                    <a:schemeClr val="tx1"/>
                  </a:outerShdw>
                </a:effectLst>
              </a:rPr>
              <a:t>di</a:t>
            </a:r>
            <a:r>
              <a:rPr kumimoji="0" lang="en-US" sz="3600" i="0" u="none" strike="noStrike" kern="1200" cap="none" spc="0" normalizeH="0" baseline="0" noProof="0" dirty="0" err="1" smtClean="0">
                <a:ln>
                  <a:noFill/>
                </a:ln>
                <a:solidFill>
                  <a:srgbClr val="FF0000"/>
                </a:solidFill>
                <a:effectLst>
                  <a:outerShdw dist="50800" dir="5400000" algn="ctr" rotWithShape="0">
                    <a:schemeClr val="tx1"/>
                  </a:outerShdw>
                </a:effectLst>
                <a:uLnTx/>
                <a:uFillTx/>
                <a:latin typeface="+mn-lt"/>
                <a:ea typeface="+mn-ea"/>
                <a:cs typeface="+mn-cs"/>
              </a:rPr>
              <a:t>versity</a:t>
            </a:r>
            <a:r>
              <a:rPr kumimoji="0" lang="en-US" sz="3600" i="0" u="none" strike="noStrike" kern="1200" cap="none" spc="0" normalizeH="0" baseline="0" noProof="0" dirty="0" smtClean="0">
                <a:ln>
                  <a:noFill/>
                </a:ln>
                <a:solidFill>
                  <a:srgbClr val="FF0000"/>
                </a:solidFill>
                <a:effectLst>
                  <a:outerShdw dist="50800" dir="5400000" algn="ctr" rotWithShape="0">
                    <a:schemeClr val="tx1"/>
                  </a:outerShdw>
                </a:effectLst>
                <a:uLnTx/>
                <a:uFillTx/>
                <a:latin typeface="+mn-lt"/>
                <a:ea typeface="+mn-ea"/>
                <a:cs typeface="+mn-cs"/>
              </a:rPr>
              <a:t> of trees</a:t>
            </a:r>
            <a:r>
              <a:rPr kumimoji="0" lang="en-US" sz="3600" i="0" u="none" strike="noStrike" kern="1200" cap="none" spc="0" normalizeH="0" noProof="0" dirty="0" smtClean="0">
                <a:ln>
                  <a:noFill/>
                </a:ln>
                <a:solidFill>
                  <a:srgbClr val="FF0000"/>
                </a:solidFill>
                <a:effectLst>
                  <a:outerShdw dist="50800" dir="5400000" algn="ctr" rotWithShape="0">
                    <a:schemeClr val="tx1"/>
                  </a:outerShdw>
                </a:effectLst>
                <a:uLnTx/>
                <a:uFillTx/>
                <a:latin typeface="+mn-lt"/>
                <a:ea typeface="+mn-ea"/>
                <a:cs typeface="+mn-cs"/>
              </a:rPr>
              <a:t> increases toward the Equator</a:t>
            </a:r>
            <a:endParaRPr kumimoji="0" lang="en-US" sz="3600" i="0" u="none" strike="noStrike" kern="1200" cap="none" spc="0" normalizeH="0" baseline="0" noProof="0" dirty="0" smtClean="0">
              <a:ln>
                <a:noFill/>
              </a:ln>
              <a:solidFill>
                <a:srgbClr val="FF0000"/>
              </a:solidFill>
              <a:effectLst>
                <a:outerShdw dist="50800" dir="5400000" algn="ctr" rotWithShape="0">
                  <a:schemeClr val="tx1"/>
                </a:outerShdw>
              </a:effectLst>
              <a:uLnTx/>
              <a:uFillTx/>
              <a:latin typeface="+mn-lt"/>
              <a:ea typeface="+mn-ea"/>
              <a:cs typeface="+mn-cs"/>
            </a:endParaRPr>
          </a:p>
        </p:txBody>
      </p:sp>
      <p:sp>
        <p:nvSpPr>
          <p:cNvPr id="16" name="Content Placeholder 2"/>
          <p:cNvSpPr txBox="1">
            <a:spLocks/>
          </p:cNvSpPr>
          <p:nvPr/>
        </p:nvSpPr>
        <p:spPr>
          <a:xfrm>
            <a:off x="1524000" y="4419600"/>
            <a:ext cx="7620000" cy="2362200"/>
          </a:xfrm>
          <a:prstGeom prst="rect">
            <a:avLst/>
          </a:prstGeom>
          <a:solidFill>
            <a:schemeClr val="bg1"/>
          </a:solidFill>
        </p:spPr>
        <p:txBody>
          <a:bodyPr vert="horz" lIns="91440" tIns="45720" rIns="91440" bIns="45720" rtlCol="0">
            <a:noAutofit/>
          </a:bodyPr>
          <a:lstStyle/>
          <a:p>
            <a:pPr>
              <a:buFont typeface="Arial" pitchFamily="34" charset="0"/>
              <a:buChar char="•"/>
            </a:pPr>
            <a:r>
              <a:rPr lang="en-US" sz="3600" b="1" dirty="0" smtClean="0"/>
              <a:t> temperate coniferous forest</a:t>
            </a:r>
          </a:p>
          <a:p>
            <a:pPr>
              <a:buFont typeface="Arial" pitchFamily="34" charset="0"/>
              <a:buChar char="•"/>
            </a:pPr>
            <a:r>
              <a:rPr lang="en-US" sz="3600" b="1" dirty="0" smtClean="0"/>
              <a:t> temperate deciduous forest</a:t>
            </a:r>
          </a:p>
          <a:p>
            <a:pPr>
              <a:buFont typeface="Arial" pitchFamily="34" charset="0"/>
              <a:buChar char="•"/>
            </a:pPr>
            <a:r>
              <a:rPr lang="en-US" sz="3600" b="1" dirty="0" smtClean="0"/>
              <a:t> temperate mixed forest </a:t>
            </a:r>
          </a:p>
          <a:p>
            <a:pPr>
              <a:buFont typeface="Arial" pitchFamily="34" charset="0"/>
              <a:buChar char="•"/>
            </a:pPr>
            <a:r>
              <a:rPr lang="en-US" sz="3600" b="1" dirty="0" smtClean="0"/>
              <a:t> temperate rainforest </a:t>
            </a:r>
            <a:r>
              <a:rPr lang="en-US" sz="2800" b="1" dirty="0" smtClean="0"/>
              <a:t>(high rain/humidity)</a:t>
            </a:r>
          </a:p>
          <a:p>
            <a:pPr>
              <a:buFont typeface="Arial" pitchFamily="34" charset="0"/>
              <a:buChar char="•"/>
            </a:pPr>
            <a:endParaRPr lang="en-US" sz="3600" b="1" dirty="0" smtClean="0"/>
          </a:p>
          <a:p>
            <a:pPr>
              <a:buFont typeface="Arial" pitchFamily="34" charset="0"/>
              <a:buChar char="•"/>
            </a:pPr>
            <a:endParaRPr lang="en-US" sz="3600" b="1" dirty="0" smtClean="0"/>
          </a:p>
          <a:p>
            <a:endParaRPr lang="en-US" sz="3600" b="1" dirty="0" smtClean="0"/>
          </a:p>
          <a:p>
            <a:endParaRPr lang="en-US" sz="3600" b="1" dirty="0" smtClean="0"/>
          </a:p>
          <a:p>
            <a:endParaRPr lang="en-US" sz="3600" b="1" dirty="0" smtClean="0"/>
          </a:p>
        </p:txBody>
      </p:sp>
      <p:sp>
        <p:nvSpPr>
          <p:cNvPr id="26" name="Freeform 25"/>
          <p:cNvSpPr/>
          <p:nvPr/>
        </p:nvSpPr>
        <p:spPr>
          <a:xfrm>
            <a:off x="990600" y="1676400"/>
            <a:ext cx="486103" cy="1676400"/>
          </a:xfrm>
          <a:custGeom>
            <a:avLst/>
            <a:gdLst>
              <a:gd name="connsiteX0" fmla="*/ 867103 w 867103"/>
              <a:gd name="connsiteY0" fmla="*/ 0 h 1734207"/>
              <a:gd name="connsiteX1" fmla="*/ 472965 w 867103"/>
              <a:gd name="connsiteY1" fmla="*/ 362607 h 1734207"/>
              <a:gd name="connsiteX2" fmla="*/ 141889 w 867103"/>
              <a:gd name="connsiteY2" fmla="*/ 851338 h 1734207"/>
              <a:gd name="connsiteX3" fmla="*/ 0 w 867103"/>
              <a:gd name="connsiteY3" fmla="*/ 1734207 h 1734207"/>
            </a:gdLst>
            <a:ahLst/>
            <a:cxnLst>
              <a:cxn ang="0">
                <a:pos x="connsiteX0" y="connsiteY0"/>
              </a:cxn>
              <a:cxn ang="0">
                <a:pos x="connsiteX1" y="connsiteY1"/>
              </a:cxn>
              <a:cxn ang="0">
                <a:pos x="connsiteX2" y="connsiteY2"/>
              </a:cxn>
              <a:cxn ang="0">
                <a:pos x="connsiteX3" y="connsiteY3"/>
              </a:cxn>
            </a:cxnLst>
            <a:rect l="l" t="t" r="r" b="b"/>
            <a:pathLst>
              <a:path w="867103" h="1734207">
                <a:moveTo>
                  <a:pt x="867103" y="0"/>
                </a:moveTo>
                <a:cubicBezTo>
                  <a:pt x="730468" y="110358"/>
                  <a:pt x="593834" y="220717"/>
                  <a:pt x="472965" y="362607"/>
                </a:cubicBezTo>
                <a:cubicBezTo>
                  <a:pt x="352096" y="504497"/>
                  <a:pt x="220716" y="622738"/>
                  <a:pt x="141889" y="851338"/>
                </a:cubicBezTo>
                <a:cubicBezTo>
                  <a:pt x="63062" y="1079938"/>
                  <a:pt x="31531" y="1407072"/>
                  <a:pt x="0" y="1734207"/>
                </a:cubicBezTo>
              </a:path>
            </a:pathLst>
          </a:custGeom>
          <a:ln w="190500" cap="sq">
            <a:solidFill>
              <a:srgbClr val="FF0000"/>
            </a:solidFill>
            <a:prstDash val="sysDot"/>
            <a:tailEnd type="triangle" w="sm" len="sm"/>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Group 19"/>
          <p:cNvGrpSpPr/>
          <p:nvPr/>
        </p:nvGrpSpPr>
        <p:grpSpPr>
          <a:xfrm>
            <a:off x="3505200" y="762000"/>
            <a:ext cx="5334000" cy="3581400"/>
            <a:chOff x="0" y="457200"/>
            <a:chExt cx="3811000" cy="2943225"/>
          </a:xfrm>
        </p:grpSpPr>
        <p:pic>
          <p:nvPicPr>
            <p:cNvPr id="22" name="Picture 2" descr="http://www.wildolympics.org/files/imagecache/large/files/images/jupiterRidge_olympicForestCoalition.jpg"/>
            <p:cNvPicPr>
              <a:picLocks noChangeAspect="1" noChangeArrowheads="1"/>
            </p:cNvPicPr>
            <p:nvPr/>
          </p:nvPicPr>
          <p:blipFill>
            <a:blip r:embed="rId3" cstate="print"/>
            <a:srcRect/>
            <a:stretch>
              <a:fillRect/>
            </a:stretch>
          </p:blipFill>
          <p:spPr bwMode="auto">
            <a:xfrm>
              <a:off x="0" y="457200"/>
              <a:ext cx="3810000" cy="2943225"/>
            </a:xfrm>
            <a:prstGeom prst="rect">
              <a:avLst/>
            </a:prstGeom>
            <a:noFill/>
            <a:ln w="76200">
              <a:solidFill>
                <a:schemeClr val="tx1"/>
              </a:solidFill>
            </a:ln>
          </p:spPr>
        </p:pic>
        <p:sp>
          <p:nvSpPr>
            <p:cNvPr id="28" name="TextBox 27"/>
            <p:cNvSpPr txBox="1"/>
            <p:nvPr/>
          </p:nvSpPr>
          <p:spPr>
            <a:xfrm>
              <a:off x="1219200" y="457200"/>
              <a:ext cx="2591800" cy="400110"/>
            </a:xfrm>
            <a:prstGeom prst="rect">
              <a:avLst/>
            </a:prstGeom>
            <a:noFill/>
            <a:ln w="76200">
              <a:noFill/>
            </a:ln>
          </p:spPr>
          <p:txBody>
            <a:bodyPr wrap="none" rtlCol="0">
              <a:spAutoFit/>
            </a:bodyPr>
            <a:lstStyle/>
            <a:p>
              <a:r>
                <a:rPr lang="en-US" sz="2000" b="1" dirty="0" smtClean="0"/>
                <a:t>Olympic Nat’l </a:t>
              </a:r>
              <a:r>
                <a:rPr lang="en-US" sz="2000" b="1" dirty="0" err="1" smtClean="0"/>
                <a:t>Park,WA</a:t>
              </a:r>
              <a:endParaRPr lang="en-US" sz="2000" b="1" dirty="0" smtClean="0"/>
            </a:p>
          </p:txBody>
        </p:sp>
      </p:grpSp>
      <p:grpSp>
        <p:nvGrpSpPr>
          <p:cNvPr id="29" name="Group 28"/>
          <p:cNvGrpSpPr/>
          <p:nvPr/>
        </p:nvGrpSpPr>
        <p:grpSpPr>
          <a:xfrm>
            <a:off x="3505200" y="762000"/>
            <a:ext cx="5333999" cy="3581399"/>
            <a:chOff x="1981200" y="3505200"/>
            <a:chExt cx="4810125" cy="3162301"/>
          </a:xfrm>
        </p:grpSpPr>
        <p:pic>
          <p:nvPicPr>
            <p:cNvPr id="30" name="Picture 6" descr="http://www.gatlinburgspaceneedle.com/blog/wp-content/uploads/2012/08/Gatlinburg-in-the-Fall.jpg"/>
            <p:cNvPicPr>
              <a:picLocks noChangeAspect="1" noChangeArrowheads="1"/>
            </p:cNvPicPr>
            <p:nvPr/>
          </p:nvPicPr>
          <p:blipFill>
            <a:blip r:embed="rId4" cstate="print"/>
            <a:srcRect/>
            <a:stretch>
              <a:fillRect/>
            </a:stretch>
          </p:blipFill>
          <p:spPr bwMode="auto">
            <a:xfrm>
              <a:off x="1981200" y="3505200"/>
              <a:ext cx="4810125" cy="3162301"/>
            </a:xfrm>
            <a:prstGeom prst="rect">
              <a:avLst/>
            </a:prstGeom>
            <a:noFill/>
            <a:ln w="76200">
              <a:solidFill>
                <a:schemeClr val="tx1"/>
              </a:solidFill>
            </a:ln>
          </p:spPr>
        </p:pic>
        <p:sp>
          <p:nvSpPr>
            <p:cNvPr id="31" name="TextBox 30"/>
            <p:cNvSpPr txBox="1"/>
            <p:nvPr/>
          </p:nvSpPr>
          <p:spPr>
            <a:xfrm>
              <a:off x="1981200" y="3505200"/>
              <a:ext cx="2268570" cy="400110"/>
            </a:xfrm>
            <a:prstGeom prst="rect">
              <a:avLst/>
            </a:prstGeom>
            <a:noFill/>
            <a:ln w="76200">
              <a:noFill/>
            </a:ln>
          </p:spPr>
          <p:txBody>
            <a:bodyPr wrap="none" rtlCol="0">
              <a:spAutoFit/>
            </a:bodyPr>
            <a:lstStyle/>
            <a:p>
              <a:r>
                <a:rPr lang="en-US" sz="2000" b="1" dirty="0" err="1" smtClean="0"/>
                <a:t>Applachian</a:t>
              </a:r>
              <a:r>
                <a:rPr lang="en-US" sz="2000" b="1" dirty="0" smtClean="0"/>
                <a:t> </a:t>
              </a:r>
              <a:r>
                <a:rPr lang="en-US" sz="2000" b="1" dirty="0" err="1" smtClean="0"/>
                <a:t>Mts</a:t>
              </a:r>
              <a:r>
                <a:rPr lang="en-US" sz="2000" b="1" dirty="0" smtClean="0"/>
                <a:t>, TN</a:t>
              </a:r>
            </a:p>
          </p:txBody>
        </p:sp>
      </p:grpSp>
      <p:grpSp>
        <p:nvGrpSpPr>
          <p:cNvPr id="36" name="Group 35"/>
          <p:cNvGrpSpPr/>
          <p:nvPr/>
        </p:nvGrpSpPr>
        <p:grpSpPr>
          <a:xfrm>
            <a:off x="3505199" y="758952"/>
            <a:ext cx="5330952" cy="3584448"/>
            <a:chOff x="3505199" y="1295400"/>
            <a:chExt cx="5330952" cy="3584448"/>
          </a:xfrm>
        </p:grpSpPr>
        <p:pic>
          <p:nvPicPr>
            <p:cNvPr id="27" name="Picture 2" descr="http://www.globalforestwatch.ca/change_analysis/GFWC-QC-03.jpg"/>
            <p:cNvPicPr preferRelativeResize="0">
              <a:picLocks noChangeArrowheads="1"/>
            </p:cNvPicPr>
            <p:nvPr/>
          </p:nvPicPr>
          <p:blipFill>
            <a:blip r:embed="rId5" cstate="print"/>
            <a:srcRect/>
            <a:stretch>
              <a:fillRect/>
            </a:stretch>
          </p:blipFill>
          <p:spPr bwMode="auto">
            <a:xfrm>
              <a:off x="3505199" y="1295400"/>
              <a:ext cx="5330952" cy="3584448"/>
            </a:xfrm>
            <a:prstGeom prst="rect">
              <a:avLst/>
            </a:prstGeom>
            <a:noFill/>
            <a:ln w="76200">
              <a:solidFill>
                <a:schemeClr val="tx1"/>
              </a:solidFill>
            </a:ln>
          </p:spPr>
        </p:pic>
        <p:sp>
          <p:nvSpPr>
            <p:cNvPr id="35" name="TextBox 34"/>
            <p:cNvSpPr txBox="1"/>
            <p:nvPr/>
          </p:nvSpPr>
          <p:spPr>
            <a:xfrm>
              <a:off x="3505200" y="1295400"/>
              <a:ext cx="3487108" cy="400110"/>
            </a:xfrm>
            <a:prstGeom prst="rect">
              <a:avLst/>
            </a:prstGeom>
            <a:noFill/>
            <a:ln w="76200">
              <a:noFill/>
            </a:ln>
          </p:spPr>
          <p:txBody>
            <a:bodyPr wrap="none" rtlCol="0">
              <a:spAutoFit/>
            </a:bodyPr>
            <a:lstStyle/>
            <a:p>
              <a:r>
                <a:rPr lang="en-US" sz="2000" b="1" dirty="0" smtClean="0"/>
                <a:t>Shore of St Lawrence, Quebec</a:t>
              </a:r>
            </a:p>
          </p:txBody>
        </p:sp>
      </p:grpSp>
      <p:grpSp>
        <p:nvGrpSpPr>
          <p:cNvPr id="32" name="Group 31"/>
          <p:cNvGrpSpPr/>
          <p:nvPr/>
        </p:nvGrpSpPr>
        <p:grpSpPr>
          <a:xfrm>
            <a:off x="3505200" y="762000"/>
            <a:ext cx="5334000" cy="3581400"/>
            <a:chOff x="4114800" y="381000"/>
            <a:chExt cx="4670679" cy="3505200"/>
          </a:xfrm>
        </p:grpSpPr>
        <p:pic>
          <p:nvPicPr>
            <p:cNvPr id="33" name="Picture 4" descr="http://upload.wikimedia.org/wikipedia/commons/0/09/Hoh_Rain_Forest_Maples.JPG"/>
            <p:cNvPicPr>
              <a:picLocks noChangeAspect="1" noChangeArrowheads="1"/>
            </p:cNvPicPr>
            <p:nvPr/>
          </p:nvPicPr>
          <p:blipFill>
            <a:blip r:embed="rId6" cstate="print"/>
            <a:srcRect/>
            <a:stretch>
              <a:fillRect/>
            </a:stretch>
          </p:blipFill>
          <p:spPr bwMode="auto">
            <a:xfrm>
              <a:off x="4114800" y="381000"/>
              <a:ext cx="4670679" cy="3505200"/>
            </a:xfrm>
            <a:prstGeom prst="rect">
              <a:avLst/>
            </a:prstGeom>
            <a:noFill/>
            <a:ln w="76200">
              <a:solidFill>
                <a:schemeClr val="tx1"/>
              </a:solidFill>
            </a:ln>
          </p:spPr>
        </p:pic>
        <p:sp>
          <p:nvSpPr>
            <p:cNvPr id="34" name="TextBox 33"/>
            <p:cNvSpPr txBox="1"/>
            <p:nvPr/>
          </p:nvSpPr>
          <p:spPr>
            <a:xfrm>
              <a:off x="5609417" y="3486089"/>
              <a:ext cx="2330578" cy="391597"/>
            </a:xfrm>
            <a:prstGeom prst="rect">
              <a:avLst/>
            </a:prstGeom>
            <a:noFill/>
            <a:ln w="76200">
              <a:noFill/>
            </a:ln>
          </p:spPr>
          <p:txBody>
            <a:bodyPr wrap="none" rtlCol="0">
              <a:spAutoFit/>
            </a:bodyPr>
            <a:lstStyle/>
            <a:p>
              <a:r>
                <a:rPr lang="en-US" sz="2000" b="1" dirty="0" smtClean="0">
                  <a:solidFill>
                    <a:schemeClr val="bg1"/>
                  </a:solidFill>
                </a:rPr>
                <a:t>Olympic Nat’l Park, WA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17"/>
                                        </p:tgtEl>
                                      </p:cBhvr>
                                    </p:animEffect>
                                    <p:anim calcmode="lin" valueType="num">
                                      <p:cBhvr>
                                        <p:cTn id="7" dur="1000"/>
                                        <p:tgtEl>
                                          <p:spTgt spid="17"/>
                                        </p:tgtEl>
                                        <p:attrNameLst>
                                          <p:attrName>ppt_x</p:attrName>
                                        </p:attrNameLst>
                                      </p:cBhvr>
                                      <p:tavLst>
                                        <p:tav tm="0">
                                          <p:val>
                                            <p:strVal val="ppt_x"/>
                                          </p:val>
                                        </p:tav>
                                        <p:tav tm="100000">
                                          <p:val>
                                            <p:strVal val="ppt_x"/>
                                          </p:val>
                                        </p:tav>
                                      </p:tavLst>
                                    </p:anim>
                                    <p:anim calcmode="lin" valueType="num">
                                      <p:cBhvr>
                                        <p:cTn id="8" dur="1000"/>
                                        <p:tgtEl>
                                          <p:spTgt spid="17"/>
                                        </p:tgtEl>
                                        <p:attrNameLst>
                                          <p:attrName>ppt_y</p:attrName>
                                        </p:attrNameLst>
                                      </p:cBhvr>
                                      <p:tavLst>
                                        <p:tav tm="0">
                                          <p:val>
                                            <p:strVal val="ppt_y"/>
                                          </p:val>
                                        </p:tav>
                                        <p:tav tm="100000">
                                          <p:val>
                                            <p:strVal val="ppt_y+.1"/>
                                          </p:val>
                                        </p:tav>
                                      </p:tavLst>
                                    </p:anim>
                                    <p:set>
                                      <p:cBhvr>
                                        <p:cTn id="9" dur="1" fill="hold">
                                          <p:stCondLst>
                                            <p:cond delay="999"/>
                                          </p:stCondLst>
                                        </p:cTn>
                                        <p:tgtEl>
                                          <p:spTgt spid="17"/>
                                        </p:tgtEl>
                                        <p:attrNameLst>
                                          <p:attrName>style.visibility</p:attrName>
                                        </p:attrNameLst>
                                      </p:cBhvr>
                                      <p:to>
                                        <p:strVal val="hidden"/>
                                      </p:to>
                                    </p:se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5">
                                            <p:bg/>
                                          </p:spTgt>
                                        </p:tgtEl>
                                        <p:attrNameLst>
                                          <p:attrName>style.visibility</p:attrName>
                                        </p:attrNameLst>
                                      </p:cBhvr>
                                      <p:to>
                                        <p:strVal val="visible"/>
                                      </p:to>
                                    </p:set>
                                    <p:animEffect transition="in" filter="fade">
                                      <p:cBhvr>
                                        <p:cTn id="13" dur="1000"/>
                                        <p:tgtEl>
                                          <p:spTgt spid="25">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fade">
                                      <p:cBhvr>
                                        <p:cTn id="16" dur="1000"/>
                                        <p:tgtEl>
                                          <p:spTgt spid="25">
                                            <p:txEl>
                                              <p:pRg st="0" end="0"/>
                                            </p:txEl>
                                          </p:spTgt>
                                        </p:tgtEl>
                                      </p:cBhvr>
                                    </p:animEffect>
                                  </p:childTnLst>
                                </p:cTn>
                              </p:par>
                              <p:par>
                                <p:cTn id="17" presetID="22" presetClass="entr" presetSubtype="1" fill="hold" grpId="0" nodeType="withEffect">
                                  <p:stCondLst>
                                    <p:cond delay="50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10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bg/>
                                          </p:spTgt>
                                        </p:tgtEl>
                                        <p:attrNameLst>
                                          <p:attrName>style.visibility</p:attrName>
                                        </p:attrNameLst>
                                      </p:cBhvr>
                                      <p:to>
                                        <p:strVal val="visible"/>
                                      </p:to>
                                    </p:set>
                                    <p:animEffect transition="in" filter="fade">
                                      <p:cBhvr>
                                        <p:cTn id="24" dur="1000"/>
                                        <p:tgtEl>
                                          <p:spTgt spid="16">
                                            <p:bg/>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1000"/>
                                        <p:tgtEl>
                                          <p:spTgt spid="16">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Effect transition="in" filter="wipe(left)">
                                      <p:cBhvr>
                                        <p:cTn id="35" dur="1000"/>
                                        <p:tgtEl>
                                          <p:spTgt spid="16">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6">
                                            <p:txEl>
                                              <p:pRg st="2" end="2"/>
                                            </p:txEl>
                                          </p:spTgt>
                                        </p:tgtEl>
                                        <p:attrNameLst>
                                          <p:attrName>style.visibility</p:attrName>
                                        </p:attrNameLst>
                                      </p:cBhvr>
                                      <p:to>
                                        <p:strVal val="visible"/>
                                      </p:to>
                                    </p:set>
                                    <p:animEffect transition="in" filter="wipe(left)">
                                      <p:cBhvr>
                                        <p:cTn id="43" dur="1000"/>
                                        <p:tgtEl>
                                          <p:spTgt spid="16">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1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6">
                                            <p:txEl>
                                              <p:pRg st="3" end="3"/>
                                            </p:txEl>
                                          </p:spTgt>
                                        </p:tgtEl>
                                        <p:attrNameLst>
                                          <p:attrName>style.visibility</p:attrName>
                                        </p:attrNameLst>
                                      </p:cBhvr>
                                      <p:to>
                                        <p:strVal val="visible"/>
                                      </p:to>
                                    </p:set>
                                    <p:animEffect transition="in" filter="wipe(left)">
                                      <p:cBhvr>
                                        <p:cTn id="51" dur="1000"/>
                                        <p:tgtEl>
                                          <p:spTgt spid="16">
                                            <p:txEl>
                                              <p:pRg st="3" end="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childTnLst>
                                </p:cTn>
                              </p:par>
                              <p:par>
                                <p:cTn id="55" presetID="10" presetClass="exit" presetSubtype="0" fill="hold" nodeType="withEffect">
                                  <p:stCondLst>
                                    <p:cond delay="500"/>
                                  </p:stCondLst>
                                  <p:childTnLst>
                                    <p:animEffect transition="out" filter="fade">
                                      <p:cBhvr>
                                        <p:cTn id="56" dur="1000"/>
                                        <p:tgtEl>
                                          <p:spTgt spid="29"/>
                                        </p:tgtEl>
                                      </p:cBhvr>
                                    </p:animEffect>
                                    <p:set>
                                      <p:cBhvr>
                                        <p:cTn id="57"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uiExpand="1" build="allAtOnce" animBg="1"/>
      <p:bldP spid="16" grpId="0" build="allAtOnce"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5"/>
          <p:cNvGrpSpPr/>
          <p:nvPr/>
        </p:nvGrpSpPr>
        <p:grpSpPr>
          <a:xfrm>
            <a:off x="0" y="914400"/>
            <a:ext cx="9144000" cy="5943600"/>
            <a:chOff x="1" y="889554"/>
            <a:chExt cx="9144000" cy="5943600"/>
          </a:xfrm>
        </p:grpSpPr>
        <p:sp>
          <p:nvSpPr>
            <p:cNvPr id="15" name="Rectangle 14"/>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p:nvSpPr>
          <p:cNvPr id="17" name="TextBox 16"/>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solidFill>
                  <a:schemeClr val="accent3">
                    <a:lumMod val="50000"/>
                  </a:schemeClr>
                </a:solidFill>
                <a:effectLst>
                  <a:outerShdw dist="50800" dir="7200000" algn="ctr" rotWithShape="0">
                    <a:schemeClr val="bg1"/>
                  </a:outerShdw>
                </a:effectLst>
                <a:latin typeface="Calibri" pitchFamily="34" charset="0"/>
              </a:rPr>
              <a:t>Temperate Forest</a:t>
            </a:r>
            <a:endParaRPr lang="en-US" sz="4400" b="1" dirty="0">
              <a:solidFill>
                <a:schemeClr val="accent3">
                  <a:lumMod val="50000"/>
                </a:schemeClr>
              </a:solidFill>
              <a:effectLst>
                <a:outerShdw dist="50800" dir="7200000" algn="ctr" rotWithShape="0">
                  <a:schemeClr val="bg1"/>
                </a:outerShdw>
              </a:effectLst>
              <a:latin typeface="Calibri" pitchFamily="34" charset="0"/>
            </a:endParaRPr>
          </a:p>
        </p:txBody>
      </p:sp>
      <p:sp>
        <p:nvSpPr>
          <p:cNvPr id="18" name="Freeform 17"/>
          <p:cNvSpPr/>
          <p:nvPr/>
        </p:nvSpPr>
        <p:spPr>
          <a:xfrm>
            <a:off x="-228600" y="2667000"/>
            <a:ext cx="9677400" cy="381000"/>
          </a:xfrm>
          <a:custGeom>
            <a:avLst/>
            <a:gdLst>
              <a:gd name="connsiteX0" fmla="*/ 0 w 9254358"/>
              <a:gd name="connsiteY0" fmla="*/ 110359 h 257504"/>
              <a:gd name="connsiteX1" fmla="*/ 1813034 w 9254358"/>
              <a:gd name="connsiteY1" fmla="*/ 236483 h 257504"/>
              <a:gd name="connsiteX2" fmla="*/ 5139558 w 9254358"/>
              <a:gd name="connsiteY2" fmla="*/ 236483 h 257504"/>
              <a:gd name="connsiteX3" fmla="*/ 8308427 w 9254358"/>
              <a:gd name="connsiteY3" fmla="*/ 126124 h 257504"/>
              <a:gd name="connsiteX4" fmla="*/ 9254358 w 9254358"/>
              <a:gd name="connsiteY4" fmla="*/ 0 h 25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4358" h="257504">
                <a:moveTo>
                  <a:pt x="0" y="110359"/>
                </a:moveTo>
                <a:cubicBezTo>
                  <a:pt x="478220" y="162910"/>
                  <a:pt x="956441" y="215462"/>
                  <a:pt x="1813034" y="236483"/>
                </a:cubicBezTo>
                <a:cubicBezTo>
                  <a:pt x="2669627" y="257504"/>
                  <a:pt x="4056993" y="254876"/>
                  <a:pt x="5139558" y="236483"/>
                </a:cubicBezTo>
                <a:cubicBezTo>
                  <a:pt x="6222123" y="218090"/>
                  <a:pt x="7622627" y="165538"/>
                  <a:pt x="8308427" y="126124"/>
                </a:cubicBezTo>
                <a:cubicBezTo>
                  <a:pt x="8994227" y="86710"/>
                  <a:pt x="9115096" y="28903"/>
                  <a:pt x="9254358" y="0"/>
                </a:cubicBezTo>
              </a:path>
            </a:pathLst>
          </a:custGeom>
          <a:ln w="889000">
            <a:solidFill>
              <a:schemeClr val="accent3">
                <a:lumMod val="50000"/>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19" name="Content Placeholder 2"/>
          <p:cNvSpPr txBox="1">
            <a:spLocks/>
          </p:cNvSpPr>
          <p:nvPr/>
        </p:nvSpPr>
        <p:spPr>
          <a:xfrm>
            <a:off x="0" y="914400"/>
            <a:ext cx="9144000" cy="6477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dirty="0" err="1" smtClean="0">
                <a:solidFill>
                  <a:srgbClr val="FF0000"/>
                </a:solidFill>
                <a:effectLst>
                  <a:outerShdw dist="50800" dir="5400000" algn="ctr" rotWithShape="0">
                    <a:schemeClr val="tx1"/>
                  </a:outerShdw>
                </a:effectLst>
              </a:rPr>
              <a:t>di</a:t>
            </a:r>
            <a:r>
              <a:rPr kumimoji="0" lang="en-US" sz="3600" i="0" u="none" strike="noStrike" kern="1200" cap="none" spc="0" normalizeH="0" baseline="0" noProof="0" dirty="0" err="1" smtClean="0">
                <a:ln>
                  <a:noFill/>
                </a:ln>
                <a:solidFill>
                  <a:srgbClr val="FF0000"/>
                </a:solidFill>
                <a:effectLst>
                  <a:outerShdw dist="50800" dir="5400000" algn="ctr" rotWithShape="0">
                    <a:schemeClr val="tx1"/>
                  </a:outerShdw>
                </a:effectLst>
                <a:uLnTx/>
                <a:uFillTx/>
                <a:latin typeface="+mn-lt"/>
                <a:ea typeface="+mn-ea"/>
                <a:cs typeface="+mn-cs"/>
              </a:rPr>
              <a:t>versity</a:t>
            </a:r>
            <a:r>
              <a:rPr kumimoji="0" lang="en-US" sz="3600" i="0" u="none" strike="noStrike" kern="1200" cap="none" spc="0" normalizeH="0" baseline="0" noProof="0" dirty="0" smtClean="0">
                <a:ln>
                  <a:noFill/>
                </a:ln>
                <a:solidFill>
                  <a:srgbClr val="FF0000"/>
                </a:solidFill>
                <a:effectLst>
                  <a:outerShdw dist="50800" dir="5400000" algn="ctr" rotWithShape="0">
                    <a:schemeClr val="tx1"/>
                  </a:outerShdw>
                </a:effectLst>
                <a:uLnTx/>
                <a:uFillTx/>
                <a:latin typeface="+mn-lt"/>
                <a:ea typeface="+mn-ea"/>
                <a:cs typeface="+mn-cs"/>
              </a:rPr>
              <a:t> of trees</a:t>
            </a:r>
            <a:r>
              <a:rPr kumimoji="0" lang="en-US" sz="3600" i="0" u="none" strike="noStrike" kern="1200" cap="none" spc="0" normalizeH="0" noProof="0" dirty="0" smtClean="0">
                <a:ln>
                  <a:noFill/>
                </a:ln>
                <a:solidFill>
                  <a:srgbClr val="FF0000"/>
                </a:solidFill>
                <a:effectLst>
                  <a:outerShdw dist="50800" dir="5400000" algn="ctr" rotWithShape="0">
                    <a:schemeClr val="tx1"/>
                  </a:outerShdw>
                </a:effectLst>
                <a:uLnTx/>
                <a:uFillTx/>
                <a:latin typeface="+mn-lt"/>
                <a:ea typeface="+mn-ea"/>
                <a:cs typeface="+mn-cs"/>
              </a:rPr>
              <a:t> increases toward the Equator</a:t>
            </a:r>
            <a:endParaRPr kumimoji="0" lang="en-US" sz="3600" i="0" u="none" strike="noStrike" kern="1200" cap="none" spc="0" normalizeH="0" baseline="0" noProof="0" dirty="0" smtClean="0">
              <a:ln>
                <a:noFill/>
              </a:ln>
              <a:solidFill>
                <a:srgbClr val="FF0000"/>
              </a:solidFill>
              <a:effectLst>
                <a:outerShdw dist="50800" dir="5400000" algn="ctr" rotWithShape="0">
                  <a:schemeClr val="tx1"/>
                </a:outerShdw>
              </a:effectLst>
              <a:uLnTx/>
              <a:uFillTx/>
              <a:latin typeface="+mn-lt"/>
              <a:ea typeface="+mn-ea"/>
              <a:cs typeface="+mn-cs"/>
            </a:endParaRPr>
          </a:p>
        </p:txBody>
      </p:sp>
      <p:sp>
        <p:nvSpPr>
          <p:cNvPr id="20" name="Content Placeholder 2"/>
          <p:cNvSpPr txBox="1">
            <a:spLocks/>
          </p:cNvSpPr>
          <p:nvPr/>
        </p:nvSpPr>
        <p:spPr>
          <a:xfrm>
            <a:off x="1524000" y="4419600"/>
            <a:ext cx="7620000" cy="2362200"/>
          </a:xfrm>
          <a:prstGeom prst="rect">
            <a:avLst/>
          </a:prstGeom>
          <a:solidFill>
            <a:schemeClr val="bg1"/>
          </a:solidFill>
        </p:spPr>
        <p:txBody>
          <a:bodyPr vert="horz" lIns="91440" tIns="45720" rIns="91440" bIns="45720" rtlCol="0">
            <a:noAutofit/>
          </a:bodyPr>
          <a:lstStyle/>
          <a:p>
            <a:pPr>
              <a:buFont typeface="Arial" pitchFamily="34" charset="0"/>
              <a:buChar char="•"/>
            </a:pPr>
            <a:r>
              <a:rPr lang="en-US" sz="3600" b="1" dirty="0" smtClean="0"/>
              <a:t> temperate coniferous forest</a:t>
            </a:r>
          </a:p>
          <a:p>
            <a:pPr>
              <a:buFont typeface="Arial" pitchFamily="34" charset="0"/>
              <a:buChar char="•"/>
            </a:pPr>
            <a:r>
              <a:rPr lang="en-US" sz="3600" b="1" dirty="0" smtClean="0"/>
              <a:t> temperate deciduous forest</a:t>
            </a:r>
          </a:p>
          <a:p>
            <a:pPr>
              <a:buFont typeface="Arial" pitchFamily="34" charset="0"/>
              <a:buChar char="•"/>
            </a:pPr>
            <a:r>
              <a:rPr lang="en-US" sz="3600" b="1" dirty="0" smtClean="0"/>
              <a:t> temperate mixed forest </a:t>
            </a:r>
          </a:p>
          <a:p>
            <a:pPr>
              <a:buFont typeface="Arial" pitchFamily="34" charset="0"/>
              <a:buChar char="•"/>
            </a:pPr>
            <a:r>
              <a:rPr lang="en-US" sz="3600" b="1" dirty="0" smtClean="0"/>
              <a:t> temperate rainforest </a:t>
            </a:r>
            <a:r>
              <a:rPr lang="en-US" sz="2800" b="1" dirty="0" smtClean="0"/>
              <a:t>(high rain/humidity)</a:t>
            </a:r>
          </a:p>
          <a:p>
            <a:pPr>
              <a:buFont typeface="Arial" pitchFamily="34" charset="0"/>
              <a:buChar char="•"/>
            </a:pPr>
            <a:endParaRPr lang="en-US" sz="3600" b="1" dirty="0" smtClean="0"/>
          </a:p>
          <a:p>
            <a:pPr>
              <a:buFont typeface="Arial" pitchFamily="34" charset="0"/>
              <a:buChar char="•"/>
            </a:pPr>
            <a:endParaRPr lang="en-US" sz="3600" b="1" dirty="0" smtClean="0"/>
          </a:p>
          <a:p>
            <a:endParaRPr lang="en-US" sz="3600" b="1" dirty="0" smtClean="0"/>
          </a:p>
          <a:p>
            <a:endParaRPr lang="en-US" sz="3600" b="1" dirty="0" smtClean="0"/>
          </a:p>
          <a:p>
            <a:endParaRPr lang="en-US" sz="3600" b="1" dirty="0" smtClean="0"/>
          </a:p>
        </p:txBody>
      </p:sp>
      <p:grpSp>
        <p:nvGrpSpPr>
          <p:cNvPr id="27" name="Group 26"/>
          <p:cNvGrpSpPr/>
          <p:nvPr/>
        </p:nvGrpSpPr>
        <p:grpSpPr>
          <a:xfrm>
            <a:off x="-457200" y="3862545"/>
            <a:ext cx="9601200" cy="646331"/>
            <a:chOff x="-457200" y="3862545"/>
            <a:chExt cx="9601200" cy="646331"/>
          </a:xfrm>
        </p:grpSpPr>
        <p:sp>
          <p:nvSpPr>
            <p:cNvPr id="25" name="Freeform 24"/>
            <p:cNvSpPr/>
            <p:nvPr/>
          </p:nvSpPr>
          <p:spPr>
            <a:xfrm>
              <a:off x="-457200" y="3962400"/>
              <a:ext cx="9601200" cy="270376"/>
            </a:xfrm>
            <a:custGeom>
              <a:avLst/>
              <a:gdLst>
                <a:gd name="connsiteX0" fmla="*/ 0 w 9538138"/>
                <a:gd name="connsiteY0" fmla="*/ 236483 h 378373"/>
                <a:gd name="connsiteX1" fmla="*/ 1324304 w 9538138"/>
                <a:gd name="connsiteY1" fmla="*/ 362607 h 378373"/>
                <a:gd name="connsiteX2" fmla="*/ 3153104 w 9538138"/>
                <a:gd name="connsiteY2" fmla="*/ 331076 h 378373"/>
                <a:gd name="connsiteX3" fmla="*/ 5171090 w 9538138"/>
                <a:gd name="connsiteY3" fmla="*/ 268014 h 378373"/>
                <a:gd name="connsiteX4" fmla="*/ 7110249 w 9538138"/>
                <a:gd name="connsiteY4" fmla="*/ 220718 h 378373"/>
                <a:gd name="connsiteX5" fmla="*/ 8103476 w 9538138"/>
                <a:gd name="connsiteY5" fmla="*/ 204952 h 378373"/>
                <a:gd name="connsiteX6" fmla="*/ 9538138 w 9538138"/>
                <a:gd name="connsiteY6" fmla="*/ 0 h 378373"/>
                <a:gd name="connsiteX0" fmla="*/ 0 w 9538138"/>
                <a:gd name="connsiteY0" fmla="*/ 236483 h 331076"/>
                <a:gd name="connsiteX1" fmla="*/ 1301857 w 9538138"/>
                <a:gd name="connsiteY1" fmla="*/ 309966 h 331076"/>
                <a:gd name="connsiteX2" fmla="*/ 3153104 w 9538138"/>
                <a:gd name="connsiteY2" fmla="*/ 331076 h 331076"/>
                <a:gd name="connsiteX3" fmla="*/ 5171090 w 9538138"/>
                <a:gd name="connsiteY3" fmla="*/ 268014 h 331076"/>
                <a:gd name="connsiteX4" fmla="*/ 7110249 w 9538138"/>
                <a:gd name="connsiteY4" fmla="*/ 220718 h 331076"/>
                <a:gd name="connsiteX5" fmla="*/ 8103476 w 9538138"/>
                <a:gd name="connsiteY5" fmla="*/ 204952 h 331076"/>
                <a:gd name="connsiteX6" fmla="*/ 9538138 w 9538138"/>
                <a:gd name="connsiteY6" fmla="*/ 0 h 331076"/>
                <a:gd name="connsiteX0" fmla="*/ 0 w 9538137"/>
                <a:gd name="connsiteY0" fmla="*/ 123987 h 344481"/>
                <a:gd name="connsiteX1" fmla="*/ 1301856 w 9538137"/>
                <a:gd name="connsiteY1" fmla="*/ 309966 h 344481"/>
                <a:gd name="connsiteX2" fmla="*/ 3153103 w 9538137"/>
                <a:gd name="connsiteY2" fmla="*/ 331076 h 344481"/>
                <a:gd name="connsiteX3" fmla="*/ 5171089 w 9538137"/>
                <a:gd name="connsiteY3" fmla="*/ 268014 h 344481"/>
                <a:gd name="connsiteX4" fmla="*/ 7110248 w 9538137"/>
                <a:gd name="connsiteY4" fmla="*/ 220718 h 344481"/>
                <a:gd name="connsiteX5" fmla="*/ 8103475 w 9538137"/>
                <a:gd name="connsiteY5" fmla="*/ 204952 h 344481"/>
                <a:gd name="connsiteX6" fmla="*/ 9538137 w 9538137"/>
                <a:gd name="connsiteY6" fmla="*/ 0 h 344481"/>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23986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27061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6739016 w 9538137"/>
                <a:gd name="connsiteY5" fmla="*/ 247973 h 337400"/>
                <a:gd name="connsiteX6" fmla="*/ 8270611 w 9538137"/>
                <a:gd name="connsiteY6" fmla="*/ 185979 h 337400"/>
                <a:gd name="connsiteX7" fmla="*/ 9538137 w 9538137"/>
                <a:gd name="connsiteY7" fmla="*/ 0 h 337400"/>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61993 h 213414"/>
                <a:gd name="connsiteX7" fmla="*/ 10491424 w 10491424"/>
                <a:gd name="connsiteY7" fmla="*/ 61993 h 213414"/>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123987 h 213414"/>
                <a:gd name="connsiteX7" fmla="*/ 10491424 w 10491424"/>
                <a:gd name="connsiteY7" fmla="*/ 61993 h 213414"/>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34319"/>
                <a:gd name="connsiteX1" fmla="*/ 1301857 w 9649047"/>
                <a:gd name="connsiteY1" fmla="*/ 123987 h 134319"/>
                <a:gd name="connsiteX2" fmla="*/ 3139769 w 9649047"/>
                <a:gd name="connsiteY2" fmla="*/ 123987 h 134319"/>
                <a:gd name="connsiteX3" fmla="*/ 5171090 w 9649047"/>
                <a:gd name="connsiteY3" fmla="*/ 82035 h 134319"/>
                <a:gd name="connsiteX4" fmla="*/ 6739017 w 9649047"/>
                <a:gd name="connsiteY4" fmla="*/ 61994 h 134319"/>
                <a:gd name="connsiteX5" fmla="*/ 8270612 w 9649047"/>
                <a:gd name="connsiteY5" fmla="*/ 61994 h 134319"/>
                <a:gd name="connsiteX6" fmla="*/ 9649047 w 9649047"/>
                <a:gd name="connsiteY6" fmla="*/ 0 h 13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9047" h="134319">
                  <a:moveTo>
                    <a:pt x="0" y="61994"/>
                  </a:moveTo>
                  <a:cubicBezTo>
                    <a:pt x="284227" y="115545"/>
                    <a:pt x="776340" y="89472"/>
                    <a:pt x="1301857" y="123987"/>
                  </a:cubicBezTo>
                  <a:cubicBezTo>
                    <a:pt x="1825152" y="134319"/>
                    <a:pt x="2494897" y="130979"/>
                    <a:pt x="3139769" y="123987"/>
                  </a:cubicBezTo>
                  <a:lnTo>
                    <a:pt x="5171090" y="82035"/>
                  </a:lnTo>
                  <a:lnTo>
                    <a:pt x="6739017" y="61994"/>
                  </a:lnTo>
                  <a:cubicBezTo>
                    <a:pt x="7227748" y="51484"/>
                    <a:pt x="7785607" y="72326"/>
                    <a:pt x="8270612" y="61994"/>
                  </a:cubicBezTo>
                  <a:cubicBezTo>
                    <a:pt x="8755617" y="51662"/>
                    <a:pt x="9497000" y="445"/>
                    <a:pt x="9649047" y="0"/>
                  </a:cubicBezTo>
                </a:path>
              </a:pathLst>
            </a:custGeom>
            <a:ln w="1016000">
              <a:solidFill>
                <a:srgbClr val="CC3300">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p:cNvSpPr txBox="1"/>
            <p:nvPr/>
          </p:nvSpPr>
          <p:spPr>
            <a:xfrm rot="21540000">
              <a:off x="2824435" y="3862545"/>
              <a:ext cx="4116009" cy="646331"/>
            </a:xfrm>
            <a:prstGeom prst="rect">
              <a:avLst/>
            </a:prstGeom>
            <a:noFill/>
          </p:spPr>
          <p:txBody>
            <a:bodyPr wrap="square" rtlCol="0">
              <a:spAutoFit/>
            </a:bodyPr>
            <a:lstStyle/>
            <a:p>
              <a:r>
                <a:rPr lang="en-US" sz="3600" b="1" dirty="0" smtClean="0">
                  <a:solidFill>
                    <a:srgbClr val="FF0000"/>
                  </a:solidFill>
                  <a:effectLst>
                    <a:outerShdw dist="50800" dir="5400000" algn="ctr" rotWithShape="0">
                      <a:schemeClr val="tx1"/>
                    </a:outerShdw>
                  </a:effectLst>
                </a:rPr>
                <a:t>Tropical  Rainforest</a:t>
              </a:r>
            </a:p>
          </p:txBody>
        </p:sp>
      </p:grpSp>
      <p:grpSp>
        <p:nvGrpSpPr>
          <p:cNvPr id="28" name="Group 27"/>
          <p:cNvGrpSpPr/>
          <p:nvPr/>
        </p:nvGrpSpPr>
        <p:grpSpPr>
          <a:xfrm>
            <a:off x="3505200" y="762000"/>
            <a:ext cx="5334000" cy="3581400"/>
            <a:chOff x="4114800" y="381000"/>
            <a:chExt cx="4670679" cy="3505200"/>
          </a:xfrm>
        </p:grpSpPr>
        <p:pic>
          <p:nvPicPr>
            <p:cNvPr id="29" name="Picture 4" descr="http://upload.wikimedia.org/wikipedia/commons/0/09/Hoh_Rain_Forest_Maples.JPG"/>
            <p:cNvPicPr>
              <a:picLocks noChangeAspect="1" noChangeArrowheads="1"/>
            </p:cNvPicPr>
            <p:nvPr/>
          </p:nvPicPr>
          <p:blipFill>
            <a:blip r:embed="rId3" cstate="print"/>
            <a:srcRect/>
            <a:stretch>
              <a:fillRect/>
            </a:stretch>
          </p:blipFill>
          <p:spPr bwMode="auto">
            <a:xfrm>
              <a:off x="4114800" y="381000"/>
              <a:ext cx="4670679" cy="3505200"/>
            </a:xfrm>
            <a:prstGeom prst="rect">
              <a:avLst/>
            </a:prstGeom>
            <a:noFill/>
            <a:ln w="76200">
              <a:solidFill>
                <a:schemeClr val="tx1"/>
              </a:solidFill>
            </a:ln>
          </p:spPr>
        </p:pic>
        <p:sp>
          <p:nvSpPr>
            <p:cNvPr id="30" name="TextBox 29"/>
            <p:cNvSpPr txBox="1"/>
            <p:nvPr/>
          </p:nvSpPr>
          <p:spPr>
            <a:xfrm>
              <a:off x="5609417" y="3486089"/>
              <a:ext cx="2330578" cy="391597"/>
            </a:xfrm>
            <a:prstGeom prst="rect">
              <a:avLst/>
            </a:prstGeom>
            <a:noFill/>
            <a:ln w="76200">
              <a:noFill/>
            </a:ln>
          </p:spPr>
          <p:txBody>
            <a:bodyPr wrap="none" rtlCol="0">
              <a:spAutoFit/>
            </a:bodyPr>
            <a:lstStyle/>
            <a:p>
              <a:r>
                <a:rPr lang="en-US" sz="2000" b="1" dirty="0" smtClean="0">
                  <a:solidFill>
                    <a:schemeClr val="bg1"/>
                  </a:solidFill>
                </a:rPr>
                <a:t>Olympic Nat’l Park, WA</a:t>
              </a:r>
            </a:p>
          </p:txBody>
        </p:sp>
      </p:grpSp>
      <p:sp>
        <p:nvSpPr>
          <p:cNvPr id="31" name="Freeform 30"/>
          <p:cNvSpPr/>
          <p:nvPr/>
        </p:nvSpPr>
        <p:spPr>
          <a:xfrm>
            <a:off x="990600" y="1676400"/>
            <a:ext cx="486103" cy="1676400"/>
          </a:xfrm>
          <a:custGeom>
            <a:avLst/>
            <a:gdLst>
              <a:gd name="connsiteX0" fmla="*/ 867103 w 867103"/>
              <a:gd name="connsiteY0" fmla="*/ 0 h 1734207"/>
              <a:gd name="connsiteX1" fmla="*/ 472965 w 867103"/>
              <a:gd name="connsiteY1" fmla="*/ 362607 h 1734207"/>
              <a:gd name="connsiteX2" fmla="*/ 141889 w 867103"/>
              <a:gd name="connsiteY2" fmla="*/ 851338 h 1734207"/>
              <a:gd name="connsiteX3" fmla="*/ 0 w 867103"/>
              <a:gd name="connsiteY3" fmla="*/ 1734207 h 1734207"/>
            </a:gdLst>
            <a:ahLst/>
            <a:cxnLst>
              <a:cxn ang="0">
                <a:pos x="connsiteX0" y="connsiteY0"/>
              </a:cxn>
              <a:cxn ang="0">
                <a:pos x="connsiteX1" y="connsiteY1"/>
              </a:cxn>
              <a:cxn ang="0">
                <a:pos x="connsiteX2" y="connsiteY2"/>
              </a:cxn>
              <a:cxn ang="0">
                <a:pos x="connsiteX3" y="connsiteY3"/>
              </a:cxn>
            </a:cxnLst>
            <a:rect l="l" t="t" r="r" b="b"/>
            <a:pathLst>
              <a:path w="867103" h="1734207">
                <a:moveTo>
                  <a:pt x="867103" y="0"/>
                </a:moveTo>
                <a:cubicBezTo>
                  <a:pt x="730468" y="110358"/>
                  <a:pt x="593834" y="220717"/>
                  <a:pt x="472965" y="362607"/>
                </a:cubicBezTo>
                <a:cubicBezTo>
                  <a:pt x="352096" y="504497"/>
                  <a:pt x="220716" y="622738"/>
                  <a:pt x="141889" y="851338"/>
                </a:cubicBezTo>
                <a:cubicBezTo>
                  <a:pt x="63062" y="1079938"/>
                  <a:pt x="31531" y="1407072"/>
                  <a:pt x="0" y="1734207"/>
                </a:cubicBezTo>
              </a:path>
            </a:pathLst>
          </a:custGeom>
          <a:ln w="190500" cap="sq">
            <a:solidFill>
              <a:srgbClr val="FF0000"/>
            </a:solidFill>
            <a:prstDash val="sysDot"/>
            <a:tailEnd type="triangle" w="sm" len="sm"/>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28"/>
                                        </p:tgtEl>
                                      </p:cBhvr>
                                    </p:animEffect>
                                    <p:set>
                                      <p:cBhvr>
                                        <p:cTn id="7" dur="1" fill="hold">
                                          <p:stCondLst>
                                            <p:cond delay="999"/>
                                          </p:stCondLst>
                                        </p:cTn>
                                        <p:tgtEl>
                                          <p:spTgt spid="28"/>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1000"/>
                                        <p:tgtEl>
                                          <p:spTgt spid="31"/>
                                        </p:tgtEl>
                                      </p:cBhvr>
                                    </p:animEffect>
                                    <p:set>
                                      <p:cBhvr>
                                        <p:cTn id="10" dur="1" fill="hold">
                                          <p:stCondLst>
                                            <p:cond delay="999"/>
                                          </p:stCondLst>
                                        </p:cTn>
                                        <p:tgtEl>
                                          <p:spTgt spid="31"/>
                                        </p:tgtEl>
                                        <p:attrNameLst>
                                          <p:attrName>style.visibility</p:attrName>
                                        </p:attrNameLst>
                                      </p:cBhvr>
                                      <p:to>
                                        <p:strVal val="hidden"/>
                                      </p:to>
                                    </p:set>
                                  </p:childTnLst>
                                </p:cTn>
                              </p:par>
                              <p:par>
                                <p:cTn id="11" presetID="42" presetClass="exit" presetSubtype="0" fill="hold" grpId="0" nodeType="withEffect">
                                  <p:stCondLst>
                                    <p:cond delay="0"/>
                                  </p:stCondLst>
                                  <p:childTnLst>
                                    <p:animEffect transition="out" filter="fade">
                                      <p:cBhvr>
                                        <p:cTn id="12" dur="1000"/>
                                        <p:tgtEl>
                                          <p:spTgt spid="20"/>
                                        </p:tgtEl>
                                      </p:cBhvr>
                                    </p:animEffect>
                                    <p:anim calcmode="lin" valueType="num">
                                      <p:cBhvr>
                                        <p:cTn id="13" dur="1000"/>
                                        <p:tgtEl>
                                          <p:spTgt spid="20"/>
                                        </p:tgtEl>
                                        <p:attrNameLst>
                                          <p:attrName>ppt_x</p:attrName>
                                        </p:attrNameLst>
                                      </p:cBhvr>
                                      <p:tavLst>
                                        <p:tav tm="0">
                                          <p:val>
                                            <p:strVal val="ppt_x"/>
                                          </p:val>
                                        </p:tav>
                                        <p:tav tm="100000">
                                          <p:val>
                                            <p:strVal val="ppt_x"/>
                                          </p:val>
                                        </p:tav>
                                      </p:tavLst>
                                    </p:anim>
                                    <p:anim calcmode="lin" valueType="num">
                                      <p:cBhvr>
                                        <p:cTn id="14" dur="1000"/>
                                        <p:tgtEl>
                                          <p:spTgt spid="20"/>
                                        </p:tgtEl>
                                        <p:attrNameLst>
                                          <p:attrName>ppt_y</p:attrName>
                                        </p:attrNameLst>
                                      </p:cBhvr>
                                      <p:tavLst>
                                        <p:tav tm="0">
                                          <p:val>
                                            <p:strVal val="ppt_y"/>
                                          </p:val>
                                        </p:tav>
                                        <p:tav tm="100000">
                                          <p:val>
                                            <p:strVal val="ppt_y+.1"/>
                                          </p:val>
                                        </p:tav>
                                      </p:tavLst>
                                    </p:anim>
                                    <p:set>
                                      <p:cBhvr>
                                        <p:cTn id="15" dur="1" fill="hold">
                                          <p:stCondLst>
                                            <p:cond delay="999"/>
                                          </p:stCondLst>
                                        </p:cTn>
                                        <p:tgtEl>
                                          <p:spTgt spid="20"/>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0"/>
                                        <p:tgtEl>
                                          <p:spTgt spid="19"/>
                                        </p:tgtEl>
                                      </p:cBhvr>
                                    </p:animEffect>
                                    <p:set>
                                      <p:cBhvr>
                                        <p:cTn id="18" dur="1" fill="hold">
                                          <p:stCondLst>
                                            <p:cond delay="999"/>
                                          </p:stCondLst>
                                        </p:cTn>
                                        <p:tgtEl>
                                          <p:spTgt spid="19"/>
                                        </p:tgtEl>
                                        <p:attrNameLst>
                                          <p:attrName>style.visibility</p:attrName>
                                        </p:attrNameLst>
                                      </p:cBhvr>
                                      <p:to>
                                        <p:strVal val="hidden"/>
                                      </p:to>
                                    </p:se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descr="http://www.mapresources.com/media/catalog/product/g/l/gl-nam-782294_comp_3.jpg"/>
          <p:cNvPicPr>
            <a:picLocks noChangeAspect="1" noChangeArrowheads="1"/>
          </p:cNvPicPr>
          <p:nvPr/>
        </p:nvPicPr>
        <p:blipFill>
          <a:blip r:embed="rId3" cstate="print"/>
          <a:srcRect/>
          <a:stretch>
            <a:fillRect/>
          </a:stretch>
        </p:blipFill>
        <p:spPr bwMode="auto">
          <a:xfrm>
            <a:off x="1371601" y="609600"/>
            <a:ext cx="6324599" cy="6324600"/>
          </a:xfrm>
          <a:prstGeom prst="rect">
            <a:avLst/>
          </a:prstGeom>
          <a:noFill/>
        </p:spPr>
      </p:pic>
      <p:sp>
        <p:nvSpPr>
          <p:cNvPr id="6" name="TextBox 5"/>
          <p:cNvSpPr txBox="1"/>
          <p:nvPr/>
        </p:nvSpPr>
        <p:spPr>
          <a:xfrm>
            <a:off x="0" y="1752600"/>
            <a:ext cx="9144000" cy="2554545"/>
          </a:xfrm>
          <a:prstGeom prst="rect">
            <a:avLst/>
          </a:prstGeom>
          <a:noFill/>
        </p:spPr>
        <p:txBody>
          <a:bodyPr wrap="square">
            <a:spAutoFit/>
          </a:bodyPr>
          <a:lstStyle/>
          <a:p>
            <a:pPr algn="ctr" fontAlgn="auto">
              <a:spcBef>
                <a:spcPts val="0"/>
              </a:spcBef>
              <a:spcAft>
                <a:spcPts val="0"/>
              </a:spcAft>
              <a:defRPr/>
            </a:pPr>
            <a:r>
              <a:rPr lang="en-US" sz="8000" b="1" dirty="0" smtClean="0">
                <a:solidFill>
                  <a:srgbClr val="002060"/>
                </a:solidFill>
                <a:effectLst>
                  <a:outerShdw dist="50800" dir="7200000" algn="ctr" rotWithShape="0">
                    <a:schemeClr val="bg1"/>
                  </a:outerShdw>
                </a:effectLst>
                <a:latin typeface="+mn-lt"/>
                <a:cs typeface="+mn-cs"/>
              </a:rPr>
              <a:t>Our World, </a:t>
            </a:r>
          </a:p>
          <a:p>
            <a:pPr algn="ctr" fontAlgn="auto">
              <a:spcBef>
                <a:spcPts val="0"/>
              </a:spcBef>
              <a:spcAft>
                <a:spcPts val="0"/>
              </a:spcAft>
              <a:defRPr/>
            </a:pPr>
            <a:r>
              <a:rPr lang="en-US" sz="8000" b="1" dirty="0" smtClean="0">
                <a:solidFill>
                  <a:srgbClr val="002060"/>
                </a:solidFill>
                <a:effectLst>
                  <a:outerShdw dist="50800" dir="7200000" algn="ctr" rotWithShape="0">
                    <a:schemeClr val="bg1"/>
                  </a:outerShdw>
                </a:effectLst>
              </a:rPr>
              <a:t>Our Resources</a:t>
            </a:r>
            <a:endParaRPr lang="en-US" sz="8000" b="1" dirty="0">
              <a:solidFill>
                <a:srgbClr val="002060"/>
              </a:solidFill>
              <a:effectLst>
                <a:outerShdw dist="50800" dir="7200000" algn="ctr" rotWithShape="0">
                  <a:schemeClr val="bg1"/>
                </a:outerShdw>
              </a:effectLst>
              <a:latin typeface="+mn-lt"/>
              <a:cs typeface="+mn-cs"/>
            </a:endParaRPr>
          </a:p>
        </p:txBody>
      </p:sp>
      <p:sp>
        <p:nvSpPr>
          <p:cNvPr id="7" name="TextBox 3"/>
          <p:cNvSpPr txBox="1">
            <a:spLocks noChangeArrowheads="1"/>
          </p:cNvSpPr>
          <p:nvPr/>
        </p:nvSpPr>
        <p:spPr bwMode="auto">
          <a:xfrm>
            <a:off x="0" y="0"/>
            <a:ext cx="9144000" cy="646331"/>
          </a:xfrm>
          <a:prstGeom prst="rect">
            <a:avLst/>
          </a:prstGeom>
          <a:solidFill>
            <a:schemeClr val="tx2">
              <a:lumMod val="60000"/>
              <a:lumOff val="40000"/>
            </a:schemeClr>
          </a:solidFill>
          <a:ln w="9525">
            <a:noFill/>
            <a:miter lim="800000"/>
            <a:headEnd/>
            <a:tailEnd/>
          </a:ln>
        </p:spPr>
        <p:txBody>
          <a:bodyPr wrap="square">
            <a:spAutoFit/>
          </a:bodyPr>
          <a:lstStyle/>
          <a:p>
            <a:pPr>
              <a:defRPr/>
            </a:pPr>
            <a:r>
              <a:rPr lang="en-US" sz="3600" b="1" dirty="0" smtClean="0">
                <a:solidFill>
                  <a:schemeClr val="bg1"/>
                </a:solidFill>
                <a:effectLst>
                  <a:outerShdw dist="50800" dir="7200000" algn="ctr" rotWithShape="0">
                    <a:schemeClr val="tx1"/>
                  </a:outerShdw>
                </a:effectLst>
                <a:latin typeface="Calibri" pitchFamily="34" charset="0"/>
              </a:rPr>
              <a:t>	Natural Resources of North America</a:t>
            </a:r>
            <a:endParaRPr lang="en-US" sz="3600" b="1" dirty="0">
              <a:solidFill>
                <a:schemeClr val="bg1"/>
              </a:solidFill>
              <a:effectLst>
                <a:outerShdw dist="50800" dir="7200000" algn="ctr" rotWithShape="0">
                  <a:schemeClr val="tx1"/>
                </a:outerShdw>
              </a:effectLst>
              <a:latin typeface="Calibri" pitchFamily="34" charset="0"/>
            </a:endParaRPr>
          </a:p>
        </p:txBody>
      </p:sp>
      <p:sp>
        <p:nvSpPr>
          <p:cNvPr id="5" name="TextBox 3"/>
          <p:cNvSpPr txBox="1">
            <a:spLocks noChangeArrowheads="1"/>
          </p:cNvSpPr>
          <p:nvPr/>
        </p:nvSpPr>
        <p:spPr bwMode="auto">
          <a:xfrm>
            <a:off x="0" y="6088559"/>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1 – Geology Creates Resources</a:t>
            </a:r>
            <a:endParaRPr lang="en-US" sz="4400" b="1" dirty="0">
              <a:effectLst>
                <a:outerShdw dist="50800" dir="7200000" algn="ctr" rotWithShape="0">
                  <a:schemeClr val="bg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914400"/>
            <a:ext cx="9144000" cy="5943600"/>
            <a:chOff x="0" y="914400"/>
            <a:chExt cx="9144000" cy="5943600"/>
          </a:xfrm>
        </p:grpSpPr>
        <p:grpSp>
          <p:nvGrpSpPr>
            <p:cNvPr id="2" name="Group 5"/>
            <p:cNvGrpSpPr/>
            <p:nvPr/>
          </p:nvGrpSpPr>
          <p:grpSpPr>
            <a:xfrm>
              <a:off x="0" y="914400"/>
              <a:ext cx="9144000" cy="5943600"/>
              <a:chOff x="1" y="889554"/>
              <a:chExt cx="9144000" cy="5943600"/>
            </a:xfrm>
          </p:grpSpPr>
          <p:sp>
            <p:nvSpPr>
              <p:cNvPr id="15" name="Rectangle 14"/>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p:nvSpPr>
            <p:cNvPr id="10" name="Freeform 9"/>
            <p:cNvSpPr/>
            <p:nvPr/>
          </p:nvSpPr>
          <p:spPr>
            <a:xfrm>
              <a:off x="3929269" y="3987011"/>
              <a:ext cx="1120756" cy="524407"/>
            </a:xfrm>
            <a:custGeom>
              <a:avLst/>
              <a:gdLst>
                <a:gd name="connsiteX0" fmla="*/ 12306 w 1120756"/>
                <a:gd name="connsiteY0" fmla="*/ 45436 h 524407"/>
                <a:gd name="connsiteX1" fmla="*/ 142935 w 1120756"/>
                <a:gd name="connsiteY1" fmla="*/ 56795 h 524407"/>
                <a:gd name="connsiteX2" fmla="*/ 381474 w 1120756"/>
                <a:gd name="connsiteY2" fmla="*/ 0 h 524407"/>
                <a:gd name="connsiteX3" fmla="*/ 580256 w 1120756"/>
                <a:gd name="connsiteY3" fmla="*/ 56795 h 524407"/>
                <a:gd name="connsiteX4" fmla="*/ 756321 w 1120756"/>
                <a:gd name="connsiteY4" fmla="*/ 147667 h 524407"/>
                <a:gd name="connsiteX5" fmla="*/ 932386 w 1120756"/>
                <a:gd name="connsiteY5" fmla="*/ 113590 h 524407"/>
                <a:gd name="connsiteX6" fmla="*/ 1017578 w 1120756"/>
                <a:gd name="connsiteY6" fmla="*/ 119270 h 524407"/>
                <a:gd name="connsiteX7" fmla="*/ 1023258 w 1120756"/>
                <a:gd name="connsiteY7" fmla="*/ 107911 h 524407"/>
                <a:gd name="connsiteX8" fmla="*/ 1114130 w 1120756"/>
                <a:gd name="connsiteY8" fmla="*/ 221501 h 524407"/>
                <a:gd name="connsiteX9" fmla="*/ 1063014 w 1120756"/>
                <a:gd name="connsiteY9" fmla="*/ 431642 h 524407"/>
                <a:gd name="connsiteX10" fmla="*/ 1034617 w 1120756"/>
                <a:gd name="connsiteY10" fmla="*/ 494117 h 524407"/>
                <a:gd name="connsiteX11" fmla="*/ 926706 w 1120756"/>
                <a:gd name="connsiteY11" fmla="*/ 511155 h 524407"/>
                <a:gd name="connsiteX12" fmla="*/ 881270 w 1120756"/>
                <a:gd name="connsiteY12" fmla="*/ 414604 h 524407"/>
                <a:gd name="connsiteX13" fmla="*/ 773360 w 1120756"/>
                <a:gd name="connsiteY13" fmla="*/ 340770 h 524407"/>
                <a:gd name="connsiteX14" fmla="*/ 676808 w 1120756"/>
                <a:gd name="connsiteY14" fmla="*/ 318052 h 524407"/>
                <a:gd name="connsiteX15" fmla="*/ 580256 w 1120756"/>
                <a:gd name="connsiteY15" fmla="*/ 340770 h 524407"/>
                <a:gd name="connsiteX16" fmla="*/ 597295 w 1120756"/>
                <a:gd name="connsiteY16" fmla="*/ 266937 h 524407"/>
                <a:gd name="connsiteX17" fmla="*/ 495064 w 1120756"/>
                <a:gd name="connsiteY17" fmla="*/ 215821 h 524407"/>
                <a:gd name="connsiteX18" fmla="*/ 409871 w 1120756"/>
                <a:gd name="connsiteY18" fmla="*/ 164706 h 524407"/>
                <a:gd name="connsiteX19" fmla="*/ 324679 w 1120756"/>
                <a:gd name="connsiteY19" fmla="*/ 193103 h 524407"/>
                <a:gd name="connsiteX20" fmla="*/ 222448 w 1120756"/>
                <a:gd name="connsiteY20" fmla="*/ 198783 h 524407"/>
                <a:gd name="connsiteX21" fmla="*/ 148614 w 1120756"/>
                <a:gd name="connsiteY21" fmla="*/ 210142 h 524407"/>
                <a:gd name="connsiteX22" fmla="*/ 69101 w 1120756"/>
                <a:gd name="connsiteY22" fmla="*/ 176065 h 524407"/>
                <a:gd name="connsiteX23" fmla="*/ 12306 w 1120756"/>
                <a:gd name="connsiteY23" fmla="*/ 45436 h 5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0756" h="524407">
                  <a:moveTo>
                    <a:pt x="12306" y="45436"/>
                  </a:moveTo>
                  <a:cubicBezTo>
                    <a:pt x="24612" y="25558"/>
                    <a:pt x="81407" y="64368"/>
                    <a:pt x="142935" y="56795"/>
                  </a:cubicBezTo>
                  <a:cubicBezTo>
                    <a:pt x="204463" y="49222"/>
                    <a:pt x="308587" y="0"/>
                    <a:pt x="381474" y="0"/>
                  </a:cubicBezTo>
                  <a:cubicBezTo>
                    <a:pt x="454361" y="0"/>
                    <a:pt x="517782" y="32184"/>
                    <a:pt x="580256" y="56795"/>
                  </a:cubicBezTo>
                  <a:cubicBezTo>
                    <a:pt x="642730" y="81406"/>
                    <a:pt x="697633" y="138201"/>
                    <a:pt x="756321" y="147667"/>
                  </a:cubicBezTo>
                  <a:cubicBezTo>
                    <a:pt x="815009" y="157133"/>
                    <a:pt x="888843" y="118323"/>
                    <a:pt x="932386" y="113590"/>
                  </a:cubicBezTo>
                  <a:cubicBezTo>
                    <a:pt x="975929" y="108857"/>
                    <a:pt x="1002433" y="120216"/>
                    <a:pt x="1017578" y="119270"/>
                  </a:cubicBezTo>
                  <a:cubicBezTo>
                    <a:pt x="1032723" y="118324"/>
                    <a:pt x="1007166" y="90873"/>
                    <a:pt x="1023258" y="107911"/>
                  </a:cubicBezTo>
                  <a:cubicBezTo>
                    <a:pt x="1039350" y="124949"/>
                    <a:pt x="1107504" y="167546"/>
                    <a:pt x="1114130" y="221501"/>
                  </a:cubicBezTo>
                  <a:cubicBezTo>
                    <a:pt x="1120756" y="275456"/>
                    <a:pt x="1076266" y="386206"/>
                    <a:pt x="1063014" y="431642"/>
                  </a:cubicBezTo>
                  <a:cubicBezTo>
                    <a:pt x="1049762" y="477078"/>
                    <a:pt x="1057335" y="480865"/>
                    <a:pt x="1034617" y="494117"/>
                  </a:cubicBezTo>
                  <a:cubicBezTo>
                    <a:pt x="1011899" y="507369"/>
                    <a:pt x="952264" y="524407"/>
                    <a:pt x="926706" y="511155"/>
                  </a:cubicBezTo>
                  <a:cubicBezTo>
                    <a:pt x="901148" y="497903"/>
                    <a:pt x="906828" y="443001"/>
                    <a:pt x="881270" y="414604"/>
                  </a:cubicBezTo>
                  <a:cubicBezTo>
                    <a:pt x="855712" y="386207"/>
                    <a:pt x="807437" y="356862"/>
                    <a:pt x="773360" y="340770"/>
                  </a:cubicBezTo>
                  <a:cubicBezTo>
                    <a:pt x="739283" y="324678"/>
                    <a:pt x="708992" y="318052"/>
                    <a:pt x="676808" y="318052"/>
                  </a:cubicBezTo>
                  <a:cubicBezTo>
                    <a:pt x="644624" y="318052"/>
                    <a:pt x="593508" y="349289"/>
                    <a:pt x="580256" y="340770"/>
                  </a:cubicBezTo>
                  <a:cubicBezTo>
                    <a:pt x="567004" y="332251"/>
                    <a:pt x="611494" y="287762"/>
                    <a:pt x="597295" y="266937"/>
                  </a:cubicBezTo>
                  <a:cubicBezTo>
                    <a:pt x="583096" y="246112"/>
                    <a:pt x="526301" y="232859"/>
                    <a:pt x="495064" y="215821"/>
                  </a:cubicBezTo>
                  <a:cubicBezTo>
                    <a:pt x="463827" y="198783"/>
                    <a:pt x="438268" y="168492"/>
                    <a:pt x="409871" y="164706"/>
                  </a:cubicBezTo>
                  <a:cubicBezTo>
                    <a:pt x="381474" y="160920"/>
                    <a:pt x="355916" y="187424"/>
                    <a:pt x="324679" y="193103"/>
                  </a:cubicBezTo>
                  <a:cubicBezTo>
                    <a:pt x="293442" y="198782"/>
                    <a:pt x="251792" y="195943"/>
                    <a:pt x="222448" y="198783"/>
                  </a:cubicBezTo>
                  <a:cubicBezTo>
                    <a:pt x="193104" y="201623"/>
                    <a:pt x="174172" y="213928"/>
                    <a:pt x="148614" y="210142"/>
                  </a:cubicBezTo>
                  <a:cubicBezTo>
                    <a:pt x="123056" y="206356"/>
                    <a:pt x="95605" y="203516"/>
                    <a:pt x="69101" y="176065"/>
                  </a:cubicBezTo>
                  <a:cubicBezTo>
                    <a:pt x="42597" y="148614"/>
                    <a:pt x="0" y="65314"/>
                    <a:pt x="12306" y="45436"/>
                  </a:cubicBezTo>
                  <a:close/>
                </a:path>
              </a:pathLst>
            </a:custGeom>
            <a:solidFill>
              <a:srgbClr val="D71B07"/>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TextBox 16"/>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solidFill>
                  <a:schemeClr val="accent3">
                    <a:lumMod val="50000"/>
                  </a:schemeClr>
                </a:solidFill>
                <a:effectLst>
                  <a:outerShdw dist="50800" dir="7200000" algn="ctr" rotWithShape="0">
                    <a:schemeClr val="bg1"/>
                  </a:outerShdw>
                </a:effectLst>
                <a:latin typeface="Calibri" pitchFamily="34" charset="0"/>
              </a:rPr>
              <a:t>Temperate Forest</a:t>
            </a:r>
            <a:endParaRPr lang="en-US" sz="4400" b="1" dirty="0">
              <a:solidFill>
                <a:schemeClr val="accent3">
                  <a:lumMod val="50000"/>
                </a:schemeClr>
              </a:solidFill>
              <a:effectLst>
                <a:outerShdw dist="50800" dir="7200000" algn="ctr" rotWithShape="0">
                  <a:schemeClr val="bg1"/>
                </a:outerShdw>
              </a:effectLst>
              <a:latin typeface="Calibri" pitchFamily="34" charset="0"/>
            </a:endParaRPr>
          </a:p>
        </p:txBody>
      </p:sp>
      <p:sp>
        <p:nvSpPr>
          <p:cNvPr id="18" name="Freeform 17"/>
          <p:cNvSpPr/>
          <p:nvPr/>
        </p:nvSpPr>
        <p:spPr>
          <a:xfrm>
            <a:off x="-228600" y="2667000"/>
            <a:ext cx="9677400" cy="381000"/>
          </a:xfrm>
          <a:custGeom>
            <a:avLst/>
            <a:gdLst>
              <a:gd name="connsiteX0" fmla="*/ 0 w 9254358"/>
              <a:gd name="connsiteY0" fmla="*/ 110359 h 257504"/>
              <a:gd name="connsiteX1" fmla="*/ 1813034 w 9254358"/>
              <a:gd name="connsiteY1" fmla="*/ 236483 h 257504"/>
              <a:gd name="connsiteX2" fmla="*/ 5139558 w 9254358"/>
              <a:gd name="connsiteY2" fmla="*/ 236483 h 257504"/>
              <a:gd name="connsiteX3" fmla="*/ 8308427 w 9254358"/>
              <a:gd name="connsiteY3" fmla="*/ 126124 h 257504"/>
              <a:gd name="connsiteX4" fmla="*/ 9254358 w 9254358"/>
              <a:gd name="connsiteY4" fmla="*/ 0 h 25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4358" h="257504">
                <a:moveTo>
                  <a:pt x="0" y="110359"/>
                </a:moveTo>
                <a:cubicBezTo>
                  <a:pt x="478220" y="162910"/>
                  <a:pt x="956441" y="215462"/>
                  <a:pt x="1813034" y="236483"/>
                </a:cubicBezTo>
                <a:cubicBezTo>
                  <a:pt x="2669627" y="257504"/>
                  <a:pt x="4056993" y="254876"/>
                  <a:pt x="5139558" y="236483"/>
                </a:cubicBezTo>
                <a:cubicBezTo>
                  <a:pt x="6222123" y="218090"/>
                  <a:pt x="7622627" y="165538"/>
                  <a:pt x="8308427" y="126124"/>
                </a:cubicBezTo>
                <a:cubicBezTo>
                  <a:pt x="8994227" y="86710"/>
                  <a:pt x="9115096" y="28903"/>
                  <a:pt x="9254358" y="0"/>
                </a:cubicBezTo>
              </a:path>
            </a:pathLst>
          </a:custGeom>
          <a:ln w="889000">
            <a:solidFill>
              <a:schemeClr val="accent3">
                <a:lumMod val="50000"/>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57200" y="3962400"/>
            <a:ext cx="9601200" cy="270376"/>
          </a:xfrm>
          <a:custGeom>
            <a:avLst/>
            <a:gdLst>
              <a:gd name="connsiteX0" fmla="*/ 0 w 9538138"/>
              <a:gd name="connsiteY0" fmla="*/ 236483 h 378373"/>
              <a:gd name="connsiteX1" fmla="*/ 1324304 w 9538138"/>
              <a:gd name="connsiteY1" fmla="*/ 362607 h 378373"/>
              <a:gd name="connsiteX2" fmla="*/ 3153104 w 9538138"/>
              <a:gd name="connsiteY2" fmla="*/ 331076 h 378373"/>
              <a:gd name="connsiteX3" fmla="*/ 5171090 w 9538138"/>
              <a:gd name="connsiteY3" fmla="*/ 268014 h 378373"/>
              <a:gd name="connsiteX4" fmla="*/ 7110249 w 9538138"/>
              <a:gd name="connsiteY4" fmla="*/ 220718 h 378373"/>
              <a:gd name="connsiteX5" fmla="*/ 8103476 w 9538138"/>
              <a:gd name="connsiteY5" fmla="*/ 204952 h 378373"/>
              <a:gd name="connsiteX6" fmla="*/ 9538138 w 9538138"/>
              <a:gd name="connsiteY6" fmla="*/ 0 h 378373"/>
              <a:gd name="connsiteX0" fmla="*/ 0 w 9538138"/>
              <a:gd name="connsiteY0" fmla="*/ 236483 h 331076"/>
              <a:gd name="connsiteX1" fmla="*/ 1301857 w 9538138"/>
              <a:gd name="connsiteY1" fmla="*/ 309966 h 331076"/>
              <a:gd name="connsiteX2" fmla="*/ 3153104 w 9538138"/>
              <a:gd name="connsiteY2" fmla="*/ 331076 h 331076"/>
              <a:gd name="connsiteX3" fmla="*/ 5171090 w 9538138"/>
              <a:gd name="connsiteY3" fmla="*/ 268014 h 331076"/>
              <a:gd name="connsiteX4" fmla="*/ 7110249 w 9538138"/>
              <a:gd name="connsiteY4" fmla="*/ 220718 h 331076"/>
              <a:gd name="connsiteX5" fmla="*/ 8103476 w 9538138"/>
              <a:gd name="connsiteY5" fmla="*/ 204952 h 331076"/>
              <a:gd name="connsiteX6" fmla="*/ 9538138 w 9538138"/>
              <a:gd name="connsiteY6" fmla="*/ 0 h 331076"/>
              <a:gd name="connsiteX0" fmla="*/ 0 w 9538137"/>
              <a:gd name="connsiteY0" fmla="*/ 123987 h 344481"/>
              <a:gd name="connsiteX1" fmla="*/ 1301856 w 9538137"/>
              <a:gd name="connsiteY1" fmla="*/ 309966 h 344481"/>
              <a:gd name="connsiteX2" fmla="*/ 3153103 w 9538137"/>
              <a:gd name="connsiteY2" fmla="*/ 331076 h 344481"/>
              <a:gd name="connsiteX3" fmla="*/ 5171089 w 9538137"/>
              <a:gd name="connsiteY3" fmla="*/ 268014 h 344481"/>
              <a:gd name="connsiteX4" fmla="*/ 7110248 w 9538137"/>
              <a:gd name="connsiteY4" fmla="*/ 220718 h 344481"/>
              <a:gd name="connsiteX5" fmla="*/ 8103475 w 9538137"/>
              <a:gd name="connsiteY5" fmla="*/ 204952 h 344481"/>
              <a:gd name="connsiteX6" fmla="*/ 9538137 w 9538137"/>
              <a:gd name="connsiteY6" fmla="*/ 0 h 344481"/>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23986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27061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6739016 w 9538137"/>
              <a:gd name="connsiteY5" fmla="*/ 247973 h 337400"/>
              <a:gd name="connsiteX6" fmla="*/ 8270611 w 9538137"/>
              <a:gd name="connsiteY6" fmla="*/ 185979 h 337400"/>
              <a:gd name="connsiteX7" fmla="*/ 9538137 w 9538137"/>
              <a:gd name="connsiteY7" fmla="*/ 0 h 337400"/>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61993 h 213414"/>
              <a:gd name="connsiteX7" fmla="*/ 10491424 w 10491424"/>
              <a:gd name="connsiteY7" fmla="*/ 61993 h 213414"/>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123987 h 213414"/>
              <a:gd name="connsiteX7" fmla="*/ 10491424 w 10491424"/>
              <a:gd name="connsiteY7" fmla="*/ 61993 h 213414"/>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34319"/>
              <a:gd name="connsiteX1" fmla="*/ 1301857 w 9649047"/>
              <a:gd name="connsiteY1" fmla="*/ 123987 h 134319"/>
              <a:gd name="connsiteX2" fmla="*/ 3139769 w 9649047"/>
              <a:gd name="connsiteY2" fmla="*/ 123987 h 134319"/>
              <a:gd name="connsiteX3" fmla="*/ 5171090 w 9649047"/>
              <a:gd name="connsiteY3" fmla="*/ 82035 h 134319"/>
              <a:gd name="connsiteX4" fmla="*/ 6739017 w 9649047"/>
              <a:gd name="connsiteY4" fmla="*/ 61994 h 134319"/>
              <a:gd name="connsiteX5" fmla="*/ 8270612 w 9649047"/>
              <a:gd name="connsiteY5" fmla="*/ 61994 h 134319"/>
              <a:gd name="connsiteX6" fmla="*/ 9649047 w 9649047"/>
              <a:gd name="connsiteY6" fmla="*/ 0 h 13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9047" h="134319">
                <a:moveTo>
                  <a:pt x="0" y="61994"/>
                </a:moveTo>
                <a:cubicBezTo>
                  <a:pt x="284227" y="115545"/>
                  <a:pt x="776340" y="89472"/>
                  <a:pt x="1301857" y="123987"/>
                </a:cubicBezTo>
                <a:cubicBezTo>
                  <a:pt x="1825152" y="134319"/>
                  <a:pt x="2494897" y="130979"/>
                  <a:pt x="3139769" y="123987"/>
                </a:cubicBezTo>
                <a:lnTo>
                  <a:pt x="5171090" y="82035"/>
                </a:lnTo>
                <a:lnTo>
                  <a:pt x="6739017" y="61994"/>
                </a:lnTo>
                <a:cubicBezTo>
                  <a:pt x="7227748" y="51484"/>
                  <a:pt x="7785607" y="72326"/>
                  <a:pt x="8270612" y="61994"/>
                </a:cubicBezTo>
                <a:cubicBezTo>
                  <a:pt x="8755617" y="51662"/>
                  <a:pt x="9497000" y="445"/>
                  <a:pt x="9649047" y="0"/>
                </a:cubicBezTo>
              </a:path>
            </a:pathLst>
          </a:custGeom>
          <a:ln w="1016000">
            <a:solidFill>
              <a:srgbClr val="CC3300">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p:cNvSpPr txBox="1"/>
          <p:nvPr/>
        </p:nvSpPr>
        <p:spPr>
          <a:xfrm rot="21540000">
            <a:off x="2824435" y="3862545"/>
            <a:ext cx="4116009" cy="646331"/>
          </a:xfrm>
          <a:prstGeom prst="rect">
            <a:avLst/>
          </a:prstGeom>
          <a:noFill/>
        </p:spPr>
        <p:txBody>
          <a:bodyPr wrap="square" rtlCol="0">
            <a:spAutoFit/>
          </a:bodyPr>
          <a:lstStyle/>
          <a:p>
            <a:r>
              <a:rPr lang="en-US" sz="3600" b="1" dirty="0" smtClean="0">
                <a:solidFill>
                  <a:srgbClr val="FF0000"/>
                </a:solidFill>
                <a:effectLst>
                  <a:outerShdw dist="50800" dir="5400000" algn="ctr" rotWithShape="0">
                    <a:schemeClr val="tx1"/>
                  </a:outerShdw>
                </a:effectLst>
              </a:rPr>
              <a:t>Tropical  Rainforest</a:t>
            </a:r>
          </a:p>
        </p:txBody>
      </p:sp>
      <p:sp>
        <p:nvSpPr>
          <p:cNvPr id="27" name="TextBox 26"/>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solidFill>
                  <a:srgbClr val="FF0000"/>
                </a:solidFill>
                <a:effectLst>
                  <a:outerShdw dist="50800" dir="7200000" algn="ctr" rotWithShape="0">
                    <a:schemeClr val="tx1"/>
                  </a:outerShdw>
                </a:effectLst>
                <a:latin typeface="Calibri" pitchFamily="34" charset="0"/>
              </a:rPr>
              <a:t>Tropical Rainforest</a:t>
            </a:r>
            <a:endParaRPr lang="en-US" sz="4400" b="1" dirty="0">
              <a:solidFill>
                <a:srgbClr val="FF0000"/>
              </a:solidFill>
              <a:effectLst>
                <a:outerShdw dist="50800" dir="7200000" algn="ctr" rotWithShape="0">
                  <a:schemeClr val="tx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4.16667E-6 4.81481E-6 L -0.01718 -0.55463 " pathEditMode="relative" rAng="0" ptsTypes="AA">
                                      <p:cBhvr>
                                        <p:cTn id="6" dur="1000" fill="hold"/>
                                        <p:tgtEl>
                                          <p:spTgt spid="26"/>
                                        </p:tgtEl>
                                        <p:attrNameLst>
                                          <p:attrName>ppt_x</p:attrName>
                                          <p:attrName>ppt_y</p:attrName>
                                        </p:attrNameLst>
                                      </p:cBhvr>
                                      <p:rCtr x="-9" y="-277"/>
                                    </p:animMotion>
                                  </p:childTnLst>
                                </p:cTn>
                              </p:par>
                              <p:par>
                                <p:cTn id="7" presetID="6" presetClass="emph" presetSubtype="0" fill="hold" grpId="1" nodeType="withEffect">
                                  <p:stCondLst>
                                    <p:cond delay="0"/>
                                  </p:stCondLst>
                                  <p:childTnLst>
                                    <p:animScale>
                                      <p:cBhvr>
                                        <p:cTn id="8" dur="1000" fill="hold"/>
                                        <p:tgtEl>
                                          <p:spTgt spid="26"/>
                                        </p:tgtEl>
                                      </p:cBhvr>
                                      <p:by x="120000" y="120000"/>
                                    </p:animScale>
                                  </p:childTnLst>
                                </p:cTn>
                              </p:par>
                              <p:par>
                                <p:cTn id="9" presetID="10" presetClass="exit" presetSubtype="0" fill="hold" grpId="0" nodeType="withEffect">
                                  <p:stCondLst>
                                    <p:cond delay="0"/>
                                  </p:stCondLst>
                                  <p:childTnLst>
                                    <p:animEffect transition="out" filter="fade">
                                      <p:cBhvr>
                                        <p:cTn id="10" dur="1000"/>
                                        <p:tgtEl>
                                          <p:spTgt spid="18"/>
                                        </p:tgtEl>
                                      </p:cBhvr>
                                    </p:animEffect>
                                    <p:set>
                                      <p:cBhvr>
                                        <p:cTn id="11" dur="1" fill="hold">
                                          <p:stCondLst>
                                            <p:cond delay="999"/>
                                          </p:stCondLst>
                                        </p:cTn>
                                        <p:tgtEl>
                                          <p:spTgt spid="18"/>
                                        </p:tgtEl>
                                        <p:attrNameLst>
                                          <p:attrName>style.visibility</p:attrName>
                                        </p:attrNameLst>
                                      </p:cBhvr>
                                      <p:to>
                                        <p:strVal val="hidden"/>
                                      </p:to>
                                    </p:set>
                                  </p:childTnLst>
                                </p:cTn>
                              </p:par>
                              <p:par>
                                <p:cTn id="12" presetID="10" presetClass="entr" presetSubtype="0" fill="hold" grpId="0" nodeType="withEffect">
                                  <p:stCondLst>
                                    <p:cond delay="5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par>
                                <p:cTn id="15" presetID="10" presetClass="exit" presetSubtype="0" fill="hold" grpId="0" nodeType="withEffect">
                                  <p:stCondLst>
                                    <p:cond delay="500"/>
                                  </p:stCondLst>
                                  <p:childTnLst>
                                    <p:animEffect transition="out" filter="fade">
                                      <p:cBhvr>
                                        <p:cTn id="16" dur="1000"/>
                                        <p:tgtEl>
                                          <p:spTgt spid="17"/>
                                        </p:tgtEl>
                                      </p:cBhvr>
                                    </p:animEffect>
                                    <p:set>
                                      <p:cBhvr>
                                        <p:cTn id="17"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6" grpId="0"/>
      <p:bldP spid="26" grpId="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914400"/>
            <a:ext cx="9144000" cy="5943600"/>
            <a:chOff x="0" y="914400"/>
            <a:chExt cx="9144000" cy="5943600"/>
          </a:xfrm>
        </p:grpSpPr>
        <p:grpSp>
          <p:nvGrpSpPr>
            <p:cNvPr id="2" name="Group 5"/>
            <p:cNvGrpSpPr/>
            <p:nvPr/>
          </p:nvGrpSpPr>
          <p:grpSpPr>
            <a:xfrm>
              <a:off x="0" y="914400"/>
              <a:ext cx="9144000" cy="5943600"/>
              <a:chOff x="1" y="889554"/>
              <a:chExt cx="9144000" cy="5943600"/>
            </a:xfrm>
          </p:grpSpPr>
          <p:sp>
            <p:nvSpPr>
              <p:cNvPr id="15" name="Rectangle 14"/>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p:nvSpPr>
            <p:cNvPr id="14" name="Freeform 13"/>
            <p:cNvSpPr/>
            <p:nvPr/>
          </p:nvSpPr>
          <p:spPr>
            <a:xfrm>
              <a:off x="3929269" y="3987011"/>
              <a:ext cx="1120756" cy="524407"/>
            </a:xfrm>
            <a:custGeom>
              <a:avLst/>
              <a:gdLst>
                <a:gd name="connsiteX0" fmla="*/ 12306 w 1120756"/>
                <a:gd name="connsiteY0" fmla="*/ 45436 h 524407"/>
                <a:gd name="connsiteX1" fmla="*/ 142935 w 1120756"/>
                <a:gd name="connsiteY1" fmla="*/ 56795 h 524407"/>
                <a:gd name="connsiteX2" fmla="*/ 381474 w 1120756"/>
                <a:gd name="connsiteY2" fmla="*/ 0 h 524407"/>
                <a:gd name="connsiteX3" fmla="*/ 580256 w 1120756"/>
                <a:gd name="connsiteY3" fmla="*/ 56795 h 524407"/>
                <a:gd name="connsiteX4" fmla="*/ 756321 w 1120756"/>
                <a:gd name="connsiteY4" fmla="*/ 147667 h 524407"/>
                <a:gd name="connsiteX5" fmla="*/ 932386 w 1120756"/>
                <a:gd name="connsiteY5" fmla="*/ 113590 h 524407"/>
                <a:gd name="connsiteX6" fmla="*/ 1017578 w 1120756"/>
                <a:gd name="connsiteY6" fmla="*/ 119270 h 524407"/>
                <a:gd name="connsiteX7" fmla="*/ 1023258 w 1120756"/>
                <a:gd name="connsiteY7" fmla="*/ 107911 h 524407"/>
                <a:gd name="connsiteX8" fmla="*/ 1114130 w 1120756"/>
                <a:gd name="connsiteY8" fmla="*/ 221501 h 524407"/>
                <a:gd name="connsiteX9" fmla="*/ 1063014 w 1120756"/>
                <a:gd name="connsiteY9" fmla="*/ 431642 h 524407"/>
                <a:gd name="connsiteX10" fmla="*/ 1034617 w 1120756"/>
                <a:gd name="connsiteY10" fmla="*/ 494117 h 524407"/>
                <a:gd name="connsiteX11" fmla="*/ 926706 w 1120756"/>
                <a:gd name="connsiteY11" fmla="*/ 511155 h 524407"/>
                <a:gd name="connsiteX12" fmla="*/ 881270 w 1120756"/>
                <a:gd name="connsiteY12" fmla="*/ 414604 h 524407"/>
                <a:gd name="connsiteX13" fmla="*/ 773360 w 1120756"/>
                <a:gd name="connsiteY13" fmla="*/ 340770 h 524407"/>
                <a:gd name="connsiteX14" fmla="*/ 676808 w 1120756"/>
                <a:gd name="connsiteY14" fmla="*/ 318052 h 524407"/>
                <a:gd name="connsiteX15" fmla="*/ 580256 w 1120756"/>
                <a:gd name="connsiteY15" fmla="*/ 340770 h 524407"/>
                <a:gd name="connsiteX16" fmla="*/ 597295 w 1120756"/>
                <a:gd name="connsiteY16" fmla="*/ 266937 h 524407"/>
                <a:gd name="connsiteX17" fmla="*/ 495064 w 1120756"/>
                <a:gd name="connsiteY17" fmla="*/ 215821 h 524407"/>
                <a:gd name="connsiteX18" fmla="*/ 409871 w 1120756"/>
                <a:gd name="connsiteY18" fmla="*/ 164706 h 524407"/>
                <a:gd name="connsiteX19" fmla="*/ 324679 w 1120756"/>
                <a:gd name="connsiteY19" fmla="*/ 193103 h 524407"/>
                <a:gd name="connsiteX20" fmla="*/ 222448 w 1120756"/>
                <a:gd name="connsiteY20" fmla="*/ 198783 h 524407"/>
                <a:gd name="connsiteX21" fmla="*/ 148614 w 1120756"/>
                <a:gd name="connsiteY21" fmla="*/ 210142 h 524407"/>
                <a:gd name="connsiteX22" fmla="*/ 69101 w 1120756"/>
                <a:gd name="connsiteY22" fmla="*/ 176065 h 524407"/>
                <a:gd name="connsiteX23" fmla="*/ 12306 w 1120756"/>
                <a:gd name="connsiteY23" fmla="*/ 45436 h 5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0756" h="524407">
                  <a:moveTo>
                    <a:pt x="12306" y="45436"/>
                  </a:moveTo>
                  <a:cubicBezTo>
                    <a:pt x="24612" y="25558"/>
                    <a:pt x="81407" y="64368"/>
                    <a:pt x="142935" y="56795"/>
                  </a:cubicBezTo>
                  <a:cubicBezTo>
                    <a:pt x="204463" y="49222"/>
                    <a:pt x="308587" y="0"/>
                    <a:pt x="381474" y="0"/>
                  </a:cubicBezTo>
                  <a:cubicBezTo>
                    <a:pt x="454361" y="0"/>
                    <a:pt x="517782" y="32184"/>
                    <a:pt x="580256" y="56795"/>
                  </a:cubicBezTo>
                  <a:cubicBezTo>
                    <a:pt x="642730" y="81406"/>
                    <a:pt x="697633" y="138201"/>
                    <a:pt x="756321" y="147667"/>
                  </a:cubicBezTo>
                  <a:cubicBezTo>
                    <a:pt x="815009" y="157133"/>
                    <a:pt x="888843" y="118323"/>
                    <a:pt x="932386" y="113590"/>
                  </a:cubicBezTo>
                  <a:cubicBezTo>
                    <a:pt x="975929" y="108857"/>
                    <a:pt x="1002433" y="120216"/>
                    <a:pt x="1017578" y="119270"/>
                  </a:cubicBezTo>
                  <a:cubicBezTo>
                    <a:pt x="1032723" y="118324"/>
                    <a:pt x="1007166" y="90873"/>
                    <a:pt x="1023258" y="107911"/>
                  </a:cubicBezTo>
                  <a:cubicBezTo>
                    <a:pt x="1039350" y="124949"/>
                    <a:pt x="1107504" y="167546"/>
                    <a:pt x="1114130" y="221501"/>
                  </a:cubicBezTo>
                  <a:cubicBezTo>
                    <a:pt x="1120756" y="275456"/>
                    <a:pt x="1076266" y="386206"/>
                    <a:pt x="1063014" y="431642"/>
                  </a:cubicBezTo>
                  <a:cubicBezTo>
                    <a:pt x="1049762" y="477078"/>
                    <a:pt x="1057335" y="480865"/>
                    <a:pt x="1034617" y="494117"/>
                  </a:cubicBezTo>
                  <a:cubicBezTo>
                    <a:pt x="1011899" y="507369"/>
                    <a:pt x="952264" y="524407"/>
                    <a:pt x="926706" y="511155"/>
                  </a:cubicBezTo>
                  <a:cubicBezTo>
                    <a:pt x="901148" y="497903"/>
                    <a:pt x="906828" y="443001"/>
                    <a:pt x="881270" y="414604"/>
                  </a:cubicBezTo>
                  <a:cubicBezTo>
                    <a:pt x="855712" y="386207"/>
                    <a:pt x="807437" y="356862"/>
                    <a:pt x="773360" y="340770"/>
                  </a:cubicBezTo>
                  <a:cubicBezTo>
                    <a:pt x="739283" y="324678"/>
                    <a:pt x="708992" y="318052"/>
                    <a:pt x="676808" y="318052"/>
                  </a:cubicBezTo>
                  <a:cubicBezTo>
                    <a:pt x="644624" y="318052"/>
                    <a:pt x="593508" y="349289"/>
                    <a:pt x="580256" y="340770"/>
                  </a:cubicBezTo>
                  <a:cubicBezTo>
                    <a:pt x="567004" y="332251"/>
                    <a:pt x="611494" y="287762"/>
                    <a:pt x="597295" y="266937"/>
                  </a:cubicBezTo>
                  <a:cubicBezTo>
                    <a:pt x="583096" y="246112"/>
                    <a:pt x="526301" y="232859"/>
                    <a:pt x="495064" y="215821"/>
                  </a:cubicBezTo>
                  <a:cubicBezTo>
                    <a:pt x="463827" y="198783"/>
                    <a:pt x="438268" y="168492"/>
                    <a:pt x="409871" y="164706"/>
                  </a:cubicBezTo>
                  <a:cubicBezTo>
                    <a:pt x="381474" y="160920"/>
                    <a:pt x="355916" y="187424"/>
                    <a:pt x="324679" y="193103"/>
                  </a:cubicBezTo>
                  <a:cubicBezTo>
                    <a:pt x="293442" y="198782"/>
                    <a:pt x="251792" y="195943"/>
                    <a:pt x="222448" y="198783"/>
                  </a:cubicBezTo>
                  <a:cubicBezTo>
                    <a:pt x="193104" y="201623"/>
                    <a:pt x="174172" y="213928"/>
                    <a:pt x="148614" y="210142"/>
                  </a:cubicBezTo>
                  <a:cubicBezTo>
                    <a:pt x="123056" y="206356"/>
                    <a:pt x="95605" y="203516"/>
                    <a:pt x="69101" y="176065"/>
                  </a:cubicBezTo>
                  <a:cubicBezTo>
                    <a:pt x="42597" y="148614"/>
                    <a:pt x="0" y="65314"/>
                    <a:pt x="12306" y="45436"/>
                  </a:cubicBezTo>
                  <a:close/>
                </a:path>
              </a:pathLst>
            </a:custGeom>
            <a:solidFill>
              <a:srgbClr val="D71B07"/>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TextBox 26"/>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solidFill>
                  <a:srgbClr val="FF0000"/>
                </a:solidFill>
                <a:effectLst>
                  <a:outerShdw dist="50800" dir="7200000" algn="ctr" rotWithShape="0">
                    <a:schemeClr val="tx1"/>
                  </a:outerShdw>
                </a:effectLst>
                <a:latin typeface="Calibri" pitchFamily="34" charset="0"/>
              </a:rPr>
              <a:t>Tropical Rainforest</a:t>
            </a:r>
            <a:endParaRPr lang="en-US" sz="4400" b="1" dirty="0">
              <a:solidFill>
                <a:srgbClr val="FF0000"/>
              </a:solidFill>
              <a:effectLst>
                <a:outerShdw dist="50800" dir="7200000" algn="ctr" rotWithShape="0">
                  <a:schemeClr val="tx1"/>
                </a:outerShdw>
              </a:effectLst>
              <a:latin typeface="Calibri" pitchFamily="34" charset="0"/>
            </a:endParaRPr>
          </a:p>
        </p:txBody>
      </p:sp>
      <p:sp>
        <p:nvSpPr>
          <p:cNvPr id="25" name="Freeform 24"/>
          <p:cNvSpPr/>
          <p:nvPr/>
        </p:nvSpPr>
        <p:spPr>
          <a:xfrm>
            <a:off x="-457200" y="3962400"/>
            <a:ext cx="9601200" cy="270376"/>
          </a:xfrm>
          <a:custGeom>
            <a:avLst/>
            <a:gdLst>
              <a:gd name="connsiteX0" fmla="*/ 0 w 9538138"/>
              <a:gd name="connsiteY0" fmla="*/ 236483 h 378373"/>
              <a:gd name="connsiteX1" fmla="*/ 1324304 w 9538138"/>
              <a:gd name="connsiteY1" fmla="*/ 362607 h 378373"/>
              <a:gd name="connsiteX2" fmla="*/ 3153104 w 9538138"/>
              <a:gd name="connsiteY2" fmla="*/ 331076 h 378373"/>
              <a:gd name="connsiteX3" fmla="*/ 5171090 w 9538138"/>
              <a:gd name="connsiteY3" fmla="*/ 268014 h 378373"/>
              <a:gd name="connsiteX4" fmla="*/ 7110249 w 9538138"/>
              <a:gd name="connsiteY4" fmla="*/ 220718 h 378373"/>
              <a:gd name="connsiteX5" fmla="*/ 8103476 w 9538138"/>
              <a:gd name="connsiteY5" fmla="*/ 204952 h 378373"/>
              <a:gd name="connsiteX6" fmla="*/ 9538138 w 9538138"/>
              <a:gd name="connsiteY6" fmla="*/ 0 h 378373"/>
              <a:gd name="connsiteX0" fmla="*/ 0 w 9538138"/>
              <a:gd name="connsiteY0" fmla="*/ 236483 h 331076"/>
              <a:gd name="connsiteX1" fmla="*/ 1301857 w 9538138"/>
              <a:gd name="connsiteY1" fmla="*/ 309966 h 331076"/>
              <a:gd name="connsiteX2" fmla="*/ 3153104 w 9538138"/>
              <a:gd name="connsiteY2" fmla="*/ 331076 h 331076"/>
              <a:gd name="connsiteX3" fmla="*/ 5171090 w 9538138"/>
              <a:gd name="connsiteY3" fmla="*/ 268014 h 331076"/>
              <a:gd name="connsiteX4" fmla="*/ 7110249 w 9538138"/>
              <a:gd name="connsiteY4" fmla="*/ 220718 h 331076"/>
              <a:gd name="connsiteX5" fmla="*/ 8103476 w 9538138"/>
              <a:gd name="connsiteY5" fmla="*/ 204952 h 331076"/>
              <a:gd name="connsiteX6" fmla="*/ 9538138 w 9538138"/>
              <a:gd name="connsiteY6" fmla="*/ 0 h 331076"/>
              <a:gd name="connsiteX0" fmla="*/ 0 w 9538137"/>
              <a:gd name="connsiteY0" fmla="*/ 123987 h 344481"/>
              <a:gd name="connsiteX1" fmla="*/ 1301856 w 9538137"/>
              <a:gd name="connsiteY1" fmla="*/ 309966 h 344481"/>
              <a:gd name="connsiteX2" fmla="*/ 3153103 w 9538137"/>
              <a:gd name="connsiteY2" fmla="*/ 331076 h 344481"/>
              <a:gd name="connsiteX3" fmla="*/ 5171089 w 9538137"/>
              <a:gd name="connsiteY3" fmla="*/ 268014 h 344481"/>
              <a:gd name="connsiteX4" fmla="*/ 7110248 w 9538137"/>
              <a:gd name="connsiteY4" fmla="*/ 220718 h 344481"/>
              <a:gd name="connsiteX5" fmla="*/ 8103475 w 9538137"/>
              <a:gd name="connsiteY5" fmla="*/ 204952 h 344481"/>
              <a:gd name="connsiteX6" fmla="*/ 9538137 w 9538137"/>
              <a:gd name="connsiteY6" fmla="*/ 0 h 344481"/>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23986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27061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6739016 w 9538137"/>
              <a:gd name="connsiteY5" fmla="*/ 247973 h 337400"/>
              <a:gd name="connsiteX6" fmla="*/ 8270611 w 9538137"/>
              <a:gd name="connsiteY6" fmla="*/ 185979 h 337400"/>
              <a:gd name="connsiteX7" fmla="*/ 9538137 w 9538137"/>
              <a:gd name="connsiteY7" fmla="*/ 0 h 337400"/>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61993 h 213414"/>
              <a:gd name="connsiteX7" fmla="*/ 10491424 w 10491424"/>
              <a:gd name="connsiteY7" fmla="*/ 61993 h 213414"/>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123987 h 213414"/>
              <a:gd name="connsiteX7" fmla="*/ 10491424 w 10491424"/>
              <a:gd name="connsiteY7" fmla="*/ 61993 h 213414"/>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34319"/>
              <a:gd name="connsiteX1" fmla="*/ 1301857 w 9649047"/>
              <a:gd name="connsiteY1" fmla="*/ 123987 h 134319"/>
              <a:gd name="connsiteX2" fmla="*/ 3139769 w 9649047"/>
              <a:gd name="connsiteY2" fmla="*/ 123987 h 134319"/>
              <a:gd name="connsiteX3" fmla="*/ 5171090 w 9649047"/>
              <a:gd name="connsiteY3" fmla="*/ 82035 h 134319"/>
              <a:gd name="connsiteX4" fmla="*/ 6739017 w 9649047"/>
              <a:gd name="connsiteY4" fmla="*/ 61994 h 134319"/>
              <a:gd name="connsiteX5" fmla="*/ 8270612 w 9649047"/>
              <a:gd name="connsiteY5" fmla="*/ 61994 h 134319"/>
              <a:gd name="connsiteX6" fmla="*/ 9649047 w 9649047"/>
              <a:gd name="connsiteY6" fmla="*/ 0 h 13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9047" h="134319">
                <a:moveTo>
                  <a:pt x="0" y="61994"/>
                </a:moveTo>
                <a:cubicBezTo>
                  <a:pt x="284227" y="115545"/>
                  <a:pt x="776340" y="89472"/>
                  <a:pt x="1301857" y="123987"/>
                </a:cubicBezTo>
                <a:cubicBezTo>
                  <a:pt x="1825152" y="134319"/>
                  <a:pt x="2494897" y="130979"/>
                  <a:pt x="3139769" y="123987"/>
                </a:cubicBezTo>
                <a:lnTo>
                  <a:pt x="5171090" y="82035"/>
                </a:lnTo>
                <a:lnTo>
                  <a:pt x="6739017" y="61994"/>
                </a:lnTo>
                <a:cubicBezTo>
                  <a:pt x="7227748" y="51484"/>
                  <a:pt x="7785607" y="72326"/>
                  <a:pt x="8270612" y="61994"/>
                </a:cubicBezTo>
                <a:cubicBezTo>
                  <a:pt x="8755617" y="51662"/>
                  <a:pt x="9497000" y="445"/>
                  <a:pt x="9649047" y="0"/>
                </a:cubicBezTo>
              </a:path>
            </a:pathLst>
          </a:custGeom>
          <a:ln w="1016000">
            <a:solidFill>
              <a:srgbClr val="CC3300">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p:cNvSpPr/>
          <p:nvPr/>
        </p:nvSpPr>
        <p:spPr>
          <a:xfrm>
            <a:off x="381000" y="5027474"/>
            <a:ext cx="8763000" cy="1754326"/>
          </a:xfrm>
          <a:prstGeom prst="rect">
            <a:avLst/>
          </a:prstGeom>
          <a:solidFill>
            <a:schemeClr val="bg1"/>
          </a:solidFill>
        </p:spPr>
        <p:txBody>
          <a:bodyPr wrap="square">
            <a:spAutoFit/>
          </a:bodyPr>
          <a:lstStyle/>
          <a:p>
            <a:pPr>
              <a:buFont typeface="Arial" pitchFamily="34" charset="0"/>
              <a:buChar char="•"/>
            </a:pPr>
            <a:r>
              <a:rPr lang="en-US" sz="3600" b="1" dirty="0" smtClean="0"/>
              <a:t> contains over 750 species of trees</a:t>
            </a:r>
          </a:p>
          <a:p>
            <a:pPr>
              <a:buFont typeface="Arial" pitchFamily="34" charset="0"/>
              <a:buChar char="•"/>
            </a:pPr>
            <a:r>
              <a:rPr lang="en-US" sz="3600" b="1" dirty="0" smtClean="0"/>
              <a:t> contains ~ 90% of plant/animal species</a:t>
            </a:r>
          </a:p>
          <a:p>
            <a:pPr>
              <a:buFont typeface="Arial" pitchFamily="34" charset="0"/>
              <a:buChar char="•"/>
            </a:pPr>
            <a:r>
              <a:rPr lang="en-US" sz="3600" b="1" dirty="0" smtClean="0"/>
              <a:t> covers 6% of the Earth's total land surface </a:t>
            </a:r>
          </a:p>
        </p:txBody>
      </p:sp>
      <p:sp>
        <p:nvSpPr>
          <p:cNvPr id="12" name="Freeform 11"/>
          <p:cNvSpPr/>
          <p:nvPr/>
        </p:nvSpPr>
        <p:spPr>
          <a:xfrm>
            <a:off x="990600" y="1676400"/>
            <a:ext cx="486103" cy="2514600"/>
          </a:xfrm>
          <a:custGeom>
            <a:avLst/>
            <a:gdLst>
              <a:gd name="connsiteX0" fmla="*/ 867103 w 867103"/>
              <a:gd name="connsiteY0" fmla="*/ 0 h 1734207"/>
              <a:gd name="connsiteX1" fmla="*/ 472965 w 867103"/>
              <a:gd name="connsiteY1" fmla="*/ 362607 h 1734207"/>
              <a:gd name="connsiteX2" fmla="*/ 141889 w 867103"/>
              <a:gd name="connsiteY2" fmla="*/ 851338 h 1734207"/>
              <a:gd name="connsiteX3" fmla="*/ 0 w 867103"/>
              <a:gd name="connsiteY3" fmla="*/ 1734207 h 1734207"/>
            </a:gdLst>
            <a:ahLst/>
            <a:cxnLst>
              <a:cxn ang="0">
                <a:pos x="connsiteX0" y="connsiteY0"/>
              </a:cxn>
              <a:cxn ang="0">
                <a:pos x="connsiteX1" y="connsiteY1"/>
              </a:cxn>
              <a:cxn ang="0">
                <a:pos x="connsiteX2" y="connsiteY2"/>
              </a:cxn>
              <a:cxn ang="0">
                <a:pos x="connsiteX3" y="connsiteY3"/>
              </a:cxn>
            </a:cxnLst>
            <a:rect l="l" t="t" r="r" b="b"/>
            <a:pathLst>
              <a:path w="867103" h="1734207">
                <a:moveTo>
                  <a:pt x="867103" y="0"/>
                </a:moveTo>
                <a:cubicBezTo>
                  <a:pt x="730468" y="110358"/>
                  <a:pt x="593834" y="220717"/>
                  <a:pt x="472965" y="362607"/>
                </a:cubicBezTo>
                <a:cubicBezTo>
                  <a:pt x="352096" y="504497"/>
                  <a:pt x="220716" y="622738"/>
                  <a:pt x="141889" y="851338"/>
                </a:cubicBezTo>
                <a:cubicBezTo>
                  <a:pt x="63062" y="1079938"/>
                  <a:pt x="31531" y="1407072"/>
                  <a:pt x="0" y="1734207"/>
                </a:cubicBezTo>
              </a:path>
            </a:pathLst>
          </a:custGeom>
          <a:ln w="190500" cap="sq">
            <a:solidFill>
              <a:srgbClr val="FF0000"/>
            </a:solidFill>
            <a:prstDash val="sysDot"/>
            <a:tailEnd type="triangle" w="sm" len="sm"/>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11" name="Content Placeholder 2"/>
          <p:cNvSpPr txBox="1">
            <a:spLocks/>
          </p:cNvSpPr>
          <p:nvPr/>
        </p:nvSpPr>
        <p:spPr>
          <a:xfrm>
            <a:off x="0" y="914400"/>
            <a:ext cx="9144000" cy="6477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dirty="0" err="1" smtClean="0">
                <a:solidFill>
                  <a:srgbClr val="FF0000"/>
                </a:solidFill>
                <a:effectLst>
                  <a:outerShdw dist="50800" dir="5400000" algn="ctr" rotWithShape="0">
                    <a:schemeClr val="tx1"/>
                  </a:outerShdw>
                </a:effectLst>
              </a:rPr>
              <a:t>di</a:t>
            </a:r>
            <a:r>
              <a:rPr kumimoji="0" lang="en-US" sz="3600" i="0" u="none" strike="noStrike" kern="1200" cap="none" spc="0" normalizeH="0" baseline="0" noProof="0" dirty="0" err="1" smtClean="0">
                <a:ln>
                  <a:noFill/>
                </a:ln>
                <a:solidFill>
                  <a:srgbClr val="FF0000"/>
                </a:solidFill>
                <a:effectLst>
                  <a:outerShdw dist="50800" dir="5400000" algn="ctr" rotWithShape="0">
                    <a:schemeClr val="tx1"/>
                  </a:outerShdw>
                </a:effectLst>
                <a:uLnTx/>
                <a:uFillTx/>
                <a:latin typeface="+mn-lt"/>
                <a:ea typeface="+mn-ea"/>
                <a:cs typeface="+mn-cs"/>
              </a:rPr>
              <a:t>versity</a:t>
            </a:r>
            <a:r>
              <a:rPr kumimoji="0" lang="en-US" sz="3600" i="0" u="none" strike="noStrike" kern="1200" cap="none" spc="0" normalizeH="0" baseline="0" noProof="0" dirty="0" smtClean="0">
                <a:ln>
                  <a:noFill/>
                </a:ln>
                <a:solidFill>
                  <a:srgbClr val="FF0000"/>
                </a:solidFill>
                <a:effectLst>
                  <a:outerShdw dist="50800" dir="5400000" algn="ctr" rotWithShape="0">
                    <a:schemeClr val="tx1"/>
                  </a:outerShdw>
                </a:effectLst>
                <a:uLnTx/>
                <a:uFillTx/>
                <a:latin typeface="+mn-lt"/>
                <a:ea typeface="+mn-ea"/>
                <a:cs typeface="+mn-cs"/>
              </a:rPr>
              <a:t> of trees</a:t>
            </a:r>
            <a:r>
              <a:rPr kumimoji="0" lang="en-US" sz="3600" i="0" u="none" strike="noStrike" kern="1200" cap="none" spc="0" normalizeH="0" noProof="0" dirty="0" smtClean="0">
                <a:ln>
                  <a:noFill/>
                </a:ln>
                <a:solidFill>
                  <a:srgbClr val="FF0000"/>
                </a:solidFill>
                <a:effectLst>
                  <a:outerShdw dist="50800" dir="5400000" algn="ctr" rotWithShape="0">
                    <a:schemeClr val="tx1"/>
                  </a:outerShdw>
                </a:effectLst>
                <a:uLnTx/>
                <a:uFillTx/>
                <a:latin typeface="+mn-lt"/>
                <a:ea typeface="+mn-ea"/>
                <a:cs typeface="+mn-cs"/>
              </a:rPr>
              <a:t> increases toward the Equator</a:t>
            </a:r>
            <a:endParaRPr kumimoji="0" lang="en-US" sz="3600" i="0" u="none" strike="noStrike" kern="1200" cap="none" spc="0" normalizeH="0" baseline="0" noProof="0" dirty="0" smtClean="0">
              <a:ln>
                <a:noFill/>
              </a:ln>
              <a:solidFill>
                <a:srgbClr val="FF0000"/>
              </a:solidFill>
              <a:effectLst>
                <a:outerShdw dist="50800" dir="5400000" algn="ctr" rotWithShape="0">
                  <a:schemeClr val="tx1"/>
                </a:outerShdw>
              </a:effectLst>
              <a:uLnTx/>
              <a:uFillTx/>
              <a:latin typeface="+mn-lt"/>
              <a:ea typeface="+mn-ea"/>
              <a:cs typeface="+mn-cs"/>
            </a:endParaRPr>
          </a:p>
        </p:txBody>
      </p:sp>
      <p:sp>
        <p:nvSpPr>
          <p:cNvPr id="13" name="Freeform 12"/>
          <p:cNvSpPr/>
          <p:nvPr/>
        </p:nvSpPr>
        <p:spPr>
          <a:xfrm>
            <a:off x="1066800" y="1676400"/>
            <a:ext cx="406559" cy="1234440"/>
          </a:xfrm>
          <a:custGeom>
            <a:avLst/>
            <a:gdLst>
              <a:gd name="connsiteX0" fmla="*/ 867103 w 867103"/>
              <a:gd name="connsiteY0" fmla="*/ 0 h 1734207"/>
              <a:gd name="connsiteX1" fmla="*/ 472965 w 867103"/>
              <a:gd name="connsiteY1" fmla="*/ 362607 h 1734207"/>
              <a:gd name="connsiteX2" fmla="*/ 141889 w 867103"/>
              <a:gd name="connsiteY2" fmla="*/ 851338 h 1734207"/>
              <a:gd name="connsiteX3" fmla="*/ 0 w 867103"/>
              <a:gd name="connsiteY3" fmla="*/ 1734207 h 1734207"/>
              <a:gd name="connsiteX0" fmla="*/ 725214 w 725214"/>
              <a:gd name="connsiteY0" fmla="*/ 0 h 851338"/>
              <a:gd name="connsiteX1" fmla="*/ 331076 w 725214"/>
              <a:gd name="connsiteY1" fmla="*/ 362607 h 851338"/>
              <a:gd name="connsiteX2" fmla="*/ 0 w 725214"/>
              <a:gd name="connsiteY2" fmla="*/ 851338 h 851338"/>
            </a:gdLst>
            <a:ahLst/>
            <a:cxnLst>
              <a:cxn ang="0">
                <a:pos x="connsiteX0" y="connsiteY0"/>
              </a:cxn>
              <a:cxn ang="0">
                <a:pos x="connsiteX1" y="connsiteY1"/>
              </a:cxn>
              <a:cxn ang="0">
                <a:pos x="connsiteX2" y="connsiteY2"/>
              </a:cxn>
            </a:cxnLst>
            <a:rect l="l" t="t" r="r" b="b"/>
            <a:pathLst>
              <a:path w="725214" h="851338">
                <a:moveTo>
                  <a:pt x="725214" y="0"/>
                </a:moveTo>
                <a:cubicBezTo>
                  <a:pt x="588579" y="110358"/>
                  <a:pt x="451945" y="220717"/>
                  <a:pt x="331076" y="362607"/>
                </a:cubicBezTo>
                <a:cubicBezTo>
                  <a:pt x="210207" y="504497"/>
                  <a:pt x="78827" y="622738"/>
                  <a:pt x="0" y="851338"/>
                </a:cubicBezTo>
              </a:path>
            </a:pathLst>
          </a:custGeom>
          <a:ln w="190500" cap="sq">
            <a:solidFill>
              <a:srgbClr val="FF0000"/>
            </a:solidFill>
            <a:prstDash val="sysDot"/>
            <a:tailEnd type="triangle" w="sm" len="sm"/>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3505200" y="838199"/>
            <a:ext cx="5334000" cy="4186370"/>
            <a:chOff x="287927" y="3337148"/>
            <a:chExt cx="3974903" cy="3177953"/>
          </a:xfrm>
        </p:grpSpPr>
        <p:pic>
          <p:nvPicPr>
            <p:cNvPr id="9" name="Picture 2" descr="Costa Rica Rainforest"/>
            <p:cNvPicPr>
              <a:picLocks noChangeAspect="1" noChangeArrowheads="1"/>
            </p:cNvPicPr>
            <p:nvPr/>
          </p:nvPicPr>
          <p:blipFill>
            <a:blip r:embed="rId3" cstate="print"/>
            <a:srcRect/>
            <a:stretch>
              <a:fillRect/>
            </a:stretch>
          </p:blipFill>
          <p:spPr bwMode="auto">
            <a:xfrm>
              <a:off x="304800" y="3352800"/>
              <a:ext cx="3952875" cy="3162301"/>
            </a:xfrm>
            <a:prstGeom prst="rect">
              <a:avLst/>
            </a:prstGeom>
            <a:noFill/>
            <a:ln w="50800">
              <a:solidFill>
                <a:schemeClr val="tx1"/>
              </a:solidFill>
            </a:ln>
          </p:spPr>
        </p:pic>
        <p:sp>
          <p:nvSpPr>
            <p:cNvPr id="10" name="Rectangle 9"/>
            <p:cNvSpPr/>
            <p:nvPr/>
          </p:nvSpPr>
          <p:spPr>
            <a:xfrm>
              <a:off x="287927" y="3337148"/>
              <a:ext cx="3974903" cy="363348"/>
            </a:xfrm>
            <a:prstGeom prst="rect">
              <a:avLst/>
            </a:prstGeom>
            <a:solidFill>
              <a:schemeClr val="tx1">
                <a:lumMod val="50000"/>
                <a:lumOff val="50000"/>
                <a:alpha val="35000"/>
              </a:schemeClr>
            </a:solidFill>
            <a:effectLst>
              <a:outerShdw dist="50800" dir="9000000" algn="ctr" rotWithShape="0">
                <a:schemeClr val="tx1"/>
              </a:outerShdw>
            </a:effectLst>
          </p:spPr>
          <p:txBody>
            <a:bodyPr wrap="square">
              <a:spAutoFit/>
            </a:bodyPr>
            <a:lstStyle/>
            <a:p>
              <a:pPr algn="ctr"/>
              <a:r>
                <a:rPr lang="en-US" sz="2400" b="1" dirty="0" err="1" smtClean="0">
                  <a:solidFill>
                    <a:schemeClr val="bg1"/>
                  </a:solidFill>
                </a:rPr>
                <a:t>Monteverde</a:t>
              </a:r>
              <a:r>
                <a:rPr lang="en-US" sz="2400" b="1" dirty="0" smtClean="0">
                  <a:solidFill>
                    <a:schemeClr val="bg1"/>
                  </a:solidFill>
                </a:rPr>
                <a:t> Cloud Forest, Costa Rica</a:t>
              </a:r>
              <a:endParaRPr lang="en-US" sz="2400"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1" fill="hold" grpId="1" nodeType="clickEffect">
                                  <p:stCondLst>
                                    <p:cond delay="0"/>
                                  </p:stCondLst>
                                  <p:childTnLst>
                                    <p:animEffect transition="out" filter="wipe(up)">
                                      <p:cBhvr>
                                        <p:cTn id="14" dur="2000"/>
                                        <p:tgtEl>
                                          <p:spTgt spid="13"/>
                                        </p:tgtEl>
                                      </p:cBhvr>
                                    </p:animEffect>
                                    <p:set>
                                      <p:cBhvr>
                                        <p:cTn id="15" dur="1" fill="hold">
                                          <p:stCondLst>
                                            <p:cond delay="1999"/>
                                          </p:stCondLst>
                                        </p:cTn>
                                        <p:tgtEl>
                                          <p:spTgt spid="13"/>
                                        </p:tgtEl>
                                        <p:attrNameLst>
                                          <p:attrName>style.visibility</p:attrName>
                                        </p:attrNameLst>
                                      </p:cBhvr>
                                      <p:to>
                                        <p:strVal val="hidden"/>
                                      </p:to>
                                    </p:set>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fade">
                                      <p:cBhvr>
                                        <p:cTn id="23" dur="1000"/>
                                        <p:tgtEl>
                                          <p:spTgt spid="7">
                                            <p:bg/>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1000"/>
                                        <p:tgtEl>
                                          <p:spTgt spid="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10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P spid="12" grpId="0" animBg="1"/>
      <p:bldP spid="11" grpId="0" animBg="1"/>
      <p:bldP spid="13" grpId="0" animBg="1"/>
      <p:bldP spid="1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914400"/>
            <a:ext cx="9144000" cy="5943600"/>
            <a:chOff x="0" y="914400"/>
            <a:chExt cx="9144000" cy="5943600"/>
          </a:xfrm>
        </p:grpSpPr>
        <p:grpSp>
          <p:nvGrpSpPr>
            <p:cNvPr id="2" name="Group 5"/>
            <p:cNvGrpSpPr/>
            <p:nvPr/>
          </p:nvGrpSpPr>
          <p:grpSpPr>
            <a:xfrm>
              <a:off x="0" y="914400"/>
              <a:ext cx="9144000" cy="5943600"/>
              <a:chOff x="1" y="889554"/>
              <a:chExt cx="9144000" cy="5943600"/>
            </a:xfrm>
          </p:grpSpPr>
          <p:sp>
            <p:nvSpPr>
              <p:cNvPr id="15" name="Rectangle 14"/>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p:nvSpPr>
            <p:cNvPr id="21" name="Freeform 20"/>
            <p:cNvSpPr/>
            <p:nvPr/>
          </p:nvSpPr>
          <p:spPr>
            <a:xfrm>
              <a:off x="3929269" y="3987011"/>
              <a:ext cx="1120756" cy="524407"/>
            </a:xfrm>
            <a:custGeom>
              <a:avLst/>
              <a:gdLst>
                <a:gd name="connsiteX0" fmla="*/ 12306 w 1120756"/>
                <a:gd name="connsiteY0" fmla="*/ 45436 h 524407"/>
                <a:gd name="connsiteX1" fmla="*/ 142935 w 1120756"/>
                <a:gd name="connsiteY1" fmla="*/ 56795 h 524407"/>
                <a:gd name="connsiteX2" fmla="*/ 381474 w 1120756"/>
                <a:gd name="connsiteY2" fmla="*/ 0 h 524407"/>
                <a:gd name="connsiteX3" fmla="*/ 580256 w 1120756"/>
                <a:gd name="connsiteY3" fmla="*/ 56795 h 524407"/>
                <a:gd name="connsiteX4" fmla="*/ 756321 w 1120756"/>
                <a:gd name="connsiteY4" fmla="*/ 147667 h 524407"/>
                <a:gd name="connsiteX5" fmla="*/ 932386 w 1120756"/>
                <a:gd name="connsiteY5" fmla="*/ 113590 h 524407"/>
                <a:gd name="connsiteX6" fmla="*/ 1017578 w 1120756"/>
                <a:gd name="connsiteY6" fmla="*/ 119270 h 524407"/>
                <a:gd name="connsiteX7" fmla="*/ 1023258 w 1120756"/>
                <a:gd name="connsiteY7" fmla="*/ 107911 h 524407"/>
                <a:gd name="connsiteX8" fmla="*/ 1114130 w 1120756"/>
                <a:gd name="connsiteY8" fmla="*/ 221501 h 524407"/>
                <a:gd name="connsiteX9" fmla="*/ 1063014 w 1120756"/>
                <a:gd name="connsiteY9" fmla="*/ 431642 h 524407"/>
                <a:gd name="connsiteX10" fmla="*/ 1034617 w 1120756"/>
                <a:gd name="connsiteY10" fmla="*/ 494117 h 524407"/>
                <a:gd name="connsiteX11" fmla="*/ 926706 w 1120756"/>
                <a:gd name="connsiteY11" fmla="*/ 511155 h 524407"/>
                <a:gd name="connsiteX12" fmla="*/ 881270 w 1120756"/>
                <a:gd name="connsiteY12" fmla="*/ 414604 h 524407"/>
                <a:gd name="connsiteX13" fmla="*/ 773360 w 1120756"/>
                <a:gd name="connsiteY13" fmla="*/ 340770 h 524407"/>
                <a:gd name="connsiteX14" fmla="*/ 676808 w 1120756"/>
                <a:gd name="connsiteY14" fmla="*/ 318052 h 524407"/>
                <a:gd name="connsiteX15" fmla="*/ 580256 w 1120756"/>
                <a:gd name="connsiteY15" fmla="*/ 340770 h 524407"/>
                <a:gd name="connsiteX16" fmla="*/ 597295 w 1120756"/>
                <a:gd name="connsiteY16" fmla="*/ 266937 h 524407"/>
                <a:gd name="connsiteX17" fmla="*/ 495064 w 1120756"/>
                <a:gd name="connsiteY17" fmla="*/ 215821 h 524407"/>
                <a:gd name="connsiteX18" fmla="*/ 409871 w 1120756"/>
                <a:gd name="connsiteY18" fmla="*/ 164706 h 524407"/>
                <a:gd name="connsiteX19" fmla="*/ 324679 w 1120756"/>
                <a:gd name="connsiteY19" fmla="*/ 193103 h 524407"/>
                <a:gd name="connsiteX20" fmla="*/ 222448 w 1120756"/>
                <a:gd name="connsiteY20" fmla="*/ 198783 h 524407"/>
                <a:gd name="connsiteX21" fmla="*/ 148614 w 1120756"/>
                <a:gd name="connsiteY21" fmla="*/ 210142 h 524407"/>
                <a:gd name="connsiteX22" fmla="*/ 69101 w 1120756"/>
                <a:gd name="connsiteY22" fmla="*/ 176065 h 524407"/>
                <a:gd name="connsiteX23" fmla="*/ 12306 w 1120756"/>
                <a:gd name="connsiteY23" fmla="*/ 45436 h 5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0756" h="524407">
                  <a:moveTo>
                    <a:pt x="12306" y="45436"/>
                  </a:moveTo>
                  <a:cubicBezTo>
                    <a:pt x="24612" y="25558"/>
                    <a:pt x="81407" y="64368"/>
                    <a:pt x="142935" y="56795"/>
                  </a:cubicBezTo>
                  <a:cubicBezTo>
                    <a:pt x="204463" y="49222"/>
                    <a:pt x="308587" y="0"/>
                    <a:pt x="381474" y="0"/>
                  </a:cubicBezTo>
                  <a:cubicBezTo>
                    <a:pt x="454361" y="0"/>
                    <a:pt x="517782" y="32184"/>
                    <a:pt x="580256" y="56795"/>
                  </a:cubicBezTo>
                  <a:cubicBezTo>
                    <a:pt x="642730" y="81406"/>
                    <a:pt x="697633" y="138201"/>
                    <a:pt x="756321" y="147667"/>
                  </a:cubicBezTo>
                  <a:cubicBezTo>
                    <a:pt x="815009" y="157133"/>
                    <a:pt x="888843" y="118323"/>
                    <a:pt x="932386" y="113590"/>
                  </a:cubicBezTo>
                  <a:cubicBezTo>
                    <a:pt x="975929" y="108857"/>
                    <a:pt x="1002433" y="120216"/>
                    <a:pt x="1017578" y="119270"/>
                  </a:cubicBezTo>
                  <a:cubicBezTo>
                    <a:pt x="1032723" y="118324"/>
                    <a:pt x="1007166" y="90873"/>
                    <a:pt x="1023258" y="107911"/>
                  </a:cubicBezTo>
                  <a:cubicBezTo>
                    <a:pt x="1039350" y="124949"/>
                    <a:pt x="1107504" y="167546"/>
                    <a:pt x="1114130" y="221501"/>
                  </a:cubicBezTo>
                  <a:cubicBezTo>
                    <a:pt x="1120756" y="275456"/>
                    <a:pt x="1076266" y="386206"/>
                    <a:pt x="1063014" y="431642"/>
                  </a:cubicBezTo>
                  <a:cubicBezTo>
                    <a:pt x="1049762" y="477078"/>
                    <a:pt x="1057335" y="480865"/>
                    <a:pt x="1034617" y="494117"/>
                  </a:cubicBezTo>
                  <a:cubicBezTo>
                    <a:pt x="1011899" y="507369"/>
                    <a:pt x="952264" y="524407"/>
                    <a:pt x="926706" y="511155"/>
                  </a:cubicBezTo>
                  <a:cubicBezTo>
                    <a:pt x="901148" y="497903"/>
                    <a:pt x="906828" y="443001"/>
                    <a:pt x="881270" y="414604"/>
                  </a:cubicBezTo>
                  <a:cubicBezTo>
                    <a:pt x="855712" y="386207"/>
                    <a:pt x="807437" y="356862"/>
                    <a:pt x="773360" y="340770"/>
                  </a:cubicBezTo>
                  <a:cubicBezTo>
                    <a:pt x="739283" y="324678"/>
                    <a:pt x="708992" y="318052"/>
                    <a:pt x="676808" y="318052"/>
                  </a:cubicBezTo>
                  <a:cubicBezTo>
                    <a:pt x="644624" y="318052"/>
                    <a:pt x="593508" y="349289"/>
                    <a:pt x="580256" y="340770"/>
                  </a:cubicBezTo>
                  <a:cubicBezTo>
                    <a:pt x="567004" y="332251"/>
                    <a:pt x="611494" y="287762"/>
                    <a:pt x="597295" y="266937"/>
                  </a:cubicBezTo>
                  <a:cubicBezTo>
                    <a:pt x="583096" y="246112"/>
                    <a:pt x="526301" y="232859"/>
                    <a:pt x="495064" y="215821"/>
                  </a:cubicBezTo>
                  <a:cubicBezTo>
                    <a:pt x="463827" y="198783"/>
                    <a:pt x="438268" y="168492"/>
                    <a:pt x="409871" y="164706"/>
                  </a:cubicBezTo>
                  <a:cubicBezTo>
                    <a:pt x="381474" y="160920"/>
                    <a:pt x="355916" y="187424"/>
                    <a:pt x="324679" y="193103"/>
                  </a:cubicBezTo>
                  <a:cubicBezTo>
                    <a:pt x="293442" y="198782"/>
                    <a:pt x="251792" y="195943"/>
                    <a:pt x="222448" y="198783"/>
                  </a:cubicBezTo>
                  <a:cubicBezTo>
                    <a:pt x="193104" y="201623"/>
                    <a:pt x="174172" y="213928"/>
                    <a:pt x="148614" y="210142"/>
                  </a:cubicBezTo>
                  <a:cubicBezTo>
                    <a:pt x="123056" y="206356"/>
                    <a:pt x="95605" y="203516"/>
                    <a:pt x="69101" y="176065"/>
                  </a:cubicBezTo>
                  <a:cubicBezTo>
                    <a:pt x="42597" y="148614"/>
                    <a:pt x="0" y="65314"/>
                    <a:pt x="12306" y="45436"/>
                  </a:cubicBezTo>
                  <a:close/>
                </a:path>
              </a:pathLst>
            </a:custGeom>
            <a:solidFill>
              <a:srgbClr val="D71B07"/>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 name="Rectangle 17"/>
          <p:cNvSpPr/>
          <p:nvPr/>
        </p:nvSpPr>
        <p:spPr>
          <a:xfrm>
            <a:off x="381000" y="5027474"/>
            <a:ext cx="8763000" cy="1754326"/>
          </a:xfrm>
          <a:prstGeom prst="rect">
            <a:avLst/>
          </a:prstGeom>
          <a:solidFill>
            <a:schemeClr val="bg1"/>
          </a:solidFill>
        </p:spPr>
        <p:txBody>
          <a:bodyPr wrap="square">
            <a:spAutoFit/>
          </a:bodyPr>
          <a:lstStyle/>
          <a:p>
            <a:pPr>
              <a:buFont typeface="Arial" pitchFamily="34" charset="0"/>
              <a:buChar char="•"/>
            </a:pPr>
            <a:r>
              <a:rPr lang="en-US" sz="3600" b="1" dirty="0" smtClean="0"/>
              <a:t> contains over 750 species of trees</a:t>
            </a:r>
          </a:p>
          <a:p>
            <a:pPr>
              <a:buFont typeface="Arial" pitchFamily="34" charset="0"/>
              <a:buChar char="•"/>
            </a:pPr>
            <a:r>
              <a:rPr lang="en-US" sz="3600" b="1" dirty="0" smtClean="0"/>
              <a:t> contains ~ 90% of plant/animal species</a:t>
            </a:r>
          </a:p>
          <a:p>
            <a:pPr>
              <a:buFont typeface="Arial" pitchFamily="34" charset="0"/>
              <a:buChar char="•"/>
            </a:pPr>
            <a:r>
              <a:rPr lang="en-US" sz="3600" b="1" dirty="0" smtClean="0"/>
              <a:t> covers 6% of the Earth's total land surface </a:t>
            </a:r>
          </a:p>
        </p:txBody>
      </p:sp>
      <p:sp>
        <p:nvSpPr>
          <p:cNvPr id="27" name="TextBox 26"/>
          <p:cNvSpPr txBox="1">
            <a:spLocks noChangeArrowheads="1"/>
          </p:cNvSpPr>
          <p:nvPr/>
        </p:nvSpPr>
        <p:spPr bwMode="auto">
          <a:xfrm>
            <a:off x="0" y="0"/>
            <a:ext cx="9144000" cy="769441"/>
          </a:xfrm>
          <a:prstGeom prst="rect">
            <a:avLst/>
          </a:prstGeom>
          <a:solidFill>
            <a:schemeClr val="tx2">
              <a:lumMod val="20000"/>
              <a:lumOff val="80000"/>
            </a:schemeClr>
          </a:solidFill>
          <a:ln w="9525">
            <a:noFill/>
            <a:miter lim="800000"/>
            <a:headEnd/>
            <a:tailEnd/>
          </a:ln>
        </p:spPr>
        <p:txBody>
          <a:bodyPr wrap="square">
            <a:spAutoFit/>
          </a:bodyPr>
          <a:lstStyle/>
          <a:p>
            <a:pPr algn="ctr">
              <a:defRPr/>
            </a:pPr>
            <a:r>
              <a:rPr lang="en-US" sz="4400" b="1" dirty="0" smtClean="0">
                <a:solidFill>
                  <a:srgbClr val="FF0000"/>
                </a:solidFill>
                <a:effectLst>
                  <a:outerShdw dist="50800" dir="7200000" algn="ctr" rotWithShape="0">
                    <a:schemeClr val="tx1"/>
                  </a:outerShdw>
                </a:effectLst>
                <a:latin typeface="Calibri" pitchFamily="34" charset="0"/>
              </a:rPr>
              <a:t>Tropical Rainforest</a:t>
            </a:r>
            <a:endParaRPr lang="en-US" sz="4400" b="1" dirty="0">
              <a:solidFill>
                <a:srgbClr val="FF0000"/>
              </a:solidFill>
              <a:effectLst>
                <a:outerShdw dist="50800" dir="7200000" algn="ctr" rotWithShape="0">
                  <a:schemeClr val="tx1"/>
                </a:outerShdw>
              </a:effectLst>
              <a:latin typeface="Calibri" pitchFamily="34" charset="0"/>
            </a:endParaRPr>
          </a:p>
        </p:txBody>
      </p:sp>
      <p:sp>
        <p:nvSpPr>
          <p:cNvPr id="25" name="Freeform 24"/>
          <p:cNvSpPr/>
          <p:nvPr/>
        </p:nvSpPr>
        <p:spPr>
          <a:xfrm>
            <a:off x="-457200" y="3962400"/>
            <a:ext cx="9601200" cy="270376"/>
          </a:xfrm>
          <a:custGeom>
            <a:avLst/>
            <a:gdLst>
              <a:gd name="connsiteX0" fmla="*/ 0 w 9538138"/>
              <a:gd name="connsiteY0" fmla="*/ 236483 h 378373"/>
              <a:gd name="connsiteX1" fmla="*/ 1324304 w 9538138"/>
              <a:gd name="connsiteY1" fmla="*/ 362607 h 378373"/>
              <a:gd name="connsiteX2" fmla="*/ 3153104 w 9538138"/>
              <a:gd name="connsiteY2" fmla="*/ 331076 h 378373"/>
              <a:gd name="connsiteX3" fmla="*/ 5171090 w 9538138"/>
              <a:gd name="connsiteY3" fmla="*/ 268014 h 378373"/>
              <a:gd name="connsiteX4" fmla="*/ 7110249 w 9538138"/>
              <a:gd name="connsiteY4" fmla="*/ 220718 h 378373"/>
              <a:gd name="connsiteX5" fmla="*/ 8103476 w 9538138"/>
              <a:gd name="connsiteY5" fmla="*/ 204952 h 378373"/>
              <a:gd name="connsiteX6" fmla="*/ 9538138 w 9538138"/>
              <a:gd name="connsiteY6" fmla="*/ 0 h 378373"/>
              <a:gd name="connsiteX0" fmla="*/ 0 w 9538138"/>
              <a:gd name="connsiteY0" fmla="*/ 236483 h 331076"/>
              <a:gd name="connsiteX1" fmla="*/ 1301857 w 9538138"/>
              <a:gd name="connsiteY1" fmla="*/ 309966 h 331076"/>
              <a:gd name="connsiteX2" fmla="*/ 3153104 w 9538138"/>
              <a:gd name="connsiteY2" fmla="*/ 331076 h 331076"/>
              <a:gd name="connsiteX3" fmla="*/ 5171090 w 9538138"/>
              <a:gd name="connsiteY3" fmla="*/ 268014 h 331076"/>
              <a:gd name="connsiteX4" fmla="*/ 7110249 w 9538138"/>
              <a:gd name="connsiteY4" fmla="*/ 220718 h 331076"/>
              <a:gd name="connsiteX5" fmla="*/ 8103476 w 9538138"/>
              <a:gd name="connsiteY5" fmla="*/ 204952 h 331076"/>
              <a:gd name="connsiteX6" fmla="*/ 9538138 w 9538138"/>
              <a:gd name="connsiteY6" fmla="*/ 0 h 331076"/>
              <a:gd name="connsiteX0" fmla="*/ 0 w 9538137"/>
              <a:gd name="connsiteY0" fmla="*/ 123987 h 344481"/>
              <a:gd name="connsiteX1" fmla="*/ 1301856 w 9538137"/>
              <a:gd name="connsiteY1" fmla="*/ 309966 h 344481"/>
              <a:gd name="connsiteX2" fmla="*/ 3153103 w 9538137"/>
              <a:gd name="connsiteY2" fmla="*/ 331076 h 344481"/>
              <a:gd name="connsiteX3" fmla="*/ 5171089 w 9538137"/>
              <a:gd name="connsiteY3" fmla="*/ 268014 h 344481"/>
              <a:gd name="connsiteX4" fmla="*/ 7110248 w 9538137"/>
              <a:gd name="connsiteY4" fmla="*/ 220718 h 344481"/>
              <a:gd name="connsiteX5" fmla="*/ 8103475 w 9538137"/>
              <a:gd name="connsiteY5" fmla="*/ 204952 h 344481"/>
              <a:gd name="connsiteX6" fmla="*/ 9538137 w 9538137"/>
              <a:gd name="connsiteY6" fmla="*/ 0 h 344481"/>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23986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27061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6739016 w 9538137"/>
              <a:gd name="connsiteY5" fmla="*/ 247973 h 337400"/>
              <a:gd name="connsiteX6" fmla="*/ 8270611 w 9538137"/>
              <a:gd name="connsiteY6" fmla="*/ 185979 h 337400"/>
              <a:gd name="connsiteX7" fmla="*/ 9538137 w 9538137"/>
              <a:gd name="connsiteY7" fmla="*/ 0 h 337400"/>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61993 h 213414"/>
              <a:gd name="connsiteX7" fmla="*/ 10491424 w 10491424"/>
              <a:gd name="connsiteY7" fmla="*/ 61993 h 213414"/>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123987 h 213414"/>
              <a:gd name="connsiteX7" fmla="*/ 10491424 w 10491424"/>
              <a:gd name="connsiteY7" fmla="*/ 61993 h 213414"/>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34319"/>
              <a:gd name="connsiteX1" fmla="*/ 1301857 w 9649047"/>
              <a:gd name="connsiteY1" fmla="*/ 123987 h 134319"/>
              <a:gd name="connsiteX2" fmla="*/ 3139769 w 9649047"/>
              <a:gd name="connsiteY2" fmla="*/ 123987 h 134319"/>
              <a:gd name="connsiteX3" fmla="*/ 5171090 w 9649047"/>
              <a:gd name="connsiteY3" fmla="*/ 82035 h 134319"/>
              <a:gd name="connsiteX4" fmla="*/ 6739017 w 9649047"/>
              <a:gd name="connsiteY4" fmla="*/ 61994 h 134319"/>
              <a:gd name="connsiteX5" fmla="*/ 8270612 w 9649047"/>
              <a:gd name="connsiteY5" fmla="*/ 61994 h 134319"/>
              <a:gd name="connsiteX6" fmla="*/ 9649047 w 9649047"/>
              <a:gd name="connsiteY6" fmla="*/ 0 h 13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9047" h="134319">
                <a:moveTo>
                  <a:pt x="0" y="61994"/>
                </a:moveTo>
                <a:cubicBezTo>
                  <a:pt x="284227" y="115545"/>
                  <a:pt x="776340" y="89472"/>
                  <a:pt x="1301857" y="123987"/>
                </a:cubicBezTo>
                <a:cubicBezTo>
                  <a:pt x="1825152" y="134319"/>
                  <a:pt x="2494897" y="130979"/>
                  <a:pt x="3139769" y="123987"/>
                </a:cubicBezTo>
                <a:lnTo>
                  <a:pt x="5171090" y="82035"/>
                </a:lnTo>
                <a:lnTo>
                  <a:pt x="6739017" y="61994"/>
                </a:lnTo>
                <a:cubicBezTo>
                  <a:pt x="7227748" y="51484"/>
                  <a:pt x="7785607" y="72326"/>
                  <a:pt x="8270612" y="61994"/>
                </a:cubicBezTo>
                <a:cubicBezTo>
                  <a:pt x="8755617" y="51662"/>
                  <a:pt x="9497000" y="445"/>
                  <a:pt x="9649047" y="0"/>
                </a:cubicBezTo>
              </a:path>
            </a:pathLst>
          </a:custGeom>
          <a:ln w="1016000">
            <a:solidFill>
              <a:srgbClr val="CC3300">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p:cNvSpPr/>
          <p:nvPr/>
        </p:nvSpPr>
        <p:spPr>
          <a:xfrm>
            <a:off x="152400" y="5029200"/>
            <a:ext cx="8839200" cy="1754326"/>
          </a:xfrm>
          <a:prstGeom prst="rect">
            <a:avLst/>
          </a:prstGeom>
          <a:solidFill>
            <a:schemeClr val="bg1"/>
          </a:solidFill>
        </p:spPr>
        <p:txBody>
          <a:bodyPr wrap="square">
            <a:spAutoFit/>
          </a:bodyPr>
          <a:lstStyle/>
          <a:p>
            <a:r>
              <a:rPr lang="en-US" sz="3600" b="1" dirty="0" smtClean="0"/>
              <a:t> located near the Equator:</a:t>
            </a:r>
          </a:p>
          <a:p>
            <a:r>
              <a:rPr lang="en-US" sz="3600" b="1" dirty="0" smtClean="0"/>
              <a:t>     - little variation in temperature or daylight </a:t>
            </a:r>
          </a:p>
          <a:p>
            <a:r>
              <a:rPr lang="en-US" sz="3600" b="1" dirty="0" smtClean="0"/>
              <a:t>     - high average temperatures &amp; high rainfall</a:t>
            </a:r>
            <a:endParaRPr lang="en-US" sz="3600" b="1" dirty="0"/>
          </a:p>
        </p:txBody>
      </p:sp>
      <p:sp useBgFill="1">
        <p:nvSpPr>
          <p:cNvPr id="11" name="Content Placeholder 2"/>
          <p:cNvSpPr txBox="1">
            <a:spLocks/>
          </p:cNvSpPr>
          <p:nvPr/>
        </p:nvSpPr>
        <p:spPr>
          <a:xfrm>
            <a:off x="0" y="914400"/>
            <a:ext cx="9144000" cy="6477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dirty="0" err="1" smtClean="0">
                <a:solidFill>
                  <a:srgbClr val="FF0000"/>
                </a:solidFill>
                <a:effectLst>
                  <a:outerShdw dist="50800" dir="5400000" algn="ctr" rotWithShape="0">
                    <a:schemeClr val="tx1"/>
                  </a:outerShdw>
                </a:effectLst>
              </a:rPr>
              <a:t>di</a:t>
            </a:r>
            <a:r>
              <a:rPr kumimoji="0" lang="en-US" sz="3600" i="0" u="none" strike="noStrike" kern="1200" cap="none" spc="0" normalizeH="0" baseline="0" noProof="0" dirty="0" err="1" smtClean="0">
                <a:ln>
                  <a:noFill/>
                </a:ln>
                <a:solidFill>
                  <a:srgbClr val="FF0000"/>
                </a:solidFill>
                <a:effectLst>
                  <a:outerShdw dist="50800" dir="5400000" algn="ctr" rotWithShape="0">
                    <a:schemeClr val="tx1"/>
                  </a:outerShdw>
                </a:effectLst>
                <a:uLnTx/>
                <a:uFillTx/>
                <a:latin typeface="+mn-lt"/>
                <a:ea typeface="+mn-ea"/>
                <a:cs typeface="+mn-cs"/>
              </a:rPr>
              <a:t>versity</a:t>
            </a:r>
            <a:r>
              <a:rPr kumimoji="0" lang="en-US" sz="3600" i="0" u="none" strike="noStrike" kern="1200" cap="none" spc="0" normalizeH="0" baseline="0" noProof="0" dirty="0" smtClean="0">
                <a:ln>
                  <a:noFill/>
                </a:ln>
                <a:solidFill>
                  <a:srgbClr val="FF0000"/>
                </a:solidFill>
                <a:effectLst>
                  <a:outerShdw dist="50800" dir="5400000" algn="ctr" rotWithShape="0">
                    <a:schemeClr val="tx1"/>
                  </a:outerShdw>
                </a:effectLst>
                <a:uLnTx/>
                <a:uFillTx/>
                <a:latin typeface="+mn-lt"/>
                <a:ea typeface="+mn-ea"/>
                <a:cs typeface="+mn-cs"/>
              </a:rPr>
              <a:t> of trees</a:t>
            </a:r>
            <a:r>
              <a:rPr kumimoji="0" lang="en-US" sz="3600" i="0" u="none" strike="noStrike" kern="1200" cap="none" spc="0" normalizeH="0" noProof="0" dirty="0" smtClean="0">
                <a:ln>
                  <a:noFill/>
                </a:ln>
                <a:solidFill>
                  <a:srgbClr val="FF0000"/>
                </a:solidFill>
                <a:effectLst>
                  <a:outerShdw dist="50800" dir="5400000" algn="ctr" rotWithShape="0">
                    <a:schemeClr val="tx1"/>
                  </a:outerShdw>
                </a:effectLst>
                <a:uLnTx/>
                <a:uFillTx/>
                <a:latin typeface="+mn-lt"/>
                <a:ea typeface="+mn-ea"/>
                <a:cs typeface="+mn-cs"/>
              </a:rPr>
              <a:t> increases toward the Equator</a:t>
            </a:r>
            <a:endParaRPr kumimoji="0" lang="en-US" sz="3600" i="0" u="none" strike="noStrike" kern="1200" cap="none" spc="0" normalizeH="0" baseline="0" noProof="0" dirty="0" smtClean="0">
              <a:ln>
                <a:noFill/>
              </a:ln>
              <a:solidFill>
                <a:srgbClr val="FF0000"/>
              </a:solidFill>
              <a:effectLst>
                <a:outerShdw dist="50800" dir="5400000" algn="ctr" rotWithShape="0">
                  <a:schemeClr val="tx1"/>
                </a:outerShdw>
              </a:effectLst>
              <a:uLnTx/>
              <a:uFillTx/>
              <a:latin typeface="+mn-lt"/>
              <a:ea typeface="+mn-ea"/>
              <a:cs typeface="+mn-cs"/>
            </a:endParaRPr>
          </a:p>
        </p:txBody>
      </p:sp>
      <p:sp>
        <p:nvSpPr>
          <p:cNvPr id="12" name="Freeform 11"/>
          <p:cNvSpPr/>
          <p:nvPr/>
        </p:nvSpPr>
        <p:spPr>
          <a:xfrm>
            <a:off x="990600" y="1676400"/>
            <a:ext cx="486103" cy="2514600"/>
          </a:xfrm>
          <a:custGeom>
            <a:avLst/>
            <a:gdLst>
              <a:gd name="connsiteX0" fmla="*/ 867103 w 867103"/>
              <a:gd name="connsiteY0" fmla="*/ 0 h 1734207"/>
              <a:gd name="connsiteX1" fmla="*/ 472965 w 867103"/>
              <a:gd name="connsiteY1" fmla="*/ 362607 h 1734207"/>
              <a:gd name="connsiteX2" fmla="*/ 141889 w 867103"/>
              <a:gd name="connsiteY2" fmla="*/ 851338 h 1734207"/>
              <a:gd name="connsiteX3" fmla="*/ 0 w 867103"/>
              <a:gd name="connsiteY3" fmla="*/ 1734207 h 1734207"/>
            </a:gdLst>
            <a:ahLst/>
            <a:cxnLst>
              <a:cxn ang="0">
                <a:pos x="connsiteX0" y="connsiteY0"/>
              </a:cxn>
              <a:cxn ang="0">
                <a:pos x="connsiteX1" y="connsiteY1"/>
              </a:cxn>
              <a:cxn ang="0">
                <a:pos x="connsiteX2" y="connsiteY2"/>
              </a:cxn>
              <a:cxn ang="0">
                <a:pos x="connsiteX3" y="connsiteY3"/>
              </a:cxn>
            </a:cxnLst>
            <a:rect l="l" t="t" r="r" b="b"/>
            <a:pathLst>
              <a:path w="867103" h="1734207">
                <a:moveTo>
                  <a:pt x="867103" y="0"/>
                </a:moveTo>
                <a:cubicBezTo>
                  <a:pt x="730468" y="110358"/>
                  <a:pt x="593834" y="220717"/>
                  <a:pt x="472965" y="362607"/>
                </a:cubicBezTo>
                <a:cubicBezTo>
                  <a:pt x="352096" y="504497"/>
                  <a:pt x="220716" y="622738"/>
                  <a:pt x="141889" y="851338"/>
                </a:cubicBezTo>
                <a:cubicBezTo>
                  <a:pt x="63062" y="1079938"/>
                  <a:pt x="31531" y="1407072"/>
                  <a:pt x="0" y="1734207"/>
                </a:cubicBezTo>
              </a:path>
            </a:pathLst>
          </a:custGeom>
          <a:ln w="190500" cap="sq">
            <a:solidFill>
              <a:srgbClr val="FF0000"/>
            </a:solidFill>
            <a:prstDash val="sysDot"/>
            <a:tailEnd type="triangle" w="sm" len="sm"/>
          </a:ln>
          <a:effectLst>
            <a:outerShdw dist="50800" dir="11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Group 12"/>
          <p:cNvGrpSpPr/>
          <p:nvPr/>
        </p:nvGrpSpPr>
        <p:grpSpPr>
          <a:xfrm>
            <a:off x="3505200" y="838201"/>
            <a:ext cx="5334000" cy="4186369"/>
            <a:chOff x="287927" y="3337149"/>
            <a:chExt cx="3974903" cy="3177952"/>
          </a:xfrm>
        </p:grpSpPr>
        <p:pic>
          <p:nvPicPr>
            <p:cNvPr id="14" name="Picture 2" descr="Costa Rica Rainforest"/>
            <p:cNvPicPr>
              <a:picLocks noChangeAspect="1" noChangeArrowheads="1"/>
            </p:cNvPicPr>
            <p:nvPr/>
          </p:nvPicPr>
          <p:blipFill>
            <a:blip r:embed="rId3" cstate="print"/>
            <a:srcRect/>
            <a:stretch>
              <a:fillRect/>
            </a:stretch>
          </p:blipFill>
          <p:spPr bwMode="auto">
            <a:xfrm>
              <a:off x="304800" y="3352800"/>
              <a:ext cx="3952875" cy="3162301"/>
            </a:xfrm>
            <a:prstGeom prst="rect">
              <a:avLst/>
            </a:prstGeom>
            <a:noFill/>
            <a:ln w="50800">
              <a:solidFill>
                <a:schemeClr val="tx1"/>
              </a:solidFill>
            </a:ln>
          </p:spPr>
        </p:pic>
        <p:sp>
          <p:nvSpPr>
            <p:cNvPr id="17" name="Rectangle 16"/>
            <p:cNvSpPr/>
            <p:nvPr/>
          </p:nvSpPr>
          <p:spPr>
            <a:xfrm>
              <a:off x="287927" y="3337149"/>
              <a:ext cx="3974903" cy="363348"/>
            </a:xfrm>
            <a:prstGeom prst="rect">
              <a:avLst/>
            </a:prstGeom>
            <a:solidFill>
              <a:schemeClr val="tx1">
                <a:lumMod val="50000"/>
                <a:lumOff val="50000"/>
                <a:alpha val="35000"/>
              </a:schemeClr>
            </a:solidFill>
            <a:effectLst>
              <a:outerShdw dist="50800" dir="9000000" algn="ctr" rotWithShape="0">
                <a:schemeClr val="tx1"/>
              </a:outerShdw>
            </a:effectLst>
          </p:spPr>
          <p:txBody>
            <a:bodyPr wrap="square">
              <a:spAutoFit/>
            </a:bodyPr>
            <a:lstStyle/>
            <a:p>
              <a:pPr algn="ctr"/>
              <a:r>
                <a:rPr lang="en-US" sz="2400" b="1" dirty="0" err="1" smtClean="0">
                  <a:solidFill>
                    <a:schemeClr val="bg1"/>
                  </a:solidFill>
                </a:rPr>
                <a:t>Monteverde</a:t>
              </a:r>
              <a:r>
                <a:rPr lang="en-US" sz="2400" b="1" dirty="0" smtClean="0">
                  <a:solidFill>
                    <a:schemeClr val="bg1"/>
                  </a:solidFill>
                </a:rPr>
                <a:t> Cloud Forest, Costa Rica</a:t>
              </a:r>
              <a:endParaRPr lang="en-US" sz="2400" b="1" dirty="0">
                <a:solidFill>
                  <a:schemeClr val="bg1"/>
                </a:solidFill>
              </a:endParaRPr>
            </a:p>
          </p:txBody>
        </p:sp>
      </p:grpSp>
      <p:sp>
        <p:nvSpPr>
          <p:cNvPr id="19" name="TextBox 18"/>
          <p:cNvSpPr txBox="1"/>
          <p:nvPr/>
        </p:nvSpPr>
        <p:spPr>
          <a:xfrm rot="21540000">
            <a:off x="2824435" y="3862545"/>
            <a:ext cx="4116009" cy="646331"/>
          </a:xfrm>
          <a:prstGeom prst="rect">
            <a:avLst/>
          </a:prstGeom>
          <a:noFill/>
        </p:spPr>
        <p:txBody>
          <a:bodyPr wrap="square" rtlCol="0">
            <a:spAutoFit/>
          </a:bodyPr>
          <a:lstStyle/>
          <a:p>
            <a:r>
              <a:rPr lang="en-US" sz="3600" b="1" dirty="0" smtClean="0">
                <a:solidFill>
                  <a:srgbClr val="FF0000"/>
                </a:solidFill>
                <a:effectLst>
                  <a:outerShdw dist="50800" dir="5400000" algn="ctr" rotWithShape="0">
                    <a:schemeClr val="tx1"/>
                  </a:outerShdw>
                </a:effectLst>
              </a:rPr>
              <a:t>Tropical  Rainforest</a:t>
            </a:r>
          </a:p>
        </p:txBody>
      </p:sp>
      <p:sp>
        <p:nvSpPr>
          <p:cNvPr id="20" name="TextBox 19"/>
          <p:cNvSpPr txBox="1">
            <a:spLocks noChangeArrowheads="1"/>
          </p:cNvSpPr>
          <p:nvPr/>
        </p:nvSpPr>
        <p:spPr bwMode="auto">
          <a:xfrm>
            <a:off x="2133600" y="0"/>
            <a:ext cx="4876800" cy="769441"/>
          </a:xfrm>
          <a:prstGeom prst="rect">
            <a:avLst/>
          </a:prstGeom>
          <a:noFill/>
          <a:ln w="9525">
            <a:noFill/>
            <a:miter lim="800000"/>
            <a:headEnd/>
            <a:tailEnd/>
          </a:ln>
        </p:spPr>
        <p:txBody>
          <a:bodyPr wrap="square">
            <a:spAutoFit/>
          </a:bodyPr>
          <a:lstStyle/>
          <a:p>
            <a:pPr algn="ctr">
              <a:defRPr/>
            </a:pPr>
            <a:r>
              <a:rPr lang="en-US" sz="4400" b="1" dirty="0" smtClean="0">
                <a:solidFill>
                  <a:srgbClr val="FF0000"/>
                </a:solidFill>
                <a:effectLst>
                  <a:outerShdw dist="50800" dir="7200000" algn="ctr" rotWithShape="0">
                    <a:schemeClr val="tx1"/>
                  </a:outerShdw>
                </a:effectLst>
                <a:latin typeface="Calibri" pitchFamily="34" charset="0"/>
              </a:rPr>
              <a:t>Tropical Rainforest</a:t>
            </a:r>
            <a:endParaRPr lang="en-US" sz="4400" b="1" dirty="0">
              <a:solidFill>
                <a:srgbClr val="FF0000"/>
              </a:solidFill>
              <a:effectLst>
                <a:outerShdw dist="50800" dir="7200000" algn="ctr" rotWithShape="0">
                  <a:schemeClr val="tx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2"/>
                                        </p:tgtEl>
                                      </p:cBhvr>
                                    </p:animEffect>
                                    <p:set>
                                      <p:cBhvr>
                                        <p:cTn id="10" dur="1" fill="hold">
                                          <p:stCondLst>
                                            <p:cond delay="999"/>
                                          </p:stCondLst>
                                        </p:cTn>
                                        <p:tgtEl>
                                          <p:spTgt spid="12"/>
                                        </p:tgtEl>
                                        <p:attrNameLst>
                                          <p:attrName>style.visibility</p:attrName>
                                        </p:attrNameLst>
                                      </p:cBhvr>
                                      <p:to>
                                        <p:strVal val="hidden"/>
                                      </p:to>
                                    </p:set>
                                  </p:childTnLst>
                                </p:cTn>
                              </p:par>
                              <p:par>
                                <p:cTn id="11" presetID="42" presetClass="exit" presetSubtype="0" fill="hold" grpId="0" nodeType="withEffect">
                                  <p:stCondLst>
                                    <p:cond delay="0"/>
                                  </p:stCondLst>
                                  <p:childTnLst>
                                    <p:animEffect transition="out" filter="fade">
                                      <p:cBhvr>
                                        <p:cTn id="12" dur="1000"/>
                                        <p:tgtEl>
                                          <p:spTgt spid="18"/>
                                        </p:tgtEl>
                                      </p:cBhvr>
                                    </p:animEffect>
                                    <p:anim calcmode="lin" valueType="num">
                                      <p:cBhvr>
                                        <p:cTn id="13" dur="1000"/>
                                        <p:tgtEl>
                                          <p:spTgt spid="18"/>
                                        </p:tgtEl>
                                        <p:attrNameLst>
                                          <p:attrName>ppt_x</p:attrName>
                                        </p:attrNameLst>
                                      </p:cBhvr>
                                      <p:tavLst>
                                        <p:tav tm="0">
                                          <p:val>
                                            <p:strVal val="ppt_x"/>
                                          </p:val>
                                        </p:tav>
                                        <p:tav tm="100000">
                                          <p:val>
                                            <p:strVal val="ppt_x"/>
                                          </p:val>
                                        </p:tav>
                                      </p:tavLst>
                                    </p:anim>
                                    <p:anim calcmode="lin" valueType="num">
                                      <p:cBhvr>
                                        <p:cTn id="14" dur="1000"/>
                                        <p:tgtEl>
                                          <p:spTgt spid="18"/>
                                        </p:tgtEl>
                                        <p:attrNameLst>
                                          <p:attrName>ppt_y</p:attrName>
                                        </p:attrNameLst>
                                      </p:cBhvr>
                                      <p:tavLst>
                                        <p:tav tm="0">
                                          <p:val>
                                            <p:strVal val="ppt_y"/>
                                          </p:val>
                                        </p:tav>
                                        <p:tav tm="100000">
                                          <p:val>
                                            <p:strVal val="ppt_y+.1"/>
                                          </p:val>
                                        </p:tav>
                                      </p:tavLst>
                                    </p:anim>
                                    <p:set>
                                      <p:cBhvr>
                                        <p:cTn id="15" dur="1" fill="hold">
                                          <p:stCondLst>
                                            <p:cond delay="999"/>
                                          </p:stCondLst>
                                        </p:cTn>
                                        <p:tgtEl>
                                          <p:spTgt spid="18"/>
                                        </p:tgtEl>
                                        <p:attrNameLst>
                                          <p:attrName>style.visibility</p:attrName>
                                        </p:attrNameLst>
                                      </p:cBhvr>
                                      <p:to>
                                        <p:strVal val="hidden"/>
                                      </p:to>
                                    </p:se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
                                            <p:bg/>
                                          </p:spTgt>
                                        </p:tgtEl>
                                        <p:attrNameLst>
                                          <p:attrName>style.visibility</p:attrName>
                                        </p:attrNameLst>
                                      </p:cBhvr>
                                      <p:to>
                                        <p:strVal val="visible"/>
                                      </p:to>
                                    </p:set>
                                    <p:animEffect transition="in" filter="fade">
                                      <p:cBhvr>
                                        <p:cTn id="19" dur="1000"/>
                                        <p:tgtEl>
                                          <p:spTgt spid="7">
                                            <p:bg/>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1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left)">
                                      <p:cBhvr>
                                        <p:cTn id="27" dur="10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10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13"/>
                                        </p:tgtEl>
                                      </p:cBhvr>
                                    </p:animEffect>
                                    <p:set>
                                      <p:cBhvr>
                                        <p:cTn id="37" dur="1" fill="hold">
                                          <p:stCondLst>
                                            <p:cond delay="999"/>
                                          </p:stCondLst>
                                        </p:cTn>
                                        <p:tgtEl>
                                          <p:spTgt spid="13"/>
                                        </p:tgtEl>
                                        <p:attrNameLst>
                                          <p:attrName>style.visibility</p:attrName>
                                        </p:attrNameLst>
                                      </p:cBhvr>
                                      <p:to>
                                        <p:strVal val="hidden"/>
                                      </p:to>
                                    </p:set>
                                  </p:childTnLst>
                                </p:cTn>
                              </p:par>
                              <p:par>
                                <p:cTn id="38" presetID="42" presetClass="exit" presetSubtype="0" fill="hold" grpId="1" nodeType="withEffect">
                                  <p:stCondLst>
                                    <p:cond delay="0"/>
                                  </p:stCondLst>
                                  <p:childTnLst>
                                    <p:animEffect transition="out" filter="fade">
                                      <p:cBhvr>
                                        <p:cTn id="39" dur="1000"/>
                                        <p:tgtEl>
                                          <p:spTgt spid="7">
                                            <p:txEl>
                                              <p:pRg st="0" end="0"/>
                                            </p:txEl>
                                          </p:spTgt>
                                        </p:tgtEl>
                                      </p:cBhvr>
                                    </p:animEffect>
                                    <p:anim calcmode="lin" valueType="num">
                                      <p:cBhvr>
                                        <p:cTn id="40" dur="1000"/>
                                        <p:tgtEl>
                                          <p:spTgt spid="7">
                                            <p:txEl>
                                              <p:pRg st="0" end="0"/>
                                            </p:txEl>
                                          </p:spTgt>
                                        </p:tgtEl>
                                        <p:attrNameLst>
                                          <p:attrName>ppt_x</p:attrName>
                                        </p:attrNameLst>
                                      </p:cBhvr>
                                      <p:tavLst>
                                        <p:tav tm="0">
                                          <p:val>
                                            <p:strVal val="ppt_x"/>
                                          </p:val>
                                        </p:tav>
                                        <p:tav tm="100000">
                                          <p:val>
                                            <p:strVal val="ppt_x"/>
                                          </p:val>
                                        </p:tav>
                                      </p:tavLst>
                                    </p:anim>
                                    <p:anim calcmode="lin" valueType="num">
                                      <p:cBhvr>
                                        <p:cTn id="41" dur="1000"/>
                                        <p:tgtEl>
                                          <p:spTgt spid="7">
                                            <p:txEl>
                                              <p:pRg st="0" end="0"/>
                                            </p:txEl>
                                          </p:spTgt>
                                        </p:tgtEl>
                                        <p:attrNameLst>
                                          <p:attrName>ppt_y</p:attrName>
                                        </p:attrNameLst>
                                      </p:cBhvr>
                                      <p:tavLst>
                                        <p:tav tm="0">
                                          <p:val>
                                            <p:strVal val="ppt_y"/>
                                          </p:val>
                                        </p:tav>
                                        <p:tav tm="100000">
                                          <p:val>
                                            <p:strVal val="ppt_y+.1"/>
                                          </p:val>
                                        </p:tav>
                                      </p:tavLst>
                                    </p:anim>
                                    <p:set>
                                      <p:cBhvr>
                                        <p:cTn id="42" dur="1" fill="hold">
                                          <p:stCondLst>
                                            <p:cond delay="999"/>
                                          </p:stCondLst>
                                        </p:cTn>
                                        <p:tgtEl>
                                          <p:spTgt spid="7">
                                            <p:txEl>
                                              <p:pRg st="0" end="0"/>
                                            </p:txEl>
                                          </p:spTgt>
                                        </p:tgtEl>
                                        <p:attrNameLst>
                                          <p:attrName>style.visibility</p:attrName>
                                        </p:attrNameLst>
                                      </p:cBhvr>
                                      <p:to>
                                        <p:strVal val="hidden"/>
                                      </p:to>
                                    </p:set>
                                  </p:childTnLst>
                                </p:cTn>
                              </p:par>
                              <p:par>
                                <p:cTn id="43" presetID="42" presetClass="exit" presetSubtype="0" fill="hold" grpId="1" nodeType="withEffect">
                                  <p:stCondLst>
                                    <p:cond delay="0"/>
                                  </p:stCondLst>
                                  <p:childTnLst>
                                    <p:animEffect transition="out" filter="fade">
                                      <p:cBhvr>
                                        <p:cTn id="44" dur="1000"/>
                                        <p:tgtEl>
                                          <p:spTgt spid="7">
                                            <p:txEl>
                                              <p:pRg st="1" end="1"/>
                                            </p:txEl>
                                          </p:spTgt>
                                        </p:tgtEl>
                                      </p:cBhvr>
                                    </p:animEffect>
                                    <p:anim calcmode="lin" valueType="num">
                                      <p:cBhvr>
                                        <p:cTn id="45" dur="1000"/>
                                        <p:tgtEl>
                                          <p:spTgt spid="7">
                                            <p:txEl>
                                              <p:pRg st="1" end="1"/>
                                            </p:txEl>
                                          </p:spTgt>
                                        </p:tgtEl>
                                        <p:attrNameLst>
                                          <p:attrName>ppt_x</p:attrName>
                                        </p:attrNameLst>
                                      </p:cBhvr>
                                      <p:tavLst>
                                        <p:tav tm="0">
                                          <p:val>
                                            <p:strVal val="ppt_x"/>
                                          </p:val>
                                        </p:tav>
                                        <p:tav tm="100000">
                                          <p:val>
                                            <p:strVal val="ppt_x"/>
                                          </p:val>
                                        </p:tav>
                                      </p:tavLst>
                                    </p:anim>
                                    <p:anim calcmode="lin" valueType="num">
                                      <p:cBhvr>
                                        <p:cTn id="46" dur="1000"/>
                                        <p:tgtEl>
                                          <p:spTgt spid="7">
                                            <p:txEl>
                                              <p:pRg st="1" end="1"/>
                                            </p:txEl>
                                          </p:spTgt>
                                        </p:tgtEl>
                                        <p:attrNameLst>
                                          <p:attrName>ppt_y</p:attrName>
                                        </p:attrNameLst>
                                      </p:cBhvr>
                                      <p:tavLst>
                                        <p:tav tm="0">
                                          <p:val>
                                            <p:strVal val="ppt_y"/>
                                          </p:val>
                                        </p:tav>
                                        <p:tav tm="100000">
                                          <p:val>
                                            <p:strVal val="ppt_y+.1"/>
                                          </p:val>
                                        </p:tav>
                                      </p:tavLst>
                                    </p:anim>
                                    <p:set>
                                      <p:cBhvr>
                                        <p:cTn id="47" dur="1" fill="hold">
                                          <p:stCondLst>
                                            <p:cond delay="999"/>
                                          </p:stCondLst>
                                        </p:cTn>
                                        <p:tgtEl>
                                          <p:spTgt spid="7">
                                            <p:txEl>
                                              <p:pRg st="1" end="1"/>
                                            </p:txEl>
                                          </p:spTgt>
                                        </p:tgtEl>
                                        <p:attrNameLst>
                                          <p:attrName>style.visibility</p:attrName>
                                        </p:attrNameLst>
                                      </p:cBhvr>
                                      <p:to>
                                        <p:strVal val="hidden"/>
                                      </p:to>
                                    </p:set>
                                  </p:childTnLst>
                                </p:cTn>
                              </p:par>
                              <p:par>
                                <p:cTn id="48" presetID="42" presetClass="exit" presetSubtype="0" fill="hold" grpId="1" nodeType="withEffect">
                                  <p:stCondLst>
                                    <p:cond delay="0"/>
                                  </p:stCondLst>
                                  <p:childTnLst>
                                    <p:animEffect transition="out" filter="fade">
                                      <p:cBhvr>
                                        <p:cTn id="49" dur="1000"/>
                                        <p:tgtEl>
                                          <p:spTgt spid="7">
                                            <p:txEl>
                                              <p:pRg st="2" end="2"/>
                                            </p:txEl>
                                          </p:spTgt>
                                        </p:tgtEl>
                                      </p:cBhvr>
                                    </p:animEffect>
                                    <p:anim calcmode="lin" valueType="num">
                                      <p:cBhvr>
                                        <p:cTn id="50" dur="1000"/>
                                        <p:tgtEl>
                                          <p:spTgt spid="7">
                                            <p:txEl>
                                              <p:pRg st="2" end="2"/>
                                            </p:txEl>
                                          </p:spTgt>
                                        </p:tgtEl>
                                        <p:attrNameLst>
                                          <p:attrName>ppt_x</p:attrName>
                                        </p:attrNameLst>
                                      </p:cBhvr>
                                      <p:tavLst>
                                        <p:tav tm="0">
                                          <p:val>
                                            <p:strVal val="ppt_x"/>
                                          </p:val>
                                        </p:tav>
                                        <p:tav tm="100000">
                                          <p:val>
                                            <p:strVal val="ppt_x"/>
                                          </p:val>
                                        </p:tav>
                                      </p:tavLst>
                                    </p:anim>
                                    <p:anim calcmode="lin" valueType="num">
                                      <p:cBhvr>
                                        <p:cTn id="51" dur="1000"/>
                                        <p:tgtEl>
                                          <p:spTgt spid="7">
                                            <p:txEl>
                                              <p:pRg st="2" end="2"/>
                                            </p:txEl>
                                          </p:spTgt>
                                        </p:tgtEl>
                                        <p:attrNameLst>
                                          <p:attrName>ppt_y</p:attrName>
                                        </p:attrNameLst>
                                      </p:cBhvr>
                                      <p:tavLst>
                                        <p:tav tm="0">
                                          <p:val>
                                            <p:strVal val="ppt_y"/>
                                          </p:val>
                                        </p:tav>
                                        <p:tav tm="100000">
                                          <p:val>
                                            <p:strVal val="ppt_y+.1"/>
                                          </p:val>
                                        </p:tav>
                                      </p:tavLst>
                                    </p:anim>
                                    <p:set>
                                      <p:cBhvr>
                                        <p:cTn id="52" dur="1" fill="hold">
                                          <p:stCondLst>
                                            <p:cond delay="999"/>
                                          </p:stCondLst>
                                        </p:cTn>
                                        <p:tgtEl>
                                          <p:spTgt spid="7">
                                            <p:txEl>
                                              <p:pRg st="2" end="2"/>
                                            </p:txEl>
                                          </p:spTgt>
                                        </p:tgtEl>
                                        <p:attrNameLst>
                                          <p:attrName>style.visibility</p:attrName>
                                        </p:attrNameLst>
                                      </p:cBhvr>
                                      <p:to>
                                        <p:strVal val="hidden"/>
                                      </p:to>
                                    </p:set>
                                  </p:childTnLst>
                                </p:cTn>
                              </p:par>
                              <p:par>
                                <p:cTn id="53" presetID="42" presetClass="exit" presetSubtype="0" fill="hold" grpId="1" nodeType="withEffect">
                                  <p:stCondLst>
                                    <p:cond delay="0"/>
                                  </p:stCondLst>
                                  <p:childTnLst>
                                    <p:animEffect transition="out" filter="fade">
                                      <p:cBhvr>
                                        <p:cTn id="54" dur="1000"/>
                                        <p:tgtEl>
                                          <p:spTgt spid="7">
                                            <p:bg/>
                                          </p:spTgt>
                                        </p:tgtEl>
                                      </p:cBhvr>
                                    </p:animEffect>
                                    <p:anim calcmode="lin" valueType="num">
                                      <p:cBhvr>
                                        <p:cTn id="55" dur="1000"/>
                                        <p:tgtEl>
                                          <p:spTgt spid="7">
                                            <p:bg/>
                                          </p:spTgt>
                                        </p:tgtEl>
                                        <p:attrNameLst>
                                          <p:attrName>ppt_x</p:attrName>
                                        </p:attrNameLst>
                                      </p:cBhvr>
                                      <p:tavLst>
                                        <p:tav tm="0">
                                          <p:val>
                                            <p:strVal val="ppt_x"/>
                                          </p:val>
                                        </p:tav>
                                        <p:tav tm="100000">
                                          <p:val>
                                            <p:strVal val="ppt_x"/>
                                          </p:val>
                                        </p:tav>
                                      </p:tavLst>
                                    </p:anim>
                                    <p:anim calcmode="lin" valueType="num">
                                      <p:cBhvr>
                                        <p:cTn id="56" dur="1000"/>
                                        <p:tgtEl>
                                          <p:spTgt spid="7">
                                            <p:bg/>
                                          </p:spTgt>
                                        </p:tgtEl>
                                        <p:attrNameLst>
                                          <p:attrName>ppt_y</p:attrName>
                                        </p:attrNameLst>
                                      </p:cBhvr>
                                      <p:tavLst>
                                        <p:tav tm="0">
                                          <p:val>
                                            <p:strVal val="ppt_y"/>
                                          </p:val>
                                        </p:tav>
                                        <p:tav tm="100000">
                                          <p:val>
                                            <p:strVal val="ppt_y+.1"/>
                                          </p:val>
                                        </p:tav>
                                      </p:tavLst>
                                    </p:anim>
                                    <p:set>
                                      <p:cBhvr>
                                        <p:cTn id="57" dur="1" fill="hold">
                                          <p:stCondLst>
                                            <p:cond delay="999"/>
                                          </p:stCondLst>
                                        </p:cTn>
                                        <p:tgtEl>
                                          <p:spTgt spid="7">
                                            <p:bg/>
                                          </p:spTgt>
                                        </p:tgtEl>
                                        <p:attrNameLst>
                                          <p:attrName>style.visibility</p:attrName>
                                        </p:attrNameLst>
                                      </p:cBhvr>
                                      <p:to>
                                        <p:strVal val="hidden"/>
                                      </p:to>
                                    </p:se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childTnLst>
                                </p:cTn>
                              </p:par>
                              <p:par>
                                <p:cTn id="62" presetID="42" presetClass="path" presetSubtype="0" accel="50000" decel="50000" fill="hold" grpId="1" nodeType="withEffect">
                                  <p:stCondLst>
                                    <p:cond delay="0"/>
                                  </p:stCondLst>
                                  <p:childTnLst>
                                    <p:animMotion origin="layout" path="M 0 1.48148E-6 L 0.01667 0.55509 " pathEditMode="relative" rAng="0" ptsTypes="AA">
                                      <p:cBhvr>
                                        <p:cTn id="63" dur="1000" fill="hold"/>
                                        <p:tgtEl>
                                          <p:spTgt spid="20"/>
                                        </p:tgtEl>
                                        <p:attrNameLst>
                                          <p:attrName>ppt_x</p:attrName>
                                          <p:attrName>ppt_y</p:attrName>
                                        </p:attrNameLst>
                                      </p:cBhvr>
                                      <p:rCtr x="8" y="278"/>
                                    </p:animMotion>
                                  </p:childTnLst>
                                </p:cTn>
                              </p:par>
                              <p:par>
                                <p:cTn id="64" presetID="6" presetClass="emph" presetSubtype="0" fill="hold" grpId="2" nodeType="withEffect">
                                  <p:stCondLst>
                                    <p:cond delay="0"/>
                                  </p:stCondLst>
                                  <p:childTnLst>
                                    <p:animScale>
                                      <p:cBhvr>
                                        <p:cTn id="65" dur="1000" fill="hold"/>
                                        <p:tgtEl>
                                          <p:spTgt spid="20"/>
                                        </p:tgtEl>
                                      </p:cBhvr>
                                      <p:by x="80000" y="80000"/>
                                    </p:animScale>
                                  </p:childTnLst>
                                </p:cTn>
                              </p:par>
                              <p:par>
                                <p:cTn id="66" presetID="10" presetClass="exit" presetSubtype="0" fill="hold" grpId="0" nodeType="withEffect">
                                  <p:stCondLst>
                                    <p:cond delay="0"/>
                                  </p:stCondLst>
                                  <p:childTnLst>
                                    <p:animEffect transition="out" filter="fade">
                                      <p:cBhvr>
                                        <p:cTn id="67" dur="1000"/>
                                        <p:tgtEl>
                                          <p:spTgt spid="27"/>
                                        </p:tgtEl>
                                      </p:cBhvr>
                                    </p:animEffect>
                                    <p:set>
                                      <p:cBhvr>
                                        <p:cTn id="68" dur="1" fill="hold">
                                          <p:stCondLst>
                                            <p:cond delay="999"/>
                                          </p:stCondLst>
                                        </p:cTn>
                                        <p:tgtEl>
                                          <p:spTgt spid="27"/>
                                        </p:tgtEl>
                                        <p:attrNameLst>
                                          <p:attrName>style.visibility</p:attrName>
                                        </p:attrNameLst>
                                      </p:cBhvr>
                                      <p:to>
                                        <p:strVal val="hidden"/>
                                      </p:to>
                                    </p:set>
                                  </p:childTnLst>
                                </p:cTn>
                              </p:par>
                              <p:par>
                                <p:cTn id="69" presetID="10" presetClass="entr" presetSubtype="0" fill="hold" grpId="0" nodeType="withEffect">
                                  <p:stCondLst>
                                    <p:cond delay="50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childTnLst>
                                </p:cTn>
                              </p:par>
                              <p:par>
                                <p:cTn id="72" presetID="10" presetClass="exit" presetSubtype="0" fill="hold" grpId="3" nodeType="withEffect">
                                  <p:stCondLst>
                                    <p:cond delay="500"/>
                                  </p:stCondLst>
                                  <p:childTnLst>
                                    <p:animEffect transition="out" filter="fade">
                                      <p:cBhvr>
                                        <p:cTn id="73" dur="1000"/>
                                        <p:tgtEl>
                                          <p:spTgt spid="20"/>
                                        </p:tgtEl>
                                      </p:cBhvr>
                                    </p:animEffect>
                                    <p:set>
                                      <p:cBhvr>
                                        <p:cTn id="74"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7" grpId="0" build="allAtOnce" animBg="1"/>
      <p:bldP spid="7" grpId="1" build="allAtOnce" animBg="1"/>
      <p:bldP spid="11" grpId="0" animBg="1"/>
      <p:bldP spid="12" grpId="0" animBg="1"/>
      <p:bldP spid="19" grpId="0"/>
      <p:bldP spid="20" grpId="0"/>
      <p:bldP spid="20" grpId="1"/>
      <p:bldP spid="20" grpId="2"/>
      <p:bldP spid="20" grpId="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914400"/>
            <a:ext cx="9144000" cy="5943600"/>
            <a:chOff x="1" y="889554"/>
            <a:chExt cx="9144000" cy="5943600"/>
          </a:xfrm>
        </p:grpSpPr>
        <p:sp>
          <p:nvSpPr>
            <p:cNvPr id="15" name="Rectangle 14"/>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p:nvSpPr>
          <p:cNvPr id="25" name="Freeform 24"/>
          <p:cNvSpPr/>
          <p:nvPr/>
        </p:nvSpPr>
        <p:spPr>
          <a:xfrm>
            <a:off x="-457200" y="3962400"/>
            <a:ext cx="9601200" cy="270376"/>
          </a:xfrm>
          <a:custGeom>
            <a:avLst/>
            <a:gdLst>
              <a:gd name="connsiteX0" fmla="*/ 0 w 9538138"/>
              <a:gd name="connsiteY0" fmla="*/ 236483 h 378373"/>
              <a:gd name="connsiteX1" fmla="*/ 1324304 w 9538138"/>
              <a:gd name="connsiteY1" fmla="*/ 362607 h 378373"/>
              <a:gd name="connsiteX2" fmla="*/ 3153104 w 9538138"/>
              <a:gd name="connsiteY2" fmla="*/ 331076 h 378373"/>
              <a:gd name="connsiteX3" fmla="*/ 5171090 w 9538138"/>
              <a:gd name="connsiteY3" fmla="*/ 268014 h 378373"/>
              <a:gd name="connsiteX4" fmla="*/ 7110249 w 9538138"/>
              <a:gd name="connsiteY4" fmla="*/ 220718 h 378373"/>
              <a:gd name="connsiteX5" fmla="*/ 8103476 w 9538138"/>
              <a:gd name="connsiteY5" fmla="*/ 204952 h 378373"/>
              <a:gd name="connsiteX6" fmla="*/ 9538138 w 9538138"/>
              <a:gd name="connsiteY6" fmla="*/ 0 h 378373"/>
              <a:gd name="connsiteX0" fmla="*/ 0 w 9538138"/>
              <a:gd name="connsiteY0" fmla="*/ 236483 h 331076"/>
              <a:gd name="connsiteX1" fmla="*/ 1301857 w 9538138"/>
              <a:gd name="connsiteY1" fmla="*/ 309966 h 331076"/>
              <a:gd name="connsiteX2" fmla="*/ 3153104 w 9538138"/>
              <a:gd name="connsiteY2" fmla="*/ 331076 h 331076"/>
              <a:gd name="connsiteX3" fmla="*/ 5171090 w 9538138"/>
              <a:gd name="connsiteY3" fmla="*/ 268014 h 331076"/>
              <a:gd name="connsiteX4" fmla="*/ 7110249 w 9538138"/>
              <a:gd name="connsiteY4" fmla="*/ 220718 h 331076"/>
              <a:gd name="connsiteX5" fmla="*/ 8103476 w 9538138"/>
              <a:gd name="connsiteY5" fmla="*/ 204952 h 331076"/>
              <a:gd name="connsiteX6" fmla="*/ 9538138 w 9538138"/>
              <a:gd name="connsiteY6" fmla="*/ 0 h 331076"/>
              <a:gd name="connsiteX0" fmla="*/ 0 w 9538137"/>
              <a:gd name="connsiteY0" fmla="*/ 123987 h 344481"/>
              <a:gd name="connsiteX1" fmla="*/ 1301856 w 9538137"/>
              <a:gd name="connsiteY1" fmla="*/ 309966 h 344481"/>
              <a:gd name="connsiteX2" fmla="*/ 3153103 w 9538137"/>
              <a:gd name="connsiteY2" fmla="*/ 331076 h 344481"/>
              <a:gd name="connsiteX3" fmla="*/ 5171089 w 9538137"/>
              <a:gd name="connsiteY3" fmla="*/ 268014 h 344481"/>
              <a:gd name="connsiteX4" fmla="*/ 7110248 w 9538137"/>
              <a:gd name="connsiteY4" fmla="*/ 220718 h 344481"/>
              <a:gd name="connsiteX5" fmla="*/ 8103475 w 9538137"/>
              <a:gd name="connsiteY5" fmla="*/ 204952 h 344481"/>
              <a:gd name="connsiteX6" fmla="*/ 9538137 w 9538137"/>
              <a:gd name="connsiteY6" fmla="*/ 0 h 344481"/>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53103 w 9538137"/>
              <a:gd name="connsiteY3" fmla="*/ 33107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03475 w 9538137"/>
              <a:gd name="connsiteY6" fmla="*/ 204952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23986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19403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7110248 w 9538137"/>
              <a:gd name="connsiteY5" fmla="*/ 220718 h 337400"/>
              <a:gd name="connsiteX6" fmla="*/ 8270611 w 9538137"/>
              <a:gd name="connsiteY6" fmla="*/ 185979 h 337400"/>
              <a:gd name="connsiteX7" fmla="*/ 9538137 w 9538137"/>
              <a:gd name="connsiteY7" fmla="*/ 0 h 337400"/>
              <a:gd name="connsiteX0" fmla="*/ 0 w 9538137"/>
              <a:gd name="connsiteY0" fmla="*/ 123987 h 337400"/>
              <a:gd name="connsiteX1" fmla="*/ 1301856 w 9538137"/>
              <a:gd name="connsiteY1" fmla="*/ 309966 h 337400"/>
              <a:gd name="connsiteX2" fmla="*/ 1301855 w 9538137"/>
              <a:gd name="connsiteY2" fmla="*/ 309966 h 337400"/>
              <a:gd name="connsiteX3" fmla="*/ 3139768 w 9538137"/>
              <a:gd name="connsiteY3" fmla="*/ 309966 h 337400"/>
              <a:gd name="connsiteX4" fmla="*/ 5171089 w 9538137"/>
              <a:gd name="connsiteY4" fmla="*/ 268014 h 337400"/>
              <a:gd name="connsiteX5" fmla="*/ 6739016 w 9538137"/>
              <a:gd name="connsiteY5" fmla="*/ 247973 h 337400"/>
              <a:gd name="connsiteX6" fmla="*/ 8270611 w 9538137"/>
              <a:gd name="connsiteY6" fmla="*/ 185979 h 337400"/>
              <a:gd name="connsiteX7" fmla="*/ 9538137 w 9538137"/>
              <a:gd name="connsiteY7" fmla="*/ 0 h 337400"/>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9649046"/>
              <a:gd name="connsiteY0" fmla="*/ 0 h 213413"/>
              <a:gd name="connsiteX1" fmla="*/ 1301856 w 9649046"/>
              <a:gd name="connsiteY1" fmla="*/ 185979 h 213413"/>
              <a:gd name="connsiteX2" fmla="*/ 1301855 w 9649046"/>
              <a:gd name="connsiteY2" fmla="*/ 185979 h 213413"/>
              <a:gd name="connsiteX3" fmla="*/ 3139768 w 9649046"/>
              <a:gd name="connsiteY3" fmla="*/ 185979 h 213413"/>
              <a:gd name="connsiteX4" fmla="*/ 5171089 w 9649046"/>
              <a:gd name="connsiteY4" fmla="*/ 144027 h 213413"/>
              <a:gd name="connsiteX5" fmla="*/ 6739016 w 9649046"/>
              <a:gd name="connsiteY5" fmla="*/ 123986 h 213413"/>
              <a:gd name="connsiteX6" fmla="*/ 8270611 w 9649046"/>
              <a:gd name="connsiteY6" fmla="*/ 61992 h 213413"/>
              <a:gd name="connsiteX7" fmla="*/ 9649046 w 9649046"/>
              <a:gd name="connsiteY7" fmla="*/ 61992 h 213413"/>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61993 h 213414"/>
              <a:gd name="connsiteX7" fmla="*/ 10491424 w 10491424"/>
              <a:gd name="connsiteY7" fmla="*/ 61993 h 213414"/>
              <a:gd name="connsiteX0" fmla="*/ 0 w 10491424"/>
              <a:gd name="connsiteY0" fmla="*/ 0 h 213414"/>
              <a:gd name="connsiteX1" fmla="*/ 2144234 w 10491424"/>
              <a:gd name="connsiteY1" fmla="*/ 185980 h 213414"/>
              <a:gd name="connsiteX2" fmla="*/ 2144233 w 10491424"/>
              <a:gd name="connsiteY2" fmla="*/ 185980 h 213414"/>
              <a:gd name="connsiteX3" fmla="*/ 3982146 w 10491424"/>
              <a:gd name="connsiteY3" fmla="*/ 185980 h 213414"/>
              <a:gd name="connsiteX4" fmla="*/ 6013467 w 10491424"/>
              <a:gd name="connsiteY4" fmla="*/ 144028 h 213414"/>
              <a:gd name="connsiteX5" fmla="*/ 7581394 w 10491424"/>
              <a:gd name="connsiteY5" fmla="*/ 123987 h 213414"/>
              <a:gd name="connsiteX6" fmla="*/ 9112989 w 10491424"/>
              <a:gd name="connsiteY6" fmla="*/ 123987 h 213414"/>
              <a:gd name="connsiteX7" fmla="*/ 10491424 w 10491424"/>
              <a:gd name="connsiteY7" fmla="*/ 61993 h 213414"/>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51421"/>
              <a:gd name="connsiteX1" fmla="*/ 1301857 w 9649047"/>
              <a:gd name="connsiteY1" fmla="*/ 123987 h 151421"/>
              <a:gd name="connsiteX2" fmla="*/ 1301856 w 9649047"/>
              <a:gd name="connsiteY2" fmla="*/ 123987 h 151421"/>
              <a:gd name="connsiteX3" fmla="*/ 3139769 w 9649047"/>
              <a:gd name="connsiteY3" fmla="*/ 123987 h 151421"/>
              <a:gd name="connsiteX4" fmla="*/ 5171090 w 9649047"/>
              <a:gd name="connsiteY4" fmla="*/ 82035 h 151421"/>
              <a:gd name="connsiteX5" fmla="*/ 6739017 w 9649047"/>
              <a:gd name="connsiteY5" fmla="*/ 61994 h 151421"/>
              <a:gd name="connsiteX6" fmla="*/ 8270612 w 9649047"/>
              <a:gd name="connsiteY6" fmla="*/ 61994 h 151421"/>
              <a:gd name="connsiteX7" fmla="*/ 9649047 w 9649047"/>
              <a:gd name="connsiteY7" fmla="*/ 0 h 151421"/>
              <a:gd name="connsiteX0" fmla="*/ 0 w 9649047"/>
              <a:gd name="connsiteY0" fmla="*/ 61994 h 134319"/>
              <a:gd name="connsiteX1" fmla="*/ 1301857 w 9649047"/>
              <a:gd name="connsiteY1" fmla="*/ 123987 h 134319"/>
              <a:gd name="connsiteX2" fmla="*/ 3139769 w 9649047"/>
              <a:gd name="connsiteY2" fmla="*/ 123987 h 134319"/>
              <a:gd name="connsiteX3" fmla="*/ 5171090 w 9649047"/>
              <a:gd name="connsiteY3" fmla="*/ 82035 h 134319"/>
              <a:gd name="connsiteX4" fmla="*/ 6739017 w 9649047"/>
              <a:gd name="connsiteY4" fmla="*/ 61994 h 134319"/>
              <a:gd name="connsiteX5" fmla="*/ 8270612 w 9649047"/>
              <a:gd name="connsiteY5" fmla="*/ 61994 h 134319"/>
              <a:gd name="connsiteX6" fmla="*/ 9649047 w 9649047"/>
              <a:gd name="connsiteY6" fmla="*/ 0 h 13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9047" h="134319">
                <a:moveTo>
                  <a:pt x="0" y="61994"/>
                </a:moveTo>
                <a:cubicBezTo>
                  <a:pt x="284227" y="115545"/>
                  <a:pt x="776340" y="89472"/>
                  <a:pt x="1301857" y="123987"/>
                </a:cubicBezTo>
                <a:cubicBezTo>
                  <a:pt x="1825152" y="134319"/>
                  <a:pt x="2494897" y="130979"/>
                  <a:pt x="3139769" y="123987"/>
                </a:cubicBezTo>
                <a:lnTo>
                  <a:pt x="5171090" y="82035"/>
                </a:lnTo>
                <a:lnTo>
                  <a:pt x="6739017" y="61994"/>
                </a:lnTo>
                <a:cubicBezTo>
                  <a:pt x="7227748" y="51484"/>
                  <a:pt x="7785607" y="72326"/>
                  <a:pt x="8270612" y="61994"/>
                </a:cubicBezTo>
                <a:cubicBezTo>
                  <a:pt x="8755617" y="51662"/>
                  <a:pt x="9497000" y="445"/>
                  <a:pt x="9649047" y="0"/>
                </a:cubicBezTo>
              </a:path>
            </a:pathLst>
          </a:custGeom>
          <a:ln w="1016000">
            <a:solidFill>
              <a:srgbClr val="CC3300">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rot="21540000">
            <a:off x="2824435" y="3862545"/>
            <a:ext cx="4116009" cy="646331"/>
          </a:xfrm>
          <a:prstGeom prst="rect">
            <a:avLst/>
          </a:prstGeom>
          <a:noFill/>
        </p:spPr>
        <p:txBody>
          <a:bodyPr wrap="square" rtlCol="0">
            <a:spAutoFit/>
          </a:bodyPr>
          <a:lstStyle/>
          <a:p>
            <a:r>
              <a:rPr lang="en-US" sz="3600" b="1" dirty="0" smtClean="0">
                <a:solidFill>
                  <a:srgbClr val="FF0000"/>
                </a:solidFill>
                <a:effectLst>
                  <a:outerShdw dist="50800" dir="5400000" algn="ctr" rotWithShape="0">
                    <a:schemeClr val="tx1"/>
                  </a:outerShdw>
                </a:effectLst>
              </a:rPr>
              <a:t>Tropical  Rainforest</a:t>
            </a:r>
          </a:p>
        </p:txBody>
      </p:sp>
      <p:grpSp>
        <p:nvGrpSpPr>
          <p:cNvPr id="29" name="Group 28"/>
          <p:cNvGrpSpPr/>
          <p:nvPr/>
        </p:nvGrpSpPr>
        <p:grpSpPr>
          <a:xfrm>
            <a:off x="-228600" y="2667000"/>
            <a:ext cx="9677400" cy="682198"/>
            <a:chOff x="-228600" y="2667000"/>
            <a:chExt cx="9677400" cy="682198"/>
          </a:xfrm>
        </p:grpSpPr>
        <p:sp>
          <p:nvSpPr>
            <p:cNvPr id="19" name="Freeform 18"/>
            <p:cNvSpPr/>
            <p:nvPr/>
          </p:nvSpPr>
          <p:spPr>
            <a:xfrm>
              <a:off x="-228600" y="2667000"/>
              <a:ext cx="9677400" cy="381000"/>
            </a:xfrm>
            <a:custGeom>
              <a:avLst/>
              <a:gdLst>
                <a:gd name="connsiteX0" fmla="*/ 0 w 9254358"/>
                <a:gd name="connsiteY0" fmla="*/ 110359 h 257504"/>
                <a:gd name="connsiteX1" fmla="*/ 1813034 w 9254358"/>
                <a:gd name="connsiteY1" fmla="*/ 236483 h 257504"/>
                <a:gd name="connsiteX2" fmla="*/ 5139558 w 9254358"/>
                <a:gd name="connsiteY2" fmla="*/ 236483 h 257504"/>
                <a:gd name="connsiteX3" fmla="*/ 8308427 w 9254358"/>
                <a:gd name="connsiteY3" fmla="*/ 126124 h 257504"/>
                <a:gd name="connsiteX4" fmla="*/ 9254358 w 9254358"/>
                <a:gd name="connsiteY4" fmla="*/ 0 h 25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4358" h="257504">
                  <a:moveTo>
                    <a:pt x="0" y="110359"/>
                  </a:moveTo>
                  <a:cubicBezTo>
                    <a:pt x="478220" y="162910"/>
                    <a:pt x="956441" y="215462"/>
                    <a:pt x="1813034" y="236483"/>
                  </a:cubicBezTo>
                  <a:cubicBezTo>
                    <a:pt x="2669627" y="257504"/>
                    <a:pt x="4056993" y="254876"/>
                    <a:pt x="5139558" y="236483"/>
                  </a:cubicBezTo>
                  <a:cubicBezTo>
                    <a:pt x="6222123" y="218090"/>
                    <a:pt x="7622627" y="165538"/>
                    <a:pt x="8308427" y="126124"/>
                  </a:cubicBezTo>
                  <a:cubicBezTo>
                    <a:pt x="8994227" y="86710"/>
                    <a:pt x="9115096" y="28903"/>
                    <a:pt x="9254358" y="0"/>
                  </a:cubicBezTo>
                </a:path>
              </a:pathLst>
            </a:custGeom>
            <a:ln w="889000">
              <a:solidFill>
                <a:schemeClr val="accent3">
                  <a:lumMod val="50000"/>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rot="21540000">
              <a:off x="2519927" y="2702867"/>
              <a:ext cx="4116009" cy="646331"/>
            </a:xfrm>
            <a:prstGeom prst="rect">
              <a:avLst/>
            </a:prstGeom>
            <a:noFill/>
          </p:spPr>
          <p:txBody>
            <a:bodyPr wrap="square" rtlCol="0">
              <a:spAutoFit/>
            </a:bodyPr>
            <a:lstStyle/>
            <a:p>
              <a:r>
                <a:rPr lang="en-US" sz="3600" b="1" dirty="0" smtClean="0">
                  <a:solidFill>
                    <a:srgbClr val="FF0000"/>
                  </a:solidFill>
                  <a:effectLst>
                    <a:outerShdw dist="50800" dir="5400000" algn="ctr" rotWithShape="0">
                      <a:schemeClr val="tx1"/>
                    </a:outerShdw>
                  </a:effectLst>
                </a:rPr>
                <a:t>Temperate Forest</a:t>
              </a:r>
            </a:p>
          </p:txBody>
        </p:sp>
      </p:grpSp>
      <p:grpSp>
        <p:nvGrpSpPr>
          <p:cNvPr id="28" name="Group 27"/>
          <p:cNvGrpSpPr/>
          <p:nvPr/>
        </p:nvGrpSpPr>
        <p:grpSpPr>
          <a:xfrm>
            <a:off x="241927" y="1908601"/>
            <a:ext cx="8902073" cy="646331"/>
            <a:chOff x="241927" y="1908601"/>
            <a:chExt cx="8902073" cy="646331"/>
          </a:xfrm>
        </p:grpSpPr>
        <p:sp>
          <p:nvSpPr>
            <p:cNvPr id="20" name="Freeform 19"/>
            <p:cNvSpPr/>
            <p:nvPr/>
          </p:nvSpPr>
          <p:spPr>
            <a:xfrm>
              <a:off x="241927" y="1981200"/>
              <a:ext cx="8902073" cy="228598"/>
            </a:xfrm>
            <a:custGeom>
              <a:avLst/>
              <a:gdLst>
                <a:gd name="connsiteX0" fmla="*/ 0 w 2685393"/>
                <a:gd name="connsiteY0" fmla="*/ 0 h 457200"/>
                <a:gd name="connsiteX1" fmla="*/ 693683 w 2685393"/>
                <a:gd name="connsiteY1" fmla="*/ 189187 h 457200"/>
                <a:gd name="connsiteX2" fmla="*/ 1655380 w 2685393"/>
                <a:gd name="connsiteY2" fmla="*/ 378373 h 457200"/>
                <a:gd name="connsiteX3" fmla="*/ 2522483 w 2685393"/>
                <a:gd name="connsiteY3" fmla="*/ 441435 h 457200"/>
                <a:gd name="connsiteX4" fmla="*/ 2632842 w 2685393"/>
                <a:gd name="connsiteY4" fmla="*/ 457200 h 457200"/>
                <a:gd name="connsiteX0" fmla="*/ 0 w 2522483"/>
                <a:gd name="connsiteY0" fmla="*/ 0 h 441435"/>
                <a:gd name="connsiteX1" fmla="*/ 693683 w 2522483"/>
                <a:gd name="connsiteY1" fmla="*/ 189187 h 441435"/>
                <a:gd name="connsiteX2" fmla="*/ 1655380 w 2522483"/>
                <a:gd name="connsiteY2" fmla="*/ 378373 h 441435"/>
                <a:gd name="connsiteX3" fmla="*/ 2522483 w 2522483"/>
                <a:gd name="connsiteY3" fmla="*/ 441435 h 441435"/>
                <a:gd name="connsiteX0" fmla="*/ 0 w 2643352"/>
                <a:gd name="connsiteY0" fmla="*/ 0 h 428298"/>
                <a:gd name="connsiteX1" fmla="*/ 693683 w 2643352"/>
                <a:gd name="connsiteY1" fmla="*/ 189187 h 428298"/>
                <a:gd name="connsiteX2" fmla="*/ 1655380 w 2643352"/>
                <a:gd name="connsiteY2" fmla="*/ 378373 h 428298"/>
                <a:gd name="connsiteX3" fmla="*/ 2643352 w 2643352"/>
                <a:gd name="connsiteY3" fmla="*/ 428298 h 428298"/>
                <a:gd name="connsiteX0" fmla="*/ 215463 w 2858815"/>
                <a:gd name="connsiteY0" fmla="*/ 0 h 428298"/>
                <a:gd name="connsiteX1" fmla="*/ 115614 w 2858815"/>
                <a:gd name="connsiteY1" fmla="*/ 352098 h 428298"/>
                <a:gd name="connsiteX2" fmla="*/ 909146 w 2858815"/>
                <a:gd name="connsiteY2" fmla="*/ 189187 h 428298"/>
                <a:gd name="connsiteX3" fmla="*/ 1870843 w 2858815"/>
                <a:gd name="connsiteY3" fmla="*/ 378373 h 428298"/>
                <a:gd name="connsiteX4" fmla="*/ 2858815 w 2858815"/>
                <a:gd name="connsiteY4" fmla="*/ 428298 h 428298"/>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212835 w 2856187"/>
                <a:gd name="connsiteY0" fmla="*/ 58682 h 491359"/>
                <a:gd name="connsiteX1" fmla="*/ 197069 w 2856187"/>
                <a:gd name="connsiteY1" fmla="*/ 58683 h 491359"/>
                <a:gd name="connsiteX2" fmla="*/ 112986 w 2856187"/>
                <a:gd name="connsiteY2" fmla="*/ 410780 h 491359"/>
                <a:gd name="connsiteX3" fmla="*/ 874987 w 2856187"/>
                <a:gd name="connsiteY3" fmla="*/ 486980 h 491359"/>
                <a:gd name="connsiteX4" fmla="*/ 1868215 w 2856187"/>
                <a:gd name="connsiteY4" fmla="*/ 437055 h 491359"/>
                <a:gd name="connsiteX5" fmla="*/ 2856187 w 2856187"/>
                <a:gd name="connsiteY5" fmla="*/ 486980 h 491359"/>
                <a:gd name="connsiteX0" fmla="*/ 210208 w 2853560"/>
                <a:gd name="connsiteY0" fmla="*/ 0 h 432677"/>
                <a:gd name="connsiteX1" fmla="*/ 110359 w 2853560"/>
                <a:gd name="connsiteY1" fmla="*/ 352098 h 432677"/>
                <a:gd name="connsiteX2" fmla="*/ 872360 w 2853560"/>
                <a:gd name="connsiteY2" fmla="*/ 428298 h 432677"/>
                <a:gd name="connsiteX3" fmla="*/ 1865588 w 2853560"/>
                <a:gd name="connsiteY3" fmla="*/ 378373 h 432677"/>
                <a:gd name="connsiteX4" fmla="*/ 2853560 w 2853560"/>
                <a:gd name="connsiteY4" fmla="*/ 428298 h 432677"/>
                <a:gd name="connsiteX0" fmla="*/ 0 w 2743201"/>
                <a:gd name="connsiteY0" fmla="*/ 0 h 80579"/>
                <a:gd name="connsiteX1" fmla="*/ 762001 w 2743201"/>
                <a:gd name="connsiteY1" fmla="*/ 76200 h 80579"/>
                <a:gd name="connsiteX2" fmla="*/ 1755229 w 2743201"/>
                <a:gd name="connsiteY2" fmla="*/ 26275 h 80579"/>
                <a:gd name="connsiteX3" fmla="*/ 2743201 w 2743201"/>
                <a:gd name="connsiteY3" fmla="*/ 76200 h 80579"/>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400"/>
                <a:gd name="connsiteY0" fmla="*/ 10072 h 90651"/>
                <a:gd name="connsiteX1" fmla="*/ 762001 w 2819400"/>
                <a:gd name="connsiteY1" fmla="*/ 86272 h 90651"/>
                <a:gd name="connsiteX2" fmla="*/ 1755229 w 2819400"/>
                <a:gd name="connsiteY2" fmla="*/ 36347 h 90651"/>
                <a:gd name="connsiteX3" fmla="*/ 2819400 w 2819400"/>
                <a:gd name="connsiteY3" fmla="*/ 86272 h 90651"/>
                <a:gd name="connsiteX0" fmla="*/ 0 w 2819400"/>
                <a:gd name="connsiteY0" fmla="*/ 0 h 80579"/>
                <a:gd name="connsiteX1" fmla="*/ 762001 w 2819400"/>
                <a:gd name="connsiteY1" fmla="*/ 76200 h 80579"/>
                <a:gd name="connsiteX2" fmla="*/ 1755229 w 2819400"/>
                <a:gd name="connsiteY2" fmla="*/ 26275 h 80579"/>
                <a:gd name="connsiteX3" fmla="*/ 2819400 w 2819400"/>
                <a:gd name="connsiteY3" fmla="*/ 76200 h 80579"/>
                <a:gd name="connsiteX0" fmla="*/ 0 w 2819399"/>
                <a:gd name="connsiteY0" fmla="*/ 13138 h 93717"/>
                <a:gd name="connsiteX1" fmla="*/ 762001 w 2819399"/>
                <a:gd name="connsiteY1" fmla="*/ 89338 h 93717"/>
                <a:gd name="connsiteX2" fmla="*/ 1755229 w 2819399"/>
                <a:gd name="connsiteY2" fmla="*/ 39413 h 93717"/>
                <a:gd name="connsiteX3" fmla="*/ 2819399 w 2819399"/>
                <a:gd name="connsiteY3" fmla="*/ 13138 h 93717"/>
                <a:gd name="connsiteX0" fmla="*/ 127000 w 2946399"/>
                <a:gd name="connsiteY0" fmla="*/ 13138 h 94318"/>
                <a:gd name="connsiteX1" fmla="*/ 127000 w 2946399"/>
                <a:gd name="connsiteY1" fmla="*/ 69292 h 94318"/>
                <a:gd name="connsiteX2" fmla="*/ 889001 w 2946399"/>
                <a:gd name="connsiteY2" fmla="*/ 89338 h 94318"/>
                <a:gd name="connsiteX3" fmla="*/ 1882229 w 2946399"/>
                <a:gd name="connsiteY3" fmla="*/ 39413 h 94318"/>
                <a:gd name="connsiteX4" fmla="*/ 2946399 w 2946399"/>
                <a:gd name="connsiteY4" fmla="*/ 13138 h 94318"/>
                <a:gd name="connsiteX0" fmla="*/ 0 w 2819399"/>
                <a:gd name="connsiteY0" fmla="*/ 69292 h 94318"/>
                <a:gd name="connsiteX1" fmla="*/ 762001 w 2819399"/>
                <a:gd name="connsiteY1" fmla="*/ 89338 h 94318"/>
                <a:gd name="connsiteX2" fmla="*/ 1755229 w 2819399"/>
                <a:gd name="connsiteY2" fmla="*/ 39413 h 94318"/>
                <a:gd name="connsiteX3" fmla="*/ 2819399 w 2819399"/>
                <a:gd name="connsiteY3" fmla="*/ 13138 h 94318"/>
                <a:gd name="connsiteX0" fmla="*/ 0 w 2819399"/>
                <a:gd name="connsiteY0" fmla="*/ 69292 h 89338"/>
                <a:gd name="connsiteX1" fmla="*/ 762001 w 2819399"/>
                <a:gd name="connsiteY1" fmla="*/ 89338 h 89338"/>
                <a:gd name="connsiteX2" fmla="*/ 1765418 w 2819399"/>
                <a:gd name="connsiteY2" fmla="*/ 69292 h 89338"/>
                <a:gd name="connsiteX3" fmla="*/ 2819399 w 2819399"/>
                <a:gd name="connsiteY3" fmla="*/ 13138 h 89338"/>
                <a:gd name="connsiteX0" fmla="*/ 0 w 2819399"/>
                <a:gd name="connsiteY0" fmla="*/ 56154 h 76200"/>
                <a:gd name="connsiteX1" fmla="*/ 762001 w 2819399"/>
                <a:gd name="connsiteY1" fmla="*/ 76200 h 76200"/>
                <a:gd name="connsiteX2" fmla="*/ 1765418 w 2819399"/>
                <a:gd name="connsiteY2" fmla="*/ 56154 h 76200"/>
                <a:gd name="connsiteX3" fmla="*/ 2819399 w 2819399"/>
                <a:gd name="connsiteY3" fmla="*/ 0 h 76200"/>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100650 w 2920049"/>
                <a:gd name="connsiteY0" fmla="*/ 34137 h 100378"/>
                <a:gd name="connsiteX1" fmla="*/ 127000 w 2920049"/>
                <a:gd name="connsiteY1" fmla="*/ 11040 h 100378"/>
                <a:gd name="connsiteX2" fmla="*/ 862651 w 2920049"/>
                <a:gd name="connsiteY2" fmla="*/ 100378 h 100378"/>
                <a:gd name="connsiteX3" fmla="*/ 1866068 w 2920049"/>
                <a:gd name="connsiteY3" fmla="*/ 80332 h 100378"/>
                <a:gd name="connsiteX4" fmla="*/ 2920049 w 2920049"/>
                <a:gd name="connsiteY4" fmla="*/ 24178 h 100378"/>
                <a:gd name="connsiteX0" fmla="*/ 0 w 2819399"/>
                <a:gd name="connsiteY0" fmla="*/ 9959 h 76200"/>
                <a:gd name="connsiteX1" fmla="*/ 762001 w 2819399"/>
                <a:gd name="connsiteY1" fmla="*/ 76200 h 76200"/>
                <a:gd name="connsiteX2" fmla="*/ 1765418 w 2819399"/>
                <a:gd name="connsiteY2" fmla="*/ 56154 h 76200"/>
                <a:gd name="connsiteX3" fmla="*/ 2819399 w 281939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15654 h 76200"/>
                <a:gd name="connsiteX1" fmla="*/ 788351 w 2845749"/>
                <a:gd name="connsiteY1" fmla="*/ 76200 h 76200"/>
                <a:gd name="connsiteX2" fmla="*/ 1791768 w 2845749"/>
                <a:gd name="connsiteY2" fmla="*/ 56154 h 76200"/>
                <a:gd name="connsiteX3" fmla="*/ 2845749 w 2845749"/>
                <a:gd name="connsiteY3" fmla="*/ 0 h 76200"/>
                <a:gd name="connsiteX0" fmla="*/ 0 w 2845749"/>
                <a:gd name="connsiteY0" fmla="*/ 31308 h 91854"/>
                <a:gd name="connsiteX1" fmla="*/ 788351 w 2845749"/>
                <a:gd name="connsiteY1" fmla="*/ 91854 h 91854"/>
                <a:gd name="connsiteX2" fmla="*/ 1791768 w 2845749"/>
                <a:gd name="connsiteY2" fmla="*/ 71808 h 91854"/>
                <a:gd name="connsiteX3" fmla="*/ 2845749 w 2845749"/>
                <a:gd name="connsiteY3" fmla="*/ 0 h 91854"/>
                <a:gd name="connsiteX0" fmla="*/ 0 w 2740351"/>
                <a:gd name="connsiteY0" fmla="*/ 15654 h 76200"/>
                <a:gd name="connsiteX1" fmla="*/ 788351 w 2740351"/>
                <a:gd name="connsiteY1" fmla="*/ 76200 h 76200"/>
                <a:gd name="connsiteX2" fmla="*/ 1791768 w 2740351"/>
                <a:gd name="connsiteY2" fmla="*/ 56154 h 76200"/>
                <a:gd name="connsiteX3" fmla="*/ 2740351 w 2740351"/>
                <a:gd name="connsiteY3" fmla="*/ 0 h 76200"/>
                <a:gd name="connsiteX0" fmla="*/ 0 w 2766701"/>
                <a:gd name="connsiteY0" fmla="*/ 1 h 60547"/>
                <a:gd name="connsiteX1" fmla="*/ 788351 w 2766701"/>
                <a:gd name="connsiteY1" fmla="*/ 60547 h 60547"/>
                <a:gd name="connsiteX2" fmla="*/ 1791768 w 2766701"/>
                <a:gd name="connsiteY2" fmla="*/ 40501 h 60547"/>
                <a:gd name="connsiteX3" fmla="*/ 2766701 w 2766701"/>
                <a:gd name="connsiteY3" fmla="*/ 0 h 60547"/>
                <a:gd name="connsiteX0" fmla="*/ 0 w 2766701"/>
                <a:gd name="connsiteY0" fmla="*/ 15654 h 76200"/>
                <a:gd name="connsiteX1" fmla="*/ 788351 w 2766701"/>
                <a:gd name="connsiteY1" fmla="*/ 76200 h 76200"/>
                <a:gd name="connsiteX2" fmla="*/ 1791768 w 2766701"/>
                <a:gd name="connsiteY2" fmla="*/ 56154 h 76200"/>
                <a:gd name="connsiteX3" fmla="*/ 2766701 w 2766701"/>
                <a:gd name="connsiteY3" fmla="*/ 0 h 76200"/>
                <a:gd name="connsiteX0" fmla="*/ 0 w 2766700"/>
                <a:gd name="connsiteY0" fmla="*/ 78268 h 138814"/>
                <a:gd name="connsiteX1" fmla="*/ 788351 w 2766700"/>
                <a:gd name="connsiteY1" fmla="*/ 138814 h 138814"/>
                <a:gd name="connsiteX2" fmla="*/ 1791768 w 2766700"/>
                <a:gd name="connsiteY2" fmla="*/ 118768 h 138814"/>
                <a:gd name="connsiteX3" fmla="*/ 2766700 w 2766700"/>
                <a:gd name="connsiteY3" fmla="*/ 0 h 138814"/>
                <a:gd name="connsiteX0" fmla="*/ 0 w 2766700"/>
                <a:gd name="connsiteY0" fmla="*/ 78268 h 138814"/>
                <a:gd name="connsiteX1" fmla="*/ 788351 w 2766700"/>
                <a:gd name="connsiteY1" fmla="*/ 138814 h 138814"/>
                <a:gd name="connsiteX2" fmla="*/ 1791768 w 2766700"/>
                <a:gd name="connsiteY2" fmla="*/ 78268 h 138814"/>
                <a:gd name="connsiteX3" fmla="*/ 2766700 w 2766700"/>
                <a:gd name="connsiteY3" fmla="*/ 0 h 138814"/>
                <a:gd name="connsiteX0" fmla="*/ 0 w 2766700"/>
                <a:gd name="connsiteY0" fmla="*/ 78268 h 125228"/>
                <a:gd name="connsiteX1" fmla="*/ 764137 w 2766700"/>
                <a:gd name="connsiteY1" fmla="*/ 125228 h 125228"/>
                <a:gd name="connsiteX2" fmla="*/ 1791768 w 2766700"/>
                <a:gd name="connsiteY2" fmla="*/ 78268 h 125228"/>
                <a:gd name="connsiteX3" fmla="*/ 2766700 w 2766700"/>
                <a:gd name="connsiteY3" fmla="*/ 0 h 125228"/>
                <a:gd name="connsiteX0" fmla="*/ 0 w 2766700"/>
                <a:gd name="connsiteY0" fmla="*/ 46961 h 125228"/>
                <a:gd name="connsiteX1" fmla="*/ 764137 w 2766700"/>
                <a:gd name="connsiteY1" fmla="*/ 125228 h 125228"/>
                <a:gd name="connsiteX2" fmla="*/ 1791768 w 2766700"/>
                <a:gd name="connsiteY2" fmla="*/ 78268 h 125228"/>
                <a:gd name="connsiteX3" fmla="*/ 2766700 w 2766700"/>
                <a:gd name="connsiteY3" fmla="*/ 0 h 125228"/>
                <a:gd name="connsiteX0" fmla="*/ 0 w 2924798"/>
                <a:gd name="connsiteY0" fmla="*/ 0 h 78267"/>
                <a:gd name="connsiteX1" fmla="*/ 764137 w 2924798"/>
                <a:gd name="connsiteY1" fmla="*/ 78267 h 78267"/>
                <a:gd name="connsiteX2" fmla="*/ 1791768 w 2924798"/>
                <a:gd name="connsiteY2" fmla="*/ 31307 h 78267"/>
                <a:gd name="connsiteX3" fmla="*/ 2924798 w 2924798"/>
                <a:gd name="connsiteY3" fmla="*/ 0 h 78267"/>
                <a:gd name="connsiteX0" fmla="*/ 0 w 2924798"/>
                <a:gd name="connsiteY0" fmla="*/ 10210 h 88477"/>
                <a:gd name="connsiteX1" fmla="*/ 764137 w 2924798"/>
                <a:gd name="connsiteY1" fmla="*/ 88477 h 88477"/>
                <a:gd name="connsiteX2" fmla="*/ 1791768 w 2924798"/>
                <a:gd name="connsiteY2" fmla="*/ 41517 h 88477"/>
                <a:gd name="connsiteX3" fmla="*/ 2924798 w 2924798"/>
                <a:gd name="connsiteY3" fmla="*/ 10210 h 88477"/>
                <a:gd name="connsiteX0" fmla="*/ 0 w 2924798"/>
                <a:gd name="connsiteY0" fmla="*/ 0 h 78267"/>
                <a:gd name="connsiteX1" fmla="*/ 764137 w 2924798"/>
                <a:gd name="connsiteY1" fmla="*/ 78267 h 78267"/>
                <a:gd name="connsiteX2" fmla="*/ 1791768 w 2924798"/>
                <a:gd name="connsiteY2" fmla="*/ 31307 h 78267"/>
                <a:gd name="connsiteX3" fmla="*/ 2924798 w 2924798"/>
                <a:gd name="connsiteY3" fmla="*/ 0 h 78267"/>
                <a:gd name="connsiteX0" fmla="*/ 153705 w 3078503"/>
                <a:gd name="connsiteY0" fmla="*/ 799 h 79066"/>
                <a:gd name="connsiteX1" fmla="*/ 127356 w 3078503"/>
                <a:gd name="connsiteY1" fmla="*/ 16452 h 79066"/>
                <a:gd name="connsiteX2" fmla="*/ 917842 w 3078503"/>
                <a:gd name="connsiteY2" fmla="*/ 79066 h 79066"/>
                <a:gd name="connsiteX3" fmla="*/ 1945473 w 3078503"/>
                <a:gd name="connsiteY3" fmla="*/ 32106 h 79066"/>
                <a:gd name="connsiteX4" fmla="*/ 3078503 w 3078503"/>
                <a:gd name="connsiteY4" fmla="*/ 799 h 79066"/>
                <a:gd name="connsiteX0" fmla="*/ 0 w 2951147"/>
                <a:gd name="connsiteY0" fmla="*/ 15653 h 78267"/>
                <a:gd name="connsiteX1" fmla="*/ 790486 w 2951147"/>
                <a:gd name="connsiteY1" fmla="*/ 78267 h 78267"/>
                <a:gd name="connsiteX2" fmla="*/ 1818117 w 2951147"/>
                <a:gd name="connsiteY2" fmla="*/ 31307 h 78267"/>
                <a:gd name="connsiteX3" fmla="*/ 2951147 w 2951147"/>
                <a:gd name="connsiteY3" fmla="*/ 0 h 78267"/>
                <a:gd name="connsiteX0" fmla="*/ 158098 w 3109245"/>
                <a:gd name="connsiteY0" fmla="*/ 15653 h 78267"/>
                <a:gd name="connsiteX1" fmla="*/ 131748 w 3109245"/>
                <a:gd name="connsiteY1" fmla="*/ 31307 h 78267"/>
                <a:gd name="connsiteX2" fmla="*/ 948584 w 3109245"/>
                <a:gd name="connsiteY2" fmla="*/ 78267 h 78267"/>
                <a:gd name="connsiteX3" fmla="*/ 1976215 w 3109245"/>
                <a:gd name="connsiteY3" fmla="*/ 31307 h 78267"/>
                <a:gd name="connsiteX4" fmla="*/ 3109245 w 3109245"/>
                <a:gd name="connsiteY4" fmla="*/ 0 h 78267"/>
                <a:gd name="connsiteX0" fmla="*/ 162489 w 3113636"/>
                <a:gd name="connsiteY0" fmla="*/ 15653 h 46960"/>
                <a:gd name="connsiteX1" fmla="*/ 136139 w 3113636"/>
                <a:gd name="connsiteY1" fmla="*/ 31307 h 46960"/>
                <a:gd name="connsiteX2" fmla="*/ 979324 w 3113636"/>
                <a:gd name="connsiteY2" fmla="*/ 46960 h 46960"/>
                <a:gd name="connsiteX3" fmla="*/ 1980606 w 3113636"/>
                <a:gd name="connsiteY3" fmla="*/ 31307 h 46960"/>
                <a:gd name="connsiteX4" fmla="*/ 3113636 w 3113636"/>
                <a:gd name="connsiteY4" fmla="*/ 0 h 46960"/>
                <a:gd name="connsiteX0" fmla="*/ 162489 w 3113636"/>
                <a:gd name="connsiteY0" fmla="*/ 15653 h 46960"/>
                <a:gd name="connsiteX1" fmla="*/ 136139 w 3113636"/>
                <a:gd name="connsiteY1" fmla="*/ 31307 h 46960"/>
                <a:gd name="connsiteX2" fmla="*/ 979324 w 3113636"/>
                <a:gd name="connsiteY2" fmla="*/ 46960 h 46960"/>
                <a:gd name="connsiteX3" fmla="*/ 1980606 w 3113636"/>
                <a:gd name="connsiteY3" fmla="*/ 31307 h 46960"/>
                <a:gd name="connsiteX4" fmla="*/ 3113636 w 3113636"/>
                <a:gd name="connsiteY4" fmla="*/ 0 h 46960"/>
                <a:gd name="connsiteX0" fmla="*/ 0 w 2977497"/>
                <a:gd name="connsiteY0" fmla="*/ 31307 h 46960"/>
                <a:gd name="connsiteX1" fmla="*/ 843185 w 2977497"/>
                <a:gd name="connsiteY1" fmla="*/ 46960 h 46960"/>
                <a:gd name="connsiteX2" fmla="*/ 1844467 w 2977497"/>
                <a:gd name="connsiteY2" fmla="*/ 31307 h 46960"/>
                <a:gd name="connsiteX3" fmla="*/ 2977497 w 2977497"/>
                <a:gd name="connsiteY3" fmla="*/ 0 h 46960"/>
              </a:gdLst>
              <a:ahLst/>
              <a:cxnLst>
                <a:cxn ang="0">
                  <a:pos x="connsiteX0" y="connsiteY0"/>
                </a:cxn>
                <a:cxn ang="0">
                  <a:pos x="connsiteX1" y="connsiteY1"/>
                </a:cxn>
                <a:cxn ang="0">
                  <a:pos x="connsiteX2" y="connsiteY2"/>
                </a:cxn>
                <a:cxn ang="0">
                  <a:pos x="connsiteX3" y="connsiteY3"/>
                </a:cxn>
              </a:cxnLst>
              <a:rect l="l" t="t" r="r" b="b"/>
              <a:pathLst>
                <a:path w="2977497" h="46960">
                  <a:moveTo>
                    <a:pt x="0" y="31307"/>
                  </a:moveTo>
                  <a:cubicBezTo>
                    <a:pt x="136139" y="36525"/>
                    <a:pt x="540883" y="43499"/>
                    <a:pt x="843185" y="46960"/>
                  </a:cubicBezTo>
                  <a:lnTo>
                    <a:pt x="1844467" y="31307"/>
                  </a:lnTo>
                  <a:lnTo>
                    <a:pt x="2977497" y="0"/>
                  </a:lnTo>
                </a:path>
              </a:pathLst>
            </a:custGeom>
            <a:ln w="762000" cap="sq">
              <a:solidFill>
                <a:srgbClr val="66FF33">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p:cNvSpPr txBox="1"/>
            <p:nvPr/>
          </p:nvSpPr>
          <p:spPr>
            <a:xfrm rot="21540000">
              <a:off x="2736664" y="1908601"/>
              <a:ext cx="4116009" cy="646331"/>
            </a:xfrm>
            <a:prstGeom prst="rect">
              <a:avLst/>
            </a:prstGeom>
            <a:noFill/>
          </p:spPr>
          <p:txBody>
            <a:bodyPr wrap="square" rtlCol="0">
              <a:spAutoFit/>
            </a:bodyPr>
            <a:lstStyle/>
            <a:p>
              <a:r>
                <a:rPr lang="en-US" sz="3600" b="1" dirty="0" smtClean="0">
                  <a:solidFill>
                    <a:srgbClr val="00CC00"/>
                  </a:solidFill>
                  <a:effectLst>
                    <a:outerShdw dist="50800" dir="5400000" algn="ctr" rotWithShape="0">
                      <a:schemeClr val="tx1"/>
                    </a:outerShdw>
                  </a:effectLst>
                </a:rPr>
                <a:t>Boreal Forest</a:t>
              </a:r>
            </a:p>
          </p:txBody>
        </p:sp>
      </p:grpSp>
      <p:sp>
        <p:nvSpPr>
          <p:cNvPr id="30" name="TextBox 29"/>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useBgFill="1">
        <p:nvSpPr>
          <p:cNvPr id="14" name="Rectangle 13"/>
          <p:cNvSpPr/>
          <p:nvPr/>
        </p:nvSpPr>
        <p:spPr>
          <a:xfrm>
            <a:off x="0" y="685800"/>
            <a:ext cx="9144000" cy="707886"/>
          </a:xfrm>
          <a:prstGeom prst="rect">
            <a:avLst/>
          </a:prstGeom>
        </p:spPr>
        <p:txBody>
          <a:bodyPr wrap="square">
            <a:spAutoFit/>
          </a:bodyPr>
          <a:lstStyle/>
          <a:p>
            <a:pPr algn="ctr"/>
            <a:r>
              <a:rPr lang="en-US" sz="4000" b="1" dirty="0" smtClean="0"/>
              <a:t>10 countries with largest forest area .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par>
                                <p:cTn id="8" presetID="22" presetClass="entr" presetSubtype="4" fill="hold"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1000"/>
                                        <p:tgtEl>
                                          <p:spTgt spid="28"/>
                                        </p:tgtEl>
                                      </p:cBhvr>
                                    </p:animEffect>
                                  </p:childTnLst>
                                </p:cTn>
                              </p:par>
                            </p:childTnLst>
                          </p:cTn>
                        </p:par>
                        <p:par>
                          <p:cTn id="11" fill="hold">
                            <p:stCondLst>
                              <p:cond delay="2000"/>
                            </p:stCondLst>
                            <p:childTnLst>
                              <p:par>
                                <p:cTn id="12" presetID="53"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1000" fill="hold"/>
                                        <p:tgtEl>
                                          <p:spTgt spid="30"/>
                                        </p:tgtEl>
                                        <p:attrNameLst>
                                          <p:attrName>ppt_w</p:attrName>
                                        </p:attrNameLst>
                                      </p:cBhvr>
                                      <p:tavLst>
                                        <p:tav tm="0">
                                          <p:val>
                                            <p:fltVal val="0"/>
                                          </p:val>
                                        </p:tav>
                                        <p:tav tm="100000">
                                          <p:val>
                                            <p:strVal val="#ppt_w"/>
                                          </p:val>
                                        </p:tav>
                                      </p:tavLst>
                                    </p:anim>
                                    <p:anim calcmode="lin" valueType="num">
                                      <p:cBhvr>
                                        <p:cTn id="15" dur="1000" fill="hold"/>
                                        <p:tgtEl>
                                          <p:spTgt spid="30"/>
                                        </p:tgtEl>
                                        <p:attrNameLst>
                                          <p:attrName>ppt_h</p:attrName>
                                        </p:attrNameLst>
                                      </p:cBhvr>
                                      <p:tavLst>
                                        <p:tav tm="0">
                                          <p:val>
                                            <p:fltVal val="0"/>
                                          </p:val>
                                        </p:tav>
                                        <p:tav tm="100000">
                                          <p:val>
                                            <p:strVal val="#ppt_h"/>
                                          </p:val>
                                        </p:tav>
                                      </p:tavLst>
                                    </p:anim>
                                    <p:animEffect transition="in" filter="fade">
                                      <p:cBhvr>
                                        <p:cTn id="16" dur="1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28"/>
                                        </p:tgtEl>
                                      </p:cBhvr>
                                    </p:animEffect>
                                    <p:set>
                                      <p:cBhvr>
                                        <p:cTn id="21" dur="1" fill="hold">
                                          <p:stCondLst>
                                            <p:cond delay="999"/>
                                          </p:stCondLst>
                                        </p:cTn>
                                        <p:tgtEl>
                                          <p:spTgt spid="2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29"/>
                                        </p:tgtEl>
                                      </p:cBhvr>
                                    </p:animEffect>
                                    <p:set>
                                      <p:cBhvr>
                                        <p:cTn id="24" dur="1" fill="hold">
                                          <p:stCondLst>
                                            <p:cond delay="999"/>
                                          </p:stCondLst>
                                        </p:cTn>
                                        <p:tgtEl>
                                          <p:spTgt spid="2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0"/>
                                        <p:tgtEl>
                                          <p:spTgt spid="25"/>
                                        </p:tgtEl>
                                      </p:cBhvr>
                                    </p:animEffect>
                                    <p:set>
                                      <p:cBhvr>
                                        <p:cTn id="27" dur="1" fill="hold">
                                          <p:stCondLst>
                                            <p:cond delay="999"/>
                                          </p:stCondLst>
                                        </p:cTn>
                                        <p:tgtEl>
                                          <p:spTgt spid="25"/>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0"/>
                                        <p:tgtEl>
                                          <p:spTgt spid="21"/>
                                        </p:tgtEl>
                                      </p:cBhvr>
                                    </p:animEffect>
                                    <p:set>
                                      <p:cBhvr>
                                        <p:cTn id="30" dur="1" fill="hold">
                                          <p:stCondLst>
                                            <p:cond delay="999"/>
                                          </p:stCondLst>
                                        </p:cTn>
                                        <p:tgtEl>
                                          <p:spTgt spid="21"/>
                                        </p:tgtEl>
                                        <p:attrNameLst>
                                          <p:attrName>style.visibility</p:attrName>
                                        </p:attrNameLst>
                                      </p:cBhvr>
                                      <p:to>
                                        <p:strVal val="hidden"/>
                                      </p:to>
                                    </p:se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4">
                                            <p:bg/>
                                          </p:spTgt>
                                        </p:tgtEl>
                                        <p:attrNameLst>
                                          <p:attrName>style.visibility</p:attrName>
                                        </p:attrNameLst>
                                      </p:cBhvr>
                                      <p:to>
                                        <p:strVal val="visible"/>
                                      </p:to>
                                    </p:set>
                                    <p:animEffect transition="in" filter="wipe(left)">
                                      <p:cBhvr>
                                        <p:cTn id="34" dur="1000"/>
                                        <p:tgtEl>
                                          <p:spTgt spid="14">
                                            <p:bg/>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left)">
                                      <p:cBhvr>
                                        <p:cTn id="3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1" grpId="0"/>
      <p:bldP spid="30" grpId="0"/>
      <p:bldP spid="14"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914400"/>
            <a:ext cx="9144000" cy="5943600"/>
            <a:chOff x="1" y="889554"/>
            <a:chExt cx="9144000" cy="5943600"/>
          </a:xfrm>
        </p:grpSpPr>
        <p:sp>
          <p:nvSpPr>
            <p:cNvPr id="15" name="Rectangle 14"/>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2" descr="http://www.worldbiomes.com/pics/biomapf.jpg"/>
            <p:cNvPicPr>
              <a:picLocks noChangeAspect="1" noChangeArrowheads="1"/>
            </p:cNvPicPr>
            <p:nvPr/>
          </p:nvPicPr>
          <p:blipFill>
            <a:blip r:embed="rId3" cstate="print"/>
            <a:srcRect/>
            <a:stretch>
              <a:fillRect/>
            </a:stretch>
          </p:blipFill>
          <p:spPr bwMode="auto">
            <a:xfrm>
              <a:off x="1" y="889554"/>
              <a:ext cx="9144000" cy="5435046"/>
            </a:xfrm>
            <a:prstGeom prst="rect">
              <a:avLst/>
            </a:prstGeom>
            <a:noFill/>
          </p:spPr>
        </p:pic>
      </p:grpSp>
      <p:grpSp>
        <p:nvGrpSpPr>
          <p:cNvPr id="23" name="Group 22"/>
          <p:cNvGrpSpPr/>
          <p:nvPr/>
        </p:nvGrpSpPr>
        <p:grpSpPr>
          <a:xfrm>
            <a:off x="0" y="1371600"/>
            <a:ext cx="4038600" cy="5486400"/>
            <a:chOff x="0" y="1371600"/>
            <a:chExt cx="4038600" cy="5486400"/>
          </a:xfrm>
        </p:grpSpPr>
        <p:sp>
          <p:nvSpPr>
            <p:cNvPr id="22" name="Rectangle 21"/>
            <p:cNvSpPr/>
            <p:nvPr/>
          </p:nvSpPr>
          <p:spPr>
            <a:xfrm>
              <a:off x="0" y="1371600"/>
              <a:ext cx="4038600" cy="54864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 name="Picture 17"/>
            <p:cNvPicPr>
              <a:picLocks noChangeAspect="1" noChangeArrowheads="1"/>
            </p:cNvPicPr>
            <p:nvPr/>
          </p:nvPicPr>
          <p:blipFill>
            <a:blip r:embed="rId4" cstate="print"/>
            <a:srcRect l="19531" t="40029" r="49777" b="19792"/>
            <a:stretch>
              <a:fillRect/>
            </a:stretch>
          </p:blipFill>
          <p:spPr bwMode="auto">
            <a:xfrm>
              <a:off x="0" y="1978429"/>
              <a:ext cx="4038600" cy="3965171"/>
            </a:xfrm>
            <a:prstGeom prst="rect">
              <a:avLst/>
            </a:prstGeom>
            <a:noFill/>
            <a:ln w="9525">
              <a:noFill/>
              <a:miter lim="800000"/>
              <a:headEnd/>
              <a:tailEnd/>
            </a:ln>
          </p:spPr>
        </p:pic>
      </p:grpSp>
      <p:pic>
        <p:nvPicPr>
          <p:cNvPr id="17" name="Picture 2"/>
          <p:cNvPicPr>
            <a:picLocks noChangeAspect="1" noChangeArrowheads="1"/>
          </p:cNvPicPr>
          <p:nvPr/>
        </p:nvPicPr>
        <p:blipFill>
          <a:blip r:embed="rId4" cstate="print"/>
          <a:srcRect l="54129" t="37053" r="13281" b="19792"/>
          <a:stretch>
            <a:fillRect/>
          </a:stretch>
        </p:blipFill>
        <p:spPr bwMode="auto">
          <a:xfrm>
            <a:off x="4001288" y="1390830"/>
            <a:ext cx="5142712" cy="5467170"/>
          </a:xfrm>
          <a:prstGeom prst="rect">
            <a:avLst/>
          </a:prstGeom>
          <a:noFill/>
          <a:ln w="9525">
            <a:noFill/>
            <a:miter lim="800000"/>
            <a:headEnd/>
            <a:tailEnd/>
          </a:ln>
        </p:spPr>
      </p:pic>
      <p:sp>
        <p:nvSpPr>
          <p:cNvPr id="30" name="TextBox 29"/>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p:nvSpPr>
          <p:cNvPr id="27" name="Pie 26"/>
          <p:cNvSpPr/>
          <p:nvPr/>
        </p:nvSpPr>
        <p:spPr>
          <a:xfrm rot="16200000">
            <a:off x="109728" y="2087879"/>
            <a:ext cx="3733798" cy="3672841"/>
          </a:xfrm>
          <a:prstGeom prst="pie">
            <a:avLst>
              <a:gd name="adj1" fmla="val 0"/>
              <a:gd name="adj2" fmla="val 4391633"/>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 name="Pie 27"/>
          <p:cNvSpPr/>
          <p:nvPr/>
        </p:nvSpPr>
        <p:spPr>
          <a:xfrm rot="20513580">
            <a:off x="97293" y="2089475"/>
            <a:ext cx="3733798" cy="3672841"/>
          </a:xfrm>
          <a:prstGeom prst="pie">
            <a:avLst>
              <a:gd name="adj1" fmla="val 0"/>
              <a:gd name="adj2" fmla="val 2750909"/>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useBgFill="1">
        <p:nvSpPr>
          <p:cNvPr id="14" name="Rectangle 13"/>
          <p:cNvSpPr/>
          <p:nvPr/>
        </p:nvSpPr>
        <p:spPr>
          <a:xfrm>
            <a:off x="0" y="685800"/>
            <a:ext cx="9144000" cy="707886"/>
          </a:xfrm>
          <a:prstGeom prst="rect">
            <a:avLst/>
          </a:prstGeom>
        </p:spPr>
        <p:txBody>
          <a:bodyPr wrap="square">
            <a:spAutoFit/>
          </a:bodyPr>
          <a:lstStyle/>
          <a:p>
            <a:pPr algn="ctr"/>
            <a:r>
              <a:rPr lang="en-US" sz="4000" b="1" dirty="0" smtClean="0"/>
              <a:t>10 countries with largest forest area . . . </a:t>
            </a:r>
          </a:p>
        </p:txBody>
      </p:sp>
      <p:sp>
        <p:nvSpPr>
          <p:cNvPr id="31" name="Pie 30"/>
          <p:cNvSpPr/>
          <p:nvPr/>
        </p:nvSpPr>
        <p:spPr>
          <a:xfrm rot="3496706">
            <a:off x="130006" y="1974311"/>
            <a:ext cx="3701951" cy="3802793"/>
          </a:xfrm>
          <a:prstGeom prst="pie">
            <a:avLst>
              <a:gd name="adj1" fmla="val 21506874"/>
              <a:gd name="adj2" fmla="val 1488134"/>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2" name="Pie 31"/>
          <p:cNvSpPr/>
          <p:nvPr/>
        </p:nvSpPr>
        <p:spPr>
          <a:xfrm rot="5201089">
            <a:off x="155448" y="2014934"/>
            <a:ext cx="3657600" cy="3803904"/>
          </a:xfrm>
          <a:prstGeom prst="pie">
            <a:avLst>
              <a:gd name="adj1" fmla="val 21318390"/>
              <a:gd name="adj2" fmla="val 940615"/>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3" name="Pie 32"/>
          <p:cNvSpPr>
            <a:spLocks noChangeAspect="1"/>
          </p:cNvSpPr>
          <p:nvPr/>
        </p:nvSpPr>
        <p:spPr>
          <a:xfrm rot="7982638">
            <a:off x="128016" y="2002806"/>
            <a:ext cx="3730752" cy="3772481"/>
          </a:xfrm>
          <a:prstGeom prst="pie">
            <a:avLst>
              <a:gd name="adj1" fmla="val 19730051"/>
              <a:gd name="adj2" fmla="val 1025656"/>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4" name="Pie 33"/>
          <p:cNvSpPr>
            <a:spLocks noChangeAspect="1"/>
          </p:cNvSpPr>
          <p:nvPr/>
        </p:nvSpPr>
        <p:spPr>
          <a:xfrm rot="14115220">
            <a:off x="132312" y="2081560"/>
            <a:ext cx="3672371" cy="3677425"/>
          </a:xfrm>
          <a:prstGeom prst="pie">
            <a:avLst>
              <a:gd name="adj1" fmla="val 16509386"/>
              <a:gd name="adj2" fmla="val 2140062"/>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7" name="Rectangle 36"/>
          <p:cNvSpPr/>
          <p:nvPr/>
        </p:nvSpPr>
        <p:spPr>
          <a:xfrm>
            <a:off x="4191000" y="1447800"/>
            <a:ext cx="4800600" cy="8382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p:cNvSpPr/>
          <p:nvPr/>
        </p:nvSpPr>
        <p:spPr>
          <a:xfrm>
            <a:off x="4114800" y="2286000"/>
            <a:ext cx="4876800" cy="381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4114800" y="2743200"/>
            <a:ext cx="4876800" cy="381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ectangle 39"/>
          <p:cNvSpPr/>
          <p:nvPr/>
        </p:nvSpPr>
        <p:spPr>
          <a:xfrm>
            <a:off x="4114800" y="3200400"/>
            <a:ext cx="4876800" cy="381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ectangle 40"/>
          <p:cNvSpPr/>
          <p:nvPr/>
        </p:nvSpPr>
        <p:spPr>
          <a:xfrm>
            <a:off x="4114800" y="3581400"/>
            <a:ext cx="4876800" cy="381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ectangle 41"/>
          <p:cNvSpPr/>
          <p:nvPr/>
        </p:nvSpPr>
        <p:spPr>
          <a:xfrm>
            <a:off x="4114800" y="4038600"/>
            <a:ext cx="4876800" cy="22098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4038600" y="6248400"/>
            <a:ext cx="4876800" cy="381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flipV="1">
            <a:off x="607032" y="3276602"/>
            <a:ext cx="3736368" cy="3170516"/>
          </a:xfrm>
          <a:custGeom>
            <a:avLst/>
            <a:gdLst>
              <a:gd name="connsiteX0" fmla="*/ 701040 w 701040"/>
              <a:gd name="connsiteY0" fmla="*/ 0 h 518160"/>
              <a:gd name="connsiteX1" fmla="*/ 320040 w 701040"/>
              <a:gd name="connsiteY1" fmla="*/ 30480 h 518160"/>
              <a:gd name="connsiteX2" fmla="*/ 76200 w 701040"/>
              <a:gd name="connsiteY2" fmla="*/ 152400 h 518160"/>
              <a:gd name="connsiteX3" fmla="*/ 0 w 701040"/>
              <a:gd name="connsiteY3" fmla="*/ 518160 h 518160"/>
              <a:gd name="connsiteX0" fmla="*/ 670722 w 670722"/>
              <a:gd name="connsiteY0" fmla="*/ 0 h 606987"/>
              <a:gd name="connsiteX1" fmla="*/ 289722 w 670722"/>
              <a:gd name="connsiteY1" fmla="*/ 30480 h 606987"/>
              <a:gd name="connsiteX2" fmla="*/ 45882 w 670722"/>
              <a:gd name="connsiteY2" fmla="*/ 152400 h 606987"/>
              <a:gd name="connsiteX3" fmla="*/ 14429 w 670722"/>
              <a:gd name="connsiteY3" fmla="*/ 606987 h 606987"/>
              <a:gd name="connsiteX0" fmla="*/ 717090 w 717090"/>
              <a:gd name="connsiteY0" fmla="*/ 8999 h 615986"/>
              <a:gd name="connsiteX1" fmla="*/ 336090 w 717090"/>
              <a:gd name="connsiteY1" fmla="*/ 39479 h 615986"/>
              <a:gd name="connsiteX2" fmla="*/ 45882 w 717090"/>
              <a:gd name="connsiteY2" fmla="*/ 245872 h 615986"/>
              <a:gd name="connsiteX3" fmla="*/ 60797 w 717090"/>
              <a:gd name="connsiteY3" fmla="*/ 615986 h 615986"/>
              <a:gd name="connsiteX0" fmla="*/ 731374 w 731374"/>
              <a:gd name="connsiteY0" fmla="*/ 8999 h 615986"/>
              <a:gd name="connsiteX1" fmla="*/ 350374 w 731374"/>
              <a:gd name="connsiteY1" fmla="*/ 39479 h 615986"/>
              <a:gd name="connsiteX2" fmla="*/ 60166 w 731374"/>
              <a:gd name="connsiteY2" fmla="*/ 245872 h 615986"/>
              <a:gd name="connsiteX3" fmla="*/ 75081 w 731374"/>
              <a:gd name="connsiteY3" fmla="*/ 615986 h 615986"/>
            </a:gdLst>
            <a:ahLst/>
            <a:cxnLst>
              <a:cxn ang="0">
                <a:pos x="connsiteX0" y="connsiteY0"/>
              </a:cxn>
              <a:cxn ang="0">
                <a:pos x="connsiteX1" y="connsiteY1"/>
              </a:cxn>
              <a:cxn ang="0">
                <a:pos x="connsiteX2" y="connsiteY2"/>
              </a:cxn>
              <a:cxn ang="0">
                <a:pos x="connsiteX3" y="connsiteY3"/>
              </a:cxn>
            </a:cxnLst>
            <a:rect l="l" t="t" r="r" b="b"/>
            <a:pathLst>
              <a:path w="731374" h="615986">
                <a:moveTo>
                  <a:pt x="731374" y="8999"/>
                </a:moveTo>
                <a:cubicBezTo>
                  <a:pt x="592944" y="11539"/>
                  <a:pt x="462242" y="0"/>
                  <a:pt x="350374" y="39479"/>
                </a:cubicBezTo>
                <a:cubicBezTo>
                  <a:pt x="238506" y="78958"/>
                  <a:pt x="106048" y="149788"/>
                  <a:pt x="60166" y="245872"/>
                </a:cubicBezTo>
                <a:cubicBezTo>
                  <a:pt x="14284" y="341957"/>
                  <a:pt x="0" y="485590"/>
                  <a:pt x="75081" y="615986"/>
                </a:cubicBezTo>
              </a:path>
            </a:pathLst>
          </a:cu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667000" y="1981200"/>
            <a:ext cx="1676400" cy="746760"/>
          </a:xfrm>
          <a:custGeom>
            <a:avLst/>
            <a:gdLst>
              <a:gd name="connsiteX0" fmla="*/ 701040 w 701040"/>
              <a:gd name="connsiteY0" fmla="*/ 0 h 518160"/>
              <a:gd name="connsiteX1" fmla="*/ 320040 w 701040"/>
              <a:gd name="connsiteY1" fmla="*/ 30480 h 518160"/>
              <a:gd name="connsiteX2" fmla="*/ 76200 w 701040"/>
              <a:gd name="connsiteY2" fmla="*/ 152400 h 518160"/>
              <a:gd name="connsiteX3" fmla="*/ 0 w 701040"/>
              <a:gd name="connsiteY3" fmla="*/ 518160 h 518160"/>
            </a:gdLst>
            <a:ahLst/>
            <a:cxnLst>
              <a:cxn ang="0">
                <a:pos x="connsiteX0" y="connsiteY0"/>
              </a:cxn>
              <a:cxn ang="0">
                <a:pos x="connsiteX1" y="connsiteY1"/>
              </a:cxn>
              <a:cxn ang="0">
                <a:pos x="connsiteX2" y="connsiteY2"/>
              </a:cxn>
              <a:cxn ang="0">
                <a:pos x="connsiteX3" y="connsiteY3"/>
              </a:cxn>
            </a:cxnLst>
            <a:rect l="l" t="t" r="r" b="b"/>
            <a:pathLst>
              <a:path w="701040" h="518160">
                <a:moveTo>
                  <a:pt x="701040" y="0"/>
                </a:moveTo>
                <a:cubicBezTo>
                  <a:pt x="562610" y="2540"/>
                  <a:pt x="424180" y="5080"/>
                  <a:pt x="320040" y="30480"/>
                </a:cubicBezTo>
                <a:cubicBezTo>
                  <a:pt x="215900" y="55880"/>
                  <a:pt x="129540" y="71120"/>
                  <a:pt x="76200" y="152400"/>
                </a:cubicBezTo>
                <a:cubicBezTo>
                  <a:pt x="22860" y="233680"/>
                  <a:pt x="11430" y="375920"/>
                  <a:pt x="0" y="518160"/>
                </a:cubicBezTo>
              </a:path>
            </a:pathLst>
          </a:cu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200400" y="2438400"/>
            <a:ext cx="1143000" cy="1447800"/>
          </a:xfrm>
          <a:custGeom>
            <a:avLst/>
            <a:gdLst>
              <a:gd name="connsiteX0" fmla="*/ 701040 w 701040"/>
              <a:gd name="connsiteY0" fmla="*/ 0 h 518160"/>
              <a:gd name="connsiteX1" fmla="*/ 320040 w 701040"/>
              <a:gd name="connsiteY1" fmla="*/ 30480 h 518160"/>
              <a:gd name="connsiteX2" fmla="*/ 76200 w 701040"/>
              <a:gd name="connsiteY2" fmla="*/ 152400 h 518160"/>
              <a:gd name="connsiteX3" fmla="*/ 0 w 701040"/>
              <a:gd name="connsiteY3" fmla="*/ 518160 h 518160"/>
            </a:gdLst>
            <a:ahLst/>
            <a:cxnLst>
              <a:cxn ang="0">
                <a:pos x="connsiteX0" y="connsiteY0"/>
              </a:cxn>
              <a:cxn ang="0">
                <a:pos x="connsiteX1" y="connsiteY1"/>
              </a:cxn>
              <a:cxn ang="0">
                <a:pos x="connsiteX2" y="connsiteY2"/>
              </a:cxn>
              <a:cxn ang="0">
                <a:pos x="connsiteX3" y="connsiteY3"/>
              </a:cxn>
            </a:cxnLst>
            <a:rect l="l" t="t" r="r" b="b"/>
            <a:pathLst>
              <a:path w="701040" h="518160">
                <a:moveTo>
                  <a:pt x="701040" y="0"/>
                </a:moveTo>
                <a:cubicBezTo>
                  <a:pt x="562610" y="2540"/>
                  <a:pt x="424180" y="5080"/>
                  <a:pt x="320040" y="30480"/>
                </a:cubicBezTo>
                <a:cubicBezTo>
                  <a:pt x="215900" y="55880"/>
                  <a:pt x="129540" y="71120"/>
                  <a:pt x="76200" y="152400"/>
                </a:cubicBezTo>
                <a:cubicBezTo>
                  <a:pt x="22860" y="233680"/>
                  <a:pt x="11430" y="375920"/>
                  <a:pt x="0" y="518160"/>
                </a:cubicBezTo>
              </a:path>
            </a:pathLst>
          </a:cu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p:cNvSpPr/>
          <p:nvPr/>
        </p:nvSpPr>
        <p:spPr>
          <a:xfrm>
            <a:off x="1524000" y="2209800"/>
            <a:ext cx="685800" cy="1569660"/>
          </a:xfrm>
          <a:prstGeom prst="rect">
            <a:avLst/>
          </a:prstGeom>
          <a:noFill/>
        </p:spPr>
        <p:txBody>
          <a:bodyPr wrap="square">
            <a:spAutoFit/>
          </a:bodyPr>
          <a:lstStyle/>
          <a:p>
            <a:r>
              <a:rPr lang="en-US" sz="9600" b="1" dirty="0" smtClean="0"/>
              <a:t>=</a:t>
            </a:r>
            <a:endParaRPr lang="en-US" sz="9600" b="1" dirty="0"/>
          </a:p>
        </p:txBody>
      </p:sp>
      <p:sp>
        <p:nvSpPr>
          <p:cNvPr id="51" name="Rectangle 50"/>
          <p:cNvSpPr/>
          <p:nvPr/>
        </p:nvSpPr>
        <p:spPr>
          <a:xfrm>
            <a:off x="2362200" y="2362200"/>
            <a:ext cx="685800" cy="1569660"/>
          </a:xfrm>
          <a:prstGeom prst="rect">
            <a:avLst/>
          </a:prstGeom>
          <a:noFill/>
        </p:spPr>
        <p:txBody>
          <a:bodyPr wrap="square">
            <a:spAutoFit/>
          </a:bodyPr>
          <a:lstStyle/>
          <a:p>
            <a:r>
              <a:rPr lang="en-US" sz="9600" b="1" dirty="0" smtClean="0"/>
              <a:t>+</a:t>
            </a:r>
            <a:endParaRPr lang="en-US" sz="9600" b="1" dirty="0"/>
          </a:p>
        </p:txBody>
      </p:sp>
      <p:cxnSp>
        <p:nvCxnSpPr>
          <p:cNvPr id="52" name="Straight Connector 51"/>
          <p:cNvCxnSpPr/>
          <p:nvPr/>
        </p:nvCxnSpPr>
        <p:spPr>
          <a:xfrm>
            <a:off x="457200" y="685800"/>
            <a:ext cx="533400" cy="762000"/>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85800" y="0"/>
            <a:ext cx="533400" cy="1107996"/>
          </a:xfrm>
          <a:prstGeom prst="rect">
            <a:avLst/>
          </a:prstGeom>
          <a:noFill/>
        </p:spPr>
        <p:txBody>
          <a:bodyPr wrap="square">
            <a:spAutoFit/>
          </a:bodyPr>
          <a:lstStyle/>
          <a:p>
            <a:r>
              <a:rPr lang="en-US" sz="6600" b="1" dirty="0" smtClean="0">
                <a:solidFill>
                  <a:srgbClr val="FF0000"/>
                </a:solidFill>
                <a:effectLst>
                  <a:outerShdw dist="50800" dir="5400000" algn="ctr" rotWithShape="0">
                    <a:schemeClr val="tx1"/>
                  </a:outerShdw>
                </a:effectLst>
              </a:rPr>
              <a:t>5</a:t>
            </a:r>
            <a:endParaRPr lang="en-US" sz="6600" b="1" dirty="0">
              <a:solidFill>
                <a:srgbClr val="FF0000"/>
              </a:solidFill>
              <a:effectLst>
                <a:outerShdw dist="50800" dir="5400000" algn="ctr" rotWithShape="0">
                  <a:schemeClr val="tx1"/>
                </a:outerShdw>
              </a:effectLst>
            </a:endParaRPr>
          </a:p>
        </p:txBody>
      </p:sp>
      <p:cxnSp>
        <p:nvCxnSpPr>
          <p:cNvPr id="36" name="Straight Connector 35"/>
          <p:cNvCxnSpPr/>
          <p:nvPr/>
        </p:nvCxnSpPr>
        <p:spPr>
          <a:xfrm>
            <a:off x="1981200" y="3886200"/>
            <a:ext cx="990600" cy="15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Pie 28"/>
          <p:cNvSpPr/>
          <p:nvPr/>
        </p:nvSpPr>
        <p:spPr>
          <a:xfrm rot="1754319">
            <a:off x="102861" y="2049511"/>
            <a:ext cx="3733798" cy="3672841"/>
          </a:xfrm>
          <a:prstGeom prst="pie">
            <a:avLst>
              <a:gd name="adj1" fmla="val 0"/>
              <a:gd name="adj2" fmla="val 1661866"/>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 name="Oval 34"/>
          <p:cNvSpPr>
            <a:spLocks noChangeAspect="1"/>
          </p:cNvSpPr>
          <p:nvPr/>
        </p:nvSpPr>
        <p:spPr>
          <a:xfrm>
            <a:off x="152400" y="2057400"/>
            <a:ext cx="3675888" cy="3675888"/>
          </a:xfrm>
          <a:prstGeom prst="ellips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2"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2"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2000"/>
                                        <p:tgtEl>
                                          <p:spTgt spid="37"/>
                                        </p:tgtEl>
                                      </p:cBhvr>
                                    </p:animEffect>
                                    <p:set>
                                      <p:cBhvr>
                                        <p:cTn id="66" dur="1" fill="hold">
                                          <p:stCondLst>
                                            <p:cond delay="1999"/>
                                          </p:stCondLst>
                                        </p:cTn>
                                        <p:tgtEl>
                                          <p:spTgt spid="37"/>
                                        </p:tgtEl>
                                        <p:attrNameLst>
                                          <p:attrName>style.visibility</p:attrName>
                                        </p:attrNameLst>
                                      </p:cBhvr>
                                      <p:to>
                                        <p:strVal val="hidden"/>
                                      </p:to>
                                    </p:set>
                                  </p:childTnLst>
                                </p:cTn>
                              </p:par>
                              <p:par>
                                <p:cTn id="67" presetID="22" presetClass="exit" presetSubtype="8" fill="hold" grpId="0" nodeType="withEffect">
                                  <p:stCondLst>
                                    <p:cond delay="0"/>
                                  </p:stCondLst>
                                  <p:childTnLst>
                                    <p:animEffect transition="out" filter="wipe(left)">
                                      <p:cBhvr>
                                        <p:cTn id="68" dur="1000"/>
                                        <p:tgtEl>
                                          <p:spTgt spid="27"/>
                                        </p:tgtEl>
                                      </p:cBhvr>
                                    </p:animEffect>
                                    <p:set>
                                      <p:cBhvr>
                                        <p:cTn id="69" dur="1" fill="hold">
                                          <p:stCondLst>
                                            <p:cond delay="999"/>
                                          </p:stCondLst>
                                        </p:cTn>
                                        <p:tgtEl>
                                          <p:spTgt spid="2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1000"/>
                                        <p:tgtEl>
                                          <p:spTgt spid="38"/>
                                        </p:tgtEl>
                                      </p:cBhvr>
                                    </p:animEffect>
                                    <p:set>
                                      <p:cBhvr>
                                        <p:cTn id="74" dur="1" fill="hold">
                                          <p:stCondLst>
                                            <p:cond delay="999"/>
                                          </p:stCondLst>
                                        </p:cTn>
                                        <p:tgtEl>
                                          <p:spTgt spid="38"/>
                                        </p:tgtEl>
                                        <p:attrNameLst>
                                          <p:attrName>style.visibility</p:attrName>
                                        </p:attrNameLst>
                                      </p:cBhvr>
                                      <p:to>
                                        <p:strVal val="hidden"/>
                                      </p:to>
                                    </p:set>
                                  </p:childTnLst>
                                </p:cTn>
                              </p:par>
                              <p:par>
                                <p:cTn id="75" presetID="22" presetClass="exit" presetSubtype="1" fill="hold" grpId="0" nodeType="withEffect">
                                  <p:stCondLst>
                                    <p:cond delay="0"/>
                                  </p:stCondLst>
                                  <p:childTnLst>
                                    <p:animEffect transition="out" filter="wipe(up)">
                                      <p:cBhvr>
                                        <p:cTn id="76" dur="1000"/>
                                        <p:tgtEl>
                                          <p:spTgt spid="28"/>
                                        </p:tgtEl>
                                      </p:cBhvr>
                                    </p:animEffect>
                                    <p:set>
                                      <p:cBhvr>
                                        <p:cTn id="77" dur="1" fill="hold">
                                          <p:stCondLst>
                                            <p:cond delay="999"/>
                                          </p:stCondLst>
                                        </p:cTn>
                                        <p:tgtEl>
                                          <p:spTgt spid="2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1000"/>
                                        <p:tgtEl>
                                          <p:spTgt spid="39"/>
                                        </p:tgtEl>
                                      </p:cBhvr>
                                    </p:animEffect>
                                    <p:set>
                                      <p:cBhvr>
                                        <p:cTn id="82" dur="1" fill="hold">
                                          <p:stCondLst>
                                            <p:cond delay="999"/>
                                          </p:stCondLst>
                                        </p:cTn>
                                        <p:tgtEl>
                                          <p:spTgt spid="39"/>
                                        </p:tgtEl>
                                        <p:attrNameLst>
                                          <p:attrName>style.visibility</p:attrName>
                                        </p:attrNameLst>
                                      </p:cBhvr>
                                      <p:to>
                                        <p:strVal val="hidden"/>
                                      </p:to>
                                    </p:set>
                                  </p:childTnLst>
                                </p:cTn>
                              </p:par>
                              <p:par>
                                <p:cTn id="83" presetID="22" presetClass="exit" presetSubtype="1" fill="hold" grpId="0" nodeType="withEffect">
                                  <p:stCondLst>
                                    <p:cond delay="0"/>
                                  </p:stCondLst>
                                  <p:childTnLst>
                                    <p:animEffect transition="out" filter="wipe(up)">
                                      <p:cBhvr>
                                        <p:cTn id="84" dur="1000"/>
                                        <p:tgtEl>
                                          <p:spTgt spid="29"/>
                                        </p:tgtEl>
                                      </p:cBhvr>
                                    </p:animEffect>
                                    <p:set>
                                      <p:cBhvr>
                                        <p:cTn id="85" dur="1" fill="hold">
                                          <p:stCondLst>
                                            <p:cond delay="999"/>
                                          </p:stCondLst>
                                        </p:cTn>
                                        <p:tgtEl>
                                          <p:spTgt spid="2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1000"/>
                                        <p:tgtEl>
                                          <p:spTgt spid="40"/>
                                        </p:tgtEl>
                                      </p:cBhvr>
                                    </p:animEffect>
                                    <p:set>
                                      <p:cBhvr>
                                        <p:cTn id="90" dur="1" fill="hold">
                                          <p:stCondLst>
                                            <p:cond delay="999"/>
                                          </p:stCondLst>
                                        </p:cTn>
                                        <p:tgtEl>
                                          <p:spTgt spid="40"/>
                                        </p:tgtEl>
                                        <p:attrNameLst>
                                          <p:attrName>style.visibility</p:attrName>
                                        </p:attrNameLst>
                                      </p:cBhvr>
                                      <p:to>
                                        <p:strVal val="hidden"/>
                                      </p:to>
                                    </p:set>
                                  </p:childTnLst>
                                </p:cTn>
                              </p:par>
                              <p:par>
                                <p:cTn id="91" presetID="22" presetClass="exit" presetSubtype="1" fill="hold" grpId="0" nodeType="withEffect">
                                  <p:stCondLst>
                                    <p:cond delay="0"/>
                                  </p:stCondLst>
                                  <p:childTnLst>
                                    <p:animEffect transition="out" filter="wipe(up)">
                                      <p:cBhvr>
                                        <p:cTn id="92" dur="1000"/>
                                        <p:tgtEl>
                                          <p:spTgt spid="31"/>
                                        </p:tgtEl>
                                      </p:cBhvr>
                                    </p:animEffect>
                                    <p:set>
                                      <p:cBhvr>
                                        <p:cTn id="93" dur="1" fill="hold">
                                          <p:stCondLst>
                                            <p:cond delay="999"/>
                                          </p:stCondLst>
                                        </p:cTn>
                                        <p:tgtEl>
                                          <p:spTgt spid="31"/>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1000"/>
                                        <p:tgtEl>
                                          <p:spTgt spid="41"/>
                                        </p:tgtEl>
                                      </p:cBhvr>
                                    </p:animEffect>
                                    <p:set>
                                      <p:cBhvr>
                                        <p:cTn id="98" dur="1" fill="hold">
                                          <p:stCondLst>
                                            <p:cond delay="999"/>
                                          </p:stCondLst>
                                        </p:cTn>
                                        <p:tgtEl>
                                          <p:spTgt spid="41"/>
                                        </p:tgtEl>
                                        <p:attrNameLst>
                                          <p:attrName>style.visibility</p:attrName>
                                        </p:attrNameLst>
                                      </p:cBhvr>
                                      <p:to>
                                        <p:strVal val="hidden"/>
                                      </p:to>
                                    </p:set>
                                  </p:childTnLst>
                                </p:cTn>
                              </p:par>
                              <p:par>
                                <p:cTn id="99" presetID="22" presetClass="exit" presetSubtype="2" fill="hold" grpId="0" nodeType="withEffect">
                                  <p:stCondLst>
                                    <p:cond delay="0"/>
                                  </p:stCondLst>
                                  <p:childTnLst>
                                    <p:animEffect transition="out" filter="wipe(right)">
                                      <p:cBhvr>
                                        <p:cTn id="100" dur="1000"/>
                                        <p:tgtEl>
                                          <p:spTgt spid="32"/>
                                        </p:tgtEl>
                                      </p:cBhvr>
                                    </p:animEffect>
                                    <p:set>
                                      <p:cBhvr>
                                        <p:cTn id="101" dur="1" fill="hold">
                                          <p:stCondLst>
                                            <p:cond delay="999"/>
                                          </p:stCondLst>
                                        </p:cTn>
                                        <p:tgtEl>
                                          <p:spTgt spid="3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2" presetClass="exit" presetSubtype="1" fill="hold" grpId="1" nodeType="clickEffect">
                                  <p:stCondLst>
                                    <p:cond delay="0"/>
                                  </p:stCondLst>
                                  <p:childTnLst>
                                    <p:animEffect transition="out" filter="wipe(up)">
                                      <p:cBhvr>
                                        <p:cTn id="105" dur="1000"/>
                                        <p:tgtEl>
                                          <p:spTgt spid="42"/>
                                        </p:tgtEl>
                                      </p:cBhvr>
                                    </p:animEffect>
                                    <p:set>
                                      <p:cBhvr>
                                        <p:cTn id="106" dur="1" fill="hold">
                                          <p:stCondLst>
                                            <p:cond delay="999"/>
                                          </p:stCondLst>
                                        </p:cTn>
                                        <p:tgtEl>
                                          <p:spTgt spid="42"/>
                                        </p:tgtEl>
                                        <p:attrNameLst>
                                          <p:attrName>style.visibility</p:attrName>
                                        </p:attrNameLst>
                                      </p:cBhvr>
                                      <p:to>
                                        <p:strVal val="hidden"/>
                                      </p:to>
                                    </p:set>
                                  </p:childTnLst>
                                </p:cTn>
                              </p:par>
                              <p:par>
                                <p:cTn id="107" presetID="22" presetClass="exit" presetSubtype="2" fill="hold" grpId="0" nodeType="withEffect">
                                  <p:stCondLst>
                                    <p:cond delay="0"/>
                                  </p:stCondLst>
                                  <p:childTnLst>
                                    <p:animEffect transition="out" filter="wipe(right)">
                                      <p:cBhvr>
                                        <p:cTn id="108" dur="1000"/>
                                        <p:tgtEl>
                                          <p:spTgt spid="33"/>
                                        </p:tgtEl>
                                      </p:cBhvr>
                                    </p:animEffect>
                                    <p:set>
                                      <p:cBhvr>
                                        <p:cTn id="109" dur="1" fill="hold">
                                          <p:stCondLst>
                                            <p:cond delay="999"/>
                                          </p:stCondLst>
                                        </p:cTn>
                                        <p:tgtEl>
                                          <p:spTgt spid="3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1000"/>
                                        <p:tgtEl>
                                          <p:spTgt spid="43"/>
                                        </p:tgtEl>
                                      </p:cBhvr>
                                    </p:animEffect>
                                    <p:set>
                                      <p:cBhvr>
                                        <p:cTn id="114" dur="1" fill="hold">
                                          <p:stCondLst>
                                            <p:cond delay="999"/>
                                          </p:stCondLst>
                                        </p:cTn>
                                        <p:tgtEl>
                                          <p:spTgt spid="43"/>
                                        </p:tgtEl>
                                        <p:attrNameLst>
                                          <p:attrName>style.visibility</p:attrName>
                                        </p:attrNameLst>
                                      </p:cBhvr>
                                      <p:to>
                                        <p:strVal val="hidden"/>
                                      </p:to>
                                    </p:set>
                                  </p:childTnLst>
                                </p:cTn>
                              </p:par>
                              <p:par>
                                <p:cTn id="115" presetID="22" presetClass="exit" presetSubtype="4" fill="hold" grpId="0" nodeType="withEffect">
                                  <p:stCondLst>
                                    <p:cond delay="0"/>
                                  </p:stCondLst>
                                  <p:childTnLst>
                                    <p:animEffect transition="out" filter="wipe(down)">
                                      <p:cBhvr>
                                        <p:cTn id="116" dur="1000"/>
                                        <p:tgtEl>
                                          <p:spTgt spid="34"/>
                                        </p:tgtEl>
                                      </p:cBhvr>
                                    </p:animEffect>
                                    <p:set>
                                      <p:cBhvr>
                                        <p:cTn id="117" dur="1" fill="hold">
                                          <p:stCondLst>
                                            <p:cond delay="999"/>
                                          </p:stCondLst>
                                        </p:cTn>
                                        <p:tgtEl>
                                          <p:spTgt spid="3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1"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1000"/>
                                        <p:tgtEl>
                                          <p:spTgt spid="33"/>
                                        </p:tgtEl>
                                      </p:cBhvr>
                                    </p:animEffect>
                                  </p:childTnLst>
                                </p:cTn>
                              </p:par>
                              <p:par>
                                <p:cTn id="123" presetID="10" presetClass="entr" presetSubtype="0" fill="hold" grpId="2" nodeType="with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fade">
                                      <p:cBhvr>
                                        <p:cTn id="125" dur="1000"/>
                                        <p:tgtEl>
                                          <p:spTgt spid="31"/>
                                        </p:tgtEl>
                                      </p:cBhvr>
                                    </p:animEffect>
                                  </p:childTnLst>
                                </p:cTn>
                              </p:par>
                              <p:par>
                                <p:cTn id="126" presetID="10" presetClass="entr" presetSubtype="0" fill="hold" grpId="2" nodeType="with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1000"/>
                                        <p:tgtEl>
                                          <p:spTgt spid="32"/>
                                        </p:tgtEl>
                                      </p:cBhvr>
                                    </p:animEffect>
                                  </p:childTnLst>
                                </p:cTn>
                              </p:par>
                              <p:par>
                                <p:cTn id="129" presetID="10" presetClass="entr" presetSubtype="0" fill="hold" grpId="2" nodeType="with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1000"/>
                                        <p:tgtEl>
                                          <p:spTgt spid="29"/>
                                        </p:tgtEl>
                                      </p:cBhvr>
                                    </p:animEffect>
                                  </p:childTnLst>
                                </p:cTn>
                              </p:par>
                              <p:par>
                                <p:cTn id="132" presetID="10" presetClass="entr" presetSubtype="0" fill="hold" grpId="2"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1000"/>
                                        <p:tgtEl>
                                          <p:spTgt spid="39"/>
                                        </p:tgtEl>
                                      </p:cBhvr>
                                    </p:animEffect>
                                  </p:childTnLst>
                                </p:cTn>
                              </p:par>
                              <p:par>
                                <p:cTn id="135" presetID="10" presetClass="entr" presetSubtype="0" fill="hold" grpId="2"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1000"/>
                                        <p:tgtEl>
                                          <p:spTgt spid="40"/>
                                        </p:tgtEl>
                                      </p:cBhvr>
                                    </p:animEffect>
                                  </p:childTnLst>
                                </p:cTn>
                              </p:par>
                              <p:par>
                                <p:cTn id="138" presetID="10" presetClass="entr" presetSubtype="0" fill="hold" grpId="2" nodeType="withEffect">
                                  <p:stCondLst>
                                    <p:cond delay="0"/>
                                  </p:stCondLst>
                                  <p:childTnLst>
                                    <p:set>
                                      <p:cBhvr>
                                        <p:cTn id="139" dur="1" fill="hold">
                                          <p:stCondLst>
                                            <p:cond delay="0"/>
                                          </p:stCondLst>
                                        </p:cTn>
                                        <p:tgtEl>
                                          <p:spTgt spid="41"/>
                                        </p:tgtEl>
                                        <p:attrNameLst>
                                          <p:attrName>style.visibility</p:attrName>
                                        </p:attrNameLst>
                                      </p:cBhvr>
                                      <p:to>
                                        <p:strVal val="visible"/>
                                      </p:to>
                                    </p:set>
                                    <p:animEffect transition="in" filter="fade">
                                      <p:cBhvr>
                                        <p:cTn id="140" dur="1000"/>
                                        <p:tgtEl>
                                          <p:spTgt spid="41"/>
                                        </p:tgtEl>
                                      </p:cBhvr>
                                    </p:animEffect>
                                  </p:childTnLst>
                                </p:cTn>
                              </p:par>
                              <p:par>
                                <p:cTn id="141" presetID="10" presetClass="entr" presetSubtype="0" fill="hold" grpId="3" nodeType="with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fade">
                                      <p:cBhvr>
                                        <p:cTn id="143" dur="1000"/>
                                        <p:tgtEl>
                                          <p:spTgt spid="42"/>
                                        </p:tgtEl>
                                      </p:cBhvr>
                                    </p:animEffect>
                                  </p:childTnLst>
                                </p:cTn>
                              </p:par>
                            </p:childTnLst>
                          </p:cTn>
                        </p:par>
                        <p:par>
                          <p:cTn id="144" fill="hold">
                            <p:stCondLst>
                              <p:cond delay="1000"/>
                            </p:stCondLst>
                            <p:childTnLst>
                              <p:par>
                                <p:cTn id="145" presetID="22" presetClass="entr" presetSubtype="2" fill="hold" grpId="0" nodeType="afterEffect">
                                  <p:stCondLst>
                                    <p:cond delay="0"/>
                                  </p:stCondLst>
                                  <p:childTnLst>
                                    <p:set>
                                      <p:cBhvr>
                                        <p:cTn id="146" dur="1" fill="hold">
                                          <p:stCondLst>
                                            <p:cond delay="0"/>
                                          </p:stCondLst>
                                        </p:cTn>
                                        <p:tgtEl>
                                          <p:spTgt spid="47"/>
                                        </p:tgtEl>
                                        <p:attrNameLst>
                                          <p:attrName>style.visibility</p:attrName>
                                        </p:attrNameLst>
                                      </p:cBhvr>
                                      <p:to>
                                        <p:strVal val="visible"/>
                                      </p:to>
                                    </p:set>
                                    <p:animEffect transition="in" filter="wipe(right)">
                                      <p:cBhvr>
                                        <p:cTn id="147" dur="1000"/>
                                        <p:tgtEl>
                                          <p:spTgt spid="47"/>
                                        </p:tgtEl>
                                      </p:cBhvr>
                                    </p:animEffect>
                                  </p:childTnLst>
                                </p:cTn>
                              </p:par>
                            </p:childTnLst>
                          </p:cTn>
                        </p:par>
                        <p:par>
                          <p:cTn id="148" fill="hold">
                            <p:stCondLst>
                              <p:cond delay="2000"/>
                            </p:stCondLst>
                            <p:childTnLst>
                              <p:par>
                                <p:cTn id="149" presetID="22" presetClass="entr" presetSubtype="8" fill="hold" grpId="0" nodeType="afterEffect">
                                  <p:stCondLst>
                                    <p:cond delay="0"/>
                                  </p:stCondLst>
                                  <p:childTnLst>
                                    <p:set>
                                      <p:cBhvr>
                                        <p:cTn id="150" dur="1" fill="hold">
                                          <p:stCondLst>
                                            <p:cond delay="0"/>
                                          </p:stCondLst>
                                        </p:cTn>
                                        <p:tgtEl>
                                          <p:spTgt spid="50"/>
                                        </p:tgtEl>
                                        <p:attrNameLst>
                                          <p:attrName>style.visibility</p:attrName>
                                        </p:attrNameLst>
                                      </p:cBhvr>
                                      <p:to>
                                        <p:strVal val="visible"/>
                                      </p:to>
                                    </p:set>
                                    <p:animEffect transition="in" filter="wipe(left)">
                                      <p:cBhvr>
                                        <p:cTn id="151" dur="500"/>
                                        <p:tgtEl>
                                          <p:spTgt spid="50"/>
                                        </p:tgtEl>
                                      </p:cBhvr>
                                    </p:animEffect>
                                  </p:childTnLst>
                                </p:cTn>
                              </p:par>
                            </p:childTnLst>
                          </p:cTn>
                        </p:par>
                        <p:par>
                          <p:cTn id="152" fill="hold">
                            <p:stCondLst>
                              <p:cond delay="2500"/>
                            </p:stCondLst>
                            <p:childTnLst>
                              <p:par>
                                <p:cTn id="153" presetID="22" presetClass="entr" presetSubtype="2" fill="hold" grpId="0" nodeType="after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wipe(right)">
                                      <p:cBhvr>
                                        <p:cTn id="155" dur="1000"/>
                                        <p:tgtEl>
                                          <p:spTgt spid="48"/>
                                        </p:tgtEl>
                                      </p:cBhvr>
                                    </p:animEffect>
                                  </p:childTnLst>
                                </p:cTn>
                              </p:par>
                            </p:childTnLst>
                          </p:cTn>
                        </p:par>
                        <p:par>
                          <p:cTn id="156" fill="hold">
                            <p:stCondLst>
                              <p:cond delay="3500"/>
                            </p:stCondLst>
                            <p:childTnLst>
                              <p:par>
                                <p:cTn id="157" presetID="22" presetClass="entr" presetSubtype="8"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wipe(left)">
                                      <p:cBhvr>
                                        <p:cTn id="159" dur="500"/>
                                        <p:tgtEl>
                                          <p:spTgt spid="51"/>
                                        </p:tgtEl>
                                      </p:cBhvr>
                                    </p:animEffect>
                                  </p:childTnLst>
                                </p:cTn>
                              </p:par>
                            </p:childTnLst>
                          </p:cTn>
                        </p:par>
                        <p:par>
                          <p:cTn id="160" fill="hold">
                            <p:stCondLst>
                              <p:cond delay="4000"/>
                            </p:stCondLst>
                            <p:childTnLst>
                              <p:par>
                                <p:cTn id="161" presetID="22" presetClass="entr" presetSubtype="2" fill="hold" grpId="0" nodeType="afterEffect">
                                  <p:stCondLst>
                                    <p:cond delay="0"/>
                                  </p:stCondLst>
                                  <p:childTnLst>
                                    <p:set>
                                      <p:cBhvr>
                                        <p:cTn id="162" dur="1" fill="hold">
                                          <p:stCondLst>
                                            <p:cond delay="0"/>
                                          </p:stCondLst>
                                        </p:cTn>
                                        <p:tgtEl>
                                          <p:spTgt spid="49"/>
                                        </p:tgtEl>
                                        <p:attrNameLst>
                                          <p:attrName>style.visibility</p:attrName>
                                        </p:attrNameLst>
                                      </p:cBhvr>
                                      <p:to>
                                        <p:strVal val="visible"/>
                                      </p:to>
                                    </p:set>
                                    <p:animEffect transition="in" filter="wipe(right)">
                                      <p:cBhvr>
                                        <p:cTn id="163" dur="1000"/>
                                        <p:tgtEl>
                                          <p:spTgt spid="49"/>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grpId="1" nodeType="clickEffect">
                                  <p:stCondLst>
                                    <p:cond delay="0"/>
                                  </p:stCondLst>
                                  <p:childTnLst>
                                    <p:animEffect transition="out" filter="fade">
                                      <p:cBhvr>
                                        <p:cTn id="167" dur="1000"/>
                                        <p:tgtEl>
                                          <p:spTgt spid="49"/>
                                        </p:tgtEl>
                                      </p:cBhvr>
                                    </p:animEffect>
                                    <p:set>
                                      <p:cBhvr>
                                        <p:cTn id="168" dur="1" fill="hold">
                                          <p:stCondLst>
                                            <p:cond delay="999"/>
                                          </p:stCondLst>
                                        </p:cTn>
                                        <p:tgtEl>
                                          <p:spTgt spid="49"/>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1000"/>
                                        <p:tgtEl>
                                          <p:spTgt spid="51"/>
                                        </p:tgtEl>
                                      </p:cBhvr>
                                    </p:animEffect>
                                    <p:set>
                                      <p:cBhvr>
                                        <p:cTn id="171" dur="1" fill="hold">
                                          <p:stCondLst>
                                            <p:cond delay="999"/>
                                          </p:stCondLst>
                                        </p:cTn>
                                        <p:tgtEl>
                                          <p:spTgt spid="51"/>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1000"/>
                                        <p:tgtEl>
                                          <p:spTgt spid="50"/>
                                        </p:tgtEl>
                                      </p:cBhvr>
                                    </p:animEffect>
                                    <p:set>
                                      <p:cBhvr>
                                        <p:cTn id="174" dur="1" fill="hold">
                                          <p:stCondLst>
                                            <p:cond delay="999"/>
                                          </p:stCondLst>
                                        </p:cTn>
                                        <p:tgtEl>
                                          <p:spTgt spid="50"/>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1000"/>
                                        <p:tgtEl>
                                          <p:spTgt spid="48"/>
                                        </p:tgtEl>
                                      </p:cBhvr>
                                    </p:animEffect>
                                    <p:set>
                                      <p:cBhvr>
                                        <p:cTn id="177" dur="1" fill="hold">
                                          <p:stCondLst>
                                            <p:cond delay="999"/>
                                          </p:stCondLst>
                                        </p:cTn>
                                        <p:tgtEl>
                                          <p:spTgt spid="4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1000"/>
                                        <p:tgtEl>
                                          <p:spTgt spid="47"/>
                                        </p:tgtEl>
                                      </p:cBhvr>
                                    </p:animEffect>
                                    <p:set>
                                      <p:cBhvr>
                                        <p:cTn id="180" dur="1" fill="hold">
                                          <p:stCondLst>
                                            <p:cond delay="999"/>
                                          </p:stCondLst>
                                        </p:cTn>
                                        <p:tgtEl>
                                          <p:spTgt spid="47"/>
                                        </p:tgtEl>
                                        <p:attrNameLst>
                                          <p:attrName>style.visibility</p:attrName>
                                        </p:attrNameLst>
                                      </p:cBhvr>
                                      <p:to>
                                        <p:strVal val="hidden"/>
                                      </p:to>
                                    </p:set>
                                  </p:childTnLst>
                                </p:cTn>
                              </p:par>
                            </p:childTnLst>
                          </p:cTn>
                        </p:par>
                        <p:par>
                          <p:cTn id="181" fill="hold">
                            <p:stCondLst>
                              <p:cond delay="1000"/>
                            </p:stCondLst>
                            <p:childTnLst>
                              <p:par>
                                <p:cTn id="182" presetID="10" presetClass="exit" presetSubtype="0" fill="hold" grpId="3" nodeType="afterEffect">
                                  <p:stCondLst>
                                    <p:cond delay="0"/>
                                  </p:stCondLst>
                                  <p:childTnLst>
                                    <p:animEffect transition="out" filter="fade">
                                      <p:cBhvr>
                                        <p:cTn id="183" dur="1000"/>
                                        <p:tgtEl>
                                          <p:spTgt spid="40"/>
                                        </p:tgtEl>
                                      </p:cBhvr>
                                    </p:animEffect>
                                    <p:set>
                                      <p:cBhvr>
                                        <p:cTn id="184" dur="1" fill="hold">
                                          <p:stCondLst>
                                            <p:cond delay="999"/>
                                          </p:stCondLst>
                                        </p:cTn>
                                        <p:tgtEl>
                                          <p:spTgt spid="40"/>
                                        </p:tgtEl>
                                        <p:attrNameLst>
                                          <p:attrName>style.visibility</p:attrName>
                                        </p:attrNameLst>
                                      </p:cBhvr>
                                      <p:to>
                                        <p:strVal val="hidden"/>
                                      </p:to>
                                    </p:set>
                                  </p:childTnLst>
                                </p:cTn>
                              </p:par>
                              <p:par>
                                <p:cTn id="185" presetID="10" presetClass="exit" presetSubtype="0" fill="hold" grpId="3" nodeType="withEffect">
                                  <p:stCondLst>
                                    <p:cond delay="0"/>
                                  </p:stCondLst>
                                  <p:childTnLst>
                                    <p:animEffect transition="out" filter="fade">
                                      <p:cBhvr>
                                        <p:cTn id="186" dur="1000"/>
                                        <p:tgtEl>
                                          <p:spTgt spid="41"/>
                                        </p:tgtEl>
                                      </p:cBhvr>
                                    </p:animEffect>
                                    <p:set>
                                      <p:cBhvr>
                                        <p:cTn id="187" dur="1" fill="hold">
                                          <p:stCondLst>
                                            <p:cond delay="999"/>
                                          </p:stCondLst>
                                        </p:cTn>
                                        <p:tgtEl>
                                          <p:spTgt spid="41"/>
                                        </p:tgtEl>
                                        <p:attrNameLst>
                                          <p:attrName>style.visibility</p:attrName>
                                        </p:attrNameLst>
                                      </p:cBhvr>
                                      <p:to>
                                        <p:strVal val="hidden"/>
                                      </p:to>
                                    </p:set>
                                  </p:childTnLst>
                                </p:cTn>
                              </p:par>
                              <p:par>
                                <p:cTn id="188" presetID="10" presetClass="exit" presetSubtype="0" fill="hold" grpId="3" nodeType="withEffect">
                                  <p:stCondLst>
                                    <p:cond delay="0"/>
                                  </p:stCondLst>
                                  <p:childTnLst>
                                    <p:animEffect transition="out" filter="fade">
                                      <p:cBhvr>
                                        <p:cTn id="189" dur="1000"/>
                                        <p:tgtEl>
                                          <p:spTgt spid="39"/>
                                        </p:tgtEl>
                                      </p:cBhvr>
                                    </p:animEffect>
                                    <p:set>
                                      <p:cBhvr>
                                        <p:cTn id="190" dur="1" fill="hold">
                                          <p:stCondLst>
                                            <p:cond delay="999"/>
                                          </p:stCondLst>
                                        </p:cTn>
                                        <p:tgtEl>
                                          <p:spTgt spid="39"/>
                                        </p:tgtEl>
                                        <p:attrNameLst>
                                          <p:attrName>style.visibility</p:attrName>
                                        </p:attrNameLst>
                                      </p:cBhvr>
                                      <p:to>
                                        <p:strVal val="hidden"/>
                                      </p:to>
                                    </p:set>
                                  </p:childTnLst>
                                </p:cTn>
                              </p:par>
                              <p:par>
                                <p:cTn id="191" presetID="10" presetClass="entr" presetSubtype="0" fill="hold" grpId="2" nodeType="withEffect">
                                  <p:stCondLst>
                                    <p:cond delay="0"/>
                                  </p:stCondLst>
                                  <p:childTnLst>
                                    <p:set>
                                      <p:cBhvr>
                                        <p:cTn id="192" dur="1" fill="hold">
                                          <p:stCondLst>
                                            <p:cond delay="0"/>
                                          </p:stCondLst>
                                        </p:cTn>
                                        <p:tgtEl>
                                          <p:spTgt spid="43"/>
                                        </p:tgtEl>
                                        <p:attrNameLst>
                                          <p:attrName>style.visibility</p:attrName>
                                        </p:attrNameLst>
                                      </p:cBhvr>
                                      <p:to>
                                        <p:strVal val="visible"/>
                                      </p:to>
                                    </p:set>
                                    <p:animEffect transition="in" filter="fade">
                                      <p:cBhvr>
                                        <p:cTn id="193" dur="1000"/>
                                        <p:tgtEl>
                                          <p:spTgt spid="43"/>
                                        </p:tgtEl>
                                      </p:cBhvr>
                                    </p:animEffect>
                                  </p:childTnLst>
                                </p:cTn>
                              </p:par>
                              <p:par>
                                <p:cTn id="194" presetID="10" presetClass="entr" presetSubtype="0" fill="hold" grpId="1" nodeType="withEffect">
                                  <p:stCondLst>
                                    <p:cond delay="0"/>
                                  </p:stCondLst>
                                  <p:childTnLst>
                                    <p:set>
                                      <p:cBhvr>
                                        <p:cTn id="195" dur="1" fill="hold">
                                          <p:stCondLst>
                                            <p:cond delay="0"/>
                                          </p:stCondLst>
                                        </p:cTn>
                                        <p:tgtEl>
                                          <p:spTgt spid="34"/>
                                        </p:tgtEl>
                                        <p:attrNameLst>
                                          <p:attrName>style.visibility</p:attrName>
                                        </p:attrNameLst>
                                      </p:cBhvr>
                                      <p:to>
                                        <p:strVal val="visible"/>
                                      </p:to>
                                    </p:set>
                                    <p:animEffect transition="in" filter="fade">
                                      <p:cBhvr>
                                        <p:cTn id="196" dur="1000"/>
                                        <p:tgtEl>
                                          <p:spTgt spid="34"/>
                                        </p:tgtEl>
                                      </p:cBhvr>
                                    </p:animEffect>
                                  </p:childTnLst>
                                </p:cTn>
                              </p:par>
                              <p:par>
                                <p:cTn id="197" presetID="10" presetClass="exit" presetSubtype="0" fill="hold" grpId="3" nodeType="withEffect">
                                  <p:stCondLst>
                                    <p:cond delay="0"/>
                                  </p:stCondLst>
                                  <p:childTnLst>
                                    <p:animEffect transition="out" filter="fade">
                                      <p:cBhvr>
                                        <p:cTn id="198" dur="1000"/>
                                        <p:tgtEl>
                                          <p:spTgt spid="29"/>
                                        </p:tgtEl>
                                      </p:cBhvr>
                                    </p:animEffect>
                                    <p:set>
                                      <p:cBhvr>
                                        <p:cTn id="199" dur="1" fill="hold">
                                          <p:stCondLst>
                                            <p:cond delay="999"/>
                                          </p:stCondLst>
                                        </p:cTn>
                                        <p:tgtEl>
                                          <p:spTgt spid="29"/>
                                        </p:tgtEl>
                                        <p:attrNameLst>
                                          <p:attrName>style.visibility</p:attrName>
                                        </p:attrNameLst>
                                      </p:cBhvr>
                                      <p:to>
                                        <p:strVal val="hidden"/>
                                      </p:to>
                                    </p:set>
                                  </p:childTnLst>
                                </p:cTn>
                              </p:par>
                              <p:par>
                                <p:cTn id="200" presetID="10" presetClass="exit" presetSubtype="0" fill="hold" grpId="3" nodeType="withEffect">
                                  <p:stCondLst>
                                    <p:cond delay="0"/>
                                  </p:stCondLst>
                                  <p:childTnLst>
                                    <p:animEffect transition="out" filter="fade">
                                      <p:cBhvr>
                                        <p:cTn id="201" dur="1000"/>
                                        <p:tgtEl>
                                          <p:spTgt spid="31"/>
                                        </p:tgtEl>
                                      </p:cBhvr>
                                    </p:animEffect>
                                    <p:set>
                                      <p:cBhvr>
                                        <p:cTn id="202" dur="1" fill="hold">
                                          <p:stCondLst>
                                            <p:cond delay="999"/>
                                          </p:stCondLst>
                                        </p:cTn>
                                        <p:tgtEl>
                                          <p:spTgt spid="31"/>
                                        </p:tgtEl>
                                        <p:attrNameLst>
                                          <p:attrName>style.visibility</p:attrName>
                                        </p:attrNameLst>
                                      </p:cBhvr>
                                      <p:to>
                                        <p:strVal val="hidden"/>
                                      </p:to>
                                    </p:set>
                                  </p:childTnLst>
                                </p:cTn>
                              </p:par>
                              <p:par>
                                <p:cTn id="203" presetID="10" presetClass="exit" presetSubtype="0" fill="hold" grpId="3" nodeType="withEffect">
                                  <p:stCondLst>
                                    <p:cond delay="0"/>
                                  </p:stCondLst>
                                  <p:childTnLst>
                                    <p:animEffect transition="out" filter="fade">
                                      <p:cBhvr>
                                        <p:cTn id="204" dur="1000"/>
                                        <p:tgtEl>
                                          <p:spTgt spid="32"/>
                                        </p:tgtEl>
                                      </p:cBhvr>
                                    </p:animEffect>
                                    <p:set>
                                      <p:cBhvr>
                                        <p:cTn id="205" dur="1" fill="hold">
                                          <p:stCondLst>
                                            <p:cond delay="999"/>
                                          </p:stCondLst>
                                        </p:cTn>
                                        <p:tgtEl>
                                          <p:spTgt spid="32"/>
                                        </p:tgtEl>
                                        <p:attrNameLst>
                                          <p:attrName>style.visibility</p:attrName>
                                        </p:attrNameLst>
                                      </p:cBhvr>
                                      <p:to>
                                        <p:strVal val="hidden"/>
                                      </p:to>
                                    </p:set>
                                  </p:childTnLst>
                                </p:cTn>
                              </p:par>
                            </p:childTnLst>
                          </p:cTn>
                        </p:par>
                        <p:par>
                          <p:cTn id="206" fill="hold">
                            <p:stCondLst>
                              <p:cond delay="2000"/>
                            </p:stCondLst>
                            <p:childTnLst>
                              <p:par>
                                <p:cTn id="207" presetID="22" presetClass="entr" presetSubtype="8" fill="hold"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wipe(left)">
                                      <p:cBhvr>
                                        <p:cTn id="209" dur="1000"/>
                                        <p:tgtEl>
                                          <p:spTgt spid="52"/>
                                        </p:tgtEl>
                                      </p:cBhvr>
                                    </p:animEffect>
                                  </p:childTnLst>
                                </p:cTn>
                              </p:par>
                              <p:par>
                                <p:cTn id="210" presetID="53" presetClass="entr" presetSubtype="0" fill="hold" grpId="0" nodeType="withEffect">
                                  <p:stCondLst>
                                    <p:cond delay="0"/>
                                  </p:stCondLst>
                                  <p:childTnLst>
                                    <p:set>
                                      <p:cBhvr>
                                        <p:cTn id="211" dur="1" fill="hold">
                                          <p:stCondLst>
                                            <p:cond delay="0"/>
                                          </p:stCondLst>
                                        </p:cTn>
                                        <p:tgtEl>
                                          <p:spTgt spid="53"/>
                                        </p:tgtEl>
                                        <p:attrNameLst>
                                          <p:attrName>style.visibility</p:attrName>
                                        </p:attrNameLst>
                                      </p:cBhvr>
                                      <p:to>
                                        <p:strVal val="visible"/>
                                      </p:to>
                                    </p:set>
                                    <p:anim calcmode="lin" valueType="num">
                                      <p:cBhvr>
                                        <p:cTn id="212" dur="1000" fill="hold"/>
                                        <p:tgtEl>
                                          <p:spTgt spid="53"/>
                                        </p:tgtEl>
                                        <p:attrNameLst>
                                          <p:attrName>ppt_w</p:attrName>
                                        </p:attrNameLst>
                                      </p:cBhvr>
                                      <p:tavLst>
                                        <p:tav tm="0">
                                          <p:val>
                                            <p:fltVal val="0"/>
                                          </p:val>
                                        </p:tav>
                                        <p:tav tm="100000">
                                          <p:val>
                                            <p:strVal val="#ppt_w"/>
                                          </p:val>
                                        </p:tav>
                                      </p:tavLst>
                                    </p:anim>
                                    <p:anim calcmode="lin" valueType="num">
                                      <p:cBhvr>
                                        <p:cTn id="213" dur="1000" fill="hold"/>
                                        <p:tgtEl>
                                          <p:spTgt spid="53"/>
                                        </p:tgtEl>
                                        <p:attrNameLst>
                                          <p:attrName>ppt_h</p:attrName>
                                        </p:attrNameLst>
                                      </p:cBhvr>
                                      <p:tavLst>
                                        <p:tav tm="0">
                                          <p:val>
                                            <p:fltVal val="0"/>
                                          </p:val>
                                        </p:tav>
                                        <p:tav tm="100000">
                                          <p:val>
                                            <p:strVal val="#ppt_h"/>
                                          </p:val>
                                        </p:tav>
                                      </p:tavLst>
                                    </p:anim>
                                    <p:animEffect transition="in" filter="fade">
                                      <p:cBhvr>
                                        <p:cTn id="214"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4" grpId="0" animBg="1"/>
      <p:bldP spid="34" grpId="1" animBg="1"/>
      <p:bldP spid="34" grpId="2" animBg="1"/>
      <p:bldP spid="37" grpId="0" animBg="1"/>
      <p:bldP spid="37" grpId="1" animBg="1"/>
      <p:bldP spid="38" grpId="0" animBg="1"/>
      <p:bldP spid="38" grpId="1" animBg="1"/>
      <p:bldP spid="39" grpId="0" animBg="1"/>
      <p:bldP spid="39" grpId="1" animBg="1"/>
      <p:bldP spid="39" grpId="2" animBg="1"/>
      <p:bldP spid="39" grpId="3" animBg="1"/>
      <p:bldP spid="40" grpId="0" animBg="1"/>
      <p:bldP spid="40" grpId="1" animBg="1"/>
      <p:bldP spid="40" grpId="2" animBg="1"/>
      <p:bldP spid="40" grpId="3" animBg="1"/>
      <p:bldP spid="41" grpId="0" animBg="1"/>
      <p:bldP spid="41" grpId="1" animBg="1"/>
      <p:bldP spid="41" grpId="2" animBg="1"/>
      <p:bldP spid="41" grpId="3" animBg="1"/>
      <p:bldP spid="42" grpId="0" animBg="1"/>
      <p:bldP spid="42" grpId="1" animBg="1"/>
      <p:bldP spid="42" grpId="3" animBg="1"/>
      <p:bldP spid="43" grpId="0" animBg="1"/>
      <p:bldP spid="43" grpId="1" animBg="1"/>
      <p:bldP spid="43" grpId="2" animBg="1"/>
      <p:bldP spid="47" grpId="0" animBg="1"/>
      <p:bldP spid="47" grpId="1" animBg="1"/>
      <p:bldP spid="48" grpId="0" animBg="1"/>
      <p:bldP spid="48" grpId="1" animBg="1"/>
      <p:bldP spid="49" grpId="0" animBg="1"/>
      <p:bldP spid="49" grpId="1" animBg="1"/>
      <p:bldP spid="50" grpId="0"/>
      <p:bldP spid="50" grpId="1"/>
      <p:bldP spid="51" grpId="0"/>
      <p:bldP spid="51" grpId="1"/>
      <p:bldP spid="53" grpId="0"/>
      <p:bldP spid="29" grpId="0" animBg="1"/>
      <p:bldP spid="29" grpId="1" animBg="1"/>
      <p:bldP spid="29" grpId="2" animBg="1"/>
      <p:bldP spid="29" grpId="3" animBg="1"/>
      <p:bldP spid="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914400"/>
            <a:ext cx="9144000" cy="5943600"/>
            <a:chOff x="1" y="889554"/>
            <a:chExt cx="9144000" cy="5943600"/>
          </a:xfrm>
        </p:grpSpPr>
        <p:sp>
          <p:nvSpPr>
            <p:cNvPr id="15" name="Rectangle 14"/>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grpSp>
        <p:nvGrpSpPr>
          <p:cNvPr id="3" name="Group 22"/>
          <p:cNvGrpSpPr/>
          <p:nvPr/>
        </p:nvGrpSpPr>
        <p:grpSpPr>
          <a:xfrm>
            <a:off x="0" y="1371600"/>
            <a:ext cx="4038600" cy="5486400"/>
            <a:chOff x="0" y="1371600"/>
            <a:chExt cx="4038600" cy="5486400"/>
          </a:xfrm>
        </p:grpSpPr>
        <p:sp>
          <p:nvSpPr>
            <p:cNvPr id="22" name="Rectangle 21"/>
            <p:cNvSpPr/>
            <p:nvPr/>
          </p:nvSpPr>
          <p:spPr>
            <a:xfrm>
              <a:off x="0" y="1371600"/>
              <a:ext cx="4038600" cy="54864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 name="Picture 17"/>
            <p:cNvPicPr>
              <a:picLocks noChangeAspect="1" noChangeArrowheads="1"/>
            </p:cNvPicPr>
            <p:nvPr/>
          </p:nvPicPr>
          <p:blipFill>
            <a:blip r:embed="rId3" cstate="print"/>
            <a:srcRect l="19531" t="40029" r="49777" b="19792"/>
            <a:stretch>
              <a:fillRect/>
            </a:stretch>
          </p:blipFill>
          <p:spPr bwMode="auto">
            <a:xfrm>
              <a:off x="0" y="1978429"/>
              <a:ext cx="4038600" cy="3965171"/>
            </a:xfrm>
            <a:prstGeom prst="rect">
              <a:avLst/>
            </a:prstGeom>
            <a:noFill/>
            <a:ln w="9525">
              <a:noFill/>
              <a:miter lim="800000"/>
              <a:headEnd/>
              <a:tailEnd/>
            </a:ln>
          </p:spPr>
        </p:pic>
      </p:grpSp>
      <p:pic>
        <p:nvPicPr>
          <p:cNvPr id="17" name="Picture 2"/>
          <p:cNvPicPr>
            <a:picLocks noChangeAspect="1" noChangeArrowheads="1"/>
          </p:cNvPicPr>
          <p:nvPr/>
        </p:nvPicPr>
        <p:blipFill>
          <a:blip r:embed="rId3" cstate="print"/>
          <a:srcRect l="54129" t="37053" r="13281" b="19792"/>
          <a:stretch>
            <a:fillRect/>
          </a:stretch>
        </p:blipFill>
        <p:spPr bwMode="auto">
          <a:xfrm>
            <a:off x="4001288" y="1390830"/>
            <a:ext cx="5142712" cy="5467170"/>
          </a:xfrm>
          <a:prstGeom prst="rect">
            <a:avLst/>
          </a:prstGeom>
          <a:noFill/>
          <a:ln w="9525">
            <a:noFill/>
            <a:miter lim="800000"/>
            <a:headEnd/>
            <a:tailEnd/>
          </a:ln>
        </p:spPr>
      </p:pic>
      <p:sp>
        <p:nvSpPr>
          <p:cNvPr id="30" name="TextBox 29"/>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useBgFill="1">
        <p:nvSpPr>
          <p:cNvPr id="14" name="Rectangle 13"/>
          <p:cNvSpPr/>
          <p:nvPr/>
        </p:nvSpPr>
        <p:spPr>
          <a:xfrm>
            <a:off x="0" y="685800"/>
            <a:ext cx="9144000" cy="707886"/>
          </a:xfrm>
          <a:prstGeom prst="rect">
            <a:avLst/>
          </a:prstGeom>
        </p:spPr>
        <p:txBody>
          <a:bodyPr wrap="square">
            <a:spAutoFit/>
          </a:bodyPr>
          <a:lstStyle/>
          <a:p>
            <a:pPr algn="ctr"/>
            <a:r>
              <a:rPr lang="en-US" sz="4000" b="1" dirty="0" smtClean="0"/>
              <a:t>10 countries with largest forest area . . . </a:t>
            </a:r>
          </a:p>
        </p:txBody>
      </p:sp>
      <p:sp>
        <p:nvSpPr>
          <p:cNvPr id="33" name="Pie 32"/>
          <p:cNvSpPr>
            <a:spLocks noChangeAspect="1"/>
          </p:cNvSpPr>
          <p:nvPr/>
        </p:nvSpPr>
        <p:spPr>
          <a:xfrm rot="7982638">
            <a:off x="128016" y="2002806"/>
            <a:ext cx="3730752" cy="3772481"/>
          </a:xfrm>
          <a:prstGeom prst="pie">
            <a:avLst>
              <a:gd name="adj1" fmla="val 19730051"/>
              <a:gd name="adj2" fmla="val 1025656"/>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4" name="Pie 33"/>
          <p:cNvSpPr>
            <a:spLocks noChangeAspect="1"/>
          </p:cNvSpPr>
          <p:nvPr/>
        </p:nvSpPr>
        <p:spPr>
          <a:xfrm rot="14115220">
            <a:off x="132312" y="2081560"/>
            <a:ext cx="3672371" cy="3677425"/>
          </a:xfrm>
          <a:prstGeom prst="pie">
            <a:avLst>
              <a:gd name="adj1" fmla="val 16509386"/>
              <a:gd name="adj2" fmla="val 2140062"/>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6" name="Rectangle 35"/>
          <p:cNvSpPr/>
          <p:nvPr/>
        </p:nvSpPr>
        <p:spPr>
          <a:xfrm>
            <a:off x="2133600" y="3429000"/>
            <a:ext cx="1183594" cy="707886"/>
          </a:xfrm>
          <a:prstGeom prst="rect">
            <a:avLst/>
          </a:prstGeom>
          <a:solidFill>
            <a:schemeClr val="tx1"/>
          </a:solidFill>
        </p:spPr>
        <p:txBody>
          <a:bodyPr wrap="square">
            <a:spAutoFit/>
          </a:bodyPr>
          <a:lstStyle/>
          <a:p>
            <a:r>
              <a:rPr lang="en-US" sz="4000" b="1" dirty="0" smtClean="0">
                <a:solidFill>
                  <a:schemeClr val="bg1"/>
                </a:solidFill>
              </a:rPr>
              <a:t>53%</a:t>
            </a:r>
            <a:endParaRPr lang="en-US" sz="4000" b="1" dirty="0">
              <a:solidFill>
                <a:schemeClr val="bg1"/>
              </a:solidFill>
            </a:endParaRPr>
          </a:p>
        </p:txBody>
      </p:sp>
      <p:sp>
        <p:nvSpPr>
          <p:cNvPr id="42" name="Rectangle 41"/>
          <p:cNvSpPr/>
          <p:nvPr/>
        </p:nvSpPr>
        <p:spPr>
          <a:xfrm>
            <a:off x="4114800" y="4038600"/>
            <a:ext cx="4876800" cy="22098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4038600" y="6248400"/>
            <a:ext cx="4876800" cy="381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45"/>
          <p:cNvGrpSpPr/>
          <p:nvPr/>
        </p:nvGrpSpPr>
        <p:grpSpPr>
          <a:xfrm>
            <a:off x="2953512" y="1752600"/>
            <a:ext cx="1694688" cy="2286000"/>
            <a:chOff x="2953512" y="1752600"/>
            <a:chExt cx="1694688" cy="2286000"/>
          </a:xfrm>
        </p:grpSpPr>
        <p:sp>
          <p:nvSpPr>
            <p:cNvPr id="44" name="Left Brace 43"/>
            <p:cNvSpPr/>
            <p:nvPr/>
          </p:nvSpPr>
          <p:spPr>
            <a:xfrm>
              <a:off x="3657600" y="1752600"/>
              <a:ext cx="990600" cy="2286000"/>
            </a:xfrm>
            <a:prstGeom prst="leftBrace">
              <a:avLst>
                <a:gd name="adj1" fmla="val 8333"/>
                <a:gd name="adj2" fmla="val 4913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2953512" y="2880360"/>
              <a:ext cx="701040" cy="518160"/>
            </a:xfrm>
            <a:custGeom>
              <a:avLst/>
              <a:gdLst>
                <a:gd name="connsiteX0" fmla="*/ 701040 w 701040"/>
                <a:gd name="connsiteY0" fmla="*/ 0 h 518160"/>
                <a:gd name="connsiteX1" fmla="*/ 320040 w 701040"/>
                <a:gd name="connsiteY1" fmla="*/ 30480 h 518160"/>
                <a:gd name="connsiteX2" fmla="*/ 76200 w 701040"/>
                <a:gd name="connsiteY2" fmla="*/ 152400 h 518160"/>
                <a:gd name="connsiteX3" fmla="*/ 0 w 701040"/>
                <a:gd name="connsiteY3" fmla="*/ 518160 h 518160"/>
              </a:gdLst>
              <a:ahLst/>
              <a:cxnLst>
                <a:cxn ang="0">
                  <a:pos x="connsiteX0" y="connsiteY0"/>
                </a:cxn>
                <a:cxn ang="0">
                  <a:pos x="connsiteX1" y="connsiteY1"/>
                </a:cxn>
                <a:cxn ang="0">
                  <a:pos x="connsiteX2" y="connsiteY2"/>
                </a:cxn>
                <a:cxn ang="0">
                  <a:pos x="connsiteX3" y="connsiteY3"/>
                </a:cxn>
              </a:cxnLst>
              <a:rect l="l" t="t" r="r" b="b"/>
              <a:pathLst>
                <a:path w="701040" h="518160">
                  <a:moveTo>
                    <a:pt x="701040" y="0"/>
                  </a:moveTo>
                  <a:cubicBezTo>
                    <a:pt x="562610" y="2540"/>
                    <a:pt x="424180" y="5080"/>
                    <a:pt x="320040" y="30480"/>
                  </a:cubicBezTo>
                  <a:cubicBezTo>
                    <a:pt x="215900" y="55880"/>
                    <a:pt x="129540" y="71120"/>
                    <a:pt x="76200" y="152400"/>
                  </a:cubicBezTo>
                  <a:cubicBezTo>
                    <a:pt x="22860" y="233680"/>
                    <a:pt x="11430" y="375920"/>
                    <a:pt x="0" y="518160"/>
                  </a:cubicBezTo>
                </a:path>
              </a:pathLst>
            </a:cu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51" name="Straight Connector 50"/>
          <p:cNvCxnSpPr/>
          <p:nvPr/>
        </p:nvCxnSpPr>
        <p:spPr>
          <a:xfrm>
            <a:off x="457200" y="685800"/>
            <a:ext cx="533400" cy="762000"/>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85800" y="0"/>
            <a:ext cx="533400" cy="1107996"/>
          </a:xfrm>
          <a:prstGeom prst="rect">
            <a:avLst/>
          </a:prstGeom>
          <a:noFill/>
        </p:spPr>
        <p:txBody>
          <a:bodyPr wrap="square">
            <a:spAutoFit/>
          </a:bodyPr>
          <a:lstStyle/>
          <a:p>
            <a:r>
              <a:rPr lang="en-US" sz="6600" b="1" dirty="0" smtClean="0">
                <a:solidFill>
                  <a:srgbClr val="FF0000"/>
                </a:solidFill>
                <a:effectLst>
                  <a:outerShdw dist="50800" dir="5400000" algn="ctr" rotWithShape="0">
                    <a:schemeClr val="tx1"/>
                  </a:outerShdw>
                </a:effectLst>
              </a:rPr>
              <a:t>5</a:t>
            </a:r>
            <a:endParaRPr lang="en-US" sz="6600" b="1" dirty="0">
              <a:solidFill>
                <a:srgbClr val="FF0000"/>
              </a:solidFill>
              <a:effectLst>
                <a:outerShdw dist="50800" dir="5400000" algn="ctr" rotWithShape="0">
                  <a:schemeClr val="tx1"/>
                </a:outerShdw>
              </a:effectLst>
            </a:endParaRPr>
          </a:p>
        </p:txBody>
      </p:sp>
      <p:sp>
        <p:nvSpPr>
          <p:cNvPr id="57" name="Pie 56"/>
          <p:cNvSpPr/>
          <p:nvPr/>
        </p:nvSpPr>
        <p:spPr>
          <a:xfrm rot="16200000">
            <a:off x="109728" y="2087879"/>
            <a:ext cx="3733798" cy="3672841"/>
          </a:xfrm>
          <a:prstGeom prst="pie">
            <a:avLst>
              <a:gd name="adj1" fmla="val 0"/>
              <a:gd name="adj2" fmla="val 4391633"/>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8" name="Rectangle 57"/>
          <p:cNvSpPr/>
          <p:nvPr/>
        </p:nvSpPr>
        <p:spPr>
          <a:xfrm>
            <a:off x="4191000" y="1447800"/>
            <a:ext cx="4800600" cy="8382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Rectangle 58"/>
          <p:cNvSpPr/>
          <p:nvPr/>
        </p:nvSpPr>
        <p:spPr>
          <a:xfrm>
            <a:off x="4114800" y="2286000"/>
            <a:ext cx="4876800" cy="381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Rectangle 60"/>
          <p:cNvSpPr/>
          <p:nvPr/>
        </p:nvSpPr>
        <p:spPr>
          <a:xfrm>
            <a:off x="4114800" y="3581400"/>
            <a:ext cx="4876800" cy="381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Pie 61"/>
          <p:cNvSpPr/>
          <p:nvPr/>
        </p:nvSpPr>
        <p:spPr>
          <a:xfrm rot="20513580">
            <a:off x="97293" y="2089475"/>
            <a:ext cx="3733798" cy="3672841"/>
          </a:xfrm>
          <a:prstGeom prst="pie">
            <a:avLst>
              <a:gd name="adj1" fmla="val 0"/>
              <a:gd name="adj2" fmla="val 2750909"/>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6" name="Pie 65"/>
          <p:cNvSpPr/>
          <p:nvPr/>
        </p:nvSpPr>
        <p:spPr>
          <a:xfrm rot="5201089">
            <a:off x="155448" y="2014934"/>
            <a:ext cx="3657600" cy="3803904"/>
          </a:xfrm>
          <a:prstGeom prst="pie">
            <a:avLst>
              <a:gd name="adj1" fmla="val 21318390"/>
              <a:gd name="adj2" fmla="val 940615"/>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7" name="Pie 66"/>
          <p:cNvSpPr/>
          <p:nvPr/>
        </p:nvSpPr>
        <p:spPr>
          <a:xfrm rot="16200000">
            <a:off x="152401" y="2057398"/>
            <a:ext cx="3657600" cy="3657601"/>
          </a:xfrm>
          <a:prstGeom prst="pie">
            <a:avLst>
              <a:gd name="adj1" fmla="val 7072320"/>
              <a:gd name="adj2" fmla="val 10376245"/>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 name="Oval 34"/>
          <p:cNvSpPr>
            <a:spLocks noChangeAspect="1"/>
          </p:cNvSpPr>
          <p:nvPr/>
        </p:nvSpPr>
        <p:spPr>
          <a:xfrm>
            <a:off x="152400" y="2057400"/>
            <a:ext cx="3675888" cy="3675888"/>
          </a:xfrm>
          <a:prstGeom prst="ellips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2" name="Group 71"/>
          <p:cNvGrpSpPr/>
          <p:nvPr/>
        </p:nvGrpSpPr>
        <p:grpSpPr>
          <a:xfrm>
            <a:off x="2514600" y="2514600"/>
            <a:ext cx="2057400" cy="1929384"/>
            <a:chOff x="2514600" y="2514600"/>
            <a:chExt cx="2057400" cy="1929384"/>
          </a:xfrm>
        </p:grpSpPr>
        <p:sp>
          <p:nvSpPr>
            <p:cNvPr id="69" name="Left Brace 68"/>
            <p:cNvSpPr/>
            <p:nvPr/>
          </p:nvSpPr>
          <p:spPr>
            <a:xfrm>
              <a:off x="3657600" y="2514600"/>
              <a:ext cx="914400" cy="1143000"/>
            </a:xfrm>
            <a:prstGeom prst="leftBrace">
              <a:avLst>
                <a:gd name="adj1" fmla="val 8333"/>
                <a:gd name="adj2" fmla="val 4913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2514600" y="3072384"/>
              <a:ext cx="1310640" cy="1371600"/>
            </a:xfrm>
            <a:custGeom>
              <a:avLst/>
              <a:gdLst>
                <a:gd name="connsiteX0" fmla="*/ 701040 w 701040"/>
                <a:gd name="connsiteY0" fmla="*/ 0 h 518160"/>
                <a:gd name="connsiteX1" fmla="*/ 320040 w 701040"/>
                <a:gd name="connsiteY1" fmla="*/ 30480 h 518160"/>
                <a:gd name="connsiteX2" fmla="*/ 76200 w 701040"/>
                <a:gd name="connsiteY2" fmla="*/ 152400 h 518160"/>
                <a:gd name="connsiteX3" fmla="*/ 0 w 701040"/>
                <a:gd name="connsiteY3" fmla="*/ 518160 h 518160"/>
              </a:gdLst>
              <a:ahLst/>
              <a:cxnLst>
                <a:cxn ang="0">
                  <a:pos x="connsiteX0" y="connsiteY0"/>
                </a:cxn>
                <a:cxn ang="0">
                  <a:pos x="connsiteX1" y="connsiteY1"/>
                </a:cxn>
                <a:cxn ang="0">
                  <a:pos x="connsiteX2" y="connsiteY2"/>
                </a:cxn>
                <a:cxn ang="0">
                  <a:pos x="connsiteX3" y="connsiteY3"/>
                </a:cxn>
              </a:cxnLst>
              <a:rect l="l" t="t" r="r" b="b"/>
              <a:pathLst>
                <a:path w="701040" h="518160">
                  <a:moveTo>
                    <a:pt x="701040" y="0"/>
                  </a:moveTo>
                  <a:cubicBezTo>
                    <a:pt x="562610" y="2540"/>
                    <a:pt x="424180" y="5080"/>
                    <a:pt x="320040" y="30480"/>
                  </a:cubicBezTo>
                  <a:cubicBezTo>
                    <a:pt x="215900" y="55880"/>
                    <a:pt x="129540" y="71120"/>
                    <a:pt x="76200" y="152400"/>
                  </a:cubicBezTo>
                  <a:cubicBezTo>
                    <a:pt x="22860" y="233680"/>
                    <a:pt x="11430" y="375920"/>
                    <a:pt x="0" y="518160"/>
                  </a:cubicBezTo>
                </a:path>
              </a:pathLst>
            </a:cu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3" name="Rectangle 72"/>
          <p:cNvSpPr/>
          <p:nvPr/>
        </p:nvSpPr>
        <p:spPr>
          <a:xfrm>
            <a:off x="2133600" y="4572000"/>
            <a:ext cx="1183594" cy="707886"/>
          </a:xfrm>
          <a:prstGeom prst="rect">
            <a:avLst/>
          </a:prstGeom>
          <a:solidFill>
            <a:schemeClr val="tx1"/>
          </a:solidFill>
        </p:spPr>
        <p:txBody>
          <a:bodyPr wrap="square">
            <a:spAutoFit/>
          </a:bodyPr>
          <a:lstStyle/>
          <a:p>
            <a:r>
              <a:rPr lang="en-US" sz="4000" b="1" dirty="0" smtClean="0">
                <a:solidFill>
                  <a:schemeClr val="bg1"/>
                </a:solidFill>
              </a:rPr>
              <a:t>22%</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1000"/>
                                        <p:tgtEl>
                                          <p:spTgt spid="36"/>
                                        </p:tgtEl>
                                      </p:cBhvr>
                                    </p:animEffect>
                                    <p:set>
                                      <p:cBhvr>
                                        <p:cTn id="16" dur="1" fill="hold">
                                          <p:stCondLst>
                                            <p:cond delay="999"/>
                                          </p:stCondLst>
                                        </p:cTn>
                                        <p:tgtEl>
                                          <p:spTgt spid="3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1000"/>
                                        <p:tgtEl>
                                          <p:spTgt spid="67"/>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1000"/>
                                        <p:tgtEl>
                                          <p:spTgt spid="6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1000"/>
                                        <p:tgtEl>
                                          <p:spTgt spid="5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1000"/>
                                        <p:tgtEl>
                                          <p:spTgt spid="5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childTnLst>
                                </p:cTn>
                              </p:par>
                            </p:childTnLst>
                          </p:cTn>
                        </p:par>
                        <p:par>
                          <p:cTn id="42" fill="hold">
                            <p:stCondLst>
                              <p:cond delay="2000"/>
                            </p:stCondLst>
                            <p:childTnLst>
                              <p:par>
                                <p:cTn id="43" presetID="22" presetClass="entr" presetSubtype="2" fill="hold"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right)">
                                      <p:cBhvr>
                                        <p:cTn id="45" dur="1000"/>
                                        <p:tgtEl>
                                          <p:spTgt spid="72"/>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57" grpId="1" animBg="1"/>
      <p:bldP spid="58" grpId="0" animBg="1"/>
      <p:bldP spid="59" grpId="0" animBg="1"/>
      <p:bldP spid="61" grpId="0" animBg="1"/>
      <p:bldP spid="62" grpId="1" animBg="1"/>
      <p:bldP spid="66" grpId="1" animBg="1"/>
      <p:bldP spid="67"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
          <p:cNvGrpSpPr/>
          <p:nvPr/>
        </p:nvGrpSpPr>
        <p:grpSpPr>
          <a:xfrm>
            <a:off x="0" y="914400"/>
            <a:ext cx="9144000" cy="5943600"/>
            <a:chOff x="1" y="889554"/>
            <a:chExt cx="9144000" cy="5943600"/>
          </a:xfrm>
        </p:grpSpPr>
        <p:sp>
          <p:nvSpPr>
            <p:cNvPr id="55" name="Rectangle 54"/>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6"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grpSp>
        <p:nvGrpSpPr>
          <p:cNvPr id="53" name="Group 52"/>
          <p:cNvGrpSpPr/>
          <p:nvPr/>
        </p:nvGrpSpPr>
        <p:grpSpPr>
          <a:xfrm>
            <a:off x="0" y="0"/>
            <a:ext cx="9144000" cy="6858000"/>
            <a:chOff x="0" y="0"/>
            <a:chExt cx="9144000" cy="6858000"/>
          </a:xfrm>
        </p:grpSpPr>
        <p:grpSp>
          <p:nvGrpSpPr>
            <p:cNvPr id="49" name="Group 48"/>
            <p:cNvGrpSpPr/>
            <p:nvPr/>
          </p:nvGrpSpPr>
          <p:grpSpPr>
            <a:xfrm>
              <a:off x="0" y="0"/>
              <a:ext cx="9144000" cy="6858000"/>
              <a:chOff x="0" y="0"/>
              <a:chExt cx="9144000" cy="6858000"/>
            </a:xfrm>
          </p:grpSpPr>
          <p:grpSp>
            <p:nvGrpSpPr>
              <p:cNvPr id="44" name="Group 43"/>
              <p:cNvGrpSpPr/>
              <p:nvPr/>
            </p:nvGrpSpPr>
            <p:grpSpPr>
              <a:xfrm>
                <a:off x="0" y="0"/>
                <a:ext cx="9144000" cy="6858000"/>
                <a:chOff x="0" y="0"/>
                <a:chExt cx="9144000" cy="6858000"/>
              </a:xfrm>
            </p:grpSpPr>
            <p:sp useBgFill="1">
              <p:nvSpPr>
                <p:cNvPr id="14" name="Rectangle 13"/>
                <p:cNvSpPr/>
                <p:nvPr/>
              </p:nvSpPr>
              <p:spPr>
                <a:xfrm>
                  <a:off x="0" y="685800"/>
                  <a:ext cx="9144000" cy="707886"/>
                </a:xfrm>
                <a:prstGeom prst="rect">
                  <a:avLst/>
                </a:prstGeom>
              </p:spPr>
              <p:txBody>
                <a:bodyPr wrap="square">
                  <a:spAutoFit/>
                </a:bodyPr>
                <a:lstStyle/>
                <a:p>
                  <a:pPr algn="ctr"/>
                  <a:r>
                    <a:rPr lang="en-US" sz="4000" b="1" dirty="0" smtClean="0"/>
                    <a:t>10 countries with largest forest area . . . </a:t>
                  </a:r>
                </a:p>
              </p:txBody>
            </p:sp>
            <p:grpSp>
              <p:nvGrpSpPr>
                <p:cNvPr id="3" name="Group 22"/>
                <p:cNvGrpSpPr/>
                <p:nvPr/>
              </p:nvGrpSpPr>
              <p:grpSpPr>
                <a:xfrm>
                  <a:off x="0" y="1371600"/>
                  <a:ext cx="4038600" cy="5486400"/>
                  <a:chOff x="0" y="1371600"/>
                  <a:chExt cx="4038600" cy="5486400"/>
                </a:xfrm>
              </p:grpSpPr>
              <p:sp>
                <p:nvSpPr>
                  <p:cNvPr id="22" name="Rectangle 21"/>
                  <p:cNvSpPr/>
                  <p:nvPr/>
                </p:nvSpPr>
                <p:spPr>
                  <a:xfrm>
                    <a:off x="0" y="1371600"/>
                    <a:ext cx="4038600" cy="54864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 name="Picture 17"/>
                  <p:cNvPicPr>
                    <a:picLocks noChangeAspect="1" noChangeArrowheads="1"/>
                  </p:cNvPicPr>
                  <p:nvPr/>
                </p:nvPicPr>
                <p:blipFill>
                  <a:blip r:embed="rId3" cstate="print"/>
                  <a:srcRect l="19531" t="40029" r="49777" b="19792"/>
                  <a:stretch>
                    <a:fillRect/>
                  </a:stretch>
                </p:blipFill>
                <p:spPr bwMode="auto">
                  <a:xfrm>
                    <a:off x="0" y="1978429"/>
                    <a:ext cx="4038600" cy="3965171"/>
                  </a:xfrm>
                  <a:prstGeom prst="rect">
                    <a:avLst/>
                  </a:prstGeom>
                  <a:noFill/>
                  <a:ln w="9525">
                    <a:noFill/>
                    <a:miter lim="800000"/>
                    <a:headEnd/>
                    <a:tailEnd/>
                  </a:ln>
                </p:spPr>
              </p:pic>
            </p:grpSp>
            <p:pic>
              <p:nvPicPr>
                <p:cNvPr id="17" name="Picture 2"/>
                <p:cNvPicPr>
                  <a:picLocks noChangeAspect="1" noChangeArrowheads="1"/>
                </p:cNvPicPr>
                <p:nvPr/>
              </p:nvPicPr>
              <p:blipFill>
                <a:blip r:embed="rId3" cstate="print"/>
                <a:srcRect l="54129" t="37053" r="13281" b="19792"/>
                <a:stretch>
                  <a:fillRect/>
                </a:stretch>
              </p:blipFill>
              <p:spPr bwMode="auto">
                <a:xfrm>
                  <a:off x="4001288" y="1390830"/>
                  <a:ext cx="5142712" cy="5467170"/>
                </a:xfrm>
                <a:prstGeom prst="rect">
                  <a:avLst/>
                </a:prstGeom>
                <a:noFill/>
                <a:ln w="9525">
                  <a:noFill/>
                  <a:miter lim="800000"/>
                  <a:headEnd/>
                  <a:tailEnd/>
                </a:ln>
              </p:spPr>
            </p:pic>
            <p:sp>
              <p:nvSpPr>
                <p:cNvPr id="42" name="Rectangle 41"/>
                <p:cNvSpPr/>
                <p:nvPr/>
              </p:nvSpPr>
              <p:spPr>
                <a:xfrm>
                  <a:off x="4114800" y="4038600"/>
                  <a:ext cx="4876800" cy="22098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Rectangle 42"/>
                <p:cNvSpPr/>
                <p:nvPr/>
              </p:nvSpPr>
              <p:spPr>
                <a:xfrm>
                  <a:off x="4038600" y="6248400"/>
                  <a:ext cx="4876800" cy="381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Connector 50"/>
                <p:cNvCxnSpPr/>
                <p:nvPr/>
              </p:nvCxnSpPr>
              <p:spPr>
                <a:xfrm>
                  <a:off x="457200" y="685800"/>
                  <a:ext cx="533400" cy="762000"/>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Pie 56"/>
                <p:cNvSpPr/>
                <p:nvPr/>
              </p:nvSpPr>
              <p:spPr>
                <a:xfrm rot="16200000">
                  <a:off x="109728" y="2087879"/>
                  <a:ext cx="3733798" cy="3672841"/>
                </a:xfrm>
                <a:prstGeom prst="pie">
                  <a:avLst>
                    <a:gd name="adj1" fmla="val 0"/>
                    <a:gd name="adj2" fmla="val 4391633"/>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8" name="Rectangle 57"/>
                <p:cNvSpPr/>
                <p:nvPr/>
              </p:nvSpPr>
              <p:spPr>
                <a:xfrm>
                  <a:off x="4191000" y="1447800"/>
                  <a:ext cx="4800600" cy="8382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Rectangle 58"/>
                <p:cNvSpPr/>
                <p:nvPr/>
              </p:nvSpPr>
              <p:spPr>
                <a:xfrm>
                  <a:off x="4114800" y="2286000"/>
                  <a:ext cx="4876800" cy="381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Pie 61"/>
                <p:cNvSpPr/>
                <p:nvPr/>
              </p:nvSpPr>
              <p:spPr>
                <a:xfrm rot="20513580">
                  <a:off x="97293" y="2089475"/>
                  <a:ext cx="3733798" cy="3672841"/>
                </a:xfrm>
                <a:prstGeom prst="pie">
                  <a:avLst>
                    <a:gd name="adj1" fmla="val 0"/>
                    <a:gd name="adj2" fmla="val 2750909"/>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6" name="Pie 65"/>
                <p:cNvSpPr/>
                <p:nvPr/>
              </p:nvSpPr>
              <p:spPr>
                <a:xfrm rot="5201089">
                  <a:off x="155448" y="2014934"/>
                  <a:ext cx="3657600" cy="3803904"/>
                </a:xfrm>
                <a:prstGeom prst="pie">
                  <a:avLst>
                    <a:gd name="adj1" fmla="val 21318390"/>
                    <a:gd name="adj2" fmla="val 940615"/>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73" name="Rectangle 72"/>
                <p:cNvSpPr/>
                <p:nvPr/>
              </p:nvSpPr>
              <p:spPr>
                <a:xfrm>
                  <a:off x="2133600" y="4572000"/>
                  <a:ext cx="1183594" cy="707886"/>
                </a:xfrm>
                <a:prstGeom prst="rect">
                  <a:avLst/>
                </a:prstGeom>
                <a:solidFill>
                  <a:schemeClr val="tx1"/>
                </a:solidFill>
              </p:spPr>
              <p:txBody>
                <a:bodyPr wrap="square">
                  <a:spAutoFit/>
                </a:bodyPr>
                <a:lstStyle/>
                <a:p>
                  <a:r>
                    <a:rPr lang="en-US" sz="4000" b="1" dirty="0" smtClean="0">
                      <a:solidFill>
                        <a:schemeClr val="bg1"/>
                      </a:solidFill>
                    </a:rPr>
                    <a:t>22%</a:t>
                  </a:r>
                  <a:endParaRPr lang="en-US" sz="4000" b="1" dirty="0">
                    <a:solidFill>
                      <a:schemeClr val="bg1"/>
                    </a:solidFill>
                  </a:endParaRPr>
                </a:p>
              </p:txBody>
            </p:sp>
            <p:sp>
              <p:nvSpPr>
                <p:cNvPr id="35" name="Oval 34"/>
                <p:cNvSpPr>
                  <a:spLocks noChangeAspect="1"/>
                </p:cNvSpPr>
                <p:nvPr/>
              </p:nvSpPr>
              <p:spPr>
                <a:xfrm>
                  <a:off x="152400" y="2057400"/>
                  <a:ext cx="3675888" cy="3675888"/>
                </a:xfrm>
                <a:prstGeom prst="ellips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1"/>
                <p:cNvSpPr/>
                <p:nvPr/>
              </p:nvSpPr>
              <p:spPr>
                <a:xfrm>
                  <a:off x="4114800" y="3581400"/>
                  <a:ext cx="4876800" cy="381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ectangle 51"/>
                <p:cNvSpPr/>
                <p:nvPr/>
              </p:nvSpPr>
              <p:spPr>
                <a:xfrm>
                  <a:off x="685800" y="0"/>
                  <a:ext cx="533400" cy="1107996"/>
                </a:xfrm>
                <a:prstGeom prst="rect">
                  <a:avLst/>
                </a:prstGeom>
                <a:noFill/>
              </p:spPr>
              <p:txBody>
                <a:bodyPr wrap="square">
                  <a:spAutoFit/>
                </a:bodyPr>
                <a:lstStyle/>
                <a:p>
                  <a:r>
                    <a:rPr lang="en-US" sz="6600" b="1" dirty="0" smtClean="0">
                      <a:solidFill>
                        <a:srgbClr val="FF0000"/>
                      </a:solidFill>
                      <a:effectLst>
                        <a:outerShdw dist="50800" dir="5400000" algn="ctr" rotWithShape="0">
                          <a:schemeClr val="tx1"/>
                        </a:outerShdw>
                      </a:effectLst>
                    </a:rPr>
                    <a:t>5</a:t>
                  </a:r>
                  <a:endParaRPr lang="en-US" sz="6600" b="1" dirty="0">
                    <a:solidFill>
                      <a:srgbClr val="FF0000"/>
                    </a:solidFill>
                    <a:effectLst>
                      <a:outerShdw dist="50800" dir="5400000" algn="ctr" rotWithShape="0">
                        <a:schemeClr val="tx1"/>
                      </a:outerShdw>
                    </a:effectLst>
                  </a:endParaRPr>
                </a:p>
              </p:txBody>
            </p:sp>
            <p:sp>
              <p:nvSpPr>
                <p:cNvPr id="30" name="TextBox 29"/>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grpSp>
              <p:nvGrpSpPr>
                <p:cNvPr id="5" name="Group 71"/>
                <p:cNvGrpSpPr/>
                <p:nvPr/>
              </p:nvGrpSpPr>
              <p:grpSpPr>
                <a:xfrm>
                  <a:off x="2514600" y="2514600"/>
                  <a:ext cx="2057400" cy="1929384"/>
                  <a:chOff x="2514600" y="2514600"/>
                  <a:chExt cx="2057400" cy="1929384"/>
                </a:xfrm>
              </p:grpSpPr>
              <p:sp>
                <p:nvSpPr>
                  <p:cNvPr id="71" name="Freeform 70"/>
                  <p:cNvSpPr/>
                  <p:nvPr/>
                </p:nvSpPr>
                <p:spPr>
                  <a:xfrm>
                    <a:off x="2514600" y="3072384"/>
                    <a:ext cx="1310640" cy="1371600"/>
                  </a:xfrm>
                  <a:custGeom>
                    <a:avLst/>
                    <a:gdLst>
                      <a:gd name="connsiteX0" fmla="*/ 701040 w 701040"/>
                      <a:gd name="connsiteY0" fmla="*/ 0 h 518160"/>
                      <a:gd name="connsiteX1" fmla="*/ 320040 w 701040"/>
                      <a:gd name="connsiteY1" fmla="*/ 30480 h 518160"/>
                      <a:gd name="connsiteX2" fmla="*/ 76200 w 701040"/>
                      <a:gd name="connsiteY2" fmla="*/ 152400 h 518160"/>
                      <a:gd name="connsiteX3" fmla="*/ 0 w 701040"/>
                      <a:gd name="connsiteY3" fmla="*/ 518160 h 518160"/>
                    </a:gdLst>
                    <a:ahLst/>
                    <a:cxnLst>
                      <a:cxn ang="0">
                        <a:pos x="connsiteX0" y="connsiteY0"/>
                      </a:cxn>
                      <a:cxn ang="0">
                        <a:pos x="connsiteX1" y="connsiteY1"/>
                      </a:cxn>
                      <a:cxn ang="0">
                        <a:pos x="connsiteX2" y="connsiteY2"/>
                      </a:cxn>
                      <a:cxn ang="0">
                        <a:pos x="connsiteX3" y="connsiteY3"/>
                      </a:cxn>
                    </a:cxnLst>
                    <a:rect l="l" t="t" r="r" b="b"/>
                    <a:pathLst>
                      <a:path w="701040" h="518160">
                        <a:moveTo>
                          <a:pt x="701040" y="0"/>
                        </a:moveTo>
                        <a:cubicBezTo>
                          <a:pt x="562610" y="2540"/>
                          <a:pt x="424180" y="5080"/>
                          <a:pt x="320040" y="30480"/>
                        </a:cubicBezTo>
                        <a:cubicBezTo>
                          <a:pt x="215900" y="55880"/>
                          <a:pt x="129540" y="71120"/>
                          <a:pt x="76200" y="152400"/>
                        </a:cubicBezTo>
                        <a:cubicBezTo>
                          <a:pt x="22860" y="233680"/>
                          <a:pt x="11430" y="375920"/>
                          <a:pt x="0" y="518160"/>
                        </a:cubicBezTo>
                      </a:path>
                    </a:pathLst>
                  </a:cu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Left Brace 68"/>
                  <p:cNvSpPr/>
                  <p:nvPr/>
                </p:nvSpPr>
                <p:spPr>
                  <a:xfrm>
                    <a:off x="3657600" y="2514600"/>
                    <a:ext cx="914400" cy="1143000"/>
                  </a:xfrm>
                  <a:prstGeom prst="leftBrace">
                    <a:avLst>
                      <a:gd name="adj1" fmla="val 8333"/>
                      <a:gd name="adj2" fmla="val 4913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7" name="Pie 66"/>
                <p:cNvSpPr/>
                <p:nvPr/>
              </p:nvSpPr>
              <p:spPr>
                <a:xfrm rot="16200000">
                  <a:off x="152401" y="2057398"/>
                  <a:ext cx="3657600" cy="3657601"/>
                </a:xfrm>
                <a:prstGeom prst="pie">
                  <a:avLst>
                    <a:gd name="adj1" fmla="val 7072320"/>
                    <a:gd name="adj2" fmla="val 10376245"/>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4" name="Pie 33"/>
              <p:cNvSpPr>
                <a:spLocks noChangeAspect="1"/>
              </p:cNvSpPr>
              <p:nvPr/>
            </p:nvSpPr>
            <p:spPr>
              <a:xfrm rot="14115220">
                <a:off x="132312" y="2081560"/>
                <a:ext cx="3672371" cy="3677425"/>
              </a:xfrm>
              <a:prstGeom prst="pie">
                <a:avLst>
                  <a:gd name="adj1" fmla="val 16509386"/>
                  <a:gd name="adj2" fmla="val 2140062"/>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33" name="Pie 32"/>
            <p:cNvSpPr>
              <a:spLocks noChangeAspect="1"/>
            </p:cNvSpPr>
            <p:nvPr/>
          </p:nvSpPr>
          <p:spPr>
            <a:xfrm rot="7982638">
              <a:off x="128016" y="2002806"/>
              <a:ext cx="3730752" cy="3772481"/>
            </a:xfrm>
            <a:prstGeom prst="pie">
              <a:avLst>
                <a:gd name="adj1" fmla="val 19730051"/>
                <a:gd name="adj2" fmla="val 1025656"/>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0" name="Oval 49"/>
            <p:cNvSpPr>
              <a:spLocks noChangeAspect="1"/>
            </p:cNvSpPr>
            <p:nvPr/>
          </p:nvSpPr>
          <p:spPr>
            <a:xfrm>
              <a:off x="152400" y="2057400"/>
              <a:ext cx="3675888" cy="3675888"/>
            </a:xfrm>
            <a:prstGeom prst="ellipse">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useBgFill="1">
        <p:nvSpPr>
          <p:cNvPr id="31" name="TextBox 30"/>
          <p:cNvSpPr txBox="1"/>
          <p:nvPr/>
        </p:nvSpPr>
        <p:spPr>
          <a:xfrm>
            <a:off x="0" y="0"/>
            <a:ext cx="9144000" cy="762000"/>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North American Forests</a:t>
            </a:r>
          </a:p>
        </p:txBody>
      </p:sp>
      <p:grpSp>
        <p:nvGrpSpPr>
          <p:cNvPr id="48" name="Group 47"/>
          <p:cNvGrpSpPr/>
          <p:nvPr/>
        </p:nvGrpSpPr>
        <p:grpSpPr>
          <a:xfrm>
            <a:off x="3606299" y="3914329"/>
            <a:ext cx="5156701" cy="3014682"/>
            <a:chOff x="3606299" y="3914329"/>
            <a:chExt cx="5156701" cy="3014682"/>
          </a:xfrm>
        </p:grpSpPr>
        <p:sp>
          <p:nvSpPr>
            <p:cNvPr id="45" name="Rectangle 44"/>
            <p:cNvSpPr/>
            <p:nvPr/>
          </p:nvSpPr>
          <p:spPr>
            <a:xfrm>
              <a:off x="4191000" y="4419600"/>
              <a:ext cx="4572000" cy="990600"/>
            </a:xfrm>
            <a:prstGeom prst="rect">
              <a:avLst/>
            </a:prstGeom>
            <a:solidFill>
              <a:schemeClr val="bg1"/>
            </a:solidFill>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4400" dirty="0" smtClean="0"/>
                <a:t>taking a closer look</a:t>
              </a:r>
              <a:endParaRPr lang="en-US" sz="4400" dirty="0"/>
            </a:p>
          </p:txBody>
        </p:sp>
        <p:sp>
          <p:nvSpPr>
            <p:cNvPr id="47" name="Freeform 46"/>
            <p:cNvSpPr/>
            <p:nvPr/>
          </p:nvSpPr>
          <p:spPr>
            <a:xfrm rot="13544125">
              <a:off x="3301543" y="4219085"/>
              <a:ext cx="3014682" cy="2405170"/>
            </a:xfrm>
            <a:custGeom>
              <a:avLst/>
              <a:gdLst>
                <a:gd name="connsiteX0" fmla="*/ 701040 w 701040"/>
                <a:gd name="connsiteY0" fmla="*/ 0 h 518160"/>
                <a:gd name="connsiteX1" fmla="*/ 320040 w 701040"/>
                <a:gd name="connsiteY1" fmla="*/ 30480 h 518160"/>
                <a:gd name="connsiteX2" fmla="*/ 76200 w 701040"/>
                <a:gd name="connsiteY2" fmla="*/ 152400 h 518160"/>
                <a:gd name="connsiteX3" fmla="*/ 0 w 701040"/>
                <a:gd name="connsiteY3" fmla="*/ 518160 h 518160"/>
                <a:gd name="connsiteX0" fmla="*/ 793494 w 793494"/>
                <a:gd name="connsiteY0" fmla="*/ 0 h 518160"/>
                <a:gd name="connsiteX1" fmla="*/ 412494 w 793494"/>
                <a:gd name="connsiteY1" fmla="*/ 30480 h 518160"/>
                <a:gd name="connsiteX2" fmla="*/ 168654 w 793494"/>
                <a:gd name="connsiteY2" fmla="*/ 152400 h 518160"/>
                <a:gd name="connsiteX3" fmla="*/ 92454 w 793494"/>
                <a:gd name="connsiteY3" fmla="*/ 518160 h 518160"/>
                <a:gd name="connsiteX0" fmla="*/ 793494 w 793494"/>
                <a:gd name="connsiteY0" fmla="*/ 0 h 518160"/>
                <a:gd name="connsiteX1" fmla="*/ 412494 w 793494"/>
                <a:gd name="connsiteY1" fmla="*/ 30480 h 518160"/>
                <a:gd name="connsiteX2" fmla="*/ 129354 w 793494"/>
                <a:gd name="connsiteY2" fmla="*/ 157894 h 518160"/>
                <a:gd name="connsiteX3" fmla="*/ 92454 w 793494"/>
                <a:gd name="connsiteY3" fmla="*/ 518160 h 518160"/>
              </a:gdLst>
              <a:ahLst/>
              <a:cxnLst>
                <a:cxn ang="0">
                  <a:pos x="connsiteX0" y="connsiteY0"/>
                </a:cxn>
                <a:cxn ang="0">
                  <a:pos x="connsiteX1" y="connsiteY1"/>
                </a:cxn>
                <a:cxn ang="0">
                  <a:pos x="connsiteX2" y="connsiteY2"/>
                </a:cxn>
                <a:cxn ang="0">
                  <a:pos x="connsiteX3" y="connsiteY3"/>
                </a:cxn>
              </a:cxnLst>
              <a:rect l="l" t="t" r="r" b="b"/>
              <a:pathLst>
                <a:path w="793494" h="518160">
                  <a:moveTo>
                    <a:pt x="793494" y="0"/>
                  </a:moveTo>
                  <a:cubicBezTo>
                    <a:pt x="655064" y="2540"/>
                    <a:pt x="523184" y="4164"/>
                    <a:pt x="412494" y="30480"/>
                  </a:cubicBezTo>
                  <a:cubicBezTo>
                    <a:pt x="301804" y="56796"/>
                    <a:pt x="182694" y="76614"/>
                    <a:pt x="129354" y="157894"/>
                  </a:cubicBezTo>
                  <a:cubicBezTo>
                    <a:pt x="76014" y="239174"/>
                    <a:pt x="0" y="448147"/>
                    <a:pt x="92454" y="518160"/>
                  </a:cubicBezTo>
                </a:path>
              </a:pathLst>
            </a:cu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xit" presetSubtype="0" fill="hold" nodeType="afterEffect">
                                  <p:stCondLst>
                                    <p:cond delay="0"/>
                                  </p:stCondLst>
                                  <p:childTnLst>
                                    <p:animEffect transition="out" filter="fade">
                                      <p:cBhvr>
                                        <p:cTn id="18" dur="1000"/>
                                        <p:tgtEl>
                                          <p:spTgt spid="53"/>
                                        </p:tgtEl>
                                      </p:cBhvr>
                                    </p:animEffect>
                                    <p:set>
                                      <p:cBhvr>
                                        <p:cTn id="19" dur="1" fill="hold">
                                          <p:stCondLst>
                                            <p:cond delay="999"/>
                                          </p:stCondLst>
                                        </p:cTn>
                                        <p:tgtEl>
                                          <p:spTgt spid="5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48"/>
                                        </p:tgtEl>
                                      </p:cBhvr>
                                    </p:animEffect>
                                    <p:set>
                                      <p:cBhvr>
                                        <p:cTn id="22" dur="1" fill="hold">
                                          <p:stCondLst>
                                            <p:cond delay="999"/>
                                          </p:stCondLst>
                                        </p:cTn>
                                        <p:tgtEl>
                                          <p:spTgt spid="48"/>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TextBox 13"/>
          <p:cNvSpPr txBox="1"/>
          <p:nvPr/>
        </p:nvSpPr>
        <p:spPr>
          <a:xfrm>
            <a:off x="0" y="0"/>
            <a:ext cx="9144000" cy="762000"/>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North American Forests</a:t>
            </a:r>
          </a:p>
        </p:txBody>
      </p:sp>
      <p:grpSp>
        <p:nvGrpSpPr>
          <p:cNvPr id="2" name="Group 5"/>
          <p:cNvGrpSpPr/>
          <p:nvPr/>
        </p:nvGrpSpPr>
        <p:grpSpPr>
          <a:xfrm>
            <a:off x="0" y="914400"/>
            <a:ext cx="9144000" cy="5943600"/>
            <a:chOff x="1" y="889554"/>
            <a:chExt cx="9144000" cy="5943600"/>
          </a:xfrm>
        </p:grpSpPr>
        <p:sp>
          <p:nvSpPr>
            <p:cNvPr id="11" name="Rectangle 10"/>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p:nvSpPr>
          <p:cNvPr id="13" name="Rectangle 12"/>
          <p:cNvSpPr/>
          <p:nvPr/>
        </p:nvSpPr>
        <p:spPr>
          <a:xfrm>
            <a:off x="76200" y="1676400"/>
            <a:ext cx="2895600" cy="2133600"/>
          </a:xfrm>
          <a:prstGeom prst="rect">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8"/>
          <p:cNvGrpSpPr/>
          <p:nvPr/>
        </p:nvGrpSpPr>
        <p:grpSpPr>
          <a:xfrm>
            <a:off x="-3182112" y="-402336"/>
            <a:ext cx="8793480" cy="6035040"/>
            <a:chOff x="152400" y="772652"/>
            <a:chExt cx="8793480" cy="6035040"/>
          </a:xfrm>
        </p:grpSpPr>
        <p:grpSp>
          <p:nvGrpSpPr>
            <p:cNvPr id="4" name="Group 6"/>
            <p:cNvGrpSpPr/>
            <p:nvPr/>
          </p:nvGrpSpPr>
          <p:grpSpPr>
            <a:xfrm>
              <a:off x="152400" y="772652"/>
              <a:ext cx="8793480" cy="6035040"/>
              <a:chOff x="0" y="838200"/>
              <a:chExt cx="8793480" cy="6035040"/>
            </a:xfrm>
          </p:grpSpPr>
          <p:pic>
            <p:nvPicPr>
              <p:cNvPr id="18" name="Picture 2" descr="http://www.worldbiomes.com/pics/biomapf.jpg"/>
              <p:cNvPicPr>
                <a:picLocks noChangeAspect="1" noChangeArrowheads="1"/>
              </p:cNvPicPr>
              <p:nvPr/>
            </p:nvPicPr>
            <p:blipFill>
              <a:blip r:embed="rId2" cstate="print"/>
              <a:srcRect t="13931" r="67560" b="46269"/>
              <a:stretch>
                <a:fillRect/>
              </a:stretch>
            </p:blipFill>
            <p:spPr bwMode="auto">
              <a:xfrm>
                <a:off x="0" y="842788"/>
                <a:ext cx="8763000" cy="6030452"/>
              </a:xfrm>
              <a:prstGeom prst="rect">
                <a:avLst/>
              </a:prstGeom>
              <a:noFill/>
              <a:ln w="50800">
                <a:solidFill>
                  <a:schemeClr val="tx1"/>
                </a:solidFill>
              </a:ln>
            </p:spPr>
          </p:pic>
          <p:sp>
            <p:nvSpPr>
              <p:cNvPr id="19" name="Freeform 2"/>
              <p:cNvSpPr/>
              <p:nvPr/>
            </p:nvSpPr>
            <p:spPr>
              <a:xfrm>
                <a:off x="624840" y="2385060"/>
                <a:ext cx="4724400" cy="4472940"/>
              </a:xfrm>
              <a:custGeom>
                <a:avLst/>
                <a:gdLst>
                  <a:gd name="connsiteX0" fmla="*/ 0 w 4724400"/>
                  <a:gd name="connsiteY0" fmla="*/ 769620 h 4472940"/>
                  <a:gd name="connsiteX1" fmla="*/ 91440 w 4724400"/>
                  <a:gd name="connsiteY1" fmla="*/ 769620 h 4472940"/>
                  <a:gd name="connsiteX2" fmla="*/ 396240 w 4724400"/>
                  <a:gd name="connsiteY2" fmla="*/ 556260 h 4472940"/>
                  <a:gd name="connsiteX3" fmla="*/ 777240 w 4724400"/>
                  <a:gd name="connsiteY3" fmla="*/ 281940 h 4472940"/>
                  <a:gd name="connsiteX4" fmla="*/ 929640 w 4724400"/>
                  <a:gd name="connsiteY4" fmla="*/ 190500 h 4472940"/>
                  <a:gd name="connsiteX5" fmla="*/ 1127760 w 4724400"/>
                  <a:gd name="connsiteY5" fmla="*/ 38100 h 4472940"/>
                  <a:gd name="connsiteX6" fmla="*/ 1341120 w 4724400"/>
                  <a:gd name="connsiteY6" fmla="*/ 22860 h 4472940"/>
                  <a:gd name="connsiteX7" fmla="*/ 1783080 w 4724400"/>
                  <a:gd name="connsiteY7" fmla="*/ 175260 h 4472940"/>
                  <a:gd name="connsiteX8" fmla="*/ 1981200 w 4724400"/>
                  <a:gd name="connsiteY8" fmla="*/ 281940 h 4472940"/>
                  <a:gd name="connsiteX9" fmla="*/ 2072640 w 4724400"/>
                  <a:gd name="connsiteY9" fmla="*/ 297180 h 4472940"/>
                  <a:gd name="connsiteX10" fmla="*/ 2148840 w 4724400"/>
                  <a:gd name="connsiteY10" fmla="*/ 297180 h 4472940"/>
                  <a:gd name="connsiteX11" fmla="*/ 2225040 w 4724400"/>
                  <a:gd name="connsiteY11" fmla="*/ 434340 h 4472940"/>
                  <a:gd name="connsiteX12" fmla="*/ 2362200 w 4724400"/>
                  <a:gd name="connsiteY12" fmla="*/ 525780 h 4472940"/>
                  <a:gd name="connsiteX13" fmla="*/ 2423160 w 4724400"/>
                  <a:gd name="connsiteY13" fmla="*/ 739140 h 4472940"/>
                  <a:gd name="connsiteX14" fmla="*/ 2484120 w 4724400"/>
                  <a:gd name="connsiteY14" fmla="*/ 906780 h 4472940"/>
                  <a:gd name="connsiteX15" fmla="*/ 2575560 w 4724400"/>
                  <a:gd name="connsiteY15" fmla="*/ 982980 h 4472940"/>
                  <a:gd name="connsiteX16" fmla="*/ 2590800 w 4724400"/>
                  <a:gd name="connsiteY16" fmla="*/ 1165860 h 4472940"/>
                  <a:gd name="connsiteX17" fmla="*/ 2819400 w 4724400"/>
                  <a:gd name="connsiteY17" fmla="*/ 1363980 h 4472940"/>
                  <a:gd name="connsiteX18" fmla="*/ 2819400 w 4724400"/>
                  <a:gd name="connsiteY18" fmla="*/ 1775460 h 4472940"/>
                  <a:gd name="connsiteX19" fmla="*/ 2788920 w 4724400"/>
                  <a:gd name="connsiteY19" fmla="*/ 1973580 h 4472940"/>
                  <a:gd name="connsiteX20" fmla="*/ 2895600 w 4724400"/>
                  <a:gd name="connsiteY20" fmla="*/ 2308860 h 4472940"/>
                  <a:gd name="connsiteX21" fmla="*/ 2956560 w 4724400"/>
                  <a:gd name="connsiteY21" fmla="*/ 2522220 h 4472940"/>
                  <a:gd name="connsiteX22" fmla="*/ 3017520 w 4724400"/>
                  <a:gd name="connsiteY22" fmla="*/ 2735580 h 4472940"/>
                  <a:gd name="connsiteX23" fmla="*/ 3230880 w 4724400"/>
                  <a:gd name="connsiteY23" fmla="*/ 2811780 h 4472940"/>
                  <a:gd name="connsiteX24" fmla="*/ 3413760 w 4724400"/>
                  <a:gd name="connsiteY24" fmla="*/ 2903220 h 4472940"/>
                  <a:gd name="connsiteX25" fmla="*/ 3444240 w 4724400"/>
                  <a:gd name="connsiteY25" fmla="*/ 3055620 h 4472940"/>
                  <a:gd name="connsiteX26" fmla="*/ 3459480 w 4724400"/>
                  <a:gd name="connsiteY26" fmla="*/ 3208020 h 4472940"/>
                  <a:gd name="connsiteX27" fmla="*/ 3459480 w 4724400"/>
                  <a:gd name="connsiteY27" fmla="*/ 3421380 h 4472940"/>
                  <a:gd name="connsiteX28" fmla="*/ 3596640 w 4724400"/>
                  <a:gd name="connsiteY28" fmla="*/ 3497580 h 4472940"/>
                  <a:gd name="connsiteX29" fmla="*/ 3688080 w 4724400"/>
                  <a:gd name="connsiteY29" fmla="*/ 3680460 h 4472940"/>
                  <a:gd name="connsiteX30" fmla="*/ 3810000 w 4724400"/>
                  <a:gd name="connsiteY30" fmla="*/ 3848100 h 4472940"/>
                  <a:gd name="connsiteX31" fmla="*/ 3947160 w 4724400"/>
                  <a:gd name="connsiteY31" fmla="*/ 3771900 h 4472940"/>
                  <a:gd name="connsiteX32" fmla="*/ 3901440 w 4724400"/>
                  <a:gd name="connsiteY32" fmla="*/ 3604260 h 4472940"/>
                  <a:gd name="connsiteX33" fmla="*/ 3840480 w 4724400"/>
                  <a:gd name="connsiteY33" fmla="*/ 3482340 h 4472940"/>
                  <a:gd name="connsiteX34" fmla="*/ 3810000 w 4724400"/>
                  <a:gd name="connsiteY34" fmla="*/ 3360420 h 4472940"/>
                  <a:gd name="connsiteX35" fmla="*/ 3916680 w 4724400"/>
                  <a:gd name="connsiteY35" fmla="*/ 3573780 h 4472940"/>
                  <a:gd name="connsiteX36" fmla="*/ 4053840 w 4724400"/>
                  <a:gd name="connsiteY36" fmla="*/ 3771900 h 4472940"/>
                  <a:gd name="connsiteX37" fmla="*/ 4191000 w 4724400"/>
                  <a:gd name="connsiteY37" fmla="*/ 3924300 h 4472940"/>
                  <a:gd name="connsiteX38" fmla="*/ 4130040 w 4724400"/>
                  <a:gd name="connsiteY38" fmla="*/ 4076700 h 4472940"/>
                  <a:gd name="connsiteX39" fmla="*/ 4328160 w 4724400"/>
                  <a:gd name="connsiteY39" fmla="*/ 4213860 h 4472940"/>
                  <a:gd name="connsiteX40" fmla="*/ 4648200 w 4724400"/>
                  <a:gd name="connsiteY40" fmla="*/ 4381500 h 4472940"/>
                  <a:gd name="connsiteX41" fmla="*/ 4724400 w 4724400"/>
                  <a:gd name="connsiteY41" fmla="*/ 4472940 h 447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24400" h="4472940">
                    <a:moveTo>
                      <a:pt x="0" y="769620"/>
                    </a:moveTo>
                    <a:cubicBezTo>
                      <a:pt x="12700" y="787400"/>
                      <a:pt x="25400" y="805180"/>
                      <a:pt x="91440" y="769620"/>
                    </a:cubicBezTo>
                    <a:cubicBezTo>
                      <a:pt x="157480" y="734060"/>
                      <a:pt x="396240" y="556260"/>
                      <a:pt x="396240" y="556260"/>
                    </a:cubicBezTo>
                    <a:cubicBezTo>
                      <a:pt x="510540" y="474980"/>
                      <a:pt x="688340" y="342900"/>
                      <a:pt x="777240" y="281940"/>
                    </a:cubicBezTo>
                    <a:cubicBezTo>
                      <a:pt x="866140" y="220980"/>
                      <a:pt x="871220" y="231140"/>
                      <a:pt x="929640" y="190500"/>
                    </a:cubicBezTo>
                    <a:cubicBezTo>
                      <a:pt x="988060" y="149860"/>
                      <a:pt x="1059180" y="66040"/>
                      <a:pt x="1127760" y="38100"/>
                    </a:cubicBezTo>
                    <a:cubicBezTo>
                      <a:pt x="1196340" y="10160"/>
                      <a:pt x="1231900" y="0"/>
                      <a:pt x="1341120" y="22860"/>
                    </a:cubicBezTo>
                    <a:cubicBezTo>
                      <a:pt x="1450340" y="45720"/>
                      <a:pt x="1676400" y="132080"/>
                      <a:pt x="1783080" y="175260"/>
                    </a:cubicBezTo>
                    <a:cubicBezTo>
                      <a:pt x="1889760" y="218440"/>
                      <a:pt x="1932940" y="261620"/>
                      <a:pt x="1981200" y="281940"/>
                    </a:cubicBezTo>
                    <a:cubicBezTo>
                      <a:pt x="2029460" y="302260"/>
                      <a:pt x="2044700" y="294640"/>
                      <a:pt x="2072640" y="297180"/>
                    </a:cubicBezTo>
                    <a:cubicBezTo>
                      <a:pt x="2100580" y="299720"/>
                      <a:pt x="2123440" y="274320"/>
                      <a:pt x="2148840" y="297180"/>
                    </a:cubicBezTo>
                    <a:cubicBezTo>
                      <a:pt x="2174240" y="320040"/>
                      <a:pt x="2189480" y="396240"/>
                      <a:pt x="2225040" y="434340"/>
                    </a:cubicBezTo>
                    <a:cubicBezTo>
                      <a:pt x="2260600" y="472440"/>
                      <a:pt x="2329180" y="474980"/>
                      <a:pt x="2362200" y="525780"/>
                    </a:cubicBezTo>
                    <a:cubicBezTo>
                      <a:pt x="2395220" y="576580"/>
                      <a:pt x="2402840" y="675640"/>
                      <a:pt x="2423160" y="739140"/>
                    </a:cubicBezTo>
                    <a:cubicBezTo>
                      <a:pt x="2443480" y="802640"/>
                      <a:pt x="2458720" y="866140"/>
                      <a:pt x="2484120" y="906780"/>
                    </a:cubicBezTo>
                    <a:cubicBezTo>
                      <a:pt x="2509520" y="947420"/>
                      <a:pt x="2557780" y="939800"/>
                      <a:pt x="2575560" y="982980"/>
                    </a:cubicBezTo>
                    <a:cubicBezTo>
                      <a:pt x="2593340" y="1026160"/>
                      <a:pt x="2550160" y="1102360"/>
                      <a:pt x="2590800" y="1165860"/>
                    </a:cubicBezTo>
                    <a:cubicBezTo>
                      <a:pt x="2631440" y="1229360"/>
                      <a:pt x="2781300" y="1262380"/>
                      <a:pt x="2819400" y="1363980"/>
                    </a:cubicBezTo>
                    <a:cubicBezTo>
                      <a:pt x="2857500" y="1465580"/>
                      <a:pt x="2824480" y="1673860"/>
                      <a:pt x="2819400" y="1775460"/>
                    </a:cubicBezTo>
                    <a:cubicBezTo>
                      <a:pt x="2814320" y="1877060"/>
                      <a:pt x="2776220" y="1884680"/>
                      <a:pt x="2788920" y="1973580"/>
                    </a:cubicBezTo>
                    <a:cubicBezTo>
                      <a:pt x="2801620" y="2062480"/>
                      <a:pt x="2867660" y="2217420"/>
                      <a:pt x="2895600" y="2308860"/>
                    </a:cubicBezTo>
                    <a:cubicBezTo>
                      <a:pt x="2923540" y="2400300"/>
                      <a:pt x="2956560" y="2522220"/>
                      <a:pt x="2956560" y="2522220"/>
                    </a:cubicBezTo>
                    <a:cubicBezTo>
                      <a:pt x="2976880" y="2593340"/>
                      <a:pt x="2971800" y="2687320"/>
                      <a:pt x="3017520" y="2735580"/>
                    </a:cubicBezTo>
                    <a:cubicBezTo>
                      <a:pt x="3063240" y="2783840"/>
                      <a:pt x="3164840" y="2783840"/>
                      <a:pt x="3230880" y="2811780"/>
                    </a:cubicBezTo>
                    <a:cubicBezTo>
                      <a:pt x="3296920" y="2839720"/>
                      <a:pt x="3378200" y="2862580"/>
                      <a:pt x="3413760" y="2903220"/>
                    </a:cubicBezTo>
                    <a:cubicBezTo>
                      <a:pt x="3449320" y="2943860"/>
                      <a:pt x="3436620" y="3004820"/>
                      <a:pt x="3444240" y="3055620"/>
                    </a:cubicBezTo>
                    <a:cubicBezTo>
                      <a:pt x="3451860" y="3106420"/>
                      <a:pt x="3456940" y="3147060"/>
                      <a:pt x="3459480" y="3208020"/>
                    </a:cubicBezTo>
                    <a:cubicBezTo>
                      <a:pt x="3462020" y="3268980"/>
                      <a:pt x="3436620" y="3373120"/>
                      <a:pt x="3459480" y="3421380"/>
                    </a:cubicBezTo>
                    <a:cubicBezTo>
                      <a:pt x="3482340" y="3469640"/>
                      <a:pt x="3558540" y="3454400"/>
                      <a:pt x="3596640" y="3497580"/>
                    </a:cubicBezTo>
                    <a:cubicBezTo>
                      <a:pt x="3634740" y="3540760"/>
                      <a:pt x="3652520" y="3622040"/>
                      <a:pt x="3688080" y="3680460"/>
                    </a:cubicBezTo>
                    <a:cubicBezTo>
                      <a:pt x="3723640" y="3738880"/>
                      <a:pt x="3766820" y="3832860"/>
                      <a:pt x="3810000" y="3848100"/>
                    </a:cubicBezTo>
                    <a:cubicBezTo>
                      <a:pt x="3853180" y="3863340"/>
                      <a:pt x="3931920" y="3812540"/>
                      <a:pt x="3947160" y="3771900"/>
                    </a:cubicBezTo>
                    <a:cubicBezTo>
                      <a:pt x="3962400" y="3731260"/>
                      <a:pt x="3919220" y="3652520"/>
                      <a:pt x="3901440" y="3604260"/>
                    </a:cubicBezTo>
                    <a:cubicBezTo>
                      <a:pt x="3883660" y="3556000"/>
                      <a:pt x="3855720" y="3522980"/>
                      <a:pt x="3840480" y="3482340"/>
                    </a:cubicBezTo>
                    <a:cubicBezTo>
                      <a:pt x="3825240" y="3441700"/>
                      <a:pt x="3797300" y="3345180"/>
                      <a:pt x="3810000" y="3360420"/>
                    </a:cubicBezTo>
                    <a:cubicBezTo>
                      <a:pt x="3822700" y="3375660"/>
                      <a:pt x="3876040" y="3505200"/>
                      <a:pt x="3916680" y="3573780"/>
                    </a:cubicBezTo>
                    <a:cubicBezTo>
                      <a:pt x="3957320" y="3642360"/>
                      <a:pt x="4008120" y="3713480"/>
                      <a:pt x="4053840" y="3771900"/>
                    </a:cubicBezTo>
                    <a:cubicBezTo>
                      <a:pt x="4099560" y="3830320"/>
                      <a:pt x="4178300" y="3873500"/>
                      <a:pt x="4191000" y="3924300"/>
                    </a:cubicBezTo>
                    <a:cubicBezTo>
                      <a:pt x="4203700" y="3975100"/>
                      <a:pt x="4107180" y="4028440"/>
                      <a:pt x="4130040" y="4076700"/>
                    </a:cubicBezTo>
                    <a:cubicBezTo>
                      <a:pt x="4152900" y="4124960"/>
                      <a:pt x="4241800" y="4163060"/>
                      <a:pt x="4328160" y="4213860"/>
                    </a:cubicBezTo>
                    <a:cubicBezTo>
                      <a:pt x="4414520" y="4264660"/>
                      <a:pt x="4582160" y="4338320"/>
                      <a:pt x="4648200" y="4381500"/>
                    </a:cubicBezTo>
                    <a:cubicBezTo>
                      <a:pt x="4714240" y="4424680"/>
                      <a:pt x="4721860" y="4467860"/>
                      <a:pt x="4724400" y="447294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3"/>
              <p:cNvSpPr/>
              <p:nvPr/>
            </p:nvSpPr>
            <p:spPr>
              <a:xfrm>
                <a:off x="256540" y="838200"/>
                <a:ext cx="3863340" cy="2331720"/>
              </a:xfrm>
              <a:custGeom>
                <a:avLst/>
                <a:gdLst>
                  <a:gd name="connsiteX0" fmla="*/ 459740 w 3863340"/>
                  <a:gd name="connsiteY0" fmla="*/ 2331720 h 2331720"/>
                  <a:gd name="connsiteX1" fmla="*/ 307340 w 3863340"/>
                  <a:gd name="connsiteY1" fmla="*/ 2270760 h 2331720"/>
                  <a:gd name="connsiteX2" fmla="*/ 337820 w 3863340"/>
                  <a:gd name="connsiteY2" fmla="*/ 2179320 h 2331720"/>
                  <a:gd name="connsiteX3" fmla="*/ 642620 w 3863340"/>
                  <a:gd name="connsiteY3" fmla="*/ 2011680 h 2331720"/>
                  <a:gd name="connsiteX4" fmla="*/ 779780 w 3863340"/>
                  <a:gd name="connsiteY4" fmla="*/ 1920240 h 2331720"/>
                  <a:gd name="connsiteX5" fmla="*/ 612140 w 3863340"/>
                  <a:gd name="connsiteY5" fmla="*/ 1798320 h 2331720"/>
                  <a:gd name="connsiteX6" fmla="*/ 429260 w 3863340"/>
                  <a:gd name="connsiteY6" fmla="*/ 1676400 h 2331720"/>
                  <a:gd name="connsiteX7" fmla="*/ 292100 w 3863340"/>
                  <a:gd name="connsiteY7" fmla="*/ 1600200 h 2331720"/>
                  <a:gd name="connsiteX8" fmla="*/ 154940 w 3863340"/>
                  <a:gd name="connsiteY8" fmla="*/ 1402080 h 2331720"/>
                  <a:gd name="connsiteX9" fmla="*/ 246380 w 3863340"/>
                  <a:gd name="connsiteY9" fmla="*/ 1280160 h 2331720"/>
                  <a:gd name="connsiteX10" fmla="*/ 444500 w 3863340"/>
                  <a:gd name="connsiteY10" fmla="*/ 1127760 h 2331720"/>
                  <a:gd name="connsiteX11" fmla="*/ 307340 w 3863340"/>
                  <a:gd name="connsiteY11" fmla="*/ 1066800 h 2331720"/>
                  <a:gd name="connsiteX12" fmla="*/ 93980 w 3863340"/>
                  <a:gd name="connsiteY12" fmla="*/ 960120 h 2331720"/>
                  <a:gd name="connsiteX13" fmla="*/ 17780 w 3863340"/>
                  <a:gd name="connsiteY13" fmla="*/ 883920 h 2331720"/>
                  <a:gd name="connsiteX14" fmla="*/ 200660 w 3863340"/>
                  <a:gd name="connsiteY14" fmla="*/ 838200 h 2331720"/>
                  <a:gd name="connsiteX15" fmla="*/ 353060 w 3863340"/>
                  <a:gd name="connsiteY15" fmla="*/ 746760 h 2331720"/>
                  <a:gd name="connsiteX16" fmla="*/ 353060 w 3863340"/>
                  <a:gd name="connsiteY16" fmla="*/ 701040 h 2331720"/>
                  <a:gd name="connsiteX17" fmla="*/ 200660 w 3863340"/>
                  <a:gd name="connsiteY17" fmla="*/ 609600 h 2331720"/>
                  <a:gd name="connsiteX18" fmla="*/ 261620 w 3863340"/>
                  <a:gd name="connsiteY18" fmla="*/ 441960 h 2331720"/>
                  <a:gd name="connsiteX19" fmla="*/ 444500 w 3863340"/>
                  <a:gd name="connsiteY19" fmla="*/ 396240 h 2331720"/>
                  <a:gd name="connsiteX20" fmla="*/ 673100 w 3863340"/>
                  <a:gd name="connsiteY20" fmla="*/ 228600 h 2331720"/>
                  <a:gd name="connsiteX21" fmla="*/ 810260 w 3863340"/>
                  <a:gd name="connsiteY21" fmla="*/ 228600 h 2331720"/>
                  <a:gd name="connsiteX22" fmla="*/ 1008380 w 3863340"/>
                  <a:gd name="connsiteY22" fmla="*/ 121920 h 2331720"/>
                  <a:gd name="connsiteX23" fmla="*/ 1191260 w 3863340"/>
                  <a:gd name="connsiteY23" fmla="*/ 213360 h 2331720"/>
                  <a:gd name="connsiteX24" fmla="*/ 1252220 w 3863340"/>
                  <a:gd name="connsiteY24" fmla="*/ 289560 h 2331720"/>
                  <a:gd name="connsiteX25" fmla="*/ 1435100 w 3863340"/>
                  <a:gd name="connsiteY25" fmla="*/ 304800 h 2331720"/>
                  <a:gd name="connsiteX26" fmla="*/ 1861820 w 3863340"/>
                  <a:gd name="connsiteY26" fmla="*/ 320040 h 2331720"/>
                  <a:gd name="connsiteX27" fmla="*/ 2197100 w 3863340"/>
                  <a:gd name="connsiteY27" fmla="*/ 411480 h 2331720"/>
                  <a:gd name="connsiteX28" fmla="*/ 2288540 w 3863340"/>
                  <a:gd name="connsiteY28" fmla="*/ 457200 h 2331720"/>
                  <a:gd name="connsiteX29" fmla="*/ 2471420 w 3863340"/>
                  <a:gd name="connsiteY29" fmla="*/ 381000 h 2331720"/>
                  <a:gd name="connsiteX30" fmla="*/ 2684780 w 3863340"/>
                  <a:gd name="connsiteY30" fmla="*/ 396240 h 2331720"/>
                  <a:gd name="connsiteX31" fmla="*/ 2821940 w 3863340"/>
                  <a:gd name="connsiteY31" fmla="*/ 304800 h 2331720"/>
                  <a:gd name="connsiteX32" fmla="*/ 2913380 w 3863340"/>
                  <a:gd name="connsiteY32" fmla="*/ 350520 h 2331720"/>
                  <a:gd name="connsiteX33" fmla="*/ 3050540 w 3863340"/>
                  <a:gd name="connsiteY33" fmla="*/ 304800 h 2331720"/>
                  <a:gd name="connsiteX34" fmla="*/ 3279140 w 3863340"/>
                  <a:gd name="connsiteY34" fmla="*/ 365760 h 2331720"/>
                  <a:gd name="connsiteX35" fmla="*/ 3568700 w 3863340"/>
                  <a:gd name="connsiteY35" fmla="*/ 411480 h 2331720"/>
                  <a:gd name="connsiteX36" fmla="*/ 3782060 w 3863340"/>
                  <a:gd name="connsiteY36" fmla="*/ 487680 h 2331720"/>
                  <a:gd name="connsiteX37" fmla="*/ 3858260 w 3863340"/>
                  <a:gd name="connsiteY37" fmla="*/ 441960 h 2331720"/>
                  <a:gd name="connsiteX38" fmla="*/ 3812540 w 3863340"/>
                  <a:gd name="connsiteY38" fmla="*/ 259080 h 2331720"/>
                  <a:gd name="connsiteX39" fmla="*/ 3553460 w 3863340"/>
                  <a:gd name="connsiteY39" fmla="*/ 152400 h 2331720"/>
                  <a:gd name="connsiteX40" fmla="*/ 3477260 w 3863340"/>
                  <a:gd name="connsiteY40" fmla="*/ 274320 h 2331720"/>
                  <a:gd name="connsiteX41" fmla="*/ 3340100 w 3863340"/>
                  <a:gd name="connsiteY41" fmla="*/ 228600 h 2331720"/>
                  <a:gd name="connsiteX42" fmla="*/ 3218180 w 3863340"/>
                  <a:gd name="connsiteY42" fmla="*/ 152400 h 2331720"/>
                  <a:gd name="connsiteX43" fmla="*/ 3202940 w 3863340"/>
                  <a:gd name="connsiteY43" fmla="*/ 0 h 2331720"/>
                  <a:gd name="connsiteX44" fmla="*/ 3202940 w 3863340"/>
                  <a:gd name="connsiteY44" fmla="*/ 0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63340" h="2331720">
                    <a:moveTo>
                      <a:pt x="459740" y="2331720"/>
                    </a:moveTo>
                    <a:cubicBezTo>
                      <a:pt x="393700" y="2313940"/>
                      <a:pt x="327660" y="2296160"/>
                      <a:pt x="307340" y="2270760"/>
                    </a:cubicBezTo>
                    <a:cubicBezTo>
                      <a:pt x="287020" y="2245360"/>
                      <a:pt x="281940" y="2222500"/>
                      <a:pt x="337820" y="2179320"/>
                    </a:cubicBezTo>
                    <a:cubicBezTo>
                      <a:pt x="393700" y="2136140"/>
                      <a:pt x="568960" y="2054860"/>
                      <a:pt x="642620" y="2011680"/>
                    </a:cubicBezTo>
                    <a:cubicBezTo>
                      <a:pt x="716280" y="1968500"/>
                      <a:pt x="784860" y="1955800"/>
                      <a:pt x="779780" y="1920240"/>
                    </a:cubicBezTo>
                    <a:cubicBezTo>
                      <a:pt x="774700" y="1884680"/>
                      <a:pt x="670560" y="1838960"/>
                      <a:pt x="612140" y="1798320"/>
                    </a:cubicBezTo>
                    <a:cubicBezTo>
                      <a:pt x="553720" y="1757680"/>
                      <a:pt x="482600" y="1709420"/>
                      <a:pt x="429260" y="1676400"/>
                    </a:cubicBezTo>
                    <a:cubicBezTo>
                      <a:pt x="375920" y="1643380"/>
                      <a:pt x="337820" y="1645920"/>
                      <a:pt x="292100" y="1600200"/>
                    </a:cubicBezTo>
                    <a:cubicBezTo>
                      <a:pt x="246380" y="1554480"/>
                      <a:pt x="162560" y="1455420"/>
                      <a:pt x="154940" y="1402080"/>
                    </a:cubicBezTo>
                    <a:cubicBezTo>
                      <a:pt x="147320" y="1348740"/>
                      <a:pt x="198120" y="1325880"/>
                      <a:pt x="246380" y="1280160"/>
                    </a:cubicBezTo>
                    <a:cubicBezTo>
                      <a:pt x="294640" y="1234440"/>
                      <a:pt x="434340" y="1163320"/>
                      <a:pt x="444500" y="1127760"/>
                    </a:cubicBezTo>
                    <a:cubicBezTo>
                      <a:pt x="454660" y="1092200"/>
                      <a:pt x="365760" y="1094740"/>
                      <a:pt x="307340" y="1066800"/>
                    </a:cubicBezTo>
                    <a:cubicBezTo>
                      <a:pt x="248920" y="1038860"/>
                      <a:pt x="142240" y="990600"/>
                      <a:pt x="93980" y="960120"/>
                    </a:cubicBezTo>
                    <a:cubicBezTo>
                      <a:pt x="45720" y="929640"/>
                      <a:pt x="0" y="904240"/>
                      <a:pt x="17780" y="883920"/>
                    </a:cubicBezTo>
                    <a:cubicBezTo>
                      <a:pt x="35560" y="863600"/>
                      <a:pt x="144780" y="861060"/>
                      <a:pt x="200660" y="838200"/>
                    </a:cubicBezTo>
                    <a:cubicBezTo>
                      <a:pt x="256540" y="815340"/>
                      <a:pt x="327660" y="769620"/>
                      <a:pt x="353060" y="746760"/>
                    </a:cubicBezTo>
                    <a:cubicBezTo>
                      <a:pt x="378460" y="723900"/>
                      <a:pt x="378460" y="723900"/>
                      <a:pt x="353060" y="701040"/>
                    </a:cubicBezTo>
                    <a:cubicBezTo>
                      <a:pt x="327660" y="678180"/>
                      <a:pt x="215900" y="652780"/>
                      <a:pt x="200660" y="609600"/>
                    </a:cubicBezTo>
                    <a:cubicBezTo>
                      <a:pt x="185420" y="566420"/>
                      <a:pt x="220980" y="477520"/>
                      <a:pt x="261620" y="441960"/>
                    </a:cubicBezTo>
                    <a:cubicBezTo>
                      <a:pt x="302260" y="406400"/>
                      <a:pt x="375920" y="431800"/>
                      <a:pt x="444500" y="396240"/>
                    </a:cubicBezTo>
                    <a:cubicBezTo>
                      <a:pt x="513080" y="360680"/>
                      <a:pt x="612140" y="256540"/>
                      <a:pt x="673100" y="228600"/>
                    </a:cubicBezTo>
                    <a:cubicBezTo>
                      <a:pt x="734060" y="200660"/>
                      <a:pt x="754380" y="246380"/>
                      <a:pt x="810260" y="228600"/>
                    </a:cubicBezTo>
                    <a:cubicBezTo>
                      <a:pt x="866140" y="210820"/>
                      <a:pt x="944880" y="124460"/>
                      <a:pt x="1008380" y="121920"/>
                    </a:cubicBezTo>
                    <a:cubicBezTo>
                      <a:pt x="1071880" y="119380"/>
                      <a:pt x="1150620" y="185420"/>
                      <a:pt x="1191260" y="213360"/>
                    </a:cubicBezTo>
                    <a:cubicBezTo>
                      <a:pt x="1231900" y="241300"/>
                      <a:pt x="1211580" y="274320"/>
                      <a:pt x="1252220" y="289560"/>
                    </a:cubicBezTo>
                    <a:cubicBezTo>
                      <a:pt x="1292860" y="304800"/>
                      <a:pt x="1333500" y="299720"/>
                      <a:pt x="1435100" y="304800"/>
                    </a:cubicBezTo>
                    <a:cubicBezTo>
                      <a:pt x="1536700" y="309880"/>
                      <a:pt x="1734820" y="302260"/>
                      <a:pt x="1861820" y="320040"/>
                    </a:cubicBezTo>
                    <a:cubicBezTo>
                      <a:pt x="1988820" y="337820"/>
                      <a:pt x="2125980" y="388620"/>
                      <a:pt x="2197100" y="411480"/>
                    </a:cubicBezTo>
                    <a:cubicBezTo>
                      <a:pt x="2268220" y="434340"/>
                      <a:pt x="2242820" y="462280"/>
                      <a:pt x="2288540" y="457200"/>
                    </a:cubicBezTo>
                    <a:cubicBezTo>
                      <a:pt x="2334260" y="452120"/>
                      <a:pt x="2405380" y="391160"/>
                      <a:pt x="2471420" y="381000"/>
                    </a:cubicBezTo>
                    <a:cubicBezTo>
                      <a:pt x="2537460" y="370840"/>
                      <a:pt x="2626360" y="408940"/>
                      <a:pt x="2684780" y="396240"/>
                    </a:cubicBezTo>
                    <a:cubicBezTo>
                      <a:pt x="2743200" y="383540"/>
                      <a:pt x="2783840" y="312420"/>
                      <a:pt x="2821940" y="304800"/>
                    </a:cubicBezTo>
                    <a:cubicBezTo>
                      <a:pt x="2860040" y="297180"/>
                      <a:pt x="2875280" y="350520"/>
                      <a:pt x="2913380" y="350520"/>
                    </a:cubicBezTo>
                    <a:cubicBezTo>
                      <a:pt x="2951480" y="350520"/>
                      <a:pt x="2989580" y="302260"/>
                      <a:pt x="3050540" y="304800"/>
                    </a:cubicBezTo>
                    <a:cubicBezTo>
                      <a:pt x="3111500" y="307340"/>
                      <a:pt x="3192780" y="347980"/>
                      <a:pt x="3279140" y="365760"/>
                    </a:cubicBezTo>
                    <a:cubicBezTo>
                      <a:pt x="3365500" y="383540"/>
                      <a:pt x="3484880" y="391160"/>
                      <a:pt x="3568700" y="411480"/>
                    </a:cubicBezTo>
                    <a:cubicBezTo>
                      <a:pt x="3652520" y="431800"/>
                      <a:pt x="3733800" y="482600"/>
                      <a:pt x="3782060" y="487680"/>
                    </a:cubicBezTo>
                    <a:cubicBezTo>
                      <a:pt x="3830320" y="492760"/>
                      <a:pt x="3853180" y="480060"/>
                      <a:pt x="3858260" y="441960"/>
                    </a:cubicBezTo>
                    <a:cubicBezTo>
                      <a:pt x="3863340" y="403860"/>
                      <a:pt x="3863340" y="307340"/>
                      <a:pt x="3812540" y="259080"/>
                    </a:cubicBezTo>
                    <a:cubicBezTo>
                      <a:pt x="3761740" y="210820"/>
                      <a:pt x="3609340" y="149860"/>
                      <a:pt x="3553460" y="152400"/>
                    </a:cubicBezTo>
                    <a:cubicBezTo>
                      <a:pt x="3497580" y="154940"/>
                      <a:pt x="3512820" y="261620"/>
                      <a:pt x="3477260" y="274320"/>
                    </a:cubicBezTo>
                    <a:cubicBezTo>
                      <a:pt x="3441700" y="287020"/>
                      <a:pt x="3383280" y="248920"/>
                      <a:pt x="3340100" y="228600"/>
                    </a:cubicBezTo>
                    <a:cubicBezTo>
                      <a:pt x="3296920" y="208280"/>
                      <a:pt x="3241040" y="190500"/>
                      <a:pt x="3218180" y="152400"/>
                    </a:cubicBezTo>
                    <a:cubicBezTo>
                      <a:pt x="3195320" y="114300"/>
                      <a:pt x="3202940" y="0"/>
                      <a:pt x="3202940" y="0"/>
                    </a:cubicBezTo>
                    <a:lnTo>
                      <a:pt x="3202940" y="0"/>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4"/>
              <p:cNvSpPr/>
              <p:nvPr/>
            </p:nvSpPr>
            <p:spPr>
              <a:xfrm>
                <a:off x="5730240" y="838200"/>
                <a:ext cx="3032760" cy="2849880"/>
              </a:xfrm>
              <a:custGeom>
                <a:avLst/>
                <a:gdLst>
                  <a:gd name="connsiteX0" fmla="*/ 1402080 w 3032760"/>
                  <a:gd name="connsiteY0" fmla="*/ 0 h 2849880"/>
                  <a:gd name="connsiteX1" fmla="*/ 1630680 w 3032760"/>
                  <a:gd name="connsiteY1" fmla="*/ 182880 h 2849880"/>
                  <a:gd name="connsiteX2" fmla="*/ 1874520 w 3032760"/>
                  <a:gd name="connsiteY2" fmla="*/ 304800 h 2849880"/>
                  <a:gd name="connsiteX3" fmla="*/ 1950720 w 3032760"/>
                  <a:gd name="connsiteY3" fmla="*/ 426720 h 2849880"/>
                  <a:gd name="connsiteX4" fmla="*/ 1965960 w 3032760"/>
                  <a:gd name="connsiteY4" fmla="*/ 594360 h 2849880"/>
                  <a:gd name="connsiteX5" fmla="*/ 2225040 w 3032760"/>
                  <a:gd name="connsiteY5" fmla="*/ 655320 h 2849880"/>
                  <a:gd name="connsiteX6" fmla="*/ 2346960 w 3032760"/>
                  <a:gd name="connsiteY6" fmla="*/ 777240 h 2849880"/>
                  <a:gd name="connsiteX7" fmla="*/ 2255520 w 3032760"/>
                  <a:gd name="connsiteY7" fmla="*/ 1036320 h 2849880"/>
                  <a:gd name="connsiteX8" fmla="*/ 2026920 w 3032760"/>
                  <a:gd name="connsiteY8" fmla="*/ 868680 h 2849880"/>
                  <a:gd name="connsiteX9" fmla="*/ 1996440 w 3032760"/>
                  <a:gd name="connsiteY9" fmla="*/ 944880 h 2849880"/>
                  <a:gd name="connsiteX10" fmla="*/ 2209800 w 3032760"/>
                  <a:gd name="connsiteY10" fmla="*/ 1143000 h 2849880"/>
                  <a:gd name="connsiteX11" fmla="*/ 2225040 w 3032760"/>
                  <a:gd name="connsiteY11" fmla="*/ 1219200 h 2849880"/>
                  <a:gd name="connsiteX12" fmla="*/ 2042160 w 3032760"/>
                  <a:gd name="connsiteY12" fmla="*/ 1478280 h 2849880"/>
                  <a:gd name="connsiteX13" fmla="*/ 1889760 w 3032760"/>
                  <a:gd name="connsiteY13" fmla="*/ 1402080 h 2849880"/>
                  <a:gd name="connsiteX14" fmla="*/ 1630680 w 3032760"/>
                  <a:gd name="connsiteY14" fmla="*/ 1280160 h 2849880"/>
                  <a:gd name="connsiteX15" fmla="*/ 1386840 w 3032760"/>
                  <a:gd name="connsiteY15" fmla="*/ 1112520 h 2849880"/>
                  <a:gd name="connsiteX16" fmla="*/ 1249680 w 3032760"/>
                  <a:gd name="connsiteY16" fmla="*/ 1097280 h 2849880"/>
                  <a:gd name="connsiteX17" fmla="*/ 1051560 w 3032760"/>
                  <a:gd name="connsiteY17" fmla="*/ 975360 h 2849880"/>
                  <a:gd name="connsiteX18" fmla="*/ 1127760 w 3032760"/>
                  <a:gd name="connsiteY18" fmla="*/ 883920 h 2849880"/>
                  <a:gd name="connsiteX19" fmla="*/ 1356360 w 3032760"/>
                  <a:gd name="connsiteY19" fmla="*/ 853440 h 2849880"/>
                  <a:gd name="connsiteX20" fmla="*/ 1341120 w 3032760"/>
                  <a:gd name="connsiteY20" fmla="*/ 579120 h 2849880"/>
                  <a:gd name="connsiteX21" fmla="*/ 1158240 w 3032760"/>
                  <a:gd name="connsiteY21" fmla="*/ 457200 h 2849880"/>
                  <a:gd name="connsiteX22" fmla="*/ 990600 w 3032760"/>
                  <a:gd name="connsiteY22" fmla="*/ 411480 h 2849880"/>
                  <a:gd name="connsiteX23" fmla="*/ 990600 w 3032760"/>
                  <a:gd name="connsiteY23" fmla="*/ 518160 h 2849880"/>
                  <a:gd name="connsiteX24" fmla="*/ 960120 w 3032760"/>
                  <a:gd name="connsiteY24" fmla="*/ 624840 h 2849880"/>
                  <a:gd name="connsiteX25" fmla="*/ 868680 w 3032760"/>
                  <a:gd name="connsiteY25" fmla="*/ 594360 h 2849880"/>
                  <a:gd name="connsiteX26" fmla="*/ 929640 w 3032760"/>
                  <a:gd name="connsiteY26" fmla="*/ 701040 h 2849880"/>
                  <a:gd name="connsiteX27" fmla="*/ 838200 w 3032760"/>
                  <a:gd name="connsiteY27" fmla="*/ 853440 h 2849880"/>
                  <a:gd name="connsiteX28" fmla="*/ 746760 w 3032760"/>
                  <a:gd name="connsiteY28" fmla="*/ 899160 h 2849880"/>
                  <a:gd name="connsiteX29" fmla="*/ 762000 w 3032760"/>
                  <a:gd name="connsiteY29" fmla="*/ 990600 h 2849880"/>
                  <a:gd name="connsiteX30" fmla="*/ 899160 w 3032760"/>
                  <a:gd name="connsiteY30" fmla="*/ 975360 h 2849880"/>
                  <a:gd name="connsiteX31" fmla="*/ 990600 w 3032760"/>
                  <a:gd name="connsiteY31" fmla="*/ 1203960 h 2849880"/>
                  <a:gd name="connsiteX32" fmla="*/ 990600 w 3032760"/>
                  <a:gd name="connsiteY32" fmla="*/ 1264920 h 2849880"/>
                  <a:gd name="connsiteX33" fmla="*/ 853440 w 3032760"/>
                  <a:gd name="connsiteY33" fmla="*/ 1280160 h 2849880"/>
                  <a:gd name="connsiteX34" fmla="*/ 716280 w 3032760"/>
                  <a:gd name="connsiteY34" fmla="*/ 1249680 h 2849880"/>
                  <a:gd name="connsiteX35" fmla="*/ 670560 w 3032760"/>
                  <a:gd name="connsiteY35" fmla="*/ 1325880 h 2849880"/>
                  <a:gd name="connsiteX36" fmla="*/ 502920 w 3032760"/>
                  <a:gd name="connsiteY36" fmla="*/ 1219200 h 2849880"/>
                  <a:gd name="connsiteX37" fmla="*/ 502920 w 3032760"/>
                  <a:gd name="connsiteY37" fmla="*/ 1143000 h 2849880"/>
                  <a:gd name="connsiteX38" fmla="*/ 518160 w 3032760"/>
                  <a:gd name="connsiteY38" fmla="*/ 990600 h 2849880"/>
                  <a:gd name="connsiteX39" fmla="*/ 381000 w 3032760"/>
                  <a:gd name="connsiteY39" fmla="*/ 1158240 h 2849880"/>
                  <a:gd name="connsiteX40" fmla="*/ 274320 w 3032760"/>
                  <a:gd name="connsiteY40" fmla="*/ 1310640 h 2849880"/>
                  <a:gd name="connsiteX41" fmla="*/ 152400 w 3032760"/>
                  <a:gd name="connsiteY41" fmla="*/ 1341120 h 2849880"/>
                  <a:gd name="connsiteX42" fmla="*/ 91440 w 3032760"/>
                  <a:gd name="connsiteY42" fmla="*/ 1371600 h 2849880"/>
                  <a:gd name="connsiteX43" fmla="*/ 106680 w 3032760"/>
                  <a:gd name="connsiteY43" fmla="*/ 1524000 h 2849880"/>
                  <a:gd name="connsiteX44" fmla="*/ 15240 w 3032760"/>
                  <a:gd name="connsiteY44" fmla="*/ 1615440 h 2849880"/>
                  <a:gd name="connsiteX45" fmla="*/ 15240 w 3032760"/>
                  <a:gd name="connsiteY45" fmla="*/ 1661160 h 2849880"/>
                  <a:gd name="connsiteX46" fmla="*/ 60960 w 3032760"/>
                  <a:gd name="connsiteY46" fmla="*/ 1691640 h 2849880"/>
                  <a:gd name="connsiteX47" fmla="*/ 137160 w 3032760"/>
                  <a:gd name="connsiteY47" fmla="*/ 1859280 h 2849880"/>
                  <a:gd name="connsiteX48" fmla="*/ 243840 w 3032760"/>
                  <a:gd name="connsiteY48" fmla="*/ 1844040 h 2849880"/>
                  <a:gd name="connsiteX49" fmla="*/ 411480 w 3032760"/>
                  <a:gd name="connsiteY49" fmla="*/ 1950720 h 2849880"/>
                  <a:gd name="connsiteX50" fmla="*/ 472440 w 3032760"/>
                  <a:gd name="connsiteY50" fmla="*/ 1981200 h 2849880"/>
                  <a:gd name="connsiteX51" fmla="*/ 518160 w 3032760"/>
                  <a:gd name="connsiteY51" fmla="*/ 2103120 h 2849880"/>
                  <a:gd name="connsiteX52" fmla="*/ 655320 w 3032760"/>
                  <a:gd name="connsiteY52" fmla="*/ 2072640 h 2849880"/>
                  <a:gd name="connsiteX53" fmla="*/ 609600 w 3032760"/>
                  <a:gd name="connsiteY53" fmla="*/ 2148840 h 2849880"/>
                  <a:gd name="connsiteX54" fmla="*/ 716280 w 3032760"/>
                  <a:gd name="connsiteY54" fmla="*/ 2209800 h 2849880"/>
                  <a:gd name="connsiteX55" fmla="*/ 807720 w 3032760"/>
                  <a:gd name="connsiteY55" fmla="*/ 2148840 h 2849880"/>
                  <a:gd name="connsiteX56" fmla="*/ 868680 w 3032760"/>
                  <a:gd name="connsiteY56" fmla="*/ 2240280 h 2849880"/>
                  <a:gd name="connsiteX57" fmla="*/ 868680 w 3032760"/>
                  <a:gd name="connsiteY57" fmla="*/ 2468880 h 2849880"/>
                  <a:gd name="connsiteX58" fmla="*/ 944880 w 3032760"/>
                  <a:gd name="connsiteY58" fmla="*/ 2514600 h 2849880"/>
                  <a:gd name="connsiteX59" fmla="*/ 1036320 w 3032760"/>
                  <a:gd name="connsiteY59" fmla="*/ 2514600 h 2849880"/>
                  <a:gd name="connsiteX60" fmla="*/ 1082040 w 3032760"/>
                  <a:gd name="connsiteY60" fmla="*/ 2423160 h 2849880"/>
                  <a:gd name="connsiteX61" fmla="*/ 990600 w 3032760"/>
                  <a:gd name="connsiteY61" fmla="*/ 2240280 h 2849880"/>
                  <a:gd name="connsiteX62" fmla="*/ 1036320 w 3032760"/>
                  <a:gd name="connsiteY62" fmla="*/ 2148840 h 2849880"/>
                  <a:gd name="connsiteX63" fmla="*/ 1127760 w 3032760"/>
                  <a:gd name="connsiteY63" fmla="*/ 2133600 h 2849880"/>
                  <a:gd name="connsiteX64" fmla="*/ 1173480 w 3032760"/>
                  <a:gd name="connsiteY64" fmla="*/ 2026920 h 2849880"/>
                  <a:gd name="connsiteX65" fmla="*/ 1173480 w 3032760"/>
                  <a:gd name="connsiteY65" fmla="*/ 1920240 h 2849880"/>
                  <a:gd name="connsiteX66" fmla="*/ 1021080 w 3032760"/>
                  <a:gd name="connsiteY66" fmla="*/ 1783080 h 2849880"/>
                  <a:gd name="connsiteX67" fmla="*/ 1066800 w 3032760"/>
                  <a:gd name="connsiteY67" fmla="*/ 1691640 h 2849880"/>
                  <a:gd name="connsiteX68" fmla="*/ 1112520 w 3032760"/>
                  <a:gd name="connsiteY68" fmla="*/ 1478280 h 2849880"/>
                  <a:gd name="connsiteX69" fmla="*/ 1127760 w 3032760"/>
                  <a:gd name="connsiteY69" fmla="*/ 1386840 h 2849880"/>
                  <a:gd name="connsiteX70" fmla="*/ 1188720 w 3032760"/>
                  <a:gd name="connsiteY70" fmla="*/ 1280160 h 2849880"/>
                  <a:gd name="connsiteX71" fmla="*/ 1386840 w 3032760"/>
                  <a:gd name="connsiteY71" fmla="*/ 1341120 h 2849880"/>
                  <a:gd name="connsiteX72" fmla="*/ 1432560 w 3032760"/>
                  <a:gd name="connsiteY72" fmla="*/ 1280160 h 2849880"/>
                  <a:gd name="connsiteX73" fmla="*/ 1554480 w 3032760"/>
                  <a:gd name="connsiteY73" fmla="*/ 1417320 h 2849880"/>
                  <a:gd name="connsiteX74" fmla="*/ 1661160 w 3032760"/>
                  <a:gd name="connsiteY74" fmla="*/ 1508760 h 2849880"/>
                  <a:gd name="connsiteX75" fmla="*/ 1783080 w 3032760"/>
                  <a:gd name="connsiteY75" fmla="*/ 1508760 h 2849880"/>
                  <a:gd name="connsiteX76" fmla="*/ 1844040 w 3032760"/>
                  <a:gd name="connsiteY76" fmla="*/ 1630680 h 2849880"/>
                  <a:gd name="connsiteX77" fmla="*/ 1813560 w 3032760"/>
                  <a:gd name="connsiteY77" fmla="*/ 1722120 h 2849880"/>
                  <a:gd name="connsiteX78" fmla="*/ 1965960 w 3032760"/>
                  <a:gd name="connsiteY78" fmla="*/ 1691640 h 2849880"/>
                  <a:gd name="connsiteX79" fmla="*/ 2057400 w 3032760"/>
                  <a:gd name="connsiteY79" fmla="*/ 1615440 h 2849880"/>
                  <a:gd name="connsiteX80" fmla="*/ 2225040 w 3032760"/>
                  <a:gd name="connsiteY80" fmla="*/ 1554480 h 2849880"/>
                  <a:gd name="connsiteX81" fmla="*/ 2286000 w 3032760"/>
                  <a:gd name="connsiteY81" fmla="*/ 1722120 h 2849880"/>
                  <a:gd name="connsiteX82" fmla="*/ 2316480 w 3032760"/>
                  <a:gd name="connsiteY82" fmla="*/ 1844040 h 2849880"/>
                  <a:gd name="connsiteX83" fmla="*/ 2316480 w 3032760"/>
                  <a:gd name="connsiteY83" fmla="*/ 1996440 h 2849880"/>
                  <a:gd name="connsiteX84" fmla="*/ 2438400 w 3032760"/>
                  <a:gd name="connsiteY84" fmla="*/ 2072640 h 2849880"/>
                  <a:gd name="connsiteX85" fmla="*/ 2651760 w 3032760"/>
                  <a:gd name="connsiteY85" fmla="*/ 2103120 h 2849880"/>
                  <a:gd name="connsiteX86" fmla="*/ 2727960 w 3032760"/>
                  <a:gd name="connsiteY86" fmla="*/ 2194560 h 2849880"/>
                  <a:gd name="connsiteX87" fmla="*/ 2758440 w 3032760"/>
                  <a:gd name="connsiteY87" fmla="*/ 2286000 h 2849880"/>
                  <a:gd name="connsiteX88" fmla="*/ 2819400 w 3032760"/>
                  <a:gd name="connsiteY88" fmla="*/ 2377440 h 2849880"/>
                  <a:gd name="connsiteX89" fmla="*/ 2819400 w 3032760"/>
                  <a:gd name="connsiteY89" fmla="*/ 2529840 h 2849880"/>
                  <a:gd name="connsiteX90" fmla="*/ 2819400 w 3032760"/>
                  <a:gd name="connsiteY90" fmla="*/ 2682240 h 2849880"/>
                  <a:gd name="connsiteX91" fmla="*/ 2819400 w 3032760"/>
                  <a:gd name="connsiteY91" fmla="*/ 2788920 h 2849880"/>
                  <a:gd name="connsiteX92" fmla="*/ 2926080 w 3032760"/>
                  <a:gd name="connsiteY92" fmla="*/ 2697480 h 2849880"/>
                  <a:gd name="connsiteX93" fmla="*/ 3032760 w 3032760"/>
                  <a:gd name="connsiteY93" fmla="*/ 2849880 h 28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032760" h="2849880">
                    <a:moveTo>
                      <a:pt x="1402080" y="0"/>
                    </a:moveTo>
                    <a:cubicBezTo>
                      <a:pt x="1477010" y="66040"/>
                      <a:pt x="1551940" y="132080"/>
                      <a:pt x="1630680" y="182880"/>
                    </a:cubicBezTo>
                    <a:cubicBezTo>
                      <a:pt x="1709420" y="233680"/>
                      <a:pt x="1821180" y="264160"/>
                      <a:pt x="1874520" y="304800"/>
                    </a:cubicBezTo>
                    <a:cubicBezTo>
                      <a:pt x="1927860" y="345440"/>
                      <a:pt x="1935480" y="378460"/>
                      <a:pt x="1950720" y="426720"/>
                    </a:cubicBezTo>
                    <a:cubicBezTo>
                      <a:pt x="1965960" y="474980"/>
                      <a:pt x="1920240" y="556260"/>
                      <a:pt x="1965960" y="594360"/>
                    </a:cubicBezTo>
                    <a:cubicBezTo>
                      <a:pt x="2011680" y="632460"/>
                      <a:pt x="2161540" y="624840"/>
                      <a:pt x="2225040" y="655320"/>
                    </a:cubicBezTo>
                    <a:cubicBezTo>
                      <a:pt x="2288540" y="685800"/>
                      <a:pt x="2341880" y="713740"/>
                      <a:pt x="2346960" y="777240"/>
                    </a:cubicBezTo>
                    <a:cubicBezTo>
                      <a:pt x="2352040" y="840740"/>
                      <a:pt x="2308860" y="1021080"/>
                      <a:pt x="2255520" y="1036320"/>
                    </a:cubicBezTo>
                    <a:cubicBezTo>
                      <a:pt x="2202180" y="1051560"/>
                      <a:pt x="2070100" y="883920"/>
                      <a:pt x="2026920" y="868680"/>
                    </a:cubicBezTo>
                    <a:cubicBezTo>
                      <a:pt x="1983740" y="853440"/>
                      <a:pt x="1965960" y="899160"/>
                      <a:pt x="1996440" y="944880"/>
                    </a:cubicBezTo>
                    <a:cubicBezTo>
                      <a:pt x="2026920" y="990600"/>
                      <a:pt x="2171700" y="1097280"/>
                      <a:pt x="2209800" y="1143000"/>
                    </a:cubicBezTo>
                    <a:cubicBezTo>
                      <a:pt x="2247900" y="1188720"/>
                      <a:pt x="2252980" y="1163320"/>
                      <a:pt x="2225040" y="1219200"/>
                    </a:cubicBezTo>
                    <a:cubicBezTo>
                      <a:pt x="2197100" y="1275080"/>
                      <a:pt x="2098040" y="1447800"/>
                      <a:pt x="2042160" y="1478280"/>
                    </a:cubicBezTo>
                    <a:cubicBezTo>
                      <a:pt x="1986280" y="1508760"/>
                      <a:pt x="1958340" y="1435100"/>
                      <a:pt x="1889760" y="1402080"/>
                    </a:cubicBezTo>
                    <a:cubicBezTo>
                      <a:pt x="1821180" y="1369060"/>
                      <a:pt x="1714500" y="1328420"/>
                      <a:pt x="1630680" y="1280160"/>
                    </a:cubicBezTo>
                    <a:cubicBezTo>
                      <a:pt x="1546860" y="1231900"/>
                      <a:pt x="1450340" y="1143000"/>
                      <a:pt x="1386840" y="1112520"/>
                    </a:cubicBezTo>
                    <a:cubicBezTo>
                      <a:pt x="1323340" y="1082040"/>
                      <a:pt x="1305560" y="1120140"/>
                      <a:pt x="1249680" y="1097280"/>
                    </a:cubicBezTo>
                    <a:cubicBezTo>
                      <a:pt x="1193800" y="1074420"/>
                      <a:pt x="1071880" y="1010920"/>
                      <a:pt x="1051560" y="975360"/>
                    </a:cubicBezTo>
                    <a:cubicBezTo>
                      <a:pt x="1031240" y="939800"/>
                      <a:pt x="1076960" y="904240"/>
                      <a:pt x="1127760" y="883920"/>
                    </a:cubicBezTo>
                    <a:cubicBezTo>
                      <a:pt x="1178560" y="863600"/>
                      <a:pt x="1320800" y="904240"/>
                      <a:pt x="1356360" y="853440"/>
                    </a:cubicBezTo>
                    <a:cubicBezTo>
                      <a:pt x="1391920" y="802640"/>
                      <a:pt x="1374140" y="645160"/>
                      <a:pt x="1341120" y="579120"/>
                    </a:cubicBezTo>
                    <a:cubicBezTo>
                      <a:pt x="1308100" y="513080"/>
                      <a:pt x="1216660" y="485140"/>
                      <a:pt x="1158240" y="457200"/>
                    </a:cubicBezTo>
                    <a:cubicBezTo>
                      <a:pt x="1099820" y="429260"/>
                      <a:pt x="1018540" y="401320"/>
                      <a:pt x="990600" y="411480"/>
                    </a:cubicBezTo>
                    <a:cubicBezTo>
                      <a:pt x="962660" y="421640"/>
                      <a:pt x="995680" y="482600"/>
                      <a:pt x="990600" y="518160"/>
                    </a:cubicBezTo>
                    <a:cubicBezTo>
                      <a:pt x="985520" y="553720"/>
                      <a:pt x="980440" y="612140"/>
                      <a:pt x="960120" y="624840"/>
                    </a:cubicBezTo>
                    <a:cubicBezTo>
                      <a:pt x="939800" y="637540"/>
                      <a:pt x="873760" y="581660"/>
                      <a:pt x="868680" y="594360"/>
                    </a:cubicBezTo>
                    <a:cubicBezTo>
                      <a:pt x="863600" y="607060"/>
                      <a:pt x="934720" y="657860"/>
                      <a:pt x="929640" y="701040"/>
                    </a:cubicBezTo>
                    <a:cubicBezTo>
                      <a:pt x="924560" y="744220"/>
                      <a:pt x="868680" y="820420"/>
                      <a:pt x="838200" y="853440"/>
                    </a:cubicBezTo>
                    <a:cubicBezTo>
                      <a:pt x="807720" y="886460"/>
                      <a:pt x="759460" y="876300"/>
                      <a:pt x="746760" y="899160"/>
                    </a:cubicBezTo>
                    <a:cubicBezTo>
                      <a:pt x="734060" y="922020"/>
                      <a:pt x="736600" y="977900"/>
                      <a:pt x="762000" y="990600"/>
                    </a:cubicBezTo>
                    <a:cubicBezTo>
                      <a:pt x="787400" y="1003300"/>
                      <a:pt x="861060" y="939800"/>
                      <a:pt x="899160" y="975360"/>
                    </a:cubicBezTo>
                    <a:cubicBezTo>
                      <a:pt x="937260" y="1010920"/>
                      <a:pt x="975360" y="1155700"/>
                      <a:pt x="990600" y="1203960"/>
                    </a:cubicBezTo>
                    <a:cubicBezTo>
                      <a:pt x="1005840" y="1252220"/>
                      <a:pt x="1013460" y="1252220"/>
                      <a:pt x="990600" y="1264920"/>
                    </a:cubicBezTo>
                    <a:cubicBezTo>
                      <a:pt x="967740" y="1277620"/>
                      <a:pt x="899160" y="1282700"/>
                      <a:pt x="853440" y="1280160"/>
                    </a:cubicBezTo>
                    <a:cubicBezTo>
                      <a:pt x="807720" y="1277620"/>
                      <a:pt x="746760" y="1242060"/>
                      <a:pt x="716280" y="1249680"/>
                    </a:cubicBezTo>
                    <a:cubicBezTo>
                      <a:pt x="685800" y="1257300"/>
                      <a:pt x="706120" y="1330960"/>
                      <a:pt x="670560" y="1325880"/>
                    </a:cubicBezTo>
                    <a:cubicBezTo>
                      <a:pt x="635000" y="1320800"/>
                      <a:pt x="530860" y="1249680"/>
                      <a:pt x="502920" y="1219200"/>
                    </a:cubicBezTo>
                    <a:cubicBezTo>
                      <a:pt x="474980" y="1188720"/>
                      <a:pt x="500380" y="1181100"/>
                      <a:pt x="502920" y="1143000"/>
                    </a:cubicBezTo>
                    <a:cubicBezTo>
                      <a:pt x="505460" y="1104900"/>
                      <a:pt x="538480" y="988060"/>
                      <a:pt x="518160" y="990600"/>
                    </a:cubicBezTo>
                    <a:cubicBezTo>
                      <a:pt x="497840" y="993140"/>
                      <a:pt x="421640" y="1104900"/>
                      <a:pt x="381000" y="1158240"/>
                    </a:cubicBezTo>
                    <a:cubicBezTo>
                      <a:pt x="340360" y="1211580"/>
                      <a:pt x="312420" y="1280160"/>
                      <a:pt x="274320" y="1310640"/>
                    </a:cubicBezTo>
                    <a:cubicBezTo>
                      <a:pt x="236220" y="1341120"/>
                      <a:pt x="182880" y="1330960"/>
                      <a:pt x="152400" y="1341120"/>
                    </a:cubicBezTo>
                    <a:cubicBezTo>
                      <a:pt x="121920" y="1351280"/>
                      <a:pt x="99060" y="1341120"/>
                      <a:pt x="91440" y="1371600"/>
                    </a:cubicBezTo>
                    <a:cubicBezTo>
                      <a:pt x="83820" y="1402080"/>
                      <a:pt x="119380" y="1483360"/>
                      <a:pt x="106680" y="1524000"/>
                    </a:cubicBezTo>
                    <a:cubicBezTo>
                      <a:pt x="93980" y="1564640"/>
                      <a:pt x="30480" y="1592580"/>
                      <a:pt x="15240" y="1615440"/>
                    </a:cubicBezTo>
                    <a:cubicBezTo>
                      <a:pt x="0" y="1638300"/>
                      <a:pt x="7620" y="1648460"/>
                      <a:pt x="15240" y="1661160"/>
                    </a:cubicBezTo>
                    <a:cubicBezTo>
                      <a:pt x="22860" y="1673860"/>
                      <a:pt x="40640" y="1658620"/>
                      <a:pt x="60960" y="1691640"/>
                    </a:cubicBezTo>
                    <a:cubicBezTo>
                      <a:pt x="81280" y="1724660"/>
                      <a:pt x="106680" y="1833880"/>
                      <a:pt x="137160" y="1859280"/>
                    </a:cubicBezTo>
                    <a:cubicBezTo>
                      <a:pt x="167640" y="1884680"/>
                      <a:pt x="198120" y="1828800"/>
                      <a:pt x="243840" y="1844040"/>
                    </a:cubicBezTo>
                    <a:cubicBezTo>
                      <a:pt x="289560" y="1859280"/>
                      <a:pt x="373380" y="1927860"/>
                      <a:pt x="411480" y="1950720"/>
                    </a:cubicBezTo>
                    <a:cubicBezTo>
                      <a:pt x="449580" y="1973580"/>
                      <a:pt x="454660" y="1955800"/>
                      <a:pt x="472440" y="1981200"/>
                    </a:cubicBezTo>
                    <a:cubicBezTo>
                      <a:pt x="490220" y="2006600"/>
                      <a:pt x="487680" y="2087880"/>
                      <a:pt x="518160" y="2103120"/>
                    </a:cubicBezTo>
                    <a:cubicBezTo>
                      <a:pt x="548640" y="2118360"/>
                      <a:pt x="640080" y="2065020"/>
                      <a:pt x="655320" y="2072640"/>
                    </a:cubicBezTo>
                    <a:cubicBezTo>
                      <a:pt x="670560" y="2080260"/>
                      <a:pt x="599440" y="2125980"/>
                      <a:pt x="609600" y="2148840"/>
                    </a:cubicBezTo>
                    <a:cubicBezTo>
                      <a:pt x="619760" y="2171700"/>
                      <a:pt x="683260" y="2209800"/>
                      <a:pt x="716280" y="2209800"/>
                    </a:cubicBezTo>
                    <a:cubicBezTo>
                      <a:pt x="749300" y="2209800"/>
                      <a:pt x="782320" y="2143760"/>
                      <a:pt x="807720" y="2148840"/>
                    </a:cubicBezTo>
                    <a:cubicBezTo>
                      <a:pt x="833120" y="2153920"/>
                      <a:pt x="858520" y="2186940"/>
                      <a:pt x="868680" y="2240280"/>
                    </a:cubicBezTo>
                    <a:cubicBezTo>
                      <a:pt x="878840" y="2293620"/>
                      <a:pt x="855980" y="2423160"/>
                      <a:pt x="868680" y="2468880"/>
                    </a:cubicBezTo>
                    <a:cubicBezTo>
                      <a:pt x="881380" y="2514600"/>
                      <a:pt x="916940" y="2506980"/>
                      <a:pt x="944880" y="2514600"/>
                    </a:cubicBezTo>
                    <a:cubicBezTo>
                      <a:pt x="972820" y="2522220"/>
                      <a:pt x="1013460" y="2529840"/>
                      <a:pt x="1036320" y="2514600"/>
                    </a:cubicBezTo>
                    <a:cubicBezTo>
                      <a:pt x="1059180" y="2499360"/>
                      <a:pt x="1089660" y="2468880"/>
                      <a:pt x="1082040" y="2423160"/>
                    </a:cubicBezTo>
                    <a:cubicBezTo>
                      <a:pt x="1074420" y="2377440"/>
                      <a:pt x="998220" y="2286000"/>
                      <a:pt x="990600" y="2240280"/>
                    </a:cubicBezTo>
                    <a:cubicBezTo>
                      <a:pt x="982980" y="2194560"/>
                      <a:pt x="1013460" y="2166620"/>
                      <a:pt x="1036320" y="2148840"/>
                    </a:cubicBezTo>
                    <a:cubicBezTo>
                      <a:pt x="1059180" y="2131060"/>
                      <a:pt x="1104900" y="2153920"/>
                      <a:pt x="1127760" y="2133600"/>
                    </a:cubicBezTo>
                    <a:cubicBezTo>
                      <a:pt x="1150620" y="2113280"/>
                      <a:pt x="1165860" y="2062480"/>
                      <a:pt x="1173480" y="2026920"/>
                    </a:cubicBezTo>
                    <a:cubicBezTo>
                      <a:pt x="1181100" y="1991360"/>
                      <a:pt x="1198880" y="1960880"/>
                      <a:pt x="1173480" y="1920240"/>
                    </a:cubicBezTo>
                    <a:cubicBezTo>
                      <a:pt x="1148080" y="1879600"/>
                      <a:pt x="1038860" y="1821180"/>
                      <a:pt x="1021080" y="1783080"/>
                    </a:cubicBezTo>
                    <a:cubicBezTo>
                      <a:pt x="1003300" y="1744980"/>
                      <a:pt x="1051560" y="1742440"/>
                      <a:pt x="1066800" y="1691640"/>
                    </a:cubicBezTo>
                    <a:cubicBezTo>
                      <a:pt x="1082040" y="1640840"/>
                      <a:pt x="1102360" y="1529080"/>
                      <a:pt x="1112520" y="1478280"/>
                    </a:cubicBezTo>
                    <a:cubicBezTo>
                      <a:pt x="1122680" y="1427480"/>
                      <a:pt x="1115060" y="1419860"/>
                      <a:pt x="1127760" y="1386840"/>
                    </a:cubicBezTo>
                    <a:cubicBezTo>
                      <a:pt x="1140460" y="1353820"/>
                      <a:pt x="1145540" y="1287780"/>
                      <a:pt x="1188720" y="1280160"/>
                    </a:cubicBezTo>
                    <a:cubicBezTo>
                      <a:pt x="1231900" y="1272540"/>
                      <a:pt x="1346200" y="1341120"/>
                      <a:pt x="1386840" y="1341120"/>
                    </a:cubicBezTo>
                    <a:cubicBezTo>
                      <a:pt x="1427480" y="1341120"/>
                      <a:pt x="1404620" y="1267460"/>
                      <a:pt x="1432560" y="1280160"/>
                    </a:cubicBezTo>
                    <a:cubicBezTo>
                      <a:pt x="1460500" y="1292860"/>
                      <a:pt x="1516380" y="1379220"/>
                      <a:pt x="1554480" y="1417320"/>
                    </a:cubicBezTo>
                    <a:cubicBezTo>
                      <a:pt x="1592580" y="1455420"/>
                      <a:pt x="1623060" y="1493520"/>
                      <a:pt x="1661160" y="1508760"/>
                    </a:cubicBezTo>
                    <a:cubicBezTo>
                      <a:pt x="1699260" y="1524000"/>
                      <a:pt x="1752600" y="1488440"/>
                      <a:pt x="1783080" y="1508760"/>
                    </a:cubicBezTo>
                    <a:cubicBezTo>
                      <a:pt x="1813560" y="1529080"/>
                      <a:pt x="1838960" y="1595120"/>
                      <a:pt x="1844040" y="1630680"/>
                    </a:cubicBezTo>
                    <a:cubicBezTo>
                      <a:pt x="1849120" y="1666240"/>
                      <a:pt x="1793240" y="1711960"/>
                      <a:pt x="1813560" y="1722120"/>
                    </a:cubicBezTo>
                    <a:cubicBezTo>
                      <a:pt x="1833880" y="1732280"/>
                      <a:pt x="1925320" y="1709420"/>
                      <a:pt x="1965960" y="1691640"/>
                    </a:cubicBezTo>
                    <a:cubicBezTo>
                      <a:pt x="2006600" y="1673860"/>
                      <a:pt x="2014220" y="1638300"/>
                      <a:pt x="2057400" y="1615440"/>
                    </a:cubicBezTo>
                    <a:cubicBezTo>
                      <a:pt x="2100580" y="1592580"/>
                      <a:pt x="2186940" y="1536700"/>
                      <a:pt x="2225040" y="1554480"/>
                    </a:cubicBezTo>
                    <a:cubicBezTo>
                      <a:pt x="2263140" y="1572260"/>
                      <a:pt x="2270760" y="1673860"/>
                      <a:pt x="2286000" y="1722120"/>
                    </a:cubicBezTo>
                    <a:cubicBezTo>
                      <a:pt x="2301240" y="1770380"/>
                      <a:pt x="2311400" y="1798320"/>
                      <a:pt x="2316480" y="1844040"/>
                    </a:cubicBezTo>
                    <a:cubicBezTo>
                      <a:pt x="2321560" y="1889760"/>
                      <a:pt x="2296160" y="1958340"/>
                      <a:pt x="2316480" y="1996440"/>
                    </a:cubicBezTo>
                    <a:cubicBezTo>
                      <a:pt x="2336800" y="2034540"/>
                      <a:pt x="2382520" y="2054860"/>
                      <a:pt x="2438400" y="2072640"/>
                    </a:cubicBezTo>
                    <a:cubicBezTo>
                      <a:pt x="2494280" y="2090420"/>
                      <a:pt x="2603500" y="2082800"/>
                      <a:pt x="2651760" y="2103120"/>
                    </a:cubicBezTo>
                    <a:cubicBezTo>
                      <a:pt x="2700020" y="2123440"/>
                      <a:pt x="2710180" y="2164080"/>
                      <a:pt x="2727960" y="2194560"/>
                    </a:cubicBezTo>
                    <a:cubicBezTo>
                      <a:pt x="2745740" y="2225040"/>
                      <a:pt x="2743200" y="2255520"/>
                      <a:pt x="2758440" y="2286000"/>
                    </a:cubicBezTo>
                    <a:cubicBezTo>
                      <a:pt x="2773680" y="2316480"/>
                      <a:pt x="2809240" y="2336800"/>
                      <a:pt x="2819400" y="2377440"/>
                    </a:cubicBezTo>
                    <a:cubicBezTo>
                      <a:pt x="2829560" y="2418080"/>
                      <a:pt x="2819400" y="2529840"/>
                      <a:pt x="2819400" y="2529840"/>
                    </a:cubicBezTo>
                    <a:lnTo>
                      <a:pt x="2819400" y="2682240"/>
                    </a:lnTo>
                    <a:cubicBezTo>
                      <a:pt x="2819400" y="2725420"/>
                      <a:pt x="2801620" y="2786380"/>
                      <a:pt x="2819400" y="2788920"/>
                    </a:cubicBezTo>
                    <a:cubicBezTo>
                      <a:pt x="2837180" y="2791460"/>
                      <a:pt x="2890520" y="2687320"/>
                      <a:pt x="2926080" y="2697480"/>
                    </a:cubicBezTo>
                    <a:cubicBezTo>
                      <a:pt x="2961640" y="2707640"/>
                      <a:pt x="3014980" y="2834640"/>
                      <a:pt x="3032760" y="284988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5"/>
              <p:cNvSpPr/>
              <p:nvPr/>
            </p:nvSpPr>
            <p:spPr>
              <a:xfrm>
                <a:off x="5494020" y="3517900"/>
                <a:ext cx="3299460" cy="3335020"/>
              </a:xfrm>
              <a:custGeom>
                <a:avLst/>
                <a:gdLst>
                  <a:gd name="connsiteX0" fmla="*/ 3299460 w 3299460"/>
                  <a:gd name="connsiteY0" fmla="*/ 398780 h 3335020"/>
                  <a:gd name="connsiteX1" fmla="*/ 3101340 w 3299460"/>
                  <a:gd name="connsiteY1" fmla="*/ 383540 h 3335020"/>
                  <a:gd name="connsiteX2" fmla="*/ 2903220 w 3299460"/>
                  <a:gd name="connsiteY2" fmla="*/ 368300 h 3335020"/>
                  <a:gd name="connsiteX3" fmla="*/ 2857500 w 3299460"/>
                  <a:gd name="connsiteY3" fmla="*/ 337820 h 3335020"/>
                  <a:gd name="connsiteX4" fmla="*/ 2689860 w 3299460"/>
                  <a:gd name="connsiteY4" fmla="*/ 292100 h 3335020"/>
                  <a:gd name="connsiteX5" fmla="*/ 2811780 w 3299460"/>
                  <a:gd name="connsiteY5" fmla="*/ 154940 h 3335020"/>
                  <a:gd name="connsiteX6" fmla="*/ 2827020 w 3299460"/>
                  <a:gd name="connsiteY6" fmla="*/ 17780 h 3335020"/>
                  <a:gd name="connsiteX7" fmla="*/ 2720340 w 3299460"/>
                  <a:gd name="connsiteY7" fmla="*/ 48260 h 3335020"/>
                  <a:gd name="connsiteX8" fmla="*/ 2476500 w 3299460"/>
                  <a:gd name="connsiteY8" fmla="*/ 48260 h 3335020"/>
                  <a:gd name="connsiteX9" fmla="*/ 2171700 w 3299460"/>
                  <a:gd name="connsiteY9" fmla="*/ 17780 h 3335020"/>
                  <a:gd name="connsiteX10" fmla="*/ 2247900 w 3299460"/>
                  <a:gd name="connsiteY10" fmla="*/ 139700 h 3335020"/>
                  <a:gd name="connsiteX11" fmla="*/ 2400300 w 3299460"/>
                  <a:gd name="connsiteY11" fmla="*/ 139700 h 3335020"/>
                  <a:gd name="connsiteX12" fmla="*/ 2430780 w 3299460"/>
                  <a:gd name="connsiteY12" fmla="*/ 200660 h 3335020"/>
                  <a:gd name="connsiteX13" fmla="*/ 2446020 w 3299460"/>
                  <a:gd name="connsiteY13" fmla="*/ 398780 h 3335020"/>
                  <a:gd name="connsiteX14" fmla="*/ 2689860 w 3299460"/>
                  <a:gd name="connsiteY14" fmla="*/ 596900 h 3335020"/>
                  <a:gd name="connsiteX15" fmla="*/ 2430780 w 3299460"/>
                  <a:gd name="connsiteY15" fmla="*/ 703580 h 3335020"/>
                  <a:gd name="connsiteX16" fmla="*/ 2263140 w 3299460"/>
                  <a:gd name="connsiteY16" fmla="*/ 764540 h 3335020"/>
                  <a:gd name="connsiteX17" fmla="*/ 2247900 w 3299460"/>
                  <a:gd name="connsiteY17" fmla="*/ 581660 h 3335020"/>
                  <a:gd name="connsiteX18" fmla="*/ 2125980 w 3299460"/>
                  <a:gd name="connsiteY18" fmla="*/ 581660 h 3335020"/>
                  <a:gd name="connsiteX19" fmla="*/ 2065020 w 3299460"/>
                  <a:gd name="connsiteY19" fmla="*/ 688340 h 3335020"/>
                  <a:gd name="connsiteX20" fmla="*/ 1973580 w 3299460"/>
                  <a:gd name="connsiteY20" fmla="*/ 749300 h 3335020"/>
                  <a:gd name="connsiteX21" fmla="*/ 1973580 w 3299460"/>
                  <a:gd name="connsiteY21" fmla="*/ 962660 h 3335020"/>
                  <a:gd name="connsiteX22" fmla="*/ 1851660 w 3299460"/>
                  <a:gd name="connsiteY22" fmla="*/ 1008380 h 3335020"/>
                  <a:gd name="connsiteX23" fmla="*/ 1760220 w 3299460"/>
                  <a:gd name="connsiteY23" fmla="*/ 993140 h 3335020"/>
                  <a:gd name="connsiteX24" fmla="*/ 1607820 w 3299460"/>
                  <a:gd name="connsiteY24" fmla="*/ 1236980 h 3335020"/>
                  <a:gd name="connsiteX25" fmla="*/ 1562100 w 3299460"/>
                  <a:gd name="connsiteY25" fmla="*/ 1389380 h 3335020"/>
                  <a:gd name="connsiteX26" fmla="*/ 1623060 w 3299460"/>
                  <a:gd name="connsiteY26" fmla="*/ 1465580 h 3335020"/>
                  <a:gd name="connsiteX27" fmla="*/ 1562100 w 3299460"/>
                  <a:gd name="connsiteY27" fmla="*/ 1572260 h 3335020"/>
                  <a:gd name="connsiteX28" fmla="*/ 1242060 w 3299460"/>
                  <a:gd name="connsiteY28" fmla="*/ 1816100 h 3335020"/>
                  <a:gd name="connsiteX29" fmla="*/ 1181100 w 3299460"/>
                  <a:gd name="connsiteY29" fmla="*/ 1938020 h 3335020"/>
                  <a:gd name="connsiteX30" fmla="*/ 1242060 w 3299460"/>
                  <a:gd name="connsiteY30" fmla="*/ 2166620 h 3335020"/>
                  <a:gd name="connsiteX31" fmla="*/ 1242060 w 3299460"/>
                  <a:gd name="connsiteY31" fmla="*/ 2395220 h 3335020"/>
                  <a:gd name="connsiteX32" fmla="*/ 1181100 w 3299460"/>
                  <a:gd name="connsiteY32" fmla="*/ 2486660 h 3335020"/>
                  <a:gd name="connsiteX33" fmla="*/ 1120140 w 3299460"/>
                  <a:gd name="connsiteY33" fmla="*/ 2440940 h 3335020"/>
                  <a:gd name="connsiteX34" fmla="*/ 967740 w 3299460"/>
                  <a:gd name="connsiteY34" fmla="*/ 2273300 h 3335020"/>
                  <a:gd name="connsiteX35" fmla="*/ 982980 w 3299460"/>
                  <a:gd name="connsiteY35" fmla="*/ 2136140 h 3335020"/>
                  <a:gd name="connsiteX36" fmla="*/ 876300 w 3299460"/>
                  <a:gd name="connsiteY36" fmla="*/ 2105660 h 3335020"/>
                  <a:gd name="connsiteX37" fmla="*/ 754380 w 3299460"/>
                  <a:gd name="connsiteY37" fmla="*/ 2059940 h 3335020"/>
                  <a:gd name="connsiteX38" fmla="*/ 632460 w 3299460"/>
                  <a:gd name="connsiteY38" fmla="*/ 2059940 h 3335020"/>
                  <a:gd name="connsiteX39" fmla="*/ 647700 w 3299460"/>
                  <a:gd name="connsiteY39" fmla="*/ 2151380 h 3335020"/>
                  <a:gd name="connsiteX40" fmla="*/ 617220 w 3299460"/>
                  <a:gd name="connsiteY40" fmla="*/ 2181860 h 3335020"/>
                  <a:gd name="connsiteX41" fmla="*/ 403860 w 3299460"/>
                  <a:gd name="connsiteY41" fmla="*/ 2120900 h 3335020"/>
                  <a:gd name="connsiteX42" fmla="*/ 220980 w 3299460"/>
                  <a:gd name="connsiteY42" fmla="*/ 2105660 h 3335020"/>
                  <a:gd name="connsiteX43" fmla="*/ 38100 w 3299460"/>
                  <a:gd name="connsiteY43" fmla="*/ 2242820 h 3335020"/>
                  <a:gd name="connsiteX44" fmla="*/ 7620 w 3299460"/>
                  <a:gd name="connsiteY44" fmla="*/ 2425700 h 3335020"/>
                  <a:gd name="connsiteX45" fmla="*/ 22860 w 3299460"/>
                  <a:gd name="connsiteY45" fmla="*/ 2852420 h 3335020"/>
                  <a:gd name="connsiteX46" fmla="*/ 144780 w 3299460"/>
                  <a:gd name="connsiteY46" fmla="*/ 3020060 h 3335020"/>
                  <a:gd name="connsiteX47" fmla="*/ 327660 w 3299460"/>
                  <a:gd name="connsiteY47" fmla="*/ 3035300 h 3335020"/>
                  <a:gd name="connsiteX48" fmla="*/ 464820 w 3299460"/>
                  <a:gd name="connsiteY48" fmla="*/ 2852420 h 3335020"/>
                  <a:gd name="connsiteX49" fmla="*/ 708660 w 3299460"/>
                  <a:gd name="connsiteY49" fmla="*/ 2837180 h 3335020"/>
                  <a:gd name="connsiteX50" fmla="*/ 708660 w 3299460"/>
                  <a:gd name="connsiteY50" fmla="*/ 3111500 h 3335020"/>
                  <a:gd name="connsiteX51" fmla="*/ 723900 w 3299460"/>
                  <a:gd name="connsiteY51" fmla="*/ 3263900 h 3335020"/>
                  <a:gd name="connsiteX52" fmla="*/ 1013460 w 3299460"/>
                  <a:gd name="connsiteY52" fmla="*/ 3324860 h 333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99460" h="3335020">
                    <a:moveTo>
                      <a:pt x="3299460" y="398780"/>
                    </a:moveTo>
                    <a:lnTo>
                      <a:pt x="3101340" y="383540"/>
                    </a:lnTo>
                    <a:cubicBezTo>
                      <a:pt x="3035300" y="378460"/>
                      <a:pt x="2943860" y="375920"/>
                      <a:pt x="2903220" y="368300"/>
                    </a:cubicBezTo>
                    <a:cubicBezTo>
                      <a:pt x="2862580" y="360680"/>
                      <a:pt x="2893060" y="350520"/>
                      <a:pt x="2857500" y="337820"/>
                    </a:cubicBezTo>
                    <a:cubicBezTo>
                      <a:pt x="2821940" y="325120"/>
                      <a:pt x="2697480" y="322580"/>
                      <a:pt x="2689860" y="292100"/>
                    </a:cubicBezTo>
                    <a:cubicBezTo>
                      <a:pt x="2682240" y="261620"/>
                      <a:pt x="2788920" y="200660"/>
                      <a:pt x="2811780" y="154940"/>
                    </a:cubicBezTo>
                    <a:cubicBezTo>
                      <a:pt x="2834640" y="109220"/>
                      <a:pt x="2842260" y="35560"/>
                      <a:pt x="2827020" y="17780"/>
                    </a:cubicBezTo>
                    <a:cubicBezTo>
                      <a:pt x="2811780" y="0"/>
                      <a:pt x="2778760" y="43180"/>
                      <a:pt x="2720340" y="48260"/>
                    </a:cubicBezTo>
                    <a:cubicBezTo>
                      <a:pt x="2661920" y="53340"/>
                      <a:pt x="2567940" y="53340"/>
                      <a:pt x="2476500" y="48260"/>
                    </a:cubicBezTo>
                    <a:cubicBezTo>
                      <a:pt x="2385060" y="43180"/>
                      <a:pt x="2209800" y="2540"/>
                      <a:pt x="2171700" y="17780"/>
                    </a:cubicBezTo>
                    <a:cubicBezTo>
                      <a:pt x="2133600" y="33020"/>
                      <a:pt x="2209800" y="119380"/>
                      <a:pt x="2247900" y="139700"/>
                    </a:cubicBezTo>
                    <a:cubicBezTo>
                      <a:pt x="2286000" y="160020"/>
                      <a:pt x="2369820" y="129540"/>
                      <a:pt x="2400300" y="139700"/>
                    </a:cubicBezTo>
                    <a:cubicBezTo>
                      <a:pt x="2430780" y="149860"/>
                      <a:pt x="2423160" y="157480"/>
                      <a:pt x="2430780" y="200660"/>
                    </a:cubicBezTo>
                    <a:cubicBezTo>
                      <a:pt x="2438400" y="243840"/>
                      <a:pt x="2402840" y="332740"/>
                      <a:pt x="2446020" y="398780"/>
                    </a:cubicBezTo>
                    <a:cubicBezTo>
                      <a:pt x="2489200" y="464820"/>
                      <a:pt x="2692400" y="546100"/>
                      <a:pt x="2689860" y="596900"/>
                    </a:cubicBezTo>
                    <a:cubicBezTo>
                      <a:pt x="2687320" y="647700"/>
                      <a:pt x="2501900" y="675640"/>
                      <a:pt x="2430780" y="703580"/>
                    </a:cubicBezTo>
                    <a:cubicBezTo>
                      <a:pt x="2359660" y="731520"/>
                      <a:pt x="2293620" y="784860"/>
                      <a:pt x="2263140" y="764540"/>
                    </a:cubicBezTo>
                    <a:cubicBezTo>
                      <a:pt x="2232660" y="744220"/>
                      <a:pt x="2270760" y="612140"/>
                      <a:pt x="2247900" y="581660"/>
                    </a:cubicBezTo>
                    <a:cubicBezTo>
                      <a:pt x="2225040" y="551180"/>
                      <a:pt x="2156460" y="563880"/>
                      <a:pt x="2125980" y="581660"/>
                    </a:cubicBezTo>
                    <a:cubicBezTo>
                      <a:pt x="2095500" y="599440"/>
                      <a:pt x="2090420" y="660400"/>
                      <a:pt x="2065020" y="688340"/>
                    </a:cubicBezTo>
                    <a:cubicBezTo>
                      <a:pt x="2039620" y="716280"/>
                      <a:pt x="1988820" y="703580"/>
                      <a:pt x="1973580" y="749300"/>
                    </a:cubicBezTo>
                    <a:cubicBezTo>
                      <a:pt x="1958340" y="795020"/>
                      <a:pt x="1993900" y="919480"/>
                      <a:pt x="1973580" y="962660"/>
                    </a:cubicBezTo>
                    <a:cubicBezTo>
                      <a:pt x="1953260" y="1005840"/>
                      <a:pt x="1887220" y="1003300"/>
                      <a:pt x="1851660" y="1008380"/>
                    </a:cubicBezTo>
                    <a:cubicBezTo>
                      <a:pt x="1816100" y="1013460"/>
                      <a:pt x="1800860" y="955040"/>
                      <a:pt x="1760220" y="993140"/>
                    </a:cubicBezTo>
                    <a:cubicBezTo>
                      <a:pt x="1719580" y="1031240"/>
                      <a:pt x="1640840" y="1170940"/>
                      <a:pt x="1607820" y="1236980"/>
                    </a:cubicBezTo>
                    <a:cubicBezTo>
                      <a:pt x="1574800" y="1303020"/>
                      <a:pt x="1559560" y="1351280"/>
                      <a:pt x="1562100" y="1389380"/>
                    </a:cubicBezTo>
                    <a:cubicBezTo>
                      <a:pt x="1564640" y="1427480"/>
                      <a:pt x="1623060" y="1435100"/>
                      <a:pt x="1623060" y="1465580"/>
                    </a:cubicBezTo>
                    <a:cubicBezTo>
                      <a:pt x="1623060" y="1496060"/>
                      <a:pt x="1625600" y="1513840"/>
                      <a:pt x="1562100" y="1572260"/>
                    </a:cubicBezTo>
                    <a:cubicBezTo>
                      <a:pt x="1498600" y="1630680"/>
                      <a:pt x="1305560" y="1755140"/>
                      <a:pt x="1242060" y="1816100"/>
                    </a:cubicBezTo>
                    <a:cubicBezTo>
                      <a:pt x="1178560" y="1877060"/>
                      <a:pt x="1181100" y="1879600"/>
                      <a:pt x="1181100" y="1938020"/>
                    </a:cubicBezTo>
                    <a:cubicBezTo>
                      <a:pt x="1181100" y="1996440"/>
                      <a:pt x="1231900" y="2090420"/>
                      <a:pt x="1242060" y="2166620"/>
                    </a:cubicBezTo>
                    <a:cubicBezTo>
                      <a:pt x="1252220" y="2242820"/>
                      <a:pt x="1252220" y="2341880"/>
                      <a:pt x="1242060" y="2395220"/>
                    </a:cubicBezTo>
                    <a:cubicBezTo>
                      <a:pt x="1231900" y="2448560"/>
                      <a:pt x="1201420" y="2479040"/>
                      <a:pt x="1181100" y="2486660"/>
                    </a:cubicBezTo>
                    <a:cubicBezTo>
                      <a:pt x="1160780" y="2494280"/>
                      <a:pt x="1155700" y="2476500"/>
                      <a:pt x="1120140" y="2440940"/>
                    </a:cubicBezTo>
                    <a:cubicBezTo>
                      <a:pt x="1084580" y="2405380"/>
                      <a:pt x="990600" y="2324100"/>
                      <a:pt x="967740" y="2273300"/>
                    </a:cubicBezTo>
                    <a:cubicBezTo>
                      <a:pt x="944880" y="2222500"/>
                      <a:pt x="998220" y="2164080"/>
                      <a:pt x="982980" y="2136140"/>
                    </a:cubicBezTo>
                    <a:cubicBezTo>
                      <a:pt x="967740" y="2108200"/>
                      <a:pt x="914400" y="2118360"/>
                      <a:pt x="876300" y="2105660"/>
                    </a:cubicBezTo>
                    <a:cubicBezTo>
                      <a:pt x="838200" y="2092960"/>
                      <a:pt x="795020" y="2067560"/>
                      <a:pt x="754380" y="2059940"/>
                    </a:cubicBezTo>
                    <a:cubicBezTo>
                      <a:pt x="713740" y="2052320"/>
                      <a:pt x="650240" y="2044700"/>
                      <a:pt x="632460" y="2059940"/>
                    </a:cubicBezTo>
                    <a:cubicBezTo>
                      <a:pt x="614680" y="2075180"/>
                      <a:pt x="650240" y="2131060"/>
                      <a:pt x="647700" y="2151380"/>
                    </a:cubicBezTo>
                    <a:cubicBezTo>
                      <a:pt x="645160" y="2171700"/>
                      <a:pt x="657860" y="2186940"/>
                      <a:pt x="617220" y="2181860"/>
                    </a:cubicBezTo>
                    <a:cubicBezTo>
                      <a:pt x="576580" y="2176780"/>
                      <a:pt x="469900" y="2133600"/>
                      <a:pt x="403860" y="2120900"/>
                    </a:cubicBezTo>
                    <a:cubicBezTo>
                      <a:pt x="337820" y="2108200"/>
                      <a:pt x="281940" y="2085340"/>
                      <a:pt x="220980" y="2105660"/>
                    </a:cubicBezTo>
                    <a:cubicBezTo>
                      <a:pt x="160020" y="2125980"/>
                      <a:pt x="73660" y="2189480"/>
                      <a:pt x="38100" y="2242820"/>
                    </a:cubicBezTo>
                    <a:cubicBezTo>
                      <a:pt x="2540" y="2296160"/>
                      <a:pt x="10160" y="2324100"/>
                      <a:pt x="7620" y="2425700"/>
                    </a:cubicBezTo>
                    <a:cubicBezTo>
                      <a:pt x="5080" y="2527300"/>
                      <a:pt x="0" y="2753360"/>
                      <a:pt x="22860" y="2852420"/>
                    </a:cubicBezTo>
                    <a:cubicBezTo>
                      <a:pt x="45720" y="2951480"/>
                      <a:pt x="93980" y="2989580"/>
                      <a:pt x="144780" y="3020060"/>
                    </a:cubicBezTo>
                    <a:cubicBezTo>
                      <a:pt x="195580" y="3050540"/>
                      <a:pt x="274320" y="3063240"/>
                      <a:pt x="327660" y="3035300"/>
                    </a:cubicBezTo>
                    <a:cubicBezTo>
                      <a:pt x="381000" y="3007360"/>
                      <a:pt x="401320" y="2885440"/>
                      <a:pt x="464820" y="2852420"/>
                    </a:cubicBezTo>
                    <a:cubicBezTo>
                      <a:pt x="528320" y="2819400"/>
                      <a:pt x="668020" y="2794000"/>
                      <a:pt x="708660" y="2837180"/>
                    </a:cubicBezTo>
                    <a:cubicBezTo>
                      <a:pt x="749300" y="2880360"/>
                      <a:pt x="706120" y="3040380"/>
                      <a:pt x="708660" y="3111500"/>
                    </a:cubicBezTo>
                    <a:cubicBezTo>
                      <a:pt x="711200" y="3182620"/>
                      <a:pt x="673100" y="3228340"/>
                      <a:pt x="723900" y="3263900"/>
                    </a:cubicBezTo>
                    <a:cubicBezTo>
                      <a:pt x="774700" y="3299460"/>
                      <a:pt x="977900" y="3335020"/>
                      <a:pt x="1013460" y="332486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Rectangle 16"/>
            <p:cNvSpPr/>
            <p:nvPr/>
          </p:nvSpPr>
          <p:spPr>
            <a:xfrm>
              <a:off x="8534400" y="781796"/>
              <a:ext cx="381000" cy="114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oup 22"/>
          <p:cNvGrpSpPr/>
          <p:nvPr/>
        </p:nvGrpSpPr>
        <p:grpSpPr>
          <a:xfrm>
            <a:off x="457200" y="3581400"/>
            <a:ext cx="2133600" cy="2971800"/>
            <a:chOff x="7162800" y="0"/>
            <a:chExt cx="3360964" cy="3733800"/>
          </a:xfrm>
        </p:grpSpPr>
        <p:pic>
          <p:nvPicPr>
            <p:cNvPr id="24" name="Picture 4" descr="http://www.worldbiomes.com/pics/leg.jpg"/>
            <p:cNvPicPr>
              <a:picLocks noChangeAspect="1" noChangeArrowheads="1"/>
            </p:cNvPicPr>
            <p:nvPr/>
          </p:nvPicPr>
          <p:blipFill>
            <a:blip r:embed="rId3" cstate="print"/>
            <a:srcRect l="-1" r="39252" b="347"/>
            <a:stretch>
              <a:fillRect/>
            </a:stretch>
          </p:blipFill>
          <p:spPr bwMode="auto">
            <a:xfrm>
              <a:off x="7162800" y="0"/>
              <a:ext cx="3360964" cy="3733800"/>
            </a:xfrm>
            <a:prstGeom prst="rect">
              <a:avLst/>
            </a:prstGeom>
            <a:noFill/>
          </p:spPr>
        </p:pic>
        <p:pic>
          <p:nvPicPr>
            <p:cNvPr id="25" name="Picture 2" descr="http://www.worldbiomes.com/pics/biomapf.jpg"/>
            <p:cNvPicPr>
              <a:picLocks noChangeAspect="1" noChangeArrowheads="1"/>
            </p:cNvPicPr>
            <p:nvPr/>
          </p:nvPicPr>
          <p:blipFill>
            <a:blip r:embed="rId2" cstate="print"/>
            <a:srcRect l="51445" t="68657" r="45206" b="26865"/>
            <a:stretch>
              <a:fillRect/>
            </a:stretch>
          </p:blipFill>
          <p:spPr bwMode="auto">
            <a:xfrm>
              <a:off x="7296912" y="2362200"/>
              <a:ext cx="304800" cy="304800"/>
            </a:xfrm>
            <a:prstGeom prst="rect">
              <a:avLst/>
            </a:prstGeom>
            <a:noFill/>
          </p:spPr>
        </p:pic>
        <p:pic>
          <p:nvPicPr>
            <p:cNvPr id="26" name="Picture 2" descr="http://www.worldbiomes.com/pics/biomapf.jpg"/>
            <p:cNvPicPr>
              <a:picLocks noChangeAspect="1" noChangeArrowheads="1"/>
            </p:cNvPicPr>
            <p:nvPr/>
          </p:nvPicPr>
          <p:blipFill>
            <a:blip r:embed="rId2" cstate="print"/>
            <a:srcRect l="19255" t="34329" r="78234" b="59701"/>
            <a:stretch>
              <a:fillRect/>
            </a:stretch>
          </p:blipFill>
          <p:spPr bwMode="auto">
            <a:xfrm>
              <a:off x="7296912" y="1905000"/>
              <a:ext cx="304800" cy="304800"/>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par>
                                <p:cTn id="14" presetID="42" presetClass="path" presetSubtype="0" accel="50000" decel="50000" fill="hold" nodeType="withEffect">
                                  <p:stCondLst>
                                    <p:cond delay="500"/>
                                  </p:stCondLst>
                                  <p:childTnLst>
                                    <p:animMotion origin="layout" path="M 8.33333E-7 2.22222E-6 L 0.36927 0.17153 " pathEditMode="relative" rAng="0" ptsTypes="AA">
                                      <p:cBhvr>
                                        <p:cTn id="15" dur="1000" fill="hold"/>
                                        <p:tgtEl>
                                          <p:spTgt spid="3"/>
                                        </p:tgtEl>
                                        <p:attrNameLst>
                                          <p:attrName>ppt_x</p:attrName>
                                          <p:attrName>ppt_y</p:attrName>
                                        </p:attrNameLst>
                                      </p:cBhvr>
                                      <p:rCtr x="185" y="86"/>
                                    </p:animMotion>
                                  </p:childTnLst>
                                </p:cTn>
                              </p:par>
                              <p:par>
                                <p:cTn id="16" presetID="10" presetClass="exit" presetSubtype="0" fill="hold" grpId="1" nodeType="withEffect">
                                  <p:stCondLst>
                                    <p:cond delay="1000"/>
                                  </p:stCondLst>
                                  <p:childTnLst>
                                    <p:animEffect transition="out" filter="fade">
                                      <p:cBhvr>
                                        <p:cTn id="17" dur="1000"/>
                                        <p:tgtEl>
                                          <p:spTgt spid="13"/>
                                        </p:tgtEl>
                                      </p:cBhvr>
                                    </p:animEffect>
                                    <p:set>
                                      <p:cBhvr>
                                        <p:cTn id="18" dur="1" fill="hold">
                                          <p:stCondLst>
                                            <p:cond delay="999"/>
                                          </p:stCondLst>
                                        </p:cTn>
                                        <p:tgtEl>
                                          <p:spTgt spid="13"/>
                                        </p:tgtEl>
                                        <p:attrNameLst>
                                          <p:attrName>style.visibility</p:attrName>
                                        </p:attrNameLst>
                                      </p:cBhvr>
                                      <p:to>
                                        <p:strVal val="hidden"/>
                                      </p:to>
                                    </p:set>
                                  </p:childTnLst>
                                </p:cTn>
                              </p:par>
                              <p:par>
                                <p:cTn id="19" presetID="10" presetClass="exit" presetSubtype="0" fill="hold" nodeType="withEffect">
                                  <p:stCondLst>
                                    <p:cond delay="1000"/>
                                  </p:stCondLst>
                                  <p:childTnLst>
                                    <p:animEffect transition="out" filter="fade">
                                      <p:cBhvr>
                                        <p:cTn id="20" dur="1000"/>
                                        <p:tgtEl>
                                          <p:spTgt spid="2"/>
                                        </p:tgtEl>
                                      </p:cBhvr>
                                    </p:animEffect>
                                    <p:set>
                                      <p:cBhvr>
                                        <p:cTn id="21" dur="1" fill="hold">
                                          <p:stCondLst>
                                            <p:cond delay="999"/>
                                          </p:stCondLst>
                                        </p:cTn>
                                        <p:tgtEl>
                                          <p:spTgt spid="2"/>
                                        </p:tgtEl>
                                        <p:attrNameLst>
                                          <p:attrName>style.visibility</p:attrName>
                                        </p:attrNameLst>
                                      </p:cBhvr>
                                      <p:to>
                                        <p:strVal val="hidden"/>
                                      </p:to>
                                    </p:set>
                                  </p:childTnLst>
                                </p:cTn>
                              </p:par>
                              <p:par>
                                <p:cTn id="22" presetID="10" presetClass="entr" presetSubtype="0" fill="hold"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0" y="0"/>
            <a:ext cx="9144000" cy="762000"/>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North American Forests</a:t>
            </a:r>
          </a:p>
        </p:txBody>
      </p:sp>
      <p:grpSp>
        <p:nvGrpSpPr>
          <p:cNvPr id="2" name="Group 8"/>
          <p:cNvGrpSpPr/>
          <p:nvPr/>
        </p:nvGrpSpPr>
        <p:grpSpPr>
          <a:xfrm>
            <a:off x="198120" y="766556"/>
            <a:ext cx="8793480" cy="6035040"/>
            <a:chOff x="152400" y="772652"/>
            <a:chExt cx="8793480" cy="6035040"/>
          </a:xfrm>
        </p:grpSpPr>
        <p:grpSp>
          <p:nvGrpSpPr>
            <p:cNvPr id="3" name="Group 6"/>
            <p:cNvGrpSpPr/>
            <p:nvPr/>
          </p:nvGrpSpPr>
          <p:grpSpPr>
            <a:xfrm>
              <a:off x="152400" y="772652"/>
              <a:ext cx="8793480" cy="6035040"/>
              <a:chOff x="0" y="838200"/>
              <a:chExt cx="8793480" cy="6035040"/>
            </a:xfrm>
          </p:grpSpPr>
          <p:pic>
            <p:nvPicPr>
              <p:cNvPr id="14" name="Picture 2" descr="http://www.worldbiomes.com/pics/biomapf.jpg"/>
              <p:cNvPicPr>
                <a:picLocks noChangeAspect="1" noChangeArrowheads="1"/>
              </p:cNvPicPr>
              <p:nvPr/>
            </p:nvPicPr>
            <p:blipFill>
              <a:blip r:embed="rId2" cstate="print"/>
              <a:srcRect t="13931" r="67560" b="46269"/>
              <a:stretch>
                <a:fillRect/>
              </a:stretch>
            </p:blipFill>
            <p:spPr bwMode="auto">
              <a:xfrm>
                <a:off x="0" y="842788"/>
                <a:ext cx="8763000" cy="6030452"/>
              </a:xfrm>
              <a:prstGeom prst="rect">
                <a:avLst/>
              </a:prstGeom>
              <a:noFill/>
              <a:ln w="50800">
                <a:solidFill>
                  <a:schemeClr val="tx1"/>
                </a:solidFill>
              </a:ln>
            </p:spPr>
          </p:pic>
          <p:sp>
            <p:nvSpPr>
              <p:cNvPr id="15" name="Freeform 2"/>
              <p:cNvSpPr/>
              <p:nvPr/>
            </p:nvSpPr>
            <p:spPr>
              <a:xfrm>
                <a:off x="624840" y="2385060"/>
                <a:ext cx="4724400" cy="4472940"/>
              </a:xfrm>
              <a:custGeom>
                <a:avLst/>
                <a:gdLst>
                  <a:gd name="connsiteX0" fmla="*/ 0 w 4724400"/>
                  <a:gd name="connsiteY0" fmla="*/ 769620 h 4472940"/>
                  <a:gd name="connsiteX1" fmla="*/ 91440 w 4724400"/>
                  <a:gd name="connsiteY1" fmla="*/ 769620 h 4472940"/>
                  <a:gd name="connsiteX2" fmla="*/ 396240 w 4724400"/>
                  <a:gd name="connsiteY2" fmla="*/ 556260 h 4472940"/>
                  <a:gd name="connsiteX3" fmla="*/ 777240 w 4724400"/>
                  <a:gd name="connsiteY3" fmla="*/ 281940 h 4472940"/>
                  <a:gd name="connsiteX4" fmla="*/ 929640 w 4724400"/>
                  <a:gd name="connsiteY4" fmla="*/ 190500 h 4472940"/>
                  <a:gd name="connsiteX5" fmla="*/ 1127760 w 4724400"/>
                  <a:gd name="connsiteY5" fmla="*/ 38100 h 4472940"/>
                  <a:gd name="connsiteX6" fmla="*/ 1341120 w 4724400"/>
                  <a:gd name="connsiteY6" fmla="*/ 22860 h 4472940"/>
                  <a:gd name="connsiteX7" fmla="*/ 1783080 w 4724400"/>
                  <a:gd name="connsiteY7" fmla="*/ 175260 h 4472940"/>
                  <a:gd name="connsiteX8" fmla="*/ 1981200 w 4724400"/>
                  <a:gd name="connsiteY8" fmla="*/ 281940 h 4472940"/>
                  <a:gd name="connsiteX9" fmla="*/ 2072640 w 4724400"/>
                  <a:gd name="connsiteY9" fmla="*/ 297180 h 4472940"/>
                  <a:gd name="connsiteX10" fmla="*/ 2148840 w 4724400"/>
                  <a:gd name="connsiteY10" fmla="*/ 297180 h 4472940"/>
                  <a:gd name="connsiteX11" fmla="*/ 2225040 w 4724400"/>
                  <a:gd name="connsiteY11" fmla="*/ 434340 h 4472940"/>
                  <a:gd name="connsiteX12" fmla="*/ 2362200 w 4724400"/>
                  <a:gd name="connsiteY12" fmla="*/ 525780 h 4472940"/>
                  <a:gd name="connsiteX13" fmla="*/ 2423160 w 4724400"/>
                  <a:gd name="connsiteY13" fmla="*/ 739140 h 4472940"/>
                  <a:gd name="connsiteX14" fmla="*/ 2484120 w 4724400"/>
                  <a:gd name="connsiteY14" fmla="*/ 906780 h 4472940"/>
                  <a:gd name="connsiteX15" fmla="*/ 2575560 w 4724400"/>
                  <a:gd name="connsiteY15" fmla="*/ 982980 h 4472940"/>
                  <a:gd name="connsiteX16" fmla="*/ 2590800 w 4724400"/>
                  <a:gd name="connsiteY16" fmla="*/ 1165860 h 4472940"/>
                  <a:gd name="connsiteX17" fmla="*/ 2819400 w 4724400"/>
                  <a:gd name="connsiteY17" fmla="*/ 1363980 h 4472940"/>
                  <a:gd name="connsiteX18" fmla="*/ 2819400 w 4724400"/>
                  <a:gd name="connsiteY18" fmla="*/ 1775460 h 4472940"/>
                  <a:gd name="connsiteX19" fmla="*/ 2788920 w 4724400"/>
                  <a:gd name="connsiteY19" fmla="*/ 1973580 h 4472940"/>
                  <a:gd name="connsiteX20" fmla="*/ 2895600 w 4724400"/>
                  <a:gd name="connsiteY20" fmla="*/ 2308860 h 4472940"/>
                  <a:gd name="connsiteX21" fmla="*/ 2956560 w 4724400"/>
                  <a:gd name="connsiteY21" fmla="*/ 2522220 h 4472940"/>
                  <a:gd name="connsiteX22" fmla="*/ 3017520 w 4724400"/>
                  <a:gd name="connsiteY22" fmla="*/ 2735580 h 4472940"/>
                  <a:gd name="connsiteX23" fmla="*/ 3230880 w 4724400"/>
                  <a:gd name="connsiteY23" fmla="*/ 2811780 h 4472940"/>
                  <a:gd name="connsiteX24" fmla="*/ 3413760 w 4724400"/>
                  <a:gd name="connsiteY24" fmla="*/ 2903220 h 4472940"/>
                  <a:gd name="connsiteX25" fmla="*/ 3444240 w 4724400"/>
                  <a:gd name="connsiteY25" fmla="*/ 3055620 h 4472940"/>
                  <a:gd name="connsiteX26" fmla="*/ 3459480 w 4724400"/>
                  <a:gd name="connsiteY26" fmla="*/ 3208020 h 4472940"/>
                  <a:gd name="connsiteX27" fmla="*/ 3459480 w 4724400"/>
                  <a:gd name="connsiteY27" fmla="*/ 3421380 h 4472940"/>
                  <a:gd name="connsiteX28" fmla="*/ 3596640 w 4724400"/>
                  <a:gd name="connsiteY28" fmla="*/ 3497580 h 4472940"/>
                  <a:gd name="connsiteX29" fmla="*/ 3688080 w 4724400"/>
                  <a:gd name="connsiteY29" fmla="*/ 3680460 h 4472940"/>
                  <a:gd name="connsiteX30" fmla="*/ 3810000 w 4724400"/>
                  <a:gd name="connsiteY30" fmla="*/ 3848100 h 4472940"/>
                  <a:gd name="connsiteX31" fmla="*/ 3947160 w 4724400"/>
                  <a:gd name="connsiteY31" fmla="*/ 3771900 h 4472940"/>
                  <a:gd name="connsiteX32" fmla="*/ 3901440 w 4724400"/>
                  <a:gd name="connsiteY32" fmla="*/ 3604260 h 4472940"/>
                  <a:gd name="connsiteX33" fmla="*/ 3840480 w 4724400"/>
                  <a:gd name="connsiteY33" fmla="*/ 3482340 h 4472940"/>
                  <a:gd name="connsiteX34" fmla="*/ 3810000 w 4724400"/>
                  <a:gd name="connsiteY34" fmla="*/ 3360420 h 4472940"/>
                  <a:gd name="connsiteX35" fmla="*/ 3916680 w 4724400"/>
                  <a:gd name="connsiteY35" fmla="*/ 3573780 h 4472940"/>
                  <a:gd name="connsiteX36" fmla="*/ 4053840 w 4724400"/>
                  <a:gd name="connsiteY36" fmla="*/ 3771900 h 4472940"/>
                  <a:gd name="connsiteX37" fmla="*/ 4191000 w 4724400"/>
                  <a:gd name="connsiteY37" fmla="*/ 3924300 h 4472940"/>
                  <a:gd name="connsiteX38" fmla="*/ 4130040 w 4724400"/>
                  <a:gd name="connsiteY38" fmla="*/ 4076700 h 4472940"/>
                  <a:gd name="connsiteX39" fmla="*/ 4328160 w 4724400"/>
                  <a:gd name="connsiteY39" fmla="*/ 4213860 h 4472940"/>
                  <a:gd name="connsiteX40" fmla="*/ 4648200 w 4724400"/>
                  <a:gd name="connsiteY40" fmla="*/ 4381500 h 4472940"/>
                  <a:gd name="connsiteX41" fmla="*/ 4724400 w 4724400"/>
                  <a:gd name="connsiteY41" fmla="*/ 4472940 h 447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24400" h="4472940">
                    <a:moveTo>
                      <a:pt x="0" y="769620"/>
                    </a:moveTo>
                    <a:cubicBezTo>
                      <a:pt x="12700" y="787400"/>
                      <a:pt x="25400" y="805180"/>
                      <a:pt x="91440" y="769620"/>
                    </a:cubicBezTo>
                    <a:cubicBezTo>
                      <a:pt x="157480" y="734060"/>
                      <a:pt x="396240" y="556260"/>
                      <a:pt x="396240" y="556260"/>
                    </a:cubicBezTo>
                    <a:cubicBezTo>
                      <a:pt x="510540" y="474980"/>
                      <a:pt x="688340" y="342900"/>
                      <a:pt x="777240" y="281940"/>
                    </a:cubicBezTo>
                    <a:cubicBezTo>
                      <a:pt x="866140" y="220980"/>
                      <a:pt x="871220" y="231140"/>
                      <a:pt x="929640" y="190500"/>
                    </a:cubicBezTo>
                    <a:cubicBezTo>
                      <a:pt x="988060" y="149860"/>
                      <a:pt x="1059180" y="66040"/>
                      <a:pt x="1127760" y="38100"/>
                    </a:cubicBezTo>
                    <a:cubicBezTo>
                      <a:pt x="1196340" y="10160"/>
                      <a:pt x="1231900" y="0"/>
                      <a:pt x="1341120" y="22860"/>
                    </a:cubicBezTo>
                    <a:cubicBezTo>
                      <a:pt x="1450340" y="45720"/>
                      <a:pt x="1676400" y="132080"/>
                      <a:pt x="1783080" y="175260"/>
                    </a:cubicBezTo>
                    <a:cubicBezTo>
                      <a:pt x="1889760" y="218440"/>
                      <a:pt x="1932940" y="261620"/>
                      <a:pt x="1981200" y="281940"/>
                    </a:cubicBezTo>
                    <a:cubicBezTo>
                      <a:pt x="2029460" y="302260"/>
                      <a:pt x="2044700" y="294640"/>
                      <a:pt x="2072640" y="297180"/>
                    </a:cubicBezTo>
                    <a:cubicBezTo>
                      <a:pt x="2100580" y="299720"/>
                      <a:pt x="2123440" y="274320"/>
                      <a:pt x="2148840" y="297180"/>
                    </a:cubicBezTo>
                    <a:cubicBezTo>
                      <a:pt x="2174240" y="320040"/>
                      <a:pt x="2189480" y="396240"/>
                      <a:pt x="2225040" y="434340"/>
                    </a:cubicBezTo>
                    <a:cubicBezTo>
                      <a:pt x="2260600" y="472440"/>
                      <a:pt x="2329180" y="474980"/>
                      <a:pt x="2362200" y="525780"/>
                    </a:cubicBezTo>
                    <a:cubicBezTo>
                      <a:pt x="2395220" y="576580"/>
                      <a:pt x="2402840" y="675640"/>
                      <a:pt x="2423160" y="739140"/>
                    </a:cubicBezTo>
                    <a:cubicBezTo>
                      <a:pt x="2443480" y="802640"/>
                      <a:pt x="2458720" y="866140"/>
                      <a:pt x="2484120" y="906780"/>
                    </a:cubicBezTo>
                    <a:cubicBezTo>
                      <a:pt x="2509520" y="947420"/>
                      <a:pt x="2557780" y="939800"/>
                      <a:pt x="2575560" y="982980"/>
                    </a:cubicBezTo>
                    <a:cubicBezTo>
                      <a:pt x="2593340" y="1026160"/>
                      <a:pt x="2550160" y="1102360"/>
                      <a:pt x="2590800" y="1165860"/>
                    </a:cubicBezTo>
                    <a:cubicBezTo>
                      <a:pt x="2631440" y="1229360"/>
                      <a:pt x="2781300" y="1262380"/>
                      <a:pt x="2819400" y="1363980"/>
                    </a:cubicBezTo>
                    <a:cubicBezTo>
                      <a:pt x="2857500" y="1465580"/>
                      <a:pt x="2824480" y="1673860"/>
                      <a:pt x="2819400" y="1775460"/>
                    </a:cubicBezTo>
                    <a:cubicBezTo>
                      <a:pt x="2814320" y="1877060"/>
                      <a:pt x="2776220" y="1884680"/>
                      <a:pt x="2788920" y="1973580"/>
                    </a:cubicBezTo>
                    <a:cubicBezTo>
                      <a:pt x="2801620" y="2062480"/>
                      <a:pt x="2867660" y="2217420"/>
                      <a:pt x="2895600" y="2308860"/>
                    </a:cubicBezTo>
                    <a:cubicBezTo>
                      <a:pt x="2923540" y="2400300"/>
                      <a:pt x="2956560" y="2522220"/>
                      <a:pt x="2956560" y="2522220"/>
                    </a:cubicBezTo>
                    <a:cubicBezTo>
                      <a:pt x="2976880" y="2593340"/>
                      <a:pt x="2971800" y="2687320"/>
                      <a:pt x="3017520" y="2735580"/>
                    </a:cubicBezTo>
                    <a:cubicBezTo>
                      <a:pt x="3063240" y="2783840"/>
                      <a:pt x="3164840" y="2783840"/>
                      <a:pt x="3230880" y="2811780"/>
                    </a:cubicBezTo>
                    <a:cubicBezTo>
                      <a:pt x="3296920" y="2839720"/>
                      <a:pt x="3378200" y="2862580"/>
                      <a:pt x="3413760" y="2903220"/>
                    </a:cubicBezTo>
                    <a:cubicBezTo>
                      <a:pt x="3449320" y="2943860"/>
                      <a:pt x="3436620" y="3004820"/>
                      <a:pt x="3444240" y="3055620"/>
                    </a:cubicBezTo>
                    <a:cubicBezTo>
                      <a:pt x="3451860" y="3106420"/>
                      <a:pt x="3456940" y="3147060"/>
                      <a:pt x="3459480" y="3208020"/>
                    </a:cubicBezTo>
                    <a:cubicBezTo>
                      <a:pt x="3462020" y="3268980"/>
                      <a:pt x="3436620" y="3373120"/>
                      <a:pt x="3459480" y="3421380"/>
                    </a:cubicBezTo>
                    <a:cubicBezTo>
                      <a:pt x="3482340" y="3469640"/>
                      <a:pt x="3558540" y="3454400"/>
                      <a:pt x="3596640" y="3497580"/>
                    </a:cubicBezTo>
                    <a:cubicBezTo>
                      <a:pt x="3634740" y="3540760"/>
                      <a:pt x="3652520" y="3622040"/>
                      <a:pt x="3688080" y="3680460"/>
                    </a:cubicBezTo>
                    <a:cubicBezTo>
                      <a:pt x="3723640" y="3738880"/>
                      <a:pt x="3766820" y="3832860"/>
                      <a:pt x="3810000" y="3848100"/>
                    </a:cubicBezTo>
                    <a:cubicBezTo>
                      <a:pt x="3853180" y="3863340"/>
                      <a:pt x="3931920" y="3812540"/>
                      <a:pt x="3947160" y="3771900"/>
                    </a:cubicBezTo>
                    <a:cubicBezTo>
                      <a:pt x="3962400" y="3731260"/>
                      <a:pt x="3919220" y="3652520"/>
                      <a:pt x="3901440" y="3604260"/>
                    </a:cubicBezTo>
                    <a:cubicBezTo>
                      <a:pt x="3883660" y="3556000"/>
                      <a:pt x="3855720" y="3522980"/>
                      <a:pt x="3840480" y="3482340"/>
                    </a:cubicBezTo>
                    <a:cubicBezTo>
                      <a:pt x="3825240" y="3441700"/>
                      <a:pt x="3797300" y="3345180"/>
                      <a:pt x="3810000" y="3360420"/>
                    </a:cubicBezTo>
                    <a:cubicBezTo>
                      <a:pt x="3822700" y="3375660"/>
                      <a:pt x="3876040" y="3505200"/>
                      <a:pt x="3916680" y="3573780"/>
                    </a:cubicBezTo>
                    <a:cubicBezTo>
                      <a:pt x="3957320" y="3642360"/>
                      <a:pt x="4008120" y="3713480"/>
                      <a:pt x="4053840" y="3771900"/>
                    </a:cubicBezTo>
                    <a:cubicBezTo>
                      <a:pt x="4099560" y="3830320"/>
                      <a:pt x="4178300" y="3873500"/>
                      <a:pt x="4191000" y="3924300"/>
                    </a:cubicBezTo>
                    <a:cubicBezTo>
                      <a:pt x="4203700" y="3975100"/>
                      <a:pt x="4107180" y="4028440"/>
                      <a:pt x="4130040" y="4076700"/>
                    </a:cubicBezTo>
                    <a:cubicBezTo>
                      <a:pt x="4152900" y="4124960"/>
                      <a:pt x="4241800" y="4163060"/>
                      <a:pt x="4328160" y="4213860"/>
                    </a:cubicBezTo>
                    <a:cubicBezTo>
                      <a:pt x="4414520" y="4264660"/>
                      <a:pt x="4582160" y="4338320"/>
                      <a:pt x="4648200" y="4381500"/>
                    </a:cubicBezTo>
                    <a:cubicBezTo>
                      <a:pt x="4714240" y="4424680"/>
                      <a:pt x="4721860" y="4467860"/>
                      <a:pt x="4724400" y="447294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3"/>
              <p:cNvSpPr/>
              <p:nvPr/>
            </p:nvSpPr>
            <p:spPr>
              <a:xfrm>
                <a:off x="256540" y="838200"/>
                <a:ext cx="3863340" cy="2331720"/>
              </a:xfrm>
              <a:custGeom>
                <a:avLst/>
                <a:gdLst>
                  <a:gd name="connsiteX0" fmla="*/ 459740 w 3863340"/>
                  <a:gd name="connsiteY0" fmla="*/ 2331720 h 2331720"/>
                  <a:gd name="connsiteX1" fmla="*/ 307340 w 3863340"/>
                  <a:gd name="connsiteY1" fmla="*/ 2270760 h 2331720"/>
                  <a:gd name="connsiteX2" fmla="*/ 337820 w 3863340"/>
                  <a:gd name="connsiteY2" fmla="*/ 2179320 h 2331720"/>
                  <a:gd name="connsiteX3" fmla="*/ 642620 w 3863340"/>
                  <a:gd name="connsiteY3" fmla="*/ 2011680 h 2331720"/>
                  <a:gd name="connsiteX4" fmla="*/ 779780 w 3863340"/>
                  <a:gd name="connsiteY4" fmla="*/ 1920240 h 2331720"/>
                  <a:gd name="connsiteX5" fmla="*/ 612140 w 3863340"/>
                  <a:gd name="connsiteY5" fmla="*/ 1798320 h 2331720"/>
                  <a:gd name="connsiteX6" fmla="*/ 429260 w 3863340"/>
                  <a:gd name="connsiteY6" fmla="*/ 1676400 h 2331720"/>
                  <a:gd name="connsiteX7" fmla="*/ 292100 w 3863340"/>
                  <a:gd name="connsiteY7" fmla="*/ 1600200 h 2331720"/>
                  <a:gd name="connsiteX8" fmla="*/ 154940 w 3863340"/>
                  <a:gd name="connsiteY8" fmla="*/ 1402080 h 2331720"/>
                  <a:gd name="connsiteX9" fmla="*/ 246380 w 3863340"/>
                  <a:gd name="connsiteY9" fmla="*/ 1280160 h 2331720"/>
                  <a:gd name="connsiteX10" fmla="*/ 444500 w 3863340"/>
                  <a:gd name="connsiteY10" fmla="*/ 1127760 h 2331720"/>
                  <a:gd name="connsiteX11" fmla="*/ 307340 w 3863340"/>
                  <a:gd name="connsiteY11" fmla="*/ 1066800 h 2331720"/>
                  <a:gd name="connsiteX12" fmla="*/ 93980 w 3863340"/>
                  <a:gd name="connsiteY12" fmla="*/ 960120 h 2331720"/>
                  <a:gd name="connsiteX13" fmla="*/ 17780 w 3863340"/>
                  <a:gd name="connsiteY13" fmla="*/ 883920 h 2331720"/>
                  <a:gd name="connsiteX14" fmla="*/ 200660 w 3863340"/>
                  <a:gd name="connsiteY14" fmla="*/ 838200 h 2331720"/>
                  <a:gd name="connsiteX15" fmla="*/ 353060 w 3863340"/>
                  <a:gd name="connsiteY15" fmla="*/ 746760 h 2331720"/>
                  <a:gd name="connsiteX16" fmla="*/ 353060 w 3863340"/>
                  <a:gd name="connsiteY16" fmla="*/ 701040 h 2331720"/>
                  <a:gd name="connsiteX17" fmla="*/ 200660 w 3863340"/>
                  <a:gd name="connsiteY17" fmla="*/ 609600 h 2331720"/>
                  <a:gd name="connsiteX18" fmla="*/ 261620 w 3863340"/>
                  <a:gd name="connsiteY18" fmla="*/ 441960 h 2331720"/>
                  <a:gd name="connsiteX19" fmla="*/ 444500 w 3863340"/>
                  <a:gd name="connsiteY19" fmla="*/ 396240 h 2331720"/>
                  <a:gd name="connsiteX20" fmla="*/ 673100 w 3863340"/>
                  <a:gd name="connsiteY20" fmla="*/ 228600 h 2331720"/>
                  <a:gd name="connsiteX21" fmla="*/ 810260 w 3863340"/>
                  <a:gd name="connsiteY21" fmla="*/ 228600 h 2331720"/>
                  <a:gd name="connsiteX22" fmla="*/ 1008380 w 3863340"/>
                  <a:gd name="connsiteY22" fmla="*/ 121920 h 2331720"/>
                  <a:gd name="connsiteX23" fmla="*/ 1191260 w 3863340"/>
                  <a:gd name="connsiteY23" fmla="*/ 213360 h 2331720"/>
                  <a:gd name="connsiteX24" fmla="*/ 1252220 w 3863340"/>
                  <a:gd name="connsiteY24" fmla="*/ 289560 h 2331720"/>
                  <a:gd name="connsiteX25" fmla="*/ 1435100 w 3863340"/>
                  <a:gd name="connsiteY25" fmla="*/ 304800 h 2331720"/>
                  <a:gd name="connsiteX26" fmla="*/ 1861820 w 3863340"/>
                  <a:gd name="connsiteY26" fmla="*/ 320040 h 2331720"/>
                  <a:gd name="connsiteX27" fmla="*/ 2197100 w 3863340"/>
                  <a:gd name="connsiteY27" fmla="*/ 411480 h 2331720"/>
                  <a:gd name="connsiteX28" fmla="*/ 2288540 w 3863340"/>
                  <a:gd name="connsiteY28" fmla="*/ 457200 h 2331720"/>
                  <a:gd name="connsiteX29" fmla="*/ 2471420 w 3863340"/>
                  <a:gd name="connsiteY29" fmla="*/ 381000 h 2331720"/>
                  <a:gd name="connsiteX30" fmla="*/ 2684780 w 3863340"/>
                  <a:gd name="connsiteY30" fmla="*/ 396240 h 2331720"/>
                  <a:gd name="connsiteX31" fmla="*/ 2821940 w 3863340"/>
                  <a:gd name="connsiteY31" fmla="*/ 304800 h 2331720"/>
                  <a:gd name="connsiteX32" fmla="*/ 2913380 w 3863340"/>
                  <a:gd name="connsiteY32" fmla="*/ 350520 h 2331720"/>
                  <a:gd name="connsiteX33" fmla="*/ 3050540 w 3863340"/>
                  <a:gd name="connsiteY33" fmla="*/ 304800 h 2331720"/>
                  <a:gd name="connsiteX34" fmla="*/ 3279140 w 3863340"/>
                  <a:gd name="connsiteY34" fmla="*/ 365760 h 2331720"/>
                  <a:gd name="connsiteX35" fmla="*/ 3568700 w 3863340"/>
                  <a:gd name="connsiteY35" fmla="*/ 411480 h 2331720"/>
                  <a:gd name="connsiteX36" fmla="*/ 3782060 w 3863340"/>
                  <a:gd name="connsiteY36" fmla="*/ 487680 h 2331720"/>
                  <a:gd name="connsiteX37" fmla="*/ 3858260 w 3863340"/>
                  <a:gd name="connsiteY37" fmla="*/ 441960 h 2331720"/>
                  <a:gd name="connsiteX38" fmla="*/ 3812540 w 3863340"/>
                  <a:gd name="connsiteY38" fmla="*/ 259080 h 2331720"/>
                  <a:gd name="connsiteX39" fmla="*/ 3553460 w 3863340"/>
                  <a:gd name="connsiteY39" fmla="*/ 152400 h 2331720"/>
                  <a:gd name="connsiteX40" fmla="*/ 3477260 w 3863340"/>
                  <a:gd name="connsiteY40" fmla="*/ 274320 h 2331720"/>
                  <a:gd name="connsiteX41" fmla="*/ 3340100 w 3863340"/>
                  <a:gd name="connsiteY41" fmla="*/ 228600 h 2331720"/>
                  <a:gd name="connsiteX42" fmla="*/ 3218180 w 3863340"/>
                  <a:gd name="connsiteY42" fmla="*/ 152400 h 2331720"/>
                  <a:gd name="connsiteX43" fmla="*/ 3202940 w 3863340"/>
                  <a:gd name="connsiteY43" fmla="*/ 0 h 2331720"/>
                  <a:gd name="connsiteX44" fmla="*/ 3202940 w 3863340"/>
                  <a:gd name="connsiteY44" fmla="*/ 0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63340" h="2331720">
                    <a:moveTo>
                      <a:pt x="459740" y="2331720"/>
                    </a:moveTo>
                    <a:cubicBezTo>
                      <a:pt x="393700" y="2313940"/>
                      <a:pt x="327660" y="2296160"/>
                      <a:pt x="307340" y="2270760"/>
                    </a:cubicBezTo>
                    <a:cubicBezTo>
                      <a:pt x="287020" y="2245360"/>
                      <a:pt x="281940" y="2222500"/>
                      <a:pt x="337820" y="2179320"/>
                    </a:cubicBezTo>
                    <a:cubicBezTo>
                      <a:pt x="393700" y="2136140"/>
                      <a:pt x="568960" y="2054860"/>
                      <a:pt x="642620" y="2011680"/>
                    </a:cubicBezTo>
                    <a:cubicBezTo>
                      <a:pt x="716280" y="1968500"/>
                      <a:pt x="784860" y="1955800"/>
                      <a:pt x="779780" y="1920240"/>
                    </a:cubicBezTo>
                    <a:cubicBezTo>
                      <a:pt x="774700" y="1884680"/>
                      <a:pt x="670560" y="1838960"/>
                      <a:pt x="612140" y="1798320"/>
                    </a:cubicBezTo>
                    <a:cubicBezTo>
                      <a:pt x="553720" y="1757680"/>
                      <a:pt x="482600" y="1709420"/>
                      <a:pt x="429260" y="1676400"/>
                    </a:cubicBezTo>
                    <a:cubicBezTo>
                      <a:pt x="375920" y="1643380"/>
                      <a:pt x="337820" y="1645920"/>
                      <a:pt x="292100" y="1600200"/>
                    </a:cubicBezTo>
                    <a:cubicBezTo>
                      <a:pt x="246380" y="1554480"/>
                      <a:pt x="162560" y="1455420"/>
                      <a:pt x="154940" y="1402080"/>
                    </a:cubicBezTo>
                    <a:cubicBezTo>
                      <a:pt x="147320" y="1348740"/>
                      <a:pt x="198120" y="1325880"/>
                      <a:pt x="246380" y="1280160"/>
                    </a:cubicBezTo>
                    <a:cubicBezTo>
                      <a:pt x="294640" y="1234440"/>
                      <a:pt x="434340" y="1163320"/>
                      <a:pt x="444500" y="1127760"/>
                    </a:cubicBezTo>
                    <a:cubicBezTo>
                      <a:pt x="454660" y="1092200"/>
                      <a:pt x="365760" y="1094740"/>
                      <a:pt x="307340" y="1066800"/>
                    </a:cubicBezTo>
                    <a:cubicBezTo>
                      <a:pt x="248920" y="1038860"/>
                      <a:pt x="142240" y="990600"/>
                      <a:pt x="93980" y="960120"/>
                    </a:cubicBezTo>
                    <a:cubicBezTo>
                      <a:pt x="45720" y="929640"/>
                      <a:pt x="0" y="904240"/>
                      <a:pt x="17780" y="883920"/>
                    </a:cubicBezTo>
                    <a:cubicBezTo>
                      <a:pt x="35560" y="863600"/>
                      <a:pt x="144780" y="861060"/>
                      <a:pt x="200660" y="838200"/>
                    </a:cubicBezTo>
                    <a:cubicBezTo>
                      <a:pt x="256540" y="815340"/>
                      <a:pt x="327660" y="769620"/>
                      <a:pt x="353060" y="746760"/>
                    </a:cubicBezTo>
                    <a:cubicBezTo>
                      <a:pt x="378460" y="723900"/>
                      <a:pt x="378460" y="723900"/>
                      <a:pt x="353060" y="701040"/>
                    </a:cubicBezTo>
                    <a:cubicBezTo>
                      <a:pt x="327660" y="678180"/>
                      <a:pt x="215900" y="652780"/>
                      <a:pt x="200660" y="609600"/>
                    </a:cubicBezTo>
                    <a:cubicBezTo>
                      <a:pt x="185420" y="566420"/>
                      <a:pt x="220980" y="477520"/>
                      <a:pt x="261620" y="441960"/>
                    </a:cubicBezTo>
                    <a:cubicBezTo>
                      <a:pt x="302260" y="406400"/>
                      <a:pt x="375920" y="431800"/>
                      <a:pt x="444500" y="396240"/>
                    </a:cubicBezTo>
                    <a:cubicBezTo>
                      <a:pt x="513080" y="360680"/>
                      <a:pt x="612140" y="256540"/>
                      <a:pt x="673100" y="228600"/>
                    </a:cubicBezTo>
                    <a:cubicBezTo>
                      <a:pt x="734060" y="200660"/>
                      <a:pt x="754380" y="246380"/>
                      <a:pt x="810260" y="228600"/>
                    </a:cubicBezTo>
                    <a:cubicBezTo>
                      <a:pt x="866140" y="210820"/>
                      <a:pt x="944880" y="124460"/>
                      <a:pt x="1008380" y="121920"/>
                    </a:cubicBezTo>
                    <a:cubicBezTo>
                      <a:pt x="1071880" y="119380"/>
                      <a:pt x="1150620" y="185420"/>
                      <a:pt x="1191260" y="213360"/>
                    </a:cubicBezTo>
                    <a:cubicBezTo>
                      <a:pt x="1231900" y="241300"/>
                      <a:pt x="1211580" y="274320"/>
                      <a:pt x="1252220" y="289560"/>
                    </a:cubicBezTo>
                    <a:cubicBezTo>
                      <a:pt x="1292860" y="304800"/>
                      <a:pt x="1333500" y="299720"/>
                      <a:pt x="1435100" y="304800"/>
                    </a:cubicBezTo>
                    <a:cubicBezTo>
                      <a:pt x="1536700" y="309880"/>
                      <a:pt x="1734820" y="302260"/>
                      <a:pt x="1861820" y="320040"/>
                    </a:cubicBezTo>
                    <a:cubicBezTo>
                      <a:pt x="1988820" y="337820"/>
                      <a:pt x="2125980" y="388620"/>
                      <a:pt x="2197100" y="411480"/>
                    </a:cubicBezTo>
                    <a:cubicBezTo>
                      <a:pt x="2268220" y="434340"/>
                      <a:pt x="2242820" y="462280"/>
                      <a:pt x="2288540" y="457200"/>
                    </a:cubicBezTo>
                    <a:cubicBezTo>
                      <a:pt x="2334260" y="452120"/>
                      <a:pt x="2405380" y="391160"/>
                      <a:pt x="2471420" y="381000"/>
                    </a:cubicBezTo>
                    <a:cubicBezTo>
                      <a:pt x="2537460" y="370840"/>
                      <a:pt x="2626360" y="408940"/>
                      <a:pt x="2684780" y="396240"/>
                    </a:cubicBezTo>
                    <a:cubicBezTo>
                      <a:pt x="2743200" y="383540"/>
                      <a:pt x="2783840" y="312420"/>
                      <a:pt x="2821940" y="304800"/>
                    </a:cubicBezTo>
                    <a:cubicBezTo>
                      <a:pt x="2860040" y="297180"/>
                      <a:pt x="2875280" y="350520"/>
                      <a:pt x="2913380" y="350520"/>
                    </a:cubicBezTo>
                    <a:cubicBezTo>
                      <a:pt x="2951480" y="350520"/>
                      <a:pt x="2989580" y="302260"/>
                      <a:pt x="3050540" y="304800"/>
                    </a:cubicBezTo>
                    <a:cubicBezTo>
                      <a:pt x="3111500" y="307340"/>
                      <a:pt x="3192780" y="347980"/>
                      <a:pt x="3279140" y="365760"/>
                    </a:cubicBezTo>
                    <a:cubicBezTo>
                      <a:pt x="3365500" y="383540"/>
                      <a:pt x="3484880" y="391160"/>
                      <a:pt x="3568700" y="411480"/>
                    </a:cubicBezTo>
                    <a:cubicBezTo>
                      <a:pt x="3652520" y="431800"/>
                      <a:pt x="3733800" y="482600"/>
                      <a:pt x="3782060" y="487680"/>
                    </a:cubicBezTo>
                    <a:cubicBezTo>
                      <a:pt x="3830320" y="492760"/>
                      <a:pt x="3853180" y="480060"/>
                      <a:pt x="3858260" y="441960"/>
                    </a:cubicBezTo>
                    <a:cubicBezTo>
                      <a:pt x="3863340" y="403860"/>
                      <a:pt x="3863340" y="307340"/>
                      <a:pt x="3812540" y="259080"/>
                    </a:cubicBezTo>
                    <a:cubicBezTo>
                      <a:pt x="3761740" y="210820"/>
                      <a:pt x="3609340" y="149860"/>
                      <a:pt x="3553460" y="152400"/>
                    </a:cubicBezTo>
                    <a:cubicBezTo>
                      <a:pt x="3497580" y="154940"/>
                      <a:pt x="3512820" y="261620"/>
                      <a:pt x="3477260" y="274320"/>
                    </a:cubicBezTo>
                    <a:cubicBezTo>
                      <a:pt x="3441700" y="287020"/>
                      <a:pt x="3383280" y="248920"/>
                      <a:pt x="3340100" y="228600"/>
                    </a:cubicBezTo>
                    <a:cubicBezTo>
                      <a:pt x="3296920" y="208280"/>
                      <a:pt x="3241040" y="190500"/>
                      <a:pt x="3218180" y="152400"/>
                    </a:cubicBezTo>
                    <a:cubicBezTo>
                      <a:pt x="3195320" y="114300"/>
                      <a:pt x="3202940" y="0"/>
                      <a:pt x="3202940" y="0"/>
                    </a:cubicBezTo>
                    <a:lnTo>
                      <a:pt x="3202940" y="0"/>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4"/>
              <p:cNvSpPr/>
              <p:nvPr/>
            </p:nvSpPr>
            <p:spPr>
              <a:xfrm>
                <a:off x="5730240" y="838200"/>
                <a:ext cx="3032760" cy="2849880"/>
              </a:xfrm>
              <a:custGeom>
                <a:avLst/>
                <a:gdLst>
                  <a:gd name="connsiteX0" fmla="*/ 1402080 w 3032760"/>
                  <a:gd name="connsiteY0" fmla="*/ 0 h 2849880"/>
                  <a:gd name="connsiteX1" fmla="*/ 1630680 w 3032760"/>
                  <a:gd name="connsiteY1" fmla="*/ 182880 h 2849880"/>
                  <a:gd name="connsiteX2" fmla="*/ 1874520 w 3032760"/>
                  <a:gd name="connsiteY2" fmla="*/ 304800 h 2849880"/>
                  <a:gd name="connsiteX3" fmla="*/ 1950720 w 3032760"/>
                  <a:gd name="connsiteY3" fmla="*/ 426720 h 2849880"/>
                  <a:gd name="connsiteX4" fmla="*/ 1965960 w 3032760"/>
                  <a:gd name="connsiteY4" fmla="*/ 594360 h 2849880"/>
                  <a:gd name="connsiteX5" fmla="*/ 2225040 w 3032760"/>
                  <a:gd name="connsiteY5" fmla="*/ 655320 h 2849880"/>
                  <a:gd name="connsiteX6" fmla="*/ 2346960 w 3032760"/>
                  <a:gd name="connsiteY6" fmla="*/ 777240 h 2849880"/>
                  <a:gd name="connsiteX7" fmla="*/ 2255520 w 3032760"/>
                  <a:gd name="connsiteY7" fmla="*/ 1036320 h 2849880"/>
                  <a:gd name="connsiteX8" fmla="*/ 2026920 w 3032760"/>
                  <a:gd name="connsiteY8" fmla="*/ 868680 h 2849880"/>
                  <a:gd name="connsiteX9" fmla="*/ 1996440 w 3032760"/>
                  <a:gd name="connsiteY9" fmla="*/ 944880 h 2849880"/>
                  <a:gd name="connsiteX10" fmla="*/ 2209800 w 3032760"/>
                  <a:gd name="connsiteY10" fmla="*/ 1143000 h 2849880"/>
                  <a:gd name="connsiteX11" fmla="*/ 2225040 w 3032760"/>
                  <a:gd name="connsiteY11" fmla="*/ 1219200 h 2849880"/>
                  <a:gd name="connsiteX12" fmla="*/ 2042160 w 3032760"/>
                  <a:gd name="connsiteY12" fmla="*/ 1478280 h 2849880"/>
                  <a:gd name="connsiteX13" fmla="*/ 1889760 w 3032760"/>
                  <a:gd name="connsiteY13" fmla="*/ 1402080 h 2849880"/>
                  <a:gd name="connsiteX14" fmla="*/ 1630680 w 3032760"/>
                  <a:gd name="connsiteY14" fmla="*/ 1280160 h 2849880"/>
                  <a:gd name="connsiteX15" fmla="*/ 1386840 w 3032760"/>
                  <a:gd name="connsiteY15" fmla="*/ 1112520 h 2849880"/>
                  <a:gd name="connsiteX16" fmla="*/ 1249680 w 3032760"/>
                  <a:gd name="connsiteY16" fmla="*/ 1097280 h 2849880"/>
                  <a:gd name="connsiteX17" fmla="*/ 1051560 w 3032760"/>
                  <a:gd name="connsiteY17" fmla="*/ 975360 h 2849880"/>
                  <a:gd name="connsiteX18" fmla="*/ 1127760 w 3032760"/>
                  <a:gd name="connsiteY18" fmla="*/ 883920 h 2849880"/>
                  <a:gd name="connsiteX19" fmla="*/ 1356360 w 3032760"/>
                  <a:gd name="connsiteY19" fmla="*/ 853440 h 2849880"/>
                  <a:gd name="connsiteX20" fmla="*/ 1341120 w 3032760"/>
                  <a:gd name="connsiteY20" fmla="*/ 579120 h 2849880"/>
                  <a:gd name="connsiteX21" fmla="*/ 1158240 w 3032760"/>
                  <a:gd name="connsiteY21" fmla="*/ 457200 h 2849880"/>
                  <a:gd name="connsiteX22" fmla="*/ 990600 w 3032760"/>
                  <a:gd name="connsiteY22" fmla="*/ 411480 h 2849880"/>
                  <a:gd name="connsiteX23" fmla="*/ 990600 w 3032760"/>
                  <a:gd name="connsiteY23" fmla="*/ 518160 h 2849880"/>
                  <a:gd name="connsiteX24" fmla="*/ 960120 w 3032760"/>
                  <a:gd name="connsiteY24" fmla="*/ 624840 h 2849880"/>
                  <a:gd name="connsiteX25" fmla="*/ 868680 w 3032760"/>
                  <a:gd name="connsiteY25" fmla="*/ 594360 h 2849880"/>
                  <a:gd name="connsiteX26" fmla="*/ 929640 w 3032760"/>
                  <a:gd name="connsiteY26" fmla="*/ 701040 h 2849880"/>
                  <a:gd name="connsiteX27" fmla="*/ 838200 w 3032760"/>
                  <a:gd name="connsiteY27" fmla="*/ 853440 h 2849880"/>
                  <a:gd name="connsiteX28" fmla="*/ 746760 w 3032760"/>
                  <a:gd name="connsiteY28" fmla="*/ 899160 h 2849880"/>
                  <a:gd name="connsiteX29" fmla="*/ 762000 w 3032760"/>
                  <a:gd name="connsiteY29" fmla="*/ 990600 h 2849880"/>
                  <a:gd name="connsiteX30" fmla="*/ 899160 w 3032760"/>
                  <a:gd name="connsiteY30" fmla="*/ 975360 h 2849880"/>
                  <a:gd name="connsiteX31" fmla="*/ 990600 w 3032760"/>
                  <a:gd name="connsiteY31" fmla="*/ 1203960 h 2849880"/>
                  <a:gd name="connsiteX32" fmla="*/ 990600 w 3032760"/>
                  <a:gd name="connsiteY32" fmla="*/ 1264920 h 2849880"/>
                  <a:gd name="connsiteX33" fmla="*/ 853440 w 3032760"/>
                  <a:gd name="connsiteY33" fmla="*/ 1280160 h 2849880"/>
                  <a:gd name="connsiteX34" fmla="*/ 716280 w 3032760"/>
                  <a:gd name="connsiteY34" fmla="*/ 1249680 h 2849880"/>
                  <a:gd name="connsiteX35" fmla="*/ 670560 w 3032760"/>
                  <a:gd name="connsiteY35" fmla="*/ 1325880 h 2849880"/>
                  <a:gd name="connsiteX36" fmla="*/ 502920 w 3032760"/>
                  <a:gd name="connsiteY36" fmla="*/ 1219200 h 2849880"/>
                  <a:gd name="connsiteX37" fmla="*/ 502920 w 3032760"/>
                  <a:gd name="connsiteY37" fmla="*/ 1143000 h 2849880"/>
                  <a:gd name="connsiteX38" fmla="*/ 518160 w 3032760"/>
                  <a:gd name="connsiteY38" fmla="*/ 990600 h 2849880"/>
                  <a:gd name="connsiteX39" fmla="*/ 381000 w 3032760"/>
                  <a:gd name="connsiteY39" fmla="*/ 1158240 h 2849880"/>
                  <a:gd name="connsiteX40" fmla="*/ 274320 w 3032760"/>
                  <a:gd name="connsiteY40" fmla="*/ 1310640 h 2849880"/>
                  <a:gd name="connsiteX41" fmla="*/ 152400 w 3032760"/>
                  <a:gd name="connsiteY41" fmla="*/ 1341120 h 2849880"/>
                  <a:gd name="connsiteX42" fmla="*/ 91440 w 3032760"/>
                  <a:gd name="connsiteY42" fmla="*/ 1371600 h 2849880"/>
                  <a:gd name="connsiteX43" fmla="*/ 106680 w 3032760"/>
                  <a:gd name="connsiteY43" fmla="*/ 1524000 h 2849880"/>
                  <a:gd name="connsiteX44" fmla="*/ 15240 w 3032760"/>
                  <a:gd name="connsiteY44" fmla="*/ 1615440 h 2849880"/>
                  <a:gd name="connsiteX45" fmla="*/ 15240 w 3032760"/>
                  <a:gd name="connsiteY45" fmla="*/ 1661160 h 2849880"/>
                  <a:gd name="connsiteX46" fmla="*/ 60960 w 3032760"/>
                  <a:gd name="connsiteY46" fmla="*/ 1691640 h 2849880"/>
                  <a:gd name="connsiteX47" fmla="*/ 137160 w 3032760"/>
                  <a:gd name="connsiteY47" fmla="*/ 1859280 h 2849880"/>
                  <a:gd name="connsiteX48" fmla="*/ 243840 w 3032760"/>
                  <a:gd name="connsiteY48" fmla="*/ 1844040 h 2849880"/>
                  <a:gd name="connsiteX49" fmla="*/ 411480 w 3032760"/>
                  <a:gd name="connsiteY49" fmla="*/ 1950720 h 2849880"/>
                  <a:gd name="connsiteX50" fmla="*/ 472440 w 3032760"/>
                  <a:gd name="connsiteY50" fmla="*/ 1981200 h 2849880"/>
                  <a:gd name="connsiteX51" fmla="*/ 518160 w 3032760"/>
                  <a:gd name="connsiteY51" fmla="*/ 2103120 h 2849880"/>
                  <a:gd name="connsiteX52" fmla="*/ 655320 w 3032760"/>
                  <a:gd name="connsiteY52" fmla="*/ 2072640 h 2849880"/>
                  <a:gd name="connsiteX53" fmla="*/ 609600 w 3032760"/>
                  <a:gd name="connsiteY53" fmla="*/ 2148840 h 2849880"/>
                  <a:gd name="connsiteX54" fmla="*/ 716280 w 3032760"/>
                  <a:gd name="connsiteY54" fmla="*/ 2209800 h 2849880"/>
                  <a:gd name="connsiteX55" fmla="*/ 807720 w 3032760"/>
                  <a:gd name="connsiteY55" fmla="*/ 2148840 h 2849880"/>
                  <a:gd name="connsiteX56" fmla="*/ 868680 w 3032760"/>
                  <a:gd name="connsiteY56" fmla="*/ 2240280 h 2849880"/>
                  <a:gd name="connsiteX57" fmla="*/ 868680 w 3032760"/>
                  <a:gd name="connsiteY57" fmla="*/ 2468880 h 2849880"/>
                  <a:gd name="connsiteX58" fmla="*/ 944880 w 3032760"/>
                  <a:gd name="connsiteY58" fmla="*/ 2514600 h 2849880"/>
                  <a:gd name="connsiteX59" fmla="*/ 1036320 w 3032760"/>
                  <a:gd name="connsiteY59" fmla="*/ 2514600 h 2849880"/>
                  <a:gd name="connsiteX60" fmla="*/ 1082040 w 3032760"/>
                  <a:gd name="connsiteY60" fmla="*/ 2423160 h 2849880"/>
                  <a:gd name="connsiteX61" fmla="*/ 990600 w 3032760"/>
                  <a:gd name="connsiteY61" fmla="*/ 2240280 h 2849880"/>
                  <a:gd name="connsiteX62" fmla="*/ 1036320 w 3032760"/>
                  <a:gd name="connsiteY62" fmla="*/ 2148840 h 2849880"/>
                  <a:gd name="connsiteX63" fmla="*/ 1127760 w 3032760"/>
                  <a:gd name="connsiteY63" fmla="*/ 2133600 h 2849880"/>
                  <a:gd name="connsiteX64" fmla="*/ 1173480 w 3032760"/>
                  <a:gd name="connsiteY64" fmla="*/ 2026920 h 2849880"/>
                  <a:gd name="connsiteX65" fmla="*/ 1173480 w 3032760"/>
                  <a:gd name="connsiteY65" fmla="*/ 1920240 h 2849880"/>
                  <a:gd name="connsiteX66" fmla="*/ 1021080 w 3032760"/>
                  <a:gd name="connsiteY66" fmla="*/ 1783080 h 2849880"/>
                  <a:gd name="connsiteX67" fmla="*/ 1066800 w 3032760"/>
                  <a:gd name="connsiteY67" fmla="*/ 1691640 h 2849880"/>
                  <a:gd name="connsiteX68" fmla="*/ 1112520 w 3032760"/>
                  <a:gd name="connsiteY68" fmla="*/ 1478280 h 2849880"/>
                  <a:gd name="connsiteX69" fmla="*/ 1127760 w 3032760"/>
                  <a:gd name="connsiteY69" fmla="*/ 1386840 h 2849880"/>
                  <a:gd name="connsiteX70" fmla="*/ 1188720 w 3032760"/>
                  <a:gd name="connsiteY70" fmla="*/ 1280160 h 2849880"/>
                  <a:gd name="connsiteX71" fmla="*/ 1386840 w 3032760"/>
                  <a:gd name="connsiteY71" fmla="*/ 1341120 h 2849880"/>
                  <a:gd name="connsiteX72" fmla="*/ 1432560 w 3032760"/>
                  <a:gd name="connsiteY72" fmla="*/ 1280160 h 2849880"/>
                  <a:gd name="connsiteX73" fmla="*/ 1554480 w 3032760"/>
                  <a:gd name="connsiteY73" fmla="*/ 1417320 h 2849880"/>
                  <a:gd name="connsiteX74" fmla="*/ 1661160 w 3032760"/>
                  <a:gd name="connsiteY74" fmla="*/ 1508760 h 2849880"/>
                  <a:gd name="connsiteX75" fmla="*/ 1783080 w 3032760"/>
                  <a:gd name="connsiteY75" fmla="*/ 1508760 h 2849880"/>
                  <a:gd name="connsiteX76" fmla="*/ 1844040 w 3032760"/>
                  <a:gd name="connsiteY76" fmla="*/ 1630680 h 2849880"/>
                  <a:gd name="connsiteX77" fmla="*/ 1813560 w 3032760"/>
                  <a:gd name="connsiteY77" fmla="*/ 1722120 h 2849880"/>
                  <a:gd name="connsiteX78" fmla="*/ 1965960 w 3032760"/>
                  <a:gd name="connsiteY78" fmla="*/ 1691640 h 2849880"/>
                  <a:gd name="connsiteX79" fmla="*/ 2057400 w 3032760"/>
                  <a:gd name="connsiteY79" fmla="*/ 1615440 h 2849880"/>
                  <a:gd name="connsiteX80" fmla="*/ 2225040 w 3032760"/>
                  <a:gd name="connsiteY80" fmla="*/ 1554480 h 2849880"/>
                  <a:gd name="connsiteX81" fmla="*/ 2286000 w 3032760"/>
                  <a:gd name="connsiteY81" fmla="*/ 1722120 h 2849880"/>
                  <a:gd name="connsiteX82" fmla="*/ 2316480 w 3032760"/>
                  <a:gd name="connsiteY82" fmla="*/ 1844040 h 2849880"/>
                  <a:gd name="connsiteX83" fmla="*/ 2316480 w 3032760"/>
                  <a:gd name="connsiteY83" fmla="*/ 1996440 h 2849880"/>
                  <a:gd name="connsiteX84" fmla="*/ 2438400 w 3032760"/>
                  <a:gd name="connsiteY84" fmla="*/ 2072640 h 2849880"/>
                  <a:gd name="connsiteX85" fmla="*/ 2651760 w 3032760"/>
                  <a:gd name="connsiteY85" fmla="*/ 2103120 h 2849880"/>
                  <a:gd name="connsiteX86" fmla="*/ 2727960 w 3032760"/>
                  <a:gd name="connsiteY86" fmla="*/ 2194560 h 2849880"/>
                  <a:gd name="connsiteX87" fmla="*/ 2758440 w 3032760"/>
                  <a:gd name="connsiteY87" fmla="*/ 2286000 h 2849880"/>
                  <a:gd name="connsiteX88" fmla="*/ 2819400 w 3032760"/>
                  <a:gd name="connsiteY88" fmla="*/ 2377440 h 2849880"/>
                  <a:gd name="connsiteX89" fmla="*/ 2819400 w 3032760"/>
                  <a:gd name="connsiteY89" fmla="*/ 2529840 h 2849880"/>
                  <a:gd name="connsiteX90" fmla="*/ 2819400 w 3032760"/>
                  <a:gd name="connsiteY90" fmla="*/ 2682240 h 2849880"/>
                  <a:gd name="connsiteX91" fmla="*/ 2819400 w 3032760"/>
                  <a:gd name="connsiteY91" fmla="*/ 2788920 h 2849880"/>
                  <a:gd name="connsiteX92" fmla="*/ 2926080 w 3032760"/>
                  <a:gd name="connsiteY92" fmla="*/ 2697480 h 2849880"/>
                  <a:gd name="connsiteX93" fmla="*/ 3032760 w 3032760"/>
                  <a:gd name="connsiteY93" fmla="*/ 2849880 h 28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032760" h="2849880">
                    <a:moveTo>
                      <a:pt x="1402080" y="0"/>
                    </a:moveTo>
                    <a:cubicBezTo>
                      <a:pt x="1477010" y="66040"/>
                      <a:pt x="1551940" y="132080"/>
                      <a:pt x="1630680" y="182880"/>
                    </a:cubicBezTo>
                    <a:cubicBezTo>
                      <a:pt x="1709420" y="233680"/>
                      <a:pt x="1821180" y="264160"/>
                      <a:pt x="1874520" y="304800"/>
                    </a:cubicBezTo>
                    <a:cubicBezTo>
                      <a:pt x="1927860" y="345440"/>
                      <a:pt x="1935480" y="378460"/>
                      <a:pt x="1950720" y="426720"/>
                    </a:cubicBezTo>
                    <a:cubicBezTo>
                      <a:pt x="1965960" y="474980"/>
                      <a:pt x="1920240" y="556260"/>
                      <a:pt x="1965960" y="594360"/>
                    </a:cubicBezTo>
                    <a:cubicBezTo>
                      <a:pt x="2011680" y="632460"/>
                      <a:pt x="2161540" y="624840"/>
                      <a:pt x="2225040" y="655320"/>
                    </a:cubicBezTo>
                    <a:cubicBezTo>
                      <a:pt x="2288540" y="685800"/>
                      <a:pt x="2341880" y="713740"/>
                      <a:pt x="2346960" y="777240"/>
                    </a:cubicBezTo>
                    <a:cubicBezTo>
                      <a:pt x="2352040" y="840740"/>
                      <a:pt x="2308860" y="1021080"/>
                      <a:pt x="2255520" y="1036320"/>
                    </a:cubicBezTo>
                    <a:cubicBezTo>
                      <a:pt x="2202180" y="1051560"/>
                      <a:pt x="2070100" y="883920"/>
                      <a:pt x="2026920" y="868680"/>
                    </a:cubicBezTo>
                    <a:cubicBezTo>
                      <a:pt x="1983740" y="853440"/>
                      <a:pt x="1965960" y="899160"/>
                      <a:pt x="1996440" y="944880"/>
                    </a:cubicBezTo>
                    <a:cubicBezTo>
                      <a:pt x="2026920" y="990600"/>
                      <a:pt x="2171700" y="1097280"/>
                      <a:pt x="2209800" y="1143000"/>
                    </a:cubicBezTo>
                    <a:cubicBezTo>
                      <a:pt x="2247900" y="1188720"/>
                      <a:pt x="2252980" y="1163320"/>
                      <a:pt x="2225040" y="1219200"/>
                    </a:cubicBezTo>
                    <a:cubicBezTo>
                      <a:pt x="2197100" y="1275080"/>
                      <a:pt x="2098040" y="1447800"/>
                      <a:pt x="2042160" y="1478280"/>
                    </a:cubicBezTo>
                    <a:cubicBezTo>
                      <a:pt x="1986280" y="1508760"/>
                      <a:pt x="1958340" y="1435100"/>
                      <a:pt x="1889760" y="1402080"/>
                    </a:cubicBezTo>
                    <a:cubicBezTo>
                      <a:pt x="1821180" y="1369060"/>
                      <a:pt x="1714500" y="1328420"/>
                      <a:pt x="1630680" y="1280160"/>
                    </a:cubicBezTo>
                    <a:cubicBezTo>
                      <a:pt x="1546860" y="1231900"/>
                      <a:pt x="1450340" y="1143000"/>
                      <a:pt x="1386840" y="1112520"/>
                    </a:cubicBezTo>
                    <a:cubicBezTo>
                      <a:pt x="1323340" y="1082040"/>
                      <a:pt x="1305560" y="1120140"/>
                      <a:pt x="1249680" y="1097280"/>
                    </a:cubicBezTo>
                    <a:cubicBezTo>
                      <a:pt x="1193800" y="1074420"/>
                      <a:pt x="1071880" y="1010920"/>
                      <a:pt x="1051560" y="975360"/>
                    </a:cubicBezTo>
                    <a:cubicBezTo>
                      <a:pt x="1031240" y="939800"/>
                      <a:pt x="1076960" y="904240"/>
                      <a:pt x="1127760" y="883920"/>
                    </a:cubicBezTo>
                    <a:cubicBezTo>
                      <a:pt x="1178560" y="863600"/>
                      <a:pt x="1320800" y="904240"/>
                      <a:pt x="1356360" y="853440"/>
                    </a:cubicBezTo>
                    <a:cubicBezTo>
                      <a:pt x="1391920" y="802640"/>
                      <a:pt x="1374140" y="645160"/>
                      <a:pt x="1341120" y="579120"/>
                    </a:cubicBezTo>
                    <a:cubicBezTo>
                      <a:pt x="1308100" y="513080"/>
                      <a:pt x="1216660" y="485140"/>
                      <a:pt x="1158240" y="457200"/>
                    </a:cubicBezTo>
                    <a:cubicBezTo>
                      <a:pt x="1099820" y="429260"/>
                      <a:pt x="1018540" y="401320"/>
                      <a:pt x="990600" y="411480"/>
                    </a:cubicBezTo>
                    <a:cubicBezTo>
                      <a:pt x="962660" y="421640"/>
                      <a:pt x="995680" y="482600"/>
                      <a:pt x="990600" y="518160"/>
                    </a:cubicBezTo>
                    <a:cubicBezTo>
                      <a:pt x="985520" y="553720"/>
                      <a:pt x="980440" y="612140"/>
                      <a:pt x="960120" y="624840"/>
                    </a:cubicBezTo>
                    <a:cubicBezTo>
                      <a:pt x="939800" y="637540"/>
                      <a:pt x="873760" y="581660"/>
                      <a:pt x="868680" y="594360"/>
                    </a:cubicBezTo>
                    <a:cubicBezTo>
                      <a:pt x="863600" y="607060"/>
                      <a:pt x="934720" y="657860"/>
                      <a:pt x="929640" y="701040"/>
                    </a:cubicBezTo>
                    <a:cubicBezTo>
                      <a:pt x="924560" y="744220"/>
                      <a:pt x="868680" y="820420"/>
                      <a:pt x="838200" y="853440"/>
                    </a:cubicBezTo>
                    <a:cubicBezTo>
                      <a:pt x="807720" y="886460"/>
                      <a:pt x="759460" y="876300"/>
                      <a:pt x="746760" y="899160"/>
                    </a:cubicBezTo>
                    <a:cubicBezTo>
                      <a:pt x="734060" y="922020"/>
                      <a:pt x="736600" y="977900"/>
                      <a:pt x="762000" y="990600"/>
                    </a:cubicBezTo>
                    <a:cubicBezTo>
                      <a:pt x="787400" y="1003300"/>
                      <a:pt x="861060" y="939800"/>
                      <a:pt x="899160" y="975360"/>
                    </a:cubicBezTo>
                    <a:cubicBezTo>
                      <a:pt x="937260" y="1010920"/>
                      <a:pt x="975360" y="1155700"/>
                      <a:pt x="990600" y="1203960"/>
                    </a:cubicBezTo>
                    <a:cubicBezTo>
                      <a:pt x="1005840" y="1252220"/>
                      <a:pt x="1013460" y="1252220"/>
                      <a:pt x="990600" y="1264920"/>
                    </a:cubicBezTo>
                    <a:cubicBezTo>
                      <a:pt x="967740" y="1277620"/>
                      <a:pt x="899160" y="1282700"/>
                      <a:pt x="853440" y="1280160"/>
                    </a:cubicBezTo>
                    <a:cubicBezTo>
                      <a:pt x="807720" y="1277620"/>
                      <a:pt x="746760" y="1242060"/>
                      <a:pt x="716280" y="1249680"/>
                    </a:cubicBezTo>
                    <a:cubicBezTo>
                      <a:pt x="685800" y="1257300"/>
                      <a:pt x="706120" y="1330960"/>
                      <a:pt x="670560" y="1325880"/>
                    </a:cubicBezTo>
                    <a:cubicBezTo>
                      <a:pt x="635000" y="1320800"/>
                      <a:pt x="530860" y="1249680"/>
                      <a:pt x="502920" y="1219200"/>
                    </a:cubicBezTo>
                    <a:cubicBezTo>
                      <a:pt x="474980" y="1188720"/>
                      <a:pt x="500380" y="1181100"/>
                      <a:pt x="502920" y="1143000"/>
                    </a:cubicBezTo>
                    <a:cubicBezTo>
                      <a:pt x="505460" y="1104900"/>
                      <a:pt x="538480" y="988060"/>
                      <a:pt x="518160" y="990600"/>
                    </a:cubicBezTo>
                    <a:cubicBezTo>
                      <a:pt x="497840" y="993140"/>
                      <a:pt x="421640" y="1104900"/>
                      <a:pt x="381000" y="1158240"/>
                    </a:cubicBezTo>
                    <a:cubicBezTo>
                      <a:pt x="340360" y="1211580"/>
                      <a:pt x="312420" y="1280160"/>
                      <a:pt x="274320" y="1310640"/>
                    </a:cubicBezTo>
                    <a:cubicBezTo>
                      <a:pt x="236220" y="1341120"/>
                      <a:pt x="182880" y="1330960"/>
                      <a:pt x="152400" y="1341120"/>
                    </a:cubicBezTo>
                    <a:cubicBezTo>
                      <a:pt x="121920" y="1351280"/>
                      <a:pt x="99060" y="1341120"/>
                      <a:pt x="91440" y="1371600"/>
                    </a:cubicBezTo>
                    <a:cubicBezTo>
                      <a:pt x="83820" y="1402080"/>
                      <a:pt x="119380" y="1483360"/>
                      <a:pt x="106680" y="1524000"/>
                    </a:cubicBezTo>
                    <a:cubicBezTo>
                      <a:pt x="93980" y="1564640"/>
                      <a:pt x="30480" y="1592580"/>
                      <a:pt x="15240" y="1615440"/>
                    </a:cubicBezTo>
                    <a:cubicBezTo>
                      <a:pt x="0" y="1638300"/>
                      <a:pt x="7620" y="1648460"/>
                      <a:pt x="15240" y="1661160"/>
                    </a:cubicBezTo>
                    <a:cubicBezTo>
                      <a:pt x="22860" y="1673860"/>
                      <a:pt x="40640" y="1658620"/>
                      <a:pt x="60960" y="1691640"/>
                    </a:cubicBezTo>
                    <a:cubicBezTo>
                      <a:pt x="81280" y="1724660"/>
                      <a:pt x="106680" y="1833880"/>
                      <a:pt x="137160" y="1859280"/>
                    </a:cubicBezTo>
                    <a:cubicBezTo>
                      <a:pt x="167640" y="1884680"/>
                      <a:pt x="198120" y="1828800"/>
                      <a:pt x="243840" y="1844040"/>
                    </a:cubicBezTo>
                    <a:cubicBezTo>
                      <a:pt x="289560" y="1859280"/>
                      <a:pt x="373380" y="1927860"/>
                      <a:pt x="411480" y="1950720"/>
                    </a:cubicBezTo>
                    <a:cubicBezTo>
                      <a:pt x="449580" y="1973580"/>
                      <a:pt x="454660" y="1955800"/>
                      <a:pt x="472440" y="1981200"/>
                    </a:cubicBezTo>
                    <a:cubicBezTo>
                      <a:pt x="490220" y="2006600"/>
                      <a:pt x="487680" y="2087880"/>
                      <a:pt x="518160" y="2103120"/>
                    </a:cubicBezTo>
                    <a:cubicBezTo>
                      <a:pt x="548640" y="2118360"/>
                      <a:pt x="640080" y="2065020"/>
                      <a:pt x="655320" y="2072640"/>
                    </a:cubicBezTo>
                    <a:cubicBezTo>
                      <a:pt x="670560" y="2080260"/>
                      <a:pt x="599440" y="2125980"/>
                      <a:pt x="609600" y="2148840"/>
                    </a:cubicBezTo>
                    <a:cubicBezTo>
                      <a:pt x="619760" y="2171700"/>
                      <a:pt x="683260" y="2209800"/>
                      <a:pt x="716280" y="2209800"/>
                    </a:cubicBezTo>
                    <a:cubicBezTo>
                      <a:pt x="749300" y="2209800"/>
                      <a:pt x="782320" y="2143760"/>
                      <a:pt x="807720" y="2148840"/>
                    </a:cubicBezTo>
                    <a:cubicBezTo>
                      <a:pt x="833120" y="2153920"/>
                      <a:pt x="858520" y="2186940"/>
                      <a:pt x="868680" y="2240280"/>
                    </a:cubicBezTo>
                    <a:cubicBezTo>
                      <a:pt x="878840" y="2293620"/>
                      <a:pt x="855980" y="2423160"/>
                      <a:pt x="868680" y="2468880"/>
                    </a:cubicBezTo>
                    <a:cubicBezTo>
                      <a:pt x="881380" y="2514600"/>
                      <a:pt x="916940" y="2506980"/>
                      <a:pt x="944880" y="2514600"/>
                    </a:cubicBezTo>
                    <a:cubicBezTo>
                      <a:pt x="972820" y="2522220"/>
                      <a:pt x="1013460" y="2529840"/>
                      <a:pt x="1036320" y="2514600"/>
                    </a:cubicBezTo>
                    <a:cubicBezTo>
                      <a:pt x="1059180" y="2499360"/>
                      <a:pt x="1089660" y="2468880"/>
                      <a:pt x="1082040" y="2423160"/>
                    </a:cubicBezTo>
                    <a:cubicBezTo>
                      <a:pt x="1074420" y="2377440"/>
                      <a:pt x="998220" y="2286000"/>
                      <a:pt x="990600" y="2240280"/>
                    </a:cubicBezTo>
                    <a:cubicBezTo>
                      <a:pt x="982980" y="2194560"/>
                      <a:pt x="1013460" y="2166620"/>
                      <a:pt x="1036320" y="2148840"/>
                    </a:cubicBezTo>
                    <a:cubicBezTo>
                      <a:pt x="1059180" y="2131060"/>
                      <a:pt x="1104900" y="2153920"/>
                      <a:pt x="1127760" y="2133600"/>
                    </a:cubicBezTo>
                    <a:cubicBezTo>
                      <a:pt x="1150620" y="2113280"/>
                      <a:pt x="1165860" y="2062480"/>
                      <a:pt x="1173480" y="2026920"/>
                    </a:cubicBezTo>
                    <a:cubicBezTo>
                      <a:pt x="1181100" y="1991360"/>
                      <a:pt x="1198880" y="1960880"/>
                      <a:pt x="1173480" y="1920240"/>
                    </a:cubicBezTo>
                    <a:cubicBezTo>
                      <a:pt x="1148080" y="1879600"/>
                      <a:pt x="1038860" y="1821180"/>
                      <a:pt x="1021080" y="1783080"/>
                    </a:cubicBezTo>
                    <a:cubicBezTo>
                      <a:pt x="1003300" y="1744980"/>
                      <a:pt x="1051560" y="1742440"/>
                      <a:pt x="1066800" y="1691640"/>
                    </a:cubicBezTo>
                    <a:cubicBezTo>
                      <a:pt x="1082040" y="1640840"/>
                      <a:pt x="1102360" y="1529080"/>
                      <a:pt x="1112520" y="1478280"/>
                    </a:cubicBezTo>
                    <a:cubicBezTo>
                      <a:pt x="1122680" y="1427480"/>
                      <a:pt x="1115060" y="1419860"/>
                      <a:pt x="1127760" y="1386840"/>
                    </a:cubicBezTo>
                    <a:cubicBezTo>
                      <a:pt x="1140460" y="1353820"/>
                      <a:pt x="1145540" y="1287780"/>
                      <a:pt x="1188720" y="1280160"/>
                    </a:cubicBezTo>
                    <a:cubicBezTo>
                      <a:pt x="1231900" y="1272540"/>
                      <a:pt x="1346200" y="1341120"/>
                      <a:pt x="1386840" y="1341120"/>
                    </a:cubicBezTo>
                    <a:cubicBezTo>
                      <a:pt x="1427480" y="1341120"/>
                      <a:pt x="1404620" y="1267460"/>
                      <a:pt x="1432560" y="1280160"/>
                    </a:cubicBezTo>
                    <a:cubicBezTo>
                      <a:pt x="1460500" y="1292860"/>
                      <a:pt x="1516380" y="1379220"/>
                      <a:pt x="1554480" y="1417320"/>
                    </a:cubicBezTo>
                    <a:cubicBezTo>
                      <a:pt x="1592580" y="1455420"/>
                      <a:pt x="1623060" y="1493520"/>
                      <a:pt x="1661160" y="1508760"/>
                    </a:cubicBezTo>
                    <a:cubicBezTo>
                      <a:pt x="1699260" y="1524000"/>
                      <a:pt x="1752600" y="1488440"/>
                      <a:pt x="1783080" y="1508760"/>
                    </a:cubicBezTo>
                    <a:cubicBezTo>
                      <a:pt x="1813560" y="1529080"/>
                      <a:pt x="1838960" y="1595120"/>
                      <a:pt x="1844040" y="1630680"/>
                    </a:cubicBezTo>
                    <a:cubicBezTo>
                      <a:pt x="1849120" y="1666240"/>
                      <a:pt x="1793240" y="1711960"/>
                      <a:pt x="1813560" y="1722120"/>
                    </a:cubicBezTo>
                    <a:cubicBezTo>
                      <a:pt x="1833880" y="1732280"/>
                      <a:pt x="1925320" y="1709420"/>
                      <a:pt x="1965960" y="1691640"/>
                    </a:cubicBezTo>
                    <a:cubicBezTo>
                      <a:pt x="2006600" y="1673860"/>
                      <a:pt x="2014220" y="1638300"/>
                      <a:pt x="2057400" y="1615440"/>
                    </a:cubicBezTo>
                    <a:cubicBezTo>
                      <a:pt x="2100580" y="1592580"/>
                      <a:pt x="2186940" y="1536700"/>
                      <a:pt x="2225040" y="1554480"/>
                    </a:cubicBezTo>
                    <a:cubicBezTo>
                      <a:pt x="2263140" y="1572260"/>
                      <a:pt x="2270760" y="1673860"/>
                      <a:pt x="2286000" y="1722120"/>
                    </a:cubicBezTo>
                    <a:cubicBezTo>
                      <a:pt x="2301240" y="1770380"/>
                      <a:pt x="2311400" y="1798320"/>
                      <a:pt x="2316480" y="1844040"/>
                    </a:cubicBezTo>
                    <a:cubicBezTo>
                      <a:pt x="2321560" y="1889760"/>
                      <a:pt x="2296160" y="1958340"/>
                      <a:pt x="2316480" y="1996440"/>
                    </a:cubicBezTo>
                    <a:cubicBezTo>
                      <a:pt x="2336800" y="2034540"/>
                      <a:pt x="2382520" y="2054860"/>
                      <a:pt x="2438400" y="2072640"/>
                    </a:cubicBezTo>
                    <a:cubicBezTo>
                      <a:pt x="2494280" y="2090420"/>
                      <a:pt x="2603500" y="2082800"/>
                      <a:pt x="2651760" y="2103120"/>
                    </a:cubicBezTo>
                    <a:cubicBezTo>
                      <a:pt x="2700020" y="2123440"/>
                      <a:pt x="2710180" y="2164080"/>
                      <a:pt x="2727960" y="2194560"/>
                    </a:cubicBezTo>
                    <a:cubicBezTo>
                      <a:pt x="2745740" y="2225040"/>
                      <a:pt x="2743200" y="2255520"/>
                      <a:pt x="2758440" y="2286000"/>
                    </a:cubicBezTo>
                    <a:cubicBezTo>
                      <a:pt x="2773680" y="2316480"/>
                      <a:pt x="2809240" y="2336800"/>
                      <a:pt x="2819400" y="2377440"/>
                    </a:cubicBezTo>
                    <a:cubicBezTo>
                      <a:pt x="2829560" y="2418080"/>
                      <a:pt x="2819400" y="2529840"/>
                      <a:pt x="2819400" y="2529840"/>
                    </a:cubicBezTo>
                    <a:lnTo>
                      <a:pt x="2819400" y="2682240"/>
                    </a:lnTo>
                    <a:cubicBezTo>
                      <a:pt x="2819400" y="2725420"/>
                      <a:pt x="2801620" y="2786380"/>
                      <a:pt x="2819400" y="2788920"/>
                    </a:cubicBezTo>
                    <a:cubicBezTo>
                      <a:pt x="2837180" y="2791460"/>
                      <a:pt x="2890520" y="2687320"/>
                      <a:pt x="2926080" y="2697480"/>
                    </a:cubicBezTo>
                    <a:cubicBezTo>
                      <a:pt x="2961640" y="2707640"/>
                      <a:pt x="3014980" y="2834640"/>
                      <a:pt x="3032760" y="284988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5"/>
              <p:cNvSpPr/>
              <p:nvPr/>
            </p:nvSpPr>
            <p:spPr>
              <a:xfrm>
                <a:off x="5494020" y="3517900"/>
                <a:ext cx="3299460" cy="3335020"/>
              </a:xfrm>
              <a:custGeom>
                <a:avLst/>
                <a:gdLst>
                  <a:gd name="connsiteX0" fmla="*/ 3299460 w 3299460"/>
                  <a:gd name="connsiteY0" fmla="*/ 398780 h 3335020"/>
                  <a:gd name="connsiteX1" fmla="*/ 3101340 w 3299460"/>
                  <a:gd name="connsiteY1" fmla="*/ 383540 h 3335020"/>
                  <a:gd name="connsiteX2" fmla="*/ 2903220 w 3299460"/>
                  <a:gd name="connsiteY2" fmla="*/ 368300 h 3335020"/>
                  <a:gd name="connsiteX3" fmla="*/ 2857500 w 3299460"/>
                  <a:gd name="connsiteY3" fmla="*/ 337820 h 3335020"/>
                  <a:gd name="connsiteX4" fmla="*/ 2689860 w 3299460"/>
                  <a:gd name="connsiteY4" fmla="*/ 292100 h 3335020"/>
                  <a:gd name="connsiteX5" fmla="*/ 2811780 w 3299460"/>
                  <a:gd name="connsiteY5" fmla="*/ 154940 h 3335020"/>
                  <a:gd name="connsiteX6" fmla="*/ 2827020 w 3299460"/>
                  <a:gd name="connsiteY6" fmla="*/ 17780 h 3335020"/>
                  <a:gd name="connsiteX7" fmla="*/ 2720340 w 3299460"/>
                  <a:gd name="connsiteY7" fmla="*/ 48260 h 3335020"/>
                  <a:gd name="connsiteX8" fmla="*/ 2476500 w 3299460"/>
                  <a:gd name="connsiteY8" fmla="*/ 48260 h 3335020"/>
                  <a:gd name="connsiteX9" fmla="*/ 2171700 w 3299460"/>
                  <a:gd name="connsiteY9" fmla="*/ 17780 h 3335020"/>
                  <a:gd name="connsiteX10" fmla="*/ 2247900 w 3299460"/>
                  <a:gd name="connsiteY10" fmla="*/ 139700 h 3335020"/>
                  <a:gd name="connsiteX11" fmla="*/ 2400300 w 3299460"/>
                  <a:gd name="connsiteY11" fmla="*/ 139700 h 3335020"/>
                  <a:gd name="connsiteX12" fmla="*/ 2430780 w 3299460"/>
                  <a:gd name="connsiteY12" fmla="*/ 200660 h 3335020"/>
                  <a:gd name="connsiteX13" fmla="*/ 2446020 w 3299460"/>
                  <a:gd name="connsiteY13" fmla="*/ 398780 h 3335020"/>
                  <a:gd name="connsiteX14" fmla="*/ 2689860 w 3299460"/>
                  <a:gd name="connsiteY14" fmla="*/ 596900 h 3335020"/>
                  <a:gd name="connsiteX15" fmla="*/ 2430780 w 3299460"/>
                  <a:gd name="connsiteY15" fmla="*/ 703580 h 3335020"/>
                  <a:gd name="connsiteX16" fmla="*/ 2263140 w 3299460"/>
                  <a:gd name="connsiteY16" fmla="*/ 764540 h 3335020"/>
                  <a:gd name="connsiteX17" fmla="*/ 2247900 w 3299460"/>
                  <a:gd name="connsiteY17" fmla="*/ 581660 h 3335020"/>
                  <a:gd name="connsiteX18" fmla="*/ 2125980 w 3299460"/>
                  <a:gd name="connsiteY18" fmla="*/ 581660 h 3335020"/>
                  <a:gd name="connsiteX19" fmla="*/ 2065020 w 3299460"/>
                  <a:gd name="connsiteY19" fmla="*/ 688340 h 3335020"/>
                  <a:gd name="connsiteX20" fmla="*/ 1973580 w 3299460"/>
                  <a:gd name="connsiteY20" fmla="*/ 749300 h 3335020"/>
                  <a:gd name="connsiteX21" fmla="*/ 1973580 w 3299460"/>
                  <a:gd name="connsiteY21" fmla="*/ 962660 h 3335020"/>
                  <a:gd name="connsiteX22" fmla="*/ 1851660 w 3299460"/>
                  <a:gd name="connsiteY22" fmla="*/ 1008380 h 3335020"/>
                  <a:gd name="connsiteX23" fmla="*/ 1760220 w 3299460"/>
                  <a:gd name="connsiteY23" fmla="*/ 993140 h 3335020"/>
                  <a:gd name="connsiteX24" fmla="*/ 1607820 w 3299460"/>
                  <a:gd name="connsiteY24" fmla="*/ 1236980 h 3335020"/>
                  <a:gd name="connsiteX25" fmla="*/ 1562100 w 3299460"/>
                  <a:gd name="connsiteY25" fmla="*/ 1389380 h 3335020"/>
                  <a:gd name="connsiteX26" fmla="*/ 1623060 w 3299460"/>
                  <a:gd name="connsiteY26" fmla="*/ 1465580 h 3335020"/>
                  <a:gd name="connsiteX27" fmla="*/ 1562100 w 3299460"/>
                  <a:gd name="connsiteY27" fmla="*/ 1572260 h 3335020"/>
                  <a:gd name="connsiteX28" fmla="*/ 1242060 w 3299460"/>
                  <a:gd name="connsiteY28" fmla="*/ 1816100 h 3335020"/>
                  <a:gd name="connsiteX29" fmla="*/ 1181100 w 3299460"/>
                  <a:gd name="connsiteY29" fmla="*/ 1938020 h 3335020"/>
                  <a:gd name="connsiteX30" fmla="*/ 1242060 w 3299460"/>
                  <a:gd name="connsiteY30" fmla="*/ 2166620 h 3335020"/>
                  <a:gd name="connsiteX31" fmla="*/ 1242060 w 3299460"/>
                  <a:gd name="connsiteY31" fmla="*/ 2395220 h 3335020"/>
                  <a:gd name="connsiteX32" fmla="*/ 1181100 w 3299460"/>
                  <a:gd name="connsiteY32" fmla="*/ 2486660 h 3335020"/>
                  <a:gd name="connsiteX33" fmla="*/ 1120140 w 3299460"/>
                  <a:gd name="connsiteY33" fmla="*/ 2440940 h 3335020"/>
                  <a:gd name="connsiteX34" fmla="*/ 967740 w 3299460"/>
                  <a:gd name="connsiteY34" fmla="*/ 2273300 h 3335020"/>
                  <a:gd name="connsiteX35" fmla="*/ 982980 w 3299460"/>
                  <a:gd name="connsiteY35" fmla="*/ 2136140 h 3335020"/>
                  <a:gd name="connsiteX36" fmla="*/ 876300 w 3299460"/>
                  <a:gd name="connsiteY36" fmla="*/ 2105660 h 3335020"/>
                  <a:gd name="connsiteX37" fmla="*/ 754380 w 3299460"/>
                  <a:gd name="connsiteY37" fmla="*/ 2059940 h 3335020"/>
                  <a:gd name="connsiteX38" fmla="*/ 632460 w 3299460"/>
                  <a:gd name="connsiteY38" fmla="*/ 2059940 h 3335020"/>
                  <a:gd name="connsiteX39" fmla="*/ 647700 w 3299460"/>
                  <a:gd name="connsiteY39" fmla="*/ 2151380 h 3335020"/>
                  <a:gd name="connsiteX40" fmla="*/ 617220 w 3299460"/>
                  <a:gd name="connsiteY40" fmla="*/ 2181860 h 3335020"/>
                  <a:gd name="connsiteX41" fmla="*/ 403860 w 3299460"/>
                  <a:gd name="connsiteY41" fmla="*/ 2120900 h 3335020"/>
                  <a:gd name="connsiteX42" fmla="*/ 220980 w 3299460"/>
                  <a:gd name="connsiteY42" fmla="*/ 2105660 h 3335020"/>
                  <a:gd name="connsiteX43" fmla="*/ 38100 w 3299460"/>
                  <a:gd name="connsiteY43" fmla="*/ 2242820 h 3335020"/>
                  <a:gd name="connsiteX44" fmla="*/ 7620 w 3299460"/>
                  <a:gd name="connsiteY44" fmla="*/ 2425700 h 3335020"/>
                  <a:gd name="connsiteX45" fmla="*/ 22860 w 3299460"/>
                  <a:gd name="connsiteY45" fmla="*/ 2852420 h 3335020"/>
                  <a:gd name="connsiteX46" fmla="*/ 144780 w 3299460"/>
                  <a:gd name="connsiteY46" fmla="*/ 3020060 h 3335020"/>
                  <a:gd name="connsiteX47" fmla="*/ 327660 w 3299460"/>
                  <a:gd name="connsiteY47" fmla="*/ 3035300 h 3335020"/>
                  <a:gd name="connsiteX48" fmla="*/ 464820 w 3299460"/>
                  <a:gd name="connsiteY48" fmla="*/ 2852420 h 3335020"/>
                  <a:gd name="connsiteX49" fmla="*/ 708660 w 3299460"/>
                  <a:gd name="connsiteY49" fmla="*/ 2837180 h 3335020"/>
                  <a:gd name="connsiteX50" fmla="*/ 708660 w 3299460"/>
                  <a:gd name="connsiteY50" fmla="*/ 3111500 h 3335020"/>
                  <a:gd name="connsiteX51" fmla="*/ 723900 w 3299460"/>
                  <a:gd name="connsiteY51" fmla="*/ 3263900 h 3335020"/>
                  <a:gd name="connsiteX52" fmla="*/ 1013460 w 3299460"/>
                  <a:gd name="connsiteY52" fmla="*/ 3324860 h 333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99460" h="3335020">
                    <a:moveTo>
                      <a:pt x="3299460" y="398780"/>
                    </a:moveTo>
                    <a:lnTo>
                      <a:pt x="3101340" y="383540"/>
                    </a:lnTo>
                    <a:cubicBezTo>
                      <a:pt x="3035300" y="378460"/>
                      <a:pt x="2943860" y="375920"/>
                      <a:pt x="2903220" y="368300"/>
                    </a:cubicBezTo>
                    <a:cubicBezTo>
                      <a:pt x="2862580" y="360680"/>
                      <a:pt x="2893060" y="350520"/>
                      <a:pt x="2857500" y="337820"/>
                    </a:cubicBezTo>
                    <a:cubicBezTo>
                      <a:pt x="2821940" y="325120"/>
                      <a:pt x="2697480" y="322580"/>
                      <a:pt x="2689860" y="292100"/>
                    </a:cubicBezTo>
                    <a:cubicBezTo>
                      <a:pt x="2682240" y="261620"/>
                      <a:pt x="2788920" y="200660"/>
                      <a:pt x="2811780" y="154940"/>
                    </a:cubicBezTo>
                    <a:cubicBezTo>
                      <a:pt x="2834640" y="109220"/>
                      <a:pt x="2842260" y="35560"/>
                      <a:pt x="2827020" y="17780"/>
                    </a:cubicBezTo>
                    <a:cubicBezTo>
                      <a:pt x="2811780" y="0"/>
                      <a:pt x="2778760" y="43180"/>
                      <a:pt x="2720340" y="48260"/>
                    </a:cubicBezTo>
                    <a:cubicBezTo>
                      <a:pt x="2661920" y="53340"/>
                      <a:pt x="2567940" y="53340"/>
                      <a:pt x="2476500" y="48260"/>
                    </a:cubicBezTo>
                    <a:cubicBezTo>
                      <a:pt x="2385060" y="43180"/>
                      <a:pt x="2209800" y="2540"/>
                      <a:pt x="2171700" y="17780"/>
                    </a:cubicBezTo>
                    <a:cubicBezTo>
                      <a:pt x="2133600" y="33020"/>
                      <a:pt x="2209800" y="119380"/>
                      <a:pt x="2247900" y="139700"/>
                    </a:cubicBezTo>
                    <a:cubicBezTo>
                      <a:pt x="2286000" y="160020"/>
                      <a:pt x="2369820" y="129540"/>
                      <a:pt x="2400300" y="139700"/>
                    </a:cubicBezTo>
                    <a:cubicBezTo>
                      <a:pt x="2430780" y="149860"/>
                      <a:pt x="2423160" y="157480"/>
                      <a:pt x="2430780" y="200660"/>
                    </a:cubicBezTo>
                    <a:cubicBezTo>
                      <a:pt x="2438400" y="243840"/>
                      <a:pt x="2402840" y="332740"/>
                      <a:pt x="2446020" y="398780"/>
                    </a:cubicBezTo>
                    <a:cubicBezTo>
                      <a:pt x="2489200" y="464820"/>
                      <a:pt x="2692400" y="546100"/>
                      <a:pt x="2689860" y="596900"/>
                    </a:cubicBezTo>
                    <a:cubicBezTo>
                      <a:pt x="2687320" y="647700"/>
                      <a:pt x="2501900" y="675640"/>
                      <a:pt x="2430780" y="703580"/>
                    </a:cubicBezTo>
                    <a:cubicBezTo>
                      <a:pt x="2359660" y="731520"/>
                      <a:pt x="2293620" y="784860"/>
                      <a:pt x="2263140" y="764540"/>
                    </a:cubicBezTo>
                    <a:cubicBezTo>
                      <a:pt x="2232660" y="744220"/>
                      <a:pt x="2270760" y="612140"/>
                      <a:pt x="2247900" y="581660"/>
                    </a:cubicBezTo>
                    <a:cubicBezTo>
                      <a:pt x="2225040" y="551180"/>
                      <a:pt x="2156460" y="563880"/>
                      <a:pt x="2125980" y="581660"/>
                    </a:cubicBezTo>
                    <a:cubicBezTo>
                      <a:pt x="2095500" y="599440"/>
                      <a:pt x="2090420" y="660400"/>
                      <a:pt x="2065020" y="688340"/>
                    </a:cubicBezTo>
                    <a:cubicBezTo>
                      <a:pt x="2039620" y="716280"/>
                      <a:pt x="1988820" y="703580"/>
                      <a:pt x="1973580" y="749300"/>
                    </a:cubicBezTo>
                    <a:cubicBezTo>
                      <a:pt x="1958340" y="795020"/>
                      <a:pt x="1993900" y="919480"/>
                      <a:pt x="1973580" y="962660"/>
                    </a:cubicBezTo>
                    <a:cubicBezTo>
                      <a:pt x="1953260" y="1005840"/>
                      <a:pt x="1887220" y="1003300"/>
                      <a:pt x="1851660" y="1008380"/>
                    </a:cubicBezTo>
                    <a:cubicBezTo>
                      <a:pt x="1816100" y="1013460"/>
                      <a:pt x="1800860" y="955040"/>
                      <a:pt x="1760220" y="993140"/>
                    </a:cubicBezTo>
                    <a:cubicBezTo>
                      <a:pt x="1719580" y="1031240"/>
                      <a:pt x="1640840" y="1170940"/>
                      <a:pt x="1607820" y="1236980"/>
                    </a:cubicBezTo>
                    <a:cubicBezTo>
                      <a:pt x="1574800" y="1303020"/>
                      <a:pt x="1559560" y="1351280"/>
                      <a:pt x="1562100" y="1389380"/>
                    </a:cubicBezTo>
                    <a:cubicBezTo>
                      <a:pt x="1564640" y="1427480"/>
                      <a:pt x="1623060" y="1435100"/>
                      <a:pt x="1623060" y="1465580"/>
                    </a:cubicBezTo>
                    <a:cubicBezTo>
                      <a:pt x="1623060" y="1496060"/>
                      <a:pt x="1625600" y="1513840"/>
                      <a:pt x="1562100" y="1572260"/>
                    </a:cubicBezTo>
                    <a:cubicBezTo>
                      <a:pt x="1498600" y="1630680"/>
                      <a:pt x="1305560" y="1755140"/>
                      <a:pt x="1242060" y="1816100"/>
                    </a:cubicBezTo>
                    <a:cubicBezTo>
                      <a:pt x="1178560" y="1877060"/>
                      <a:pt x="1181100" y="1879600"/>
                      <a:pt x="1181100" y="1938020"/>
                    </a:cubicBezTo>
                    <a:cubicBezTo>
                      <a:pt x="1181100" y="1996440"/>
                      <a:pt x="1231900" y="2090420"/>
                      <a:pt x="1242060" y="2166620"/>
                    </a:cubicBezTo>
                    <a:cubicBezTo>
                      <a:pt x="1252220" y="2242820"/>
                      <a:pt x="1252220" y="2341880"/>
                      <a:pt x="1242060" y="2395220"/>
                    </a:cubicBezTo>
                    <a:cubicBezTo>
                      <a:pt x="1231900" y="2448560"/>
                      <a:pt x="1201420" y="2479040"/>
                      <a:pt x="1181100" y="2486660"/>
                    </a:cubicBezTo>
                    <a:cubicBezTo>
                      <a:pt x="1160780" y="2494280"/>
                      <a:pt x="1155700" y="2476500"/>
                      <a:pt x="1120140" y="2440940"/>
                    </a:cubicBezTo>
                    <a:cubicBezTo>
                      <a:pt x="1084580" y="2405380"/>
                      <a:pt x="990600" y="2324100"/>
                      <a:pt x="967740" y="2273300"/>
                    </a:cubicBezTo>
                    <a:cubicBezTo>
                      <a:pt x="944880" y="2222500"/>
                      <a:pt x="998220" y="2164080"/>
                      <a:pt x="982980" y="2136140"/>
                    </a:cubicBezTo>
                    <a:cubicBezTo>
                      <a:pt x="967740" y="2108200"/>
                      <a:pt x="914400" y="2118360"/>
                      <a:pt x="876300" y="2105660"/>
                    </a:cubicBezTo>
                    <a:cubicBezTo>
                      <a:pt x="838200" y="2092960"/>
                      <a:pt x="795020" y="2067560"/>
                      <a:pt x="754380" y="2059940"/>
                    </a:cubicBezTo>
                    <a:cubicBezTo>
                      <a:pt x="713740" y="2052320"/>
                      <a:pt x="650240" y="2044700"/>
                      <a:pt x="632460" y="2059940"/>
                    </a:cubicBezTo>
                    <a:cubicBezTo>
                      <a:pt x="614680" y="2075180"/>
                      <a:pt x="650240" y="2131060"/>
                      <a:pt x="647700" y="2151380"/>
                    </a:cubicBezTo>
                    <a:cubicBezTo>
                      <a:pt x="645160" y="2171700"/>
                      <a:pt x="657860" y="2186940"/>
                      <a:pt x="617220" y="2181860"/>
                    </a:cubicBezTo>
                    <a:cubicBezTo>
                      <a:pt x="576580" y="2176780"/>
                      <a:pt x="469900" y="2133600"/>
                      <a:pt x="403860" y="2120900"/>
                    </a:cubicBezTo>
                    <a:cubicBezTo>
                      <a:pt x="337820" y="2108200"/>
                      <a:pt x="281940" y="2085340"/>
                      <a:pt x="220980" y="2105660"/>
                    </a:cubicBezTo>
                    <a:cubicBezTo>
                      <a:pt x="160020" y="2125980"/>
                      <a:pt x="73660" y="2189480"/>
                      <a:pt x="38100" y="2242820"/>
                    </a:cubicBezTo>
                    <a:cubicBezTo>
                      <a:pt x="2540" y="2296160"/>
                      <a:pt x="10160" y="2324100"/>
                      <a:pt x="7620" y="2425700"/>
                    </a:cubicBezTo>
                    <a:cubicBezTo>
                      <a:pt x="5080" y="2527300"/>
                      <a:pt x="0" y="2753360"/>
                      <a:pt x="22860" y="2852420"/>
                    </a:cubicBezTo>
                    <a:cubicBezTo>
                      <a:pt x="45720" y="2951480"/>
                      <a:pt x="93980" y="2989580"/>
                      <a:pt x="144780" y="3020060"/>
                    </a:cubicBezTo>
                    <a:cubicBezTo>
                      <a:pt x="195580" y="3050540"/>
                      <a:pt x="274320" y="3063240"/>
                      <a:pt x="327660" y="3035300"/>
                    </a:cubicBezTo>
                    <a:cubicBezTo>
                      <a:pt x="381000" y="3007360"/>
                      <a:pt x="401320" y="2885440"/>
                      <a:pt x="464820" y="2852420"/>
                    </a:cubicBezTo>
                    <a:cubicBezTo>
                      <a:pt x="528320" y="2819400"/>
                      <a:pt x="668020" y="2794000"/>
                      <a:pt x="708660" y="2837180"/>
                    </a:cubicBezTo>
                    <a:cubicBezTo>
                      <a:pt x="749300" y="2880360"/>
                      <a:pt x="706120" y="3040380"/>
                      <a:pt x="708660" y="3111500"/>
                    </a:cubicBezTo>
                    <a:cubicBezTo>
                      <a:pt x="711200" y="3182620"/>
                      <a:pt x="673100" y="3228340"/>
                      <a:pt x="723900" y="3263900"/>
                    </a:cubicBezTo>
                    <a:cubicBezTo>
                      <a:pt x="774700" y="3299460"/>
                      <a:pt x="977900" y="3335020"/>
                      <a:pt x="1013460" y="332486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Rectangle 12"/>
            <p:cNvSpPr/>
            <p:nvPr/>
          </p:nvSpPr>
          <p:spPr>
            <a:xfrm>
              <a:off x="8534400" y="783336"/>
              <a:ext cx="381000" cy="114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18"/>
          <p:cNvGrpSpPr/>
          <p:nvPr/>
        </p:nvGrpSpPr>
        <p:grpSpPr>
          <a:xfrm>
            <a:off x="457200" y="3581400"/>
            <a:ext cx="2133600" cy="2971800"/>
            <a:chOff x="7162800" y="0"/>
            <a:chExt cx="3360964" cy="3733800"/>
          </a:xfrm>
        </p:grpSpPr>
        <p:pic>
          <p:nvPicPr>
            <p:cNvPr id="20" name="Picture 4" descr="http://www.worldbiomes.com/pics/leg.jpg"/>
            <p:cNvPicPr>
              <a:picLocks noChangeAspect="1" noChangeArrowheads="1"/>
            </p:cNvPicPr>
            <p:nvPr/>
          </p:nvPicPr>
          <p:blipFill>
            <a:blip r:embed="rId3" cstate="print"/>
            <a:srcRect l="-1" r="39252" b="347"/>
            <a:stretch>
              <a:fillRect/>
            </a:stretch>
          </p:blipFill>
          <p:spPr bwMode="auto">
            <a:xfrm>
              <a:off x="7162800" y="0"/>
              <a:ext cx="3360964" cy="3733800"/>
            </a:xfrm>
            <a:prstGeom prst="rect">
              <a:avLst/>
            </a:prstGeom>
            <a:noFill/>
          </p:spPr>
        </p:pic>
        <p:pic>
          <p:nvPicPr>
            <p:cNvPr id="21" name="Picture 2" descr="http://www.worldbiomes.com/pics/biomapf.jpg"/>
            <p:cNvPicPr>
              <a:picLocks noChangeAspect="1" noChangeArrowheads="1"/>
            </p:cNvPicPr>
            <p:nvPr/>
          </p:nvPicPr>
          <p:blipFill>
            <a:blip r:embed="rId2" cstate="print"/>
            <a:srcRect l="51445" t="68657" r="45206" b="26865"/>
            <a:stretch>
              <a:fillRect/>
            </a:stretch>
          </p:blipFill>
          <p:spPr bwMode="auto">
            <a:xfrm>
              <a:off x="7296912" y="2362200"/>
              <a:ext cx="304800" cy="304800"/>
            </a:xfrm>
            <a:prstGeom prst="rect">
              <a:avLst/>
            </a:prstGeom>
            <a:noFill/>
          </p:spPr>
        </p:pic>
        <p:pic>
          <p:nvPicPr>
            <p:cNvPr id="22" name="Picture 2" descr="http://www.worldbiomes.com/pics/biomapf.jpg"/>
            <p:cNvPicPr>
              <a:picLocks noChangeAspect="1" noChangeArrowheads="1"/>
            </p:cNvPicPr>
            <p:nvPr/>
          </p:nvPicPr>
          <p:blipFill>
            <a:blip r:embed="rId2" cstate="print"/>
            <a:srcRect l="19255" t="34329" r="78234" b="59701"/>
            <a:stretch>
              <a:fillRect/>
            </a:stretch>
          </p:blipFill>
          <p:spPr bwMode="auto">
            <a:xfrm>
              <a:off x="7296912" y="1905000"/>
              <a:ext cx="304800" cy="304800"/>
            </a:xfrm>
            <a:prstGeom prst="rect">
              <a:avLst/>
            </a:prstGeom>
            <a:noFill/>
          </p:spPr>
        </p:pic>
      </p:grpSp>
      <p:grpSp>
        <p:nvGrpSpPr>
          <p:cNvPr id="5" name="Group 46"/>
          <p:cNvGrpSpPr/>
          <p:nvPr/>
        </p:nvGrpSpPr>
        <p:grpSpPr>
          <a:xfrm>
            <a:off x="685800" y="3962400"/>
            <a:ext cx="2407006" cy="766465"/>
            <a:chOff x="650419" y="3962400"/>
            <a:chExt cx="2407006" cy="766465"/>
          </a:xfrm>
        </p:grpSpPr>
        <p:sp>
          <p:nvSpPr>
            <p:cNvPr id="46" name="Rectangle 45"/>
            <p:cNvSpPr/>
            <p:nvPr/>
          </p:nvSpPr>
          <p:spPr>
            <a:xfrm>
              <a:off x="762000" y="4038600"/>
              <a:ext cx="2209800" cy="609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650419" y="3962400"/>
              <a:ext cx="2407006" cy="461665"/>
            </a:xfrm>
            <a:prstGeom prst="rect">
              <a:avLst/>
            </a:prstGeom>
            <a:noFill/>
          </p:spPr>
          <p:txBody>
            <a:bodyPr wrap="none" rtlCol="0">
              <a:spAutoFit/>
            </a:bodyPr>
            <a:lstStyle/>
            <a:p>
              <a:r>
                <a:rPr lang="en-US" sz="2400" b="1" dirty="0" smtClean="0">
                  <a:solidFill>
                    <a:schemeClr val="accent1">
                      <a:lumMod val="75000"/>
                    </a:schemeClr>
                  </a:solidFill>
                </a:rPr>
                <a:t>Temperate Forest</a:t>
              </a:r>
            </a:p>
          </p:txBody>
        </p:sp>
        <p:sp>
          <p:nvSpPr>
            <p:cNvPr id="45" name="TextBox 44"/>
            <p:cNvSpPr txBox="1"/>
            <p:nvPr/>
          </p:nvSpPr>
          <p:spPr>
            <a:xfrm>
              <a:off x="685800" y="4267200"/>
              <a:ext cx="1871282" cy="461665"/>
            </a:xfrm>
            <a:prstGeom prst="rect">
              <a:avLst/>
            </a:prstGeom>
            <a:noFill/>
          </p:spPr>
          <p:txBody>
            <a:bodyPr wrap="none" rtlCol="0">
              <a:spAutoFit/>
            </a:bodyPr>
            <a:lstStyle/>
            <a:p>
              <a:r>
                <a:rPr lang="en-US" sz="2400" b="1" dirty="0" smtClean="0">
                  <a:solidFill>
                    <a:schemeClr val="accent1">
                      <a:lumMod val="75000"/>
                    </a:schemeClr>
                  </a:solidFill>
                </a:rPr>
                <a:t>Boreal Forest</a:t>
              </a:r>
            </a:p>
          </p:txBody>
        </p:sp>
      </p:grpSp>
      <p:sp>
        <p:nvSpPr>
          <p:cNvPr id="43" name="Rectangle 42"/>
          <p:cNvSpPr/>
          <p:nvPr/>
        </p:nvSpPr>
        <p:spPr>
          <a:xfrm>
            <a:off x="381000" y="3962400"/>
            <a:ext cx="2667000" cy="685800"/>
          </a:xfrm>
          <a:prstGeom prst="rect">
            <a:avLst/>
          </a:prstGeom>
          <a:noFill/>
          <a:ln w="76200">
            <a:solidFill>
              <a:srgbClr val="FF0000"/>
            </a:solidFill>
            <a:prstDash val="solid"/>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54"/>
          <p:cNvGrpSpPr/>
          <p:nvPr/>
        </p:nvGrpSpPr>
        <p:grpSpPr>
          <a:xfrm>
            <a:off x="3063240" y="0"/>
            <a:ext cx="4480560" cy="4457700"/>
            <a:chOff x="3063240" y="0"/>
            <a:chExt cx="4480560" cy="4457700"/>
          </a:xfrm>
        </p:grpSpPr>
        <p:sp>
          <p:nvSpPr>
            <p:cNvPr id="48" name="Oval 47"/>
            <p:cNvSpPr/>
            <p:nvPr/>
          </p:nvSpPr>
          <p:spPr>
            <a:xfrm>
              <a:off x="5410200" y="0"/>
              <a:ext cx="2133600" cy="762000"/>
            </a:xfrm>
            <a:prstGeom prst="ellipse">
              <a:avLst/>
            </a:prstGeom>
            <a:ln w="76200">
              <a:solidFill>
                <a:srgbClr val="FF0000"/>
              </a:solidFill>
              <a:prstDash val="solid"/>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063240" y="807720"/>
              <a:ext cx="3401060" cy="3649980"/>
            </a:xfrm>
            <a:custGeom>
              <a:avLst/>
              <a:gdLst>
                <a:gd name="connsiteX0" fmla="*/ 3337560 w 3401060"/>
                <a:gd name="connsiteY0" fmla="*/ 0 h 3649980"/>
                <a:gd name="connsiteX1" fmla="*/ 3337560 w 3401060"/>
                <a:gd name="connsiteY1" fmla="*/ 807720 h 3649980"/>
                <a:gd name="connsiteX2" fmla="*/ 2956560 w 3401060"/>
                <a:gd name="connsiteY2" fmla="*/ 2407920 h 3649980"/>
                <a:gd name="connsiteX3" fmla="*/ 2362200 w 3401060"/>
                <a:gd name="connsiteY3" fmla="*/ 3124200 h 3649980"/>
                <a:gd name="connsiteX4" fmla="*/ 1203960 w 3401060"/>
                <a:gd name="connsiteY4" fmla="*/ 3566160 h 3649980"/>
                <a:gd name="connsiteX5" fmla="*/ 0 w 3401060"/>
                <a:gd name="connsiteY5" fmla="*/ 3627120 h 364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060" h="3649980">
                  <a:moveTo>
                    <a:pt x="3337560" y="0"/>
                  </a:moveTo>
                  <a:cubicBezTo>
                    <a:pt x="3369310" y="203200"/>
                    <a:pt x="3401060" y="406400"/>
                    <a:pt x="3337560" y="807720"/>
                  </a:cubicBezTo>
                  <a:cubicBezTo>
                    <a:pt x="3274060" y="1209040"/>
                    <a:pt x="3119120" y="2021840"/>
                    <a:pt x="2956560" y="2407920"/>
                  </a:cubicBezTo>
                  <a:cubicBezTo>
                    <a:pt x="2794000" y="2794000"/>
                    <a:pt x="2654300" y="2931160"/>
                    <a:pt x="2362200" y="3124200"/>
                  </a:cubicBezTo>
                  <a:cubicBezTo>
                    <a:pt x="2070100" y="3317240"/>
                    <a:pt x="1597660" y="3482340"/>
                    <a:pt x="1203960" y="3566160"/>
                  </a:cubicBezTo>
                  <a:cubicBezTo>
                    <a:pt x="810260" y="3649980"/>
                    <a:pt x="218440" y="3622040"/>
                    <a:pt x="0" y="3627120"/>
                  </a:cubicBezTo>
                </a:path>
              </a:pathLst>
            </a:custGeom>
            <a:ln w="101600">
              <a:solidFill>
                <a:srgbClr val="FF0000"/>
              </a:solidFill>
              <a:prstDash val="sysDash"/>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65"/>
          <p:cNvGrpSpPr/>
          <p:nvPr/>
        </p:nvGrpSpPr>
        <p:grpSpPr>
          <a:xfrm>
            <a:off x="381000" y="4648200"/>
            <a:ext cx="2057400" cy="461665"/>
            <a:chOff x="381000" y="4648200"/>
            <a:chExt cx="2057400" cy="461665"/>
          </a:xfrm>
        </p:grpSpPr>
        <p:sp>
          <p:nvSpPr>
            <p:cNvPr id="63" name="TextBox 62"/>
            <p:cNvSpPr txBox="1"/>
            <p:nvPr/>
          </p:nvSpPr>
          <p:spPr>
            <a:xfrm>
              <a:off x="762000" y="4648200"/>
              <a:ext cx="1421864" cy="461665"/>
            </a:xfrm>
            <a:prstGeom prst="rect">
              <a:avLst/>
            </a:prstGeom>
            <a:solidFill>
              <a:schemeClr val="bg1"/>
            </a:solidFill>
          </p:spPr>
          <p:txBody>
            <a:bodyPr wrap="none" rtlCol="0">
              <a:spAutoFit/>
            </a:bodyPr>
            <a:lstStyle/>
            <a:p>
              <a:r>
                <a:rPr lang="en-US" sz="2400" b="1" dirty="0" smtClean="0">
                  <a:solidFill>
                    <a:schemeClr val="accent1">
                      <a:lumMod val="75000"/>
                    </a:schemeClr>
                  </a:solidFill>
                </a:rPr>
                <a:t>Chaparral</a:t>
              </a:r>
            </a:p>
          </p:txBody>
        </p:sp>
        <p:sp>
          <p:nvSpPr>
            <p:cNvPr id="65" name="Rectangle 64"/>
            <p:cNvSpPr/>
            <p:nvPr/>
          </p:nvSpPr>
          <p:spPr>
            <a:xfrm>
              <a:off x="381000" y="4648200"/>
              <a:ext cx="2057400" cy="381000"/>
            </a:xfrm>
            <a:prstGeom prst="rect">
              <a:avLst/>
            </a:prstGeom>
            <a:noFill/>
            <a:ln w="76200">
              <a:solidFill>
                <a:srgbClr val="FF0000"/>
              </a:solidFill>
              <a:prstDash val="solid"/>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0"/>
          <p:cNvGrpSpPr/>
          <p:nvPr/>
        </p:nvGrpSpPr>
        <p:grpSpPr>
          <a:xfrm>
            <a:off x="304800" y="5715000"/>
            <a:ext cx="1524000" cy="461665"/>
            <a:chOff x="304800" y="5715000"/>
            <a:chExt cx="1524000" cy="461665"/>
          </a:xfrm>
        </p:grpSpPr>
        <p:sp>
          <p:nvSpPr>
            <p:cNvPr id="57" name="TextBox 56"/>
            <p:cNvSpPr txBox="1"/>
            <p:nvPr/>
          </p:nvSpPr>
          <p:spPr>
            <a:xfrm>
              <a:off x="762000" y="5715000"/>
              <a:ext cx="1029449" cy="461665"/>
            </a:xfrm>
            <a:prstGeom prst="rect">
              <a:avLst/>
            </a:prstGeom>
            <a:solidFill>
              <a:schemeClr val="bg1"/>
            </a:solidFill>
          </p:spPr>
          <p:txBody>
            <a:bodyPr wrap="none" rtlCol="0">
              <a:spAutoFit/>
            </a:bodyPr>
            <a:lstStyle/>
            <a:p>
              <a:r>
                <a:rPr lang="en-US" sz="2400" b="1" dirty="0" smtClean="0">
                  <a:solidFill>
                    <a:schemeClr val="accent1">
                      <a:lumMod val="75000"/>
                    </a:schemeClr>
                  </a:solidFill>
                </a:rPr>
                <a:t>Desert</a:t>
              </a:r>
            </a:p>
          </p:txBody>
        </p:sp>
        <p:sp>
          <p:nvSpPr>
            <p:cNvPr id="67" name="Rectangle 66"/>
            <p:cNvSpPr/>
            <p:nvPr/>
          </p:nvSpPr>
          <p:spPr>
            <a:xfrm>
              <a:off x="304800" y="5715000"/>
              <a:ext cx="1524000" cy="381000"/>
            </a:xfrm>
            <a:prstGeom prst="rect">
              <a:avLst/>
            </a:prstGeom>
            <a:noFill/>
            <a:ln w="76200">
              <a:solidFill>
                <a:srgbClr val="FF0000"/>
              </a:solidFill>
              <a:prstDash val="solid"/>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71"/>
          <p:cNvGrpSpPr/>
          <p:nvPr/>
        </p:nvGrpSpPr>
        <p:grpSpPr>
          <a:xfrm>
            <a:off x="304800" y="6096000"/>
            <a:ext cx="1676400" cy="537865"/>
            <a:chOff x="304800" y="6096000"/>
            <a:chExt cx="1676400" cy="537865"/>
          </a:xfrm>
        </p:grpSpPr>
        <p:sp>
          <p:nvSpPr>
            <p:cNvPr id="60" name="TextBox 59"/>
            <p:cNvSpPr txBox="1"/>
            <p:nvPr/>
          </p:nvSpPr>
          <p:spPr>
            <a:xfrm>
              <a:off x="762000" y="6172200"/>
              <a:ext cx="1219200" cy="461665"/>
            </a:xfrm>
            <a:prstGeom prst="rect">
              <a:avLst/>
            </a:prstGeom>
            <a:solidFill>
              <a:schemeClr val="bg1"/>
            </a:solidFill>
          </p:spPr>
          <p:txBody>
            <a:bodyPr wrap="square" rtlCol="0">
              <a:spAutoFit/>
            </a:bodyPr>
            <a:lstStyle/>
            <a:p>
              <a:r>
                <a:rPr lang="en-US" sz="2400" b="1" dirty="0" smtClean="0">
                  <a:solidFill>
                    <a:schemeClr val="accent1">
                      <a:lumMod val="75000"/>
                    </a:schemeClr>
                  </a:solidFill>
                </a:rPr>
                <a:t>Tundra</a:t>
              </a:r>
            </a:p>
          </p:txBody>
        </p:sp>
        <p:sp>
          <p:nvSpPr>
            <p:cNvPr id="68" name="Rectangle 67"/>
            <p:cNvSpPr/>
            <p:nvPr/>
          </p:nvSpPr>
          <p:spPr>
            <a:xfrm>
              <a:off x="304800" y="6096000"/>
              <a:ext cx="1524000" cy="457200"/>
            </a:xfrm>
            <a:prstGeom prst="rect">
              <a:avLst/>
            </a:prstGeom>
            <a:noFill/>
            <a:ln w="76200">
              <a:solidFill>
                <a:srgbClr val="FF0000"/>
              </a:solidFill>
              <a:prstDash val="solid"/>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69"/>
          <p:cNvGrpSpPr/>
          <p:nvPr/>
        </p:nvGrpSpPr>
        <p:grpSpPr>
          <a:xfrm>
            <a:off x="381000" y="5029200"/>
            <a:ext cx="1905000" cy="461665"/>
            <a:chOff x="381000" y="5029200"/>
            <a:chExt cx="1905000" cy="461665"/>
          </a:xfrm>
        </p:grpSpPr>
        <p:sp>
          <p:nvSpPr>
            <p:cNvPr id="53" name="TextBox 52"/>
            <p:cNvSpPr txBox="1"/>
            <p:nvPr/>
          </p:nvSpPr>
          <p:spPr>
            <a:xfrm>
              <a:off x="762000" y="5029200"/>
              <a:ext cx="1439497" cy="461665"/>
            </a:xfrm>
            <a:prstGeom prst="rect">
              <a:avLst/>
            </a:prstGeom>
            <a:solidFill>
              <a:schemeClr val="bg1"/>
            </a:solidFill>
          </p:spPr>
          <p:txBody>
            <a:bodyPr wrap="none" rtlCol="0">
              <a:spAutoFit/>
            </a:bodyPr>
            <a:lstStyle/>
            <a:p>
              <a:r>
                <a:rPr lang="en-US" sz="2400" b="1" dirty="0" smtClean="0">
                  <a:solidFill>
                    <a:schemeClr val="accent1">
                      <a:lumMod val="75000"/>
                    </a:schemeClr>
                  </a:solidFill>
                </a:rPr>
                <a:t>Grassland</a:t>
              </a:r>
            </a:p>
          </p:txBody>
        </p:sp>
        <p:sp>
          <p:nvSpPr>
            <p:cNvPr id="69" name="Rectangle 68"/>
            <p:cNvSpPr/>
            <p:nvPr/>
          </p:nvSpPr>
          <p:spPr>
            <a:xfrm>
              <a:off x="381000" y="5029200"/>
              <a:ext cx="1905000" cy="381000"/>
            </a:xfrm>
            <a:prstGeom prst="rect">
              <a:avLst/>
            </a:prstGeom>
            <a:noFill/>
            <a:ln w="76200">
              <a:solidFill>
                <a:srgbClr val="FF0000"/>
              </a:solidFill>
              <a:prstDash val="solid"/>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right)">
                                      <p:cBhvr>
                                        <p:cTn id="11" dur="1000"/>
                                        <p:tgtEl>
                                          <p:spTgt spid="43"/>
                                        </p:tgtEl>
                                      </p:cBhvr>
                                    </p:animEffect>
                                  </p:childTnLst>
                                </p:cTn>
                              </p:par>
                              <p:par>
                                <p:cTn id="12" presetID="10" presetClass="entr" presetSubtype="0"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0" y="0"/>
            <a:ext cx="9144000" cy="762000"/>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North American Forests</a:t>
            </a:r>
          </a:p>
        </p:txBody>
      </p:sp>
      <p:grpSp>
        <p:nvGrpSpPr>
          <p:cNvPr id="2" name="Group 8"/>
          <p:cNvGrpSpPr/>
          <p:nvPr/>
        </p:nvGrpSpPr>
        <p:grpSpPr>
          <a:xfrm>
            <a:off x="198120" y="766556"/>
            <a:ext cx="8793480" cy="6035040"/>
            <a:chOff x="152400" y="772652"/>
            <a:chExt cx="8793480" cy="6035040"/>
          </a:xfrm>
        </p:grpSpPr>
        <p:grpSp>
          <p:nvGrpSpPr>
            <p:cNvPr id="3" name="Group 6"/>
            <p:cNvGrpSpPr/>
            <p:nvPr/>
          </p:nvGrpSpPr>
          <p:grpSpPr>
            <a:xfrm>
              <a:off x="152400" y="772652"/>
              <a:ext cx="8793480" cy="6035040"/>
              <a:chOff x="0" y="838200"/>
              <a:chExt cx="8793480" cy="6035040"/>
            </a:xfrm>
          </p:grpSpPr>
          <p:pic>
            <p:nvPicPr>
              <p:cNvPr id="14" name="Picture 2" descr="http://www.worldbiomes.com/pics/biomapf.jpg"/>
              <p:cNvPicPr>
                <a:picLocks noChangeAspect="1" noChangeArrowheads="1"/>
              </p:cNvPicPr>
              <p:nvPr/>
            </p:nvPicPr>
            <p:blipFill>
              <a:blip r:embed="rId2" cstate="print"/>
              <a:srcRect t="13931" r="67560" b="46269"/>
              <a:stretch>
                <a:fillRect/>
              </a:stretch>
            </p:blipFill>
            <p:spPr bwMode="auto">
              <a:xfrm>
                <a:off x="0" y="842788"/>
                <a:ext cx="8763000" cy="6030452"/>
              </a:xfrm>
              <a:prstGeom prst="rect">
                <a:avLst/>
              </a:prstGeom>
              <a:noFill/>
              <a:ln w="50800">
                <a:solidFill>
                  <a:schemeClr val="tx1"/>
                </a:solidFill>
              </a:ln>
            </p:spPr>
          </p:pic>
          <p:sp>
            <p:nvSpPr>
              <p:cNvPr id="15" name="Freeform 2"/>
              <p:cNvSpPr/>
              <p:nvPr/>
            </p:nvSpPr>
            <p:spPr>
              <a:xfrm>
                <a:off x="624840" y="2385060"/>
                <a:ext cx="4724400" cy="4472940"/>
              </a:xfrm>
              <a:custGeom>
                <a:avLst/>
                <a:gdLst>
                  <a:gd name="connsiteX0" fmla="*/ 0 w 4724400"/>
                  <a:gd name="connsiteY0" fmla="*/ 769620 h 4472940"/>
                  <a:gd name="connsiteX1" fmla="*/ 91440 w 4724400"/>
                  <a:gd name="connsiteY1" fmla="*/ 769620 h 4472940"/>
                  <a:gd name="connsiteX2" fmla="*/ 396240 w 4724400"/>
                  <a:gd name="connsiteY2" fmla="*/ 556260 h 4472940"/>
                  <a:gd name="connsiteX3" fmla="*/ 777240 w 4724400"/>
                  <a:gd name="connsiteY3" fmla="*/ 281940 h 4472940"/>
                  <a:gd name="connsiteX4" fmla="*/ 929640 w 4724400"/>
                  <a:gd name="connsiteY4" fmla="*/ 190500 h 4472940"/>
                  <a:gd name="connsiteX5" fmla="*/ 1127760 w 4724400"/>
                  <a:gd name="connsiteY5" fmla="*/ 38100 h 4472940"/>
                  <a:gd name="connsiteX6" fmla="*/ 1341120 w 4724400"/>
                  <a:gd name="connsiteY6" fmla="*/ 22860 h 4472940"/>
                  <a:gd name="connsiteX7" fmla="*/ 1783080 w 4724400"/>
                  <a:gd name="connsiteY7" fmla="*/ 175260 h 4472940"/>
                  <a:gd name="connsiteX8" fmla="*/ 1981200 w 4724400"/>
                  <a:gd name="connsiteY8" fmla="*/ 281940 h 4472940"/>
                  <a:gd name="connsiteX9" fmla="*/ 2072640 w 4724400"/>
                  <a:gd name="connsiteY9" fmla="*/ 297180 h 4472940"/>
                  <a:gd name="connsiteX10" fmla="*/ 2148840 w 4724400"/>
                  <a:gd name="connsiteY10" fmla="*/ 297180 h 4472940"/>
                  <a:gd name="connsiteX11" fmla="*/ 2225040 w 4724400"/>
                  <a:gd name="connsiteY11" fmla="*/ 434340 h 4472940"/>
                  <a:gd name="connsiteX12" fmla="*/ 2362200 w 4724400"/>
                  <a:gd name="connsiteY12" fmla="*/ 525780 h 4472940"/>
                  <a:gd name="connsiteX13" fmla="*/ 2423160 w 4724400"/>
                  <a:gd name="connsiteY13" fmla="*/ 739140 h 4472940"/>
                  <a:gd name="connsiteX14" fmla="*/ 2484120 w 4724400"/>
                  <a:gd name="connsiteY14" fmla="*/ 906780 h 4472940"/>
                  <a:gd name="connsiteX15" fmla="*/ 2575560 w 4724400"/>
                  <a:gd name="connsiteY15" fmla="*/ 982980 h 4472940"/>
                  <a:gd name="connsiteX16" fmla="*/ 2590800 w 4724400"/>
                  <a:gd name="connsiteY16" fmla="*/ 1165860 h 4472940"/>
                  <a:gd name="connsiteX17" fmla="*/ 2819400 w 4724400"/>
                  <a:gd name="connsiteY17" fmla="*/ 1363980 h 4472940"/>
                  <a:gd name="connsiteX18" fmla="*/ 2819400 w 4724400"/>
                  <a:gd name="connsiteY18" fmla="*/ 1775460 h 4472940"/>
                  <a:gd name="connsiteX19" fmla="*/ 2788920 w 4724400"/>
                  <a:gd name="connsiteY19" fmla="*/ 1973580 h 4472940"/>
                  <a:gd name="connsiteX20" fmla="*/ 2895600 w 4724400"/>
                  <a:gd name="connsiteY20" fmla="*/ 2308860 h 4472940"/>
                  <a:gd name="connsiteX21" fmla="*/ 2956560 w 4724400"/>
                  <a:gd name="connsiteY21" fmla="*/ 2522220 h 4472940"/>
                  <a:gd name="connsiteX22" fmla="*/ 3017520 w 4724400"/>
                  <a:gd name="connsiteY22" fmla="*/ 2735580 h 4472940"/>
                  <a:gd name="connsiteX23" fmla="*/ 3230880 w 4724400"/>
                  <a:gd name="connsiteY23" fmla="*/ 2811780 h 4472940"/>
                  <a:gd name="connsiteX24" fmla="*/ 3413760 w 4724400"/>
                  <a:gd name="connsiteY24" fmla="*/ 2903220 h 4472940"/>
                  <a:gd name="connsiteX25" fmla="*/ 3444240 w 4724400"/>
                  <a:gd name="connsiteY25" fmla="*/ 3055620 h 4472940"/>
                  <a:gd name="connsiteX26" fmla="*/ 3459480 w 4724400"/>
                  <a:gd name="connsiteY26" fmla="*/ 3208020 h 4472940"/>
                  <a:gd name="connsiteX27" fmla="*/ 3459480 w 4724400"/>
                  <a:gd name="connsiteY27" fmla="*/ 3421380 h 4472940"/>
                  <a:gd name="connsiteX28" fmla="*/ 3596640 w 4724400"/>
                  <a:gd name="connsiteY28" fmla="*/ 3497580 h 4472940"/>
                  <a:gd name="connsiteX29" fmla="*/ 3688080 w 4724400"/>
                  <a:gd name="connsiteY29" fmla="*/ 3680460 h 4472940"/>
                  <a:gd name="connsiteX30" fmla="*/ 3810000 w 4724400"/>
                  <a:gd name="connsiteY30" fmla="*/ 3848100 h 4472940"/>
                  <a:gd name="connsiteX31" fmla="*/ 3947160 w 4724400"/>
                  <a:gd name="connsiteY31" fmla="*/ 3771900 h 4472940"/>
                  <a:gd name="connsiteX32" fmla="*/ 3901440 w 4724400"/>
                  <a:gd name="connsiteY32" fmla="*/ 3604260 h 4472940"/>
                  <a:gd name="connsiteX33" fmla="*/ 3840480 w 4724400"/>
                  <a:gd name="connsiteY33" fmla="*/ 3482340 h 4472940"/>
                  <a:gd name="connsiteX34" fmla="*/ 3810000 w 4724400"/>
                  <a:gd name="connsiteY34" fmla="*/ 3360420 h 4472940"/>
                  <a:gd name="connsiteX35" fmla="*/ 3916680 w 4724400"/>
                  <a:gd name="connsiteY35" fmla="*/ 3573780 h 4472940"/>
                  <a:gd name="connsiteX36" fmla="*/ 4053840 w 4724400"/>
                  <a:gd name="connsiteY36" fmla="*/ 3771900 h 4472940"/>
                  <a:gd name="connsiteX37" fmla="*/ 4191000 w 4724400"/>
                  <a:gd name="connsiteY37" fmla="*/ 3924300 h 4472940"/>
                  <a:gd name="connsiteX38" fmla="*/ 4130040 w 4724400"/>
                  <a:gd name="connsiteY38" fmla="*/ 4076700 h 4472940"/>
                  <a:gd name="connsiteX39" fmla="*/ 4328160 w 4724400"/>
                  <a:gd name="connsiteY39" fmla="*/ 4213860 h 4472940"/>
                  <a:gd name="connsiteX40" fmla="*/ 4648200 w 4724400"/>
                  <a:gd name="connsiteY40" fmla="*/ 4381500 h 4472940"/>
                  <a:gd name="connsiteX41" fmla="*/ 4724400 w 4724400"/>
                  <a:gd name="connsiteY41" fmla="*/ 4472940 h 447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24400" h="4472940">
                    <a:moveTo>
                      <a:pt x="0" y="769620"/>
                    </a:moveTo>
                    <a:cubicBezTo>
                      <a:pt x="12700" y="787400"/>
                      <a:pt x="25400" y="805180"/>
                      <a:pt x="91440" y="769620"/>
                    </a:cubicBezTo>
                    <a:cubicBezTo>
                      <a:pt x="157480" y="734060"/>
                      <a:pt x="396240" y="556260"/>
                      <a:pt x="396240" y="556260"/>
                    </a:cubicBezTo>
                    <a:cubicBezTo>
                      <a:pt x="510540" y="474980"/>
                      <a:pt x="688340" y="342900"/>
                      <a:pt x="777240" y="281940"/>
                    </a:cubicBezTo>
                    <a:cubicBezTo>
                      <a:pt x="866140" y="220980"/>
                      <a:pt x="871220" y="231140"/>
                      <a:pt x="929640" y="190500"/>
                    </a:cubicBezTo>
                    <a:cubicBezTo>
                      <a:pt x="988060" y="149860"/>
                      <a:pt x="1059180" y="66040"/>
                      <a:pt x="1127760" y="38100"/>
                    </a:cubicBezTo>
                    <a:cubicBezTo>
                      <a:pt x="1196340" y="10160"/>
                      <a:pt x="1231900" y="0"/>
                      <a:pt x="1341120" y="22860"/>
                    </a:cubicBezTo>
                    <a:cubicBezTo>
                      <a:pt x="1450340" y="45720"/>
                      <a:pt x="1676400" y="132080"/>
                      <a:pt x="1783080" y="175260"/>
                    </a:cubicBezTo>
                    <a:cubicBezTo>
                      <a:pt x="1889760" y="218440"/>
                      <a:pt x="1932940" y="261620"/>
                      <a:pt x="1981200" y="281940"/>
                    </a:cubicBezTo>
                    <a:cubicBezTo>
                      <a:pt x="2029460" y="302260"/>
                      <a:pt x="2044700" y="294640"/>
                      <a:pt x="2072640" y="297180"/>
                    </a:cubicBezTo>
                    <a:cubicBezTo>
                      <a:pt x="2100580" y="299720"/>
                      <a:pt x="2123440" y="274320"/>
                      <a:pt x="2148840" y="297180"/>
                    </a:cubicBezTo>
                    <a:cubicBezTo>
                      <a:pt x="2174240" y="320040"/>
                      <a:pt x="2189480" y="396240"/>
                      <a:pt x="2225040" y="434340"/>
                    </a:cubicBezTo>
                    <a:cubicBezTo>
                      <a:pt x="2260600" y="472440"/>
                      <a:pt x="2329180" y="474980"/>
                      <a:pt x="2362200" y="525780"/>
                    </a:cubicBezTo>
                    <a:cubicBezTo>
                      <a:pt x="2395220" y="576580"/>
                      <a:pt x="2402840" y="675640"/>
                      <a:pt x="2423160" y="739140"/>
                    </a:cubicBezTo>
                    <a:cubicBezTo>
                      <a:pt x="2443480" y="802640"/>
                      <a:pt x="2458720" y="866140"/>
                      <a:pt x="2484120" y="906780"/>
                    </a:cubicBezTo>
                    <a:cubicBezTo>
                      <a:pt x="2509520" y="947420"/>
                      <a:pt x="2557780" y="939800"/>
                      <a:pt x="2575560" y="982980"/>
                    </a:cubicBezTo>
                    <a:cubicBezTo>
                      <a:pt x="2593340" y="1026160"/>
                      <a:pt x="2550160" y="1102360"/>
                      <a:pt x="2590800" y="1165860"/>
                    </a:cubicBezTo>
                    <a:cubicBezTo>
                      <a:pt x="2631440" y="1229360"/>
                      <a:pt x="2781300" y="1262380"/>
                      <a:pt x="2819400" y="1363980"/>
                    </a:cubicBezTo>
                    <a:cubicBezTo>
                      <a:pt x="2857500" y="1465580"/>
                      <a:pt x="2824480" y="1673860"/>
                      <a:pt x="2819400" y="1775460"/>
                    </a:cubicBezTo>
                    <a:cubicBezTo>
                      <a:pt x="2814320" y="1877060"/>
                      <a:pt x="2776220" y="1884680"/>
                      <a:pt x="2788920" y="1973580"/>
                    </a:cubicBezTo>
                    <a:cubicBezTo>
                      <a:pt x="2801620" y="2062480"/>
                      <a:pt x="2867660" y="2217420"/>
                      <a:pt x="2895600" y="2308860"/>
                    </a:cubicBezTo>
                    <a:cubicBezTo>
                      <a:pt x="2923540" y="2400300"/>
                      <a:pt x="2956560" y="2522220"/>
                      <a:pt x="2956560" y="2522220"/>
                    </a:cubicBezTo>
                    <a:cubicBezTo>
                      <a:pt x="2976880" y="2593340"/>
                      <a:pt x="2971800" y="2687320"/>
                      <a:pt x="3017520" y="2735580"/>
                    </a:cubicBezTo>
                    <a:cubicBezTo>
                      <a:pt x="3063240" y="2783840"/>
                      <a:pt x="3164840" y="2783840"/>
                      <a:pt x="3230880" y="2811780"/>
                    </a:cubicBezTo>
                    <a:cubicBezTo>
                      <a:pt x="3296920" y="2839720"/>
                      <a:pt x="3378200" y="2862580"/>
                      <a:pt x="3413760" y="2903220"/>
                    </a:cubicBezTo>
                    <a:cubicBezTo>
                      <a:pt x="3449320" y="2943860"/>
                      <a:pt x="3436620" y="3004820"/>
                      <a:pt x="3444240" y="3055620"/>
                    </a:cubicBezTo>
                    <a:cubicBezTo>
                      <a:pt x="3451860" y="3106420"/>
                      <a:pt x="3456940" y="3147060"/>
                      <a:pt x="3459480" y="3208020"/>
                    </a:cubicBezTo>
                    <a:cubicBezTo>
                      <a:pt x="3462020" y="3268980"/>
                      <a:pt x="3436620" y="3373120"/>
                      <a:pt x="3459480" y="3421380"/>
                    </a:cubicBezTo>
                    <a:cubicBezTo>
                      <a:pt x="3482340" y="3469640"/>
                      <a:pt x="3558540" y="3454400"/>
                      <a:pt x="3596640" y="3497580"/>
                    </a:cubicBezTo>
                    <a:cubicBezTo>
                      <a:pt x="3634740" y="3540760"/>
                      <a:pt x="3652520" y="3622040"/>
                      <a:pt x="3688080" y="3680460"/>
                    </a:cubicBezTo>
                    <a:cubicBezTo>
                      <a:pt x="3723640" y="3738880"/>
                      <a:pt x="3766820" y="3832860"/>
                      <a:pt x="3810000" y="3848100"/>
                    </a:cubicBezTo>
                    <a:cubicBezTo>
                      <a:pt x="3853180" y="3863340"/>
                      <a:pt x="3931920" y="3812540"/>
                      <a:pt x="3947160" y="3771900"/>
                    </a:cubicBezTo>
                    <a:cubicBezTo>
                      <a:pt x="3962400" y="3731260"/>
                      <a:pt x="3919220" y="3652520"/>
                      <a:pt x="3901440" y="3604260"/>
                    </a:cubicBezTo>
                    <a:cubicBezTo>
                      <a:pt x="3883660" y="3556000"/>
                      <a:pt x="3855720" y="3522980"/>
                      <a:pt x="3840480" y="3482340"/>
                    </a:cubicBezTo>
                    <a:cubicBezTo>
                      <a:pt x="3825240" y="3441700"/>
                      <a:pt x="3797300" y="3345180"/>
                      <a:pt x="3810000" y="3360420"/>
                    </a:cubicBezTo>
                    <a:cubicBezTo>
                      <a:pt x="3822700" y="3375660"/>
                      <a:pt x="3876040" y="3505200"/>
                      <a:pt x="3916680" y="3573780"/>
                    </a:cubicBezTo>
                    <a:cubicBezTo>
                      <a:pt x="3957320" y="3642360"/>
                      <a:pt x="4008120" y="3713480"/>
                      <a:pt x="4053840" y="3771900"/>
                    </a:cubicBezTo>
                    <a:cubicBezTo>
                      <a:pt x="4099560" y="3830320"/>
                      <a:pt x="4178300" y="3873500"/>
                      <a:pt x="4191000" y="3924300"/>
                    </a:cubicBezTo>
                    <a:cubicBezTo>
                      <a:pt x="4203700" y="3975100"/>
                      <a:pt x="4107180" y="4028440"/>
                      <a:pt x="4130040" y="4076700"/>
                    </a:cubicBezTo>
                    <a:cubicBezTo>
                      <a:pt x="4152900" y="4124960"/>
                      <a:pt x="4241800" y="4163060"/>
                      <a:pt x="4328160" y="4213860"/>
                    </a:cubicBezTo>
                    <a:cubicBezTo>
                      <a:pt x="4414520" y="4264660"/>
                      <a:pt x="4582160" y="4338320"/>
                      <a:pt x="4648200" y="4381500"/>
                    </a:cubicBezTo>
                    <a:cubicBezTo>
                      <a:pt x="4714240" y="4424680"/>
                      <a:pt x="4721860" y="4467860"/>
                      <a:pt x="4724400" y="447294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3"/>
              <p:cNvSpPr/>
              <p:nvPr/>
            </p:nvSpPr>
            <p:spPr>
              <a:xfrm>
                <a:off x="256540" y="838200"/>
                <a:ext cx="3863340" cy="2331720"/>
              </a:xfrm>
              <a:custGeom>
                <a:avLst/>
                <a:gdLst>
                  <a:gd name="connsiteX0" fmla="*/ 459740 w 3863340"/>
                  <a:gd name="connsiteY0" fmla="*/ 2331720 h 2331720"/>
                  <a:gd name="connsiteX1" fmla="*/ 307340 w 3863340"/>
                  <a:gd name="connsiteY1" fmla="*/ 2270760 h 2331720"/>
                  <a:gd name="connsiteX2" fmla="*/ 337820 w 3863340"/>
                  <a:gd name="connsiteY2" fmla="*/ 2179320 h 2331720"/>
                  <a:gd name="connsiteX3" fmla="*/ 642620 w 3863340"/>
                  <a:gd name="connsiteY3" fmla="*/ 2011680 h 2331720"/>
                  <a:gd name="connsiteX4" fmla="*/ 779780 w 3863340"/>
                  <a:gd name="connsiteY4" fmla="*/ 1920240 h 2331720"/>
                  <a:gd name="connsiteX5" fmla="*/ 612140 w 3863340"/>
                  <a:gd name="connsiteY5" fmla="*/ 1798320 h 2331720"/>
                  <a:gd name="connsiteX6" fmla="*/ 429260 w 3863340"/>
                  <a:gd name="connsiteY6" fmla="*/ 1676400 h 2331720"/>
                  <a:gd name="connsiteX7" fmla="*/ 292100 w 3863340"/>
                  <a:gd name="connsiteY7" fmla="*/ 1600200 h 2331720"/>
                  <a:gd name="connsiteX8" fmla="*/ 154940 w 3863340"/>
                  <a:gd name="connsiteY8" fmla="*/ 1402080 h 2331720"/>
                  <a:gd name="connsiteX9" fmla="*/ 246380 w 3863340"/>
                  <a:gd name="connsiteY9" fmla="*/ 1280160 h 2331720"/>
                  <a:gd name="connsiteX10" fmla="*/ 444500 w 3863340"/>
                  <a:gd name="connsiteY10" fmla="*/ 1127760 h 2331720"/>
                  <a:gd name="connsiteX11" fmla="*/ 307340 w 3863340"/>
                  <a:gd name="connsiteY11" fmla="*/ 1066800 h 2331720"/>
                  <a:gd name="connsiteX12" fmla="*/ 93980 w 3863340"/>
                  <a:gd name="connsiteY12" fmla="*/ 960120 h 2331720"/>
                  <a:gd name="connsiteX13" fmla="*/ 17780 w 3863340"/>
                  <a:gd name="connsiteY13" fmla="*/ 883920 h 2331720"/>
                  <a:gd name="connsiteX14" fmla="*/ 200660 w 3863340"/>
                  <a:gd name="connsiteY14" fmla="*/ 838200 h 2331720"/>
                  <a:gd name="connsiteX15" fmla="*/ 353060 w 3863340"/>
                  <a:gd name="connsiteY15" fmla="*/ 746760 h 2331720"/>
                  <a:gd name="connsiteX16" fmla="*/ 353060 w 3863340"/>
                  <a:gd name="connsiteY16" fmla="*/ 701040 h 2331720"/>
                  <a:gd name="connsiteX17" fmla="*/ 200660 w 3863340"/>
                  <a:gd name="connsiteY17" fmla="*/ 609600 h 2331720"/>
                  <a:gd name="connsiteX18" fmla="*/ 261620 w 3863340"/>
                  <a:gd name="connsiteY18" fmla="*/ 441960 h 2331720"/>
                  <a:gd name="connsiteX19" fmla="*/ 444500 w 3863340"/>
                  <a:gd name="connsiteY19" fmla="*/ 396240 h 2331720"/>
                  <a:gd name="connsiteX20" fmla="*/ 673100 w 3863340"/>
                  <a:gd name="connsiteY20" fmla="*/ 228600 h 2331720"/>
                  <a:gd name="connsiteX21" fmla="*/ 810260 w 3863340"/>
                  <a:gd name="connsiteY21" fmla="*/ 228600 h 2331720"/>
                  <a:gd name="connsiteX22" fmla="*/ 1008380 w 3863340"/>
                  <a:gd name="connsiteY22" fmla="*/ 121920 h 2331720"/>
                  <a:gd name="connsiteX23" fmla="*/ 1191260 w 3863340"/>
                  <a:gd name="connsiteY23" fmla="*/ 213360 h 2331720"/>
                  <a:gd name="connsiteX24" fmla="*/ 1252220 w 3863340"/>
                  <a:gd name="connsiteY24" fmla="*/ 289560 h 2331720"/>
                  <a:gd name="connsiteX25" fmla="*/ 1435100 w 3863340"/>
                  <a:gd name="connsiteY25" fmla="*/ 304800 h 2331720"/>
                  <a:gd name="connsiteX26" fmla="*/ 1861820 w 3863340"/>
                  <a:gd name="connsiteY26" fmla="*/ 320040 h 2331720"/>
                  <a:gd name="connsiteX27" fmla="*/ 2197100 w 3863340"/>
                  <a:gd name="connsiteY27" fmla="*/ 411480 h 2331720"/>
                  <a:gd name="connsiteX28" fmla="*/ 2288540 w 3863340"/>
                  <a:gd name="connsiteY28" fmla="*/ 457200 h 2331720"/>
                  <a:gd name="connsiteX29" fmla="*/ 2471420 w 3863340"/>
                  <a:gd name="connsiteY29" fmla="*/ 381000 h 2331720"/>
                  <a:gd name="connsiteX30" fmla="*/ 2684780 w 3863340"/>
                  <a:gd name="connsiteY30" fmla="*/ 396240 h 2331720"/>
                  <a:gd name="connsiteX31" fmla="*/ 2821940 w 3863340"/>
                  <a:gd name="connsiteY31" fmla="*/ 304800 h 2331720"/>
                  <a:gd name="connsiteX32" fmla="*/ 2913380 w 3863340"/>
                  <a:gd name="connsiteY32" fmla="*/ 350520 h 2331720"/>
                  <a:gd name="connsiteX33" fmla="*/ 3050540 w 3863340"/>
                  <a:gd name="connsiteY33" fmla="*/ 304800 h 2331720"/>
                  <a:gd name="connsiteX34" fmla="*/ 3279140 w 3863340"/>
                  <a:gd name="connsiteY34" fmla="*/ 365760 h 2331720"/>
                  <a:gd name="connsiteX35" fmla="*/ 3568700 w 3863340"/>
                  <a:gd name="connsiteY35" fmla="*/ 411480 h 2331720"/>
                  <a:gd name="connsiteX36" fmla="*/ 3782060 w 3863340"/>
                  <a:gd name="connsiteY36" fmla="*/ 487680 h 2331720"/>
                  <a:gd name="connsiteX37" fmla="*/ 3858260 w 3863340"/>
                  <a:gd name="connsiteY37" fmla="*/ 441960 h 2331720"/>
                  <a:gd name="connsiteX38" fmla="*/ 3812540 w 3863340"/>
                  <a:gd name="connsiteY38" fmla="*/ 259080 h 2331720"/>
                  <a:gd name="connsiteX39" fmla="*/ 3553460 w 3863340"/>
                  <a:gd name="connsiteY39" fmla="*/ 152400 h 2331720"/>
                  <a:gd name="connsiteX40" fmla="*/ 3477260 w 3863340"/>
                  <a:gd name="connsiteY40" fmla="*/ 274320 h 2331720"/>
                  <a:gd name="connsiteX41" fmla="*/ 3340100 w 3863340"/>
                  <a:gd name="connsiteY41" fmla="*/ 228600 h 2331720"/>
                  <a:gd name="connsiteX42" fmla="*/ 3218180 w 3863340"/>
                  <a:gd name="connsiteY42" fmla="*/ 152400 h 2331720"/>
                  <a:gd name="connsiteX43" fmla="*/ 3202940 w 3863340"/>
                  <a:gd name="connsiteY43" fmla="*/ 0 h 2331720"/>
                  <a:gd name="connsiteX44" fmla="*/ 3202940 w 3863340"/>
                  <a:gd name="connsiteY44" fmla="*/ 0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63340" h="2331720">
                    <a:moveTo>
                      <a:pt x="459740" y="2331720"/>
                    </a:moveTo>
                    <a:cubicBezTo>
                      <a:pt x="393700" y="2313940"/>
                      <a:pt x="327660" y="2296160"/>
                      <a:pt x="307340" y="2270760"/>
                    </a:cubicBezTo>
                    <a:cubicBezTo>
                      <a:pt x="287020" y="2245360"/>
                      <a:pt x="281940" y="2222500"/>
                      <a:pt x="337820" y="2179320"/>
                    </a:cubicBezTo>
                    <a:cubicBezTo>
                      <a:pt x="393700" y="2136140"/>
                      <a:pt x="568960" y="2054860"/>
                      <a:pt x="642620" y="2011680"/>
                    </a:cubicBezTo>
                    <a:cubicBezTo>
                      <a:pt x="716280" y="1968500"/>
                      <a:pt x="784860" y="1955800"/>
                      <a:pt x="779780" y="1920240"/>
                    </a:cubicBezTo>
                    <a:cubicBezTo>
                      <a:pt x="774700" y="1884680"/>
                      <a:pt x="670560" y="1838960"/>
                      <a:pt x="612140" y="1798320"/>
                    </a:cubicBezTo>
                    <a:cubicBezTo>
                      <a:pt x="553720" y="1757680"/>
                      <a:pt x="482600" y="1709420"/>
                      <a:pt x="429260" y="1676400"/>
                    </a:cubicBezTo>
                    <a:cubicBezTo>
                      <a:pt x="375920" y="1643380"/>
                      <a:pt x="337820" y="1645920"/>
                      <a:pt x="292100" y="1600200"/>
                    </a:cubicBezTo>
                    <a:cubicBezTo>
                      <a:pt x="246380" y="1554480"/>
                      <a:pt x="162560" y="1455420"/>
                      <a:pt x="154940" y="1402080"/>
                    </a:cubicBezTo>
                    <a:cubicBezTo>
                      <a:pt x="147320" y="1348740"/>
                      <a:pt x="198120" y="1325880"/>
                      <a:pt x="246380" y="1280160"/>
                    </a:cubicBezTo>
                    <a:cubicBezTo>
                      <a:pt x="294640" y="1234440"/>
                      <a:pt x="434340" y="1163320"/>
                      <a:pt x="444500" y="1127760"/>
                    </a:cubicBezTo>
                    <a:cubicBezTo>
                      <a:pt x="454660" y="1092200"/>
                      <a:pt x="365760" y="1094740"/>
                      <a:pt x="307340" y="1066800"/>
                    </a:cubicBezTo>
                    <a:cubicBezTo>
                      <a:pt x="248920" y="1038860"/>
                      <a:pt x="142240" y="990600"/>
                      <a:pt x="93980" y="960120"/>
                    </a:cubicBezTo>
                    <a:cubicBezTo>
                      <a:pt x="45720" y="929640"/>
                      <a:pt x="0" y="904240"/>
                      <a:pt x="17780" y="883920"/>
                    </a:cubicBezTo>
                    <a:cubicBezTo>
                      <a:pt x="35560" y="863600"/>
                      <a:pt x="144780" y="861060"/>
                      <a:pt x="200660" y="838200"/>
                    </a:cubicBezTo>
                    <a:cubicBezTo>
                      <a:pt x="256540" y="815340"/>
                      <a:pt x="327660" y="769620"/>
                      <a:pt x="353060" y="746760"/>
                    </a:cubicBezTo>
                    <a:cubicBezTo>
                      <a:pt x="378460" y="723900"/>
                      <a:pt x="378460" y="723900"/>
                      <a:pt x="353060" y="701040"/>
                    </a:cubicBezTo>
                    <a:cubicBezTo>
                      <a:pt x="327660" y="678180"/>
                      <a:pt x="215900" y="652780"/>
                      <a:pt x="200660" y="609600"/>
                    </a:cubicBezTo>
                    <a:cubicBezTo>
                      <a:pt x="185420" y="566420"/>
                      <a:pt x="220980" y="477520"/>
                      <a:pt x="261620" y="441960"/>
                    </a:cubicBezTo>
                    <a:cubicBezTo>
                      <a:pt x="302260" y="406400"/>
                      <a:pt x="375920" y="431800"/>
                      <a:pt x="444500" y="396240"/>
                    </a:cubicBezTo>
                    <a:cubicBezTo>
                      <a:pt x="513080" y="360680"/>
                      <a:pt x="612140" y="256540"/>
                      <a:pt x="673100" y="228600"/>
                    </a:cubicBezTo>
                    <a:cubicBezTo>
                      <a:pt x="734060" y="200660"/>
                      <a:pt x="754380" y="246380"/>
                      <a:pt x="810260" y="228600"/>
                    </a:cubicBezTo>
                    <a:cubicBezTo>
                      <a:pt x="866140" y="210820"/>
                      <a:pt x="944880" y="124460"/>
                      <a:pt x="1008380" y="121920"/>
                    </a:cubicBezTo>
                    <a:cubicBezTo>
                      <a:pt x="1071880" y="119380"/>
                      <a:pt x="1150620" y="185420"/>
                      <a:pt x="1191260" y="213360"/>
                    </a:cubicBezTo>
                    <a:cubicBezTo>
                      <a:pt x="1231900" y="241300"/>
                      <a:pt x="1211580" y="274320"/>
                      <a:pt x="1252220" y="289560"/>
                    </a:cubicBezTo>
                    <a:cubicBezTo>
                      <a:pt x="1292860" y="304800"/>
                      <a:pt x="1333500" y="299720"/>
                      <a:pt x="1435100" y="304800"/>
                    </a:cubicBezTo>
                    <a:cubicBezTo>
                      <a:pt x="1536700" y="309880"/>
                      <a:pt x="1734820" y="302260"/>
                      <a:pt x="1861820" y="320040"/>
                    </a:cubicBezTo>
                    <a:cubicBezTo>
                      <a:pt x="1988820" y="337820"/>
                      <a:pt x="2125980" y="388620"/>
                      <a:pt x="2197100" y="411480"/>
                    </a:cubicBezTo>
                    <a:cubicBezTo>
                      <a:pt x="2268220" y="434340"/>
                      <a:pt x="2242820" y="462280"/>
                      <a:pt x="2288540" y="457200"/>
                    </a:cubicBezTo>
                    <a:cubicBezTo>
                      <a:pt x="2334260" y="452120"/>
                      <a:pt x="2405380" y="391160"/>
                      <a:pt x="2471420" y="381000"/>
                    </a:cubicBezTo>
                    <a:cubicBezTo>
                      <a:pt x="2537460" y="370840"/>
                      <a:pt x="2626360" y="408940"/>
                      <a:pt x="2684780" y="396240"/>
                    </a:cubicBezTo>
                    <a:cubicBezTo>
                      <a:pt x="2743200" y="383540"/>
                      <a:pt x="2783840" y="312420"/>
                      <a:pt x="2821940" y="304800"/>
                    </a:cubicBezTo>
                    <a:cubicBezTo>
                      <a:pt x="2860040" y="297180"/>
                      <a:pt x="2875280" y="350520"/>
                      <a:pt x="2913380" y="350520"/>
                    </a:cubicBezTo>
                    <a:cubicBezTo>
                      <a:pt x="2951480" y="350520"/>
                      <a:pt x="2989580" y="302260"/>
                      <a:pt x="3050540" y="304800"/>
                    </a:cubicBezTo>
                    <a:cubicBezTo>
                      <a:pt x="3111500" y="307340"/>
                      <a:pt x="3192780" y="347980"/>
                      <a:pt x="3279140" y="365760"/>
                    </a:cubicBezTo>
                    <a:cubicBezTo>
                      <a:pt x="3365500" y="383540"/>
                      <a:pt x="3484880" y="391160"/>
                      <a:pt x="3568700" y="411480"/>
                    </a:cubicBezTo>
                    <a:cubicBezTo>
                      <a:pt x="3652520" y="431800"/>
                      <a:pt x="3733800" y="482600"/>
                      <a:pt x="3782060" y="487680"/>
                    </a:cubicBezTo>
                    <a:cubicBezTo>
                      <a:pt x="3830320" y="492760"/>
                      <a:pt x="3853180" y="480060"/>
                      <a:pt x="3858260" y="441960"/>
                    </a:cubicBezTo>
                    <a:cubicBezTo>
                      <a:pt x="3863340" y="403860"/>
                      <a:pt x="3863340" y="307340"/>
                      <a:pt x="3812540" y="259080"/>
                    </a:cubicBezTo>
                    <a:cubicBezTo>
                      <a:pt x="3761740" y="210820"/>
                      <a:pt x="3609340" y="149860"/>
                      <a:pt x="3553460" y="152400"/>
                    </a:cubicBezTo>
                    <a:cubicBezTo>
                      <a:pt x="3497580" y="154940"/>
                      <a:pt x="3512820" y="261620"/>
                      <a:pt x="3477260" y="274320"/>
                    </a:cubicBezTo>
                    <a:cubicBezTo>
                      <a:pt x="3441700" y="287020"/>
                      <a:pt x="3383280" y="248920"/>
                      <a:pt x="3340100" y="228600"/>
                    </a:cubicBezTo>
                    <a:cubicBezTo>
                      <a:pt x="3296920" y="208280"/>
                      <a:pt x="3241040" y="190500"/>
                      <a:pt x="3218180" y="152400"/>
                    </a:cubicBezTo>
                    <a:cubicBezTo>
                      <a:pt x="3195320" y="114300"/>
                      <a:pt x="3202940" y="0"/>
                      <a:pt x="3202940" y="0"/>
                    </a:cubicBezTo>
                    <a:lnTo>
                      <a:pt x="3202940" y="0"/>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4"/>
              <p:cNvSpPr/>
              <p:nvPr/>
            </p:nvSpPr>
            <p:spPr>
              <a:xfrm>
                <a:off x="5730240" y="838200"/>
                <a:ext cx="3032760" cy="2849880"/>
              </a:xfrm>
              <a:custGeom>
                <a:avLst/>
                <a:gdLst>
                  <a:gd name="connsiteX0" fmla="*/ 1402080 w 3032760"/>
                  <a:gd name="connsiteY0" fmla="*/ 0 h 2849880"/>
                  <a:gd name="connsiteX1" fmla="*/ 1630680 w 3032760"/>
                  <a:gd name="connsiteY1" fmla="*/ 182880 h 2849880"/>
                  <a:gd name="connsiteX2" fmla="*/ 1874520 w 3032760"/>
                  <a:gd name="connsiteY2" fmla="*/ 304800 h 2849880"/>
                  <a:gd name="connsiteX3" fmla="*/ 1950720 w 3032760"/>
                  <a:gd name="connsiteY3" fmla="*/ 426720 h 2849880"/>
                  <a:gd name="connsiteX4" fmla="*/ 1965960 w 3032760"/>
                  <a:gd name="connsiteY4" fmla="*/ 594360 h 2849880"/>
                  <a:gd name="connsiteX5" fmla="*/ 2225040 w 3032760"/>
                  <a:gd name="connsiteY5" fmla="*/ 655320 h 2849880"/>
                  <a:gd name="connsiteX6" fmla="*/ 2346960 w 3032760"/>
                  <a:gd name="connsiteY6" fmla="*/ 777240 h 2849880"/>
                  <a:gd name="connsiteX7" fmla="*/ 2255520 w 3032760"/>
                  <a:gd name="connsiteY7" fmla="*/ 1036320 h 2849880"/>
                  <a:gd name="connsiteX8" fmla="*/ 2026920 w 3032760"/>
                  <a:gd name="connsiteY8" fmla="*/ 868680 h 2849880"/>
                  <a:gd name="connsiteX9" fmla="*/ 1996440 w 3032760"/>
                  <a:gd name="connsiteY9" fmla="*/ 944880 h 2849880"/>
                  <a:gd name="connsiteX10" fmla="*/ 2209800 w 3032760"/>
                  <a:gd name="connsiteY10" fmla="*/ 1143000 h 2849880"/>
                  <a:gd name="connsiteX11" fmla="*/ 2225040 w 3032760"/>
                  <a:gd name="connsiteY11" fmla="*/ 1219200 h 2849880"/>
                  <a:gd name="connsiteX12" fmla="*/ 2042160 w 3032760"/>
                  <a:gd name="connsiteY12" fmla="*/ 1478280 h 2849880"/>
                  <a:gd name="connsiteX13" fmla="*/ 1889760 w 3032760"/>
                  <a:gd name="connsiteY13" fmla="*/ 1402080 h 2849880"/>
                  <a:gd name="connsiteX14" fmla="*/ 1630680 w 3032760"/>
                  <a:gd name="connsiteY14" fmla="*/ 1280160 h 2849880"/>
                  <a:gd name="connsiteX15" fmla="*/ 1386840 w 3032760"/>
                  <a:gd name="connsiteY15" fmla="*/ 1112520 h 2849880"/>
                  <a:gd name="connsiteX16" fmla="*/ 1249680 w 3032760"/>
                  <a:gd name="connsiteY16" fmla="*/ 1097280 h 2849880"/>
                  <a:gd name="connsiteX17" fmla="*/ 1051560 w 3032760"/>
                  <a:gd name="connsiteY17" fmla="*/ 975360 h 2849880"/>
                  <a:gd name="connsiteX18" fmla="*/ 1127760 w 3032760"/>
                  <a:gd name="connsiteY18" fmla="*/ 883920 h 2849880"/>
                  <a:gd name="connsiteX19" fmla="*/ 1356360 w 3032760"/>
                  <a:gd name="connsiteY19" fmla="*/ 853440 h 2849880"/>
                  <a:gd name="connsiteX20" fmla="*/ 1341120 w 3032760"/>
                  <a:gd name="connsiteY20" fmla="*/ 579120 h 2849880"/>
                  <a:gd name="connsiteX21" fmla="*/ 1158240 w 3032760"/>
                  <a:gd name="connsiteY21" fmla="*/ 457200 h 2849880"/>
                  <a:gd name="connsiteX22" fmla="*/ 990600 w 3032760"/>
                  <a:gd name="connsiteY22" fmla="*/ 411480 h 2849880"/>
                  <a:gd name="connsiteX23" fmla="*/ 990600 w 3032760"/>
                  <a:gd name="connsiteY23" fmla="*/ 518160 h 2849880"/>
                  <a:gd name="connsiteX24" fmla="*/ 960120 w 3032760"/>
                  <a:gd name="connsiteY24" fmla="*/ 624840 h 2849880"/>
                  <a:gd name="connsiteX25" fmla="*/ 868680 w 3032760"/>
                  <a:gd name="connsiteY25" fmla="*/ 594360 h 2849880"/>
                  <a:gd name="connsiteX26" fmla="*/ 929640 w 3032760"/>
                  <a:gd name="connsiteY26" fmla="*/ 701040 h 2849880"/>
                  <a:gd name="connsiteX27" fmla="*/ 838200 w 3032760"/>
                  <a:gd name="connsiteY27" fmla="*/ 853440 h 2849880"/>
                  <a:gd name="connsiteX28" fmla="*/ 746760 w 3032760"/>
                  <a:gd name="connsiteY28" fmla="*/ 899160 h 2849880"/>
                  <a:gd name="connsiteX29" fmla="*/ 762000 w 3032760"/>
                  <a:gd name="connsiteY29" fmla="*/ 990600 h 2849880"/>
                  <a:gd name="connsiteX30" fmla="*/ 899160 w 3032760"/>
                  <a:gd name="connsiteY30" fmla="*/ 975360 h 2849880"/>
                  <a:gd name="connsiteX31" fmla="*/ 990600 w 3032760"/>
                  <a:gd name="connsiteY31" fmla="*/ 1203960 h 2849880"/>
                  <a:gd name="connsiteX32" fmla="*/ 990600 w 3032760"/>
                  <a:gd name="connsiteY32" fmla="*/ 1264920 h 2849880"/>
                  <a:gd name="connsiteX33" fmla="*/ 853440 w 3032760"/>
                  <a:gd name="connsiteY33" fmla="*/ 1280160 h 2849880"/>
                  <a:gd name="connsiteX34" fmla="*/ 716280 w 3032760"/>
                  <a:gd name="connsiteY34" fmla="*/ 1249680 h 2849880"/>
                  <a:gd name="connsiteX35" fmla="*/ 670560 w 3032760"/>
                  <a:gd name="connsiteY35" fmla="*/ 1325880 h 2849880"/>
                  <a:gd name="connsiteX36" fmla="*/ 502920 w 3032760"/>
                  <a:gd name="connsiteY36" fmla="*/ 1219200 h 2849880"/>
                  <a:gd name="connsiteX37" fmla="*/ 502920 w 3032760"/>
                  <a:gd name="connsiteY37" fmla="*/ 1143000 h 2849880"/>
                  <a:gd name="connsiteX38" fmla="*/ 518160 w 3032760"/>
                  <a:gd name="connsiteY38" fmla="*/ 990600 h 2849880"/>
                  <a:gd name="connsiteX39" fmla="*/ 381000 w 3032760"/>
                  <a:gd name="connsiteY39" fmla="*/ 1158240 h 2849880"/>
                  <a:gd name="connsiteX40" fmla="*/ 274320 w 3032760"/>
                  <a:gd name="connsiteY40" fmla="*/ 1310640 h 2849880"/>
                  <a:gd name="connsiteX41" fmla="*/ 152400 w 3032760"/>
                  <a:gd name="connsiteY41" fmla="*/ 1341120 h 2849880"/>
                  <a:gd name="connsiteX42" fmla="*/ 91440 w 3032760"/>
                  <a:gd name="connsiteY42" fmla="*/ 1371600 h 2849880"/>
                  <a:gd name="connsiteX43" fmla="*/ 106680 w 3032760"/>
                  <a:gd name="connsiteY43" fmla="*/ 1524000 h 2849880"/>
                  <a:gd name="connsiteX44" fmla="*/ 15240 w 3032760"/>
                  <a:gd name="connsiteY44" fmla="*/ 1615440 h 2849880"/>
                  <a:gd name="connsiteX45" fmla="*/ 15240 w 3032760"/>
                  <a:gd name="connsiteY45" fmla="*/ 1661160 h 2849880"/>
                  <a:gd name="connsiteX46" fmla="*/ 60960 w 3032760"/>
                  <a:gd name="connsiteY46" fmla="*/ 1691640 h 2849880"/>
                  <a:gd name="connsiteX47" fmla="*/ 137160 w 3032760"/>
                  <a:gd name="connsiteY47" fmla="*/ 1859280 h 2849880"/>
                  <a:gd name="connsiteX48" fmla="*/ 243840 w 3032760"/>
                  <a:gd name="connsiteY48" fmla="*/ 1844040 h 2849880"/>
                  <a:gd name="connsiteX49" fmla="*/ 411480 w 3032760"/>
                  <a:gd name="connsiteY49" fmla="*/ 1950720 h 2849880"/>
                  <a:gd name="connsiteX50" fmla="*/ 472440 w 3032760"/>
                  <a:gd name="connsiteY50" fmla="*/ 1981200 h 2849880"/>
                  <a:gd name="connsiteX51" fmla="*/ 518160 w 3032760"/>
                  <a:gd name="connsiteY51" fmla="*/ 2103120 h 2849880"/>
                  <a:gd name="connsiteX52" fmla="*/ 655320 w 3032760"/>
                  <a:gd name="connsiteY52" fmla="*/ 2072640 h 2849880"/>
                  <a:gd name="connsiteX53" fmla="*/ 609600 w 3032760"/>
                  <a:gd name="connsiteY53" fmla="*/ 2148840 h 2849880"/>
                  <a:gd name="connsiteX54" fmla="*/ 716280 w 3032760"/>
                  <a:gd name="connsiteY54" fmla="*/ 2209800 h 2849880"/>
                  <a:gd name="connsiteX55" fmla="*/ 807720 w 3032760"/>
                  <a:gd name="connsiteY55" fmla="*/ 2148840 h 2849880"/>
                  <a:gd name="connsiteX56" fmla="*/ 868680 w 3032760"/>
                  <a:gd name="connsiteY56" fmla="*/ 2240280 h 2849880"/>
                  <a:gd name="connsiteX57" fmla="*/ 868680 w 3032760"/>
                  <a:gd name="connsiteY57" fmla="*/ 2468880 h 2849880"/>
                  <a:gd name="connsiteX58" fmla="*/ 944880 w 3032760"/>
                  <a:gd name="connsiteY58" fmla="*/ 2514600 h 2849880"/>
                  <a:gd name="connsiteX59" fmla="*/ 1036320 w 3032760"/>
                  <a:gd name="connsiteY59" fmla="*/ 2514600 h 2849880"/>
                  <a:gd name="connsiteX60" fmla="*/ 1082040 w 3032760"/>
                  <a:gd name="connsiteY60" fmla="*/ 2423160 h 2849880"/>
                  <a:gd name="connsiteX61" fmla="*/ 990600 w 3032760"/>
                  <a:gd name="connsiteY61" fmla="*/ 2240280 h 2849880"/>
                  <a:gd name="connsiteX62" fmla="*/ 1036320 w 3032760"/>
                  <a:gd name="connsiteY62" fmla="*/ 2148840 h 2849880"/>
                  <a:gd name="connsiteX63" fmla="*/ 1127760 w 3032760"/>
                  <a:gd name="connsiteY63" fmla="*/ 2133600 h 2849880"/>
                  <a:gd name="connsiteX64" fmla="*/ 1173480 w 3032760"/>
                  <a:gd name="connsiteY64" fmla="*/ 2026920 h 2849880"/>
                  <a:gd name="connsiteX65" fmla="*/ 1173480 w 3032760"/>
                  <a:gd name="connsiteY65" fmla="*/ 1920240 h 2849880"/>
                  <a:gd name="connsiteX66" fmla="*/ 1021080 w 3032760"/>
                  <a:gd name="connsiteY66" fmla="*/ 1783080 h 2849880"/>
                  <a:gd name="connsiteX67" fmla="*/ 1066800 w 3032760"/>
                  <a:gd name="connsiteY67" fmla="*/ 1691640 h 2849880"/>
                  <a:gd name="connsiteX68" fmla="*/ 1112520 w 3032760"/>
                  <a:gd name="connsiteY68" fmla="*/ 1478280 h 2849880"/>
                  <a:gd name="connsiteX69" fmla="*/ 1127760 w 3032760"/>
                  <a:gd name="connsiteY69" fmla="*/ 1386840 h 2849880"/>
                  <a:gd name="connsiteX70" fmla="*/ 1188720 w 3032760"/>
                  <a:gd name="connsiteY70" fmla="*/ 1280160 h 2849880"/>
                  <a:gd name="connsiteX71" fmla="*/ 1386840 w 3032760"/>
                  <a:gd name="connsiteY71" fmla="*/ 1341120 h 2849880"/>
                  <a:gd name="connsiteX72" fmla="*/ 1432560 w 3032760"/>
                  <a:gd name="connsiteY72" fmla="*/ 1280160 h 2849880"/>
                  <a:gd name="connsiteX73" fmla="*/ 1554480 w 3032760"/>
                  <a:gd name="connsiteY73" fmla="*/ 1417320 h 2849880"/>
                  <a:gd name="connsiteX74" fmla="*/ 1661160 w 3032760"/>
                  <a:gd name="connsiteY74" fmla="*/ 1508760 h 2849880"/>
                  <a:gd name="connsiteX75" fmla="*/ 1783080 w 3032760"/>
                  <a:gd name="connsiteY75" fmla="*/ 1508760 h 2849880"/>
                  <a:gd name="connsiteX76" fmla="*/ 1844040 w 3032760"/>
                  <a:gd name="connsiteY76" fmla="*/ 1630680 h 2849880"/>
                  <a:gd name="connsiteX77" fmla="*/ 1813560 w 3032760"/>
                  <a:gd name="connsiteY77" fmla="*/ 1722120 h 2849880"/>
                  <a:gd name="connsiteX78" fmla="*/ 1965960 w 3032760"/>
                  <a:gd name="connsiteY78" fmla="*/ 1691640 h 2849880"/>
                  <a:gd name="connsiteX79" fmla="*/ 2057400 w 3032760"/>
                  <a:gd name="connsiteY79" fmla="*/ 1615440 h 2849880"/>
                  <a:gd name="connsiteX80" fmla="*/ 2225040 w 3032760"/>
                  <a:gd name="connsiteY80" fmla="*/ 1554480 h 2849880"/>
                  <a:gd name="connsiteX81" fmla="*/ 2286000 w 3032760"/>
                  <a:gd name="connsiteY81" fmla="*/ 1722120 h 2849880"/>
                  <a:gd name="connsiteX82" fmla="*/ 2316480 w 3032760"/>
                  <a:gd name="connsiteY82" fmla="*/ 1844040 h 2849880"/>
                  <a:gd name="connsiteX83" fmla="*/ 2316480 w 3032760"/>
                  <a:gd name="connsiteY83" fmla="*/ 1996440 h 2849880"/>
                  <a:gd name="connsiteX84" fmla="*/ 2438400 w 3032760"/>
                  <a:gd name="connsiteY84" fmla="*/ 2072640 h 2849880"/>
                  <a:gd name="connsiteX85" fmla="*/ 2651760 w 3032760"/>
                  <a:gd name="connsiteY85" fmla="*/ 2103120 h 2849880"/>
                  <a:gd name="connsiteX86" fmla="*/ 2727960 w 3032760"/>
                  <a:gd name="connsiteY86" fmla="*/ 2194560 h 2849880"/>
                  <a:gd name="connsiteX87" fmla="*/ 2758440 w 3032760"/>
                  <a:gd name="connsiteY87" fmla="*/ 2286000 h 2849880"/>
                  <a:gd name="connsiteX88" fmla="*/ 2819400 w 3032760"/>
                  <a:gd name="connsiteY88" fmla="*/ 2377440 h 2849880"/>
                  <a:gd name="connsiteX89" fmla="*/ 2819400 w 3032760"/>
                  <a:gd name="connsiteY89" fmla="*/ 2529840 h 2849880"/>
                  <a:gd name="connsiteX90" fmla="*/ 2819400 w 3032760"/>
                  <a:gd name="connsiteY90" fmla="*/ 2682240 h 2849880"/>
                  <a:gd name="connsiteX91" fmla="*/ 2819400 w 3032760"/>
                  <a:gd name="connsiteY91" fmla="*/ 2788920 h 2849880"/>
                  <a:gd name="connsiteX92" fmla="*/ 2926080 w 3032760"/>
                  <a:gd name="connsiteY92" fmla="*/ 2697480 h 2849880"/>
                  <a:gd name="connsiteX93" fmla="*/ 3032760 w 3032760"/>
                  <a:gd name="connsiteY93" fmla="*/ 2849880 h 28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032760" h="2849880">
                    <a:moveTo>
                      <a:pt x="1402080" y="0"/>
                    </a:moveTo>
                    <a:cubicBezTo>
                      <a:pt x="1477010" y="66040"/>
                      <a:pt x="1551940" y="132080"/>
                      <a:pt x="1630680" y="182880"/>
                    </a:cubicBezTo>
                    <a:cubicBezTo>
                      <a:pt x="1709420" y="233680"/>
                      <a:pt x="1821180" y="264160"/>
                      <a:pt x="1874520" y="304800"/>
                    </a:cubicBezTo>
                    <a:cubicBezTo>
                      <a:pt x="1927860" y="345440"/>
                      <a:pt x="1935480" y="378460"/>
                      <a:pt x="1950720" y="426720"/>
                    </a:cubicBezTo>
                    <a:cubicBezTo>
                      <a:pt x="1965960" y="474980"/>
                      <a:pt x="1920240" y="556260"/>
                      <a:pt x="1965960" y="594360"/>
                    </a:cubicBezTo>
                    <a:cubicBezTo>
                      <a:pt x="2011680" y="632460"/>
                      <a:pt x="2161540" y="624840"/>
                      <a:pt x="2225040" y="655320"/>
                    </a:cubicBezTo>
                    <a:cubicBezTo>
                      <a:pt x="2288540" y="685800"/>
                      <a:pt x="2341880" y="713740"/>
                      <a:pt x="2346960" y="777240"/>
                    </a:cubicBezTo>
                    <a:cubicBezTo>
                      <a:pt x="2352040" y="840740"/>
                      <a:pt x="2308860" y="1021080"/>
                      <a:pt x="2255520" y="1036320"/>
                    </a:cubicBezTo>
                    <a:cubicBezTo>
                      <a:pt x="2202180" y="1051560"/>
                      <a:pt x="2070100" y="883920"/>
                      <a:pt x="2026920" y="868680"/>
                    </a:cubicBezTo>
                    <a:cubicBezTo>
                      <a:pt x="1983740" y="853440"/>
                      <a:pt x="1965960" y="899160"/>
                      <a:pt x="1996440" y="944880"/>
                    </a:cubicBezTo>
                    <a:cubicBezTo>
                      <a:pt x="2026920" y="990600"/>
                      <a:pt x="2171700" y="1097280"/>
                      <a:pt x="2209800" y="1143000"/>
                    </a:cubicBezTo>
                    <a:cubicBezTo>
                      <a:pt x="2247900" y="1188720"/>
                      <a:pt x="2252980" y="1163320"/>
                      <a:pt x="2225040" y="1219200"/>
                    </a:cubicBezTo>
                    <a:cubicBezTo>
                      <a:pt x="2197100" y="1275080"/>
                      <a:pt x="2098040" y="1447800"/>
                      <a:pt x="2042160" y="1478280"/>
                    </a:cubicBezTo>
                    <a:cubicBezTo>
                      <a:pt x="1986280" y="1508760"/>
                      <a:pt x="1958340" y="1435100"/>
                      <a:pt x="1889760" y="1402080"/>
                    </a:cubicBezTo>
                    <a:cubicBezTo>
                      <a:pt x="1821180" y="1369060"/>
                      <a:pt x="1714500" y="1328420"/>
                      <a:pt x="1630680" y="1280160"/>
                    </a:cubicBezTo>
                    <a:cubicBezTo>
                      <a:pt x="1546860" y="1231900"/>
                      <a:pt x="1450340" y="1143000"/>
                      <a:pt x="1386840" y="1112520"/>
                    </a:cubicBezTo>
                    <a:cubicBezTo>
                      <a:pt x="1323340" y="1082040"/>
                      <a:pt x="1305560" y="1120140"/>
                      <a:pt x="1249680" y="1097280"/>
                    </a:cubicBezTo>
                    <a:cubicBezTo>
                      <a:pt x="1193800" y="1074420"/>
                      <a:pt x="1071880" y="1010920"/>
                      <a:pt x="1051560" y="975360"/>
                    </a:cubicBezTo>
                    <a:cubicBezTo>
                      <a:pt x="1031240" y="939800"/>
                      <a:pt x="1076960" y="904240"/>
                      <a:pt x="1127760" y="883920"/>
                    </a:cubicBezTo>
                    <a:cubicBezTo>
                      <a:pt x="1178560" y="863600"/>
                      <a:pt x="1320800" y="904240"/>
                      <a:pt x="1356360" y="853440"/>
                    </a:cubicBezTo>
                    <a:cubicBezTo>
                      <a:pt x="1391920" y="802640"/>
                      <a:pt x="1374140" y="645160"/>
                      <a:pt x="1341120" y="579120"/>
                    </a:cubicBezTo>
                    <a:cubicBezTo>
                      <a:pt x="1308100" y="513080"/>
                      <a:pt x="1216660" y="485140"/>
                      <a:pt x="1158240" y="457200"/>
                    </a:cubicBezTo>
                    <a:cubicBezTo>
                      <a:pt x="1099820" y="429260"/>
                      <a:pt x="1018540" y="401320"/>
                      <a:pt x="990600" y="411480"/>
                    </a:cubicBezTo>
                    <a:cubicBezTo>
                      <a:pt x="962660" y="421640"/>
                      <a:pt x="995680" y="482600"/>
                      <a:pt x="990600" y="518160"/>
                    </a:cubicBezTo>
                    <a:cubicBezTo>
                      <a:pt x="985520" y="553720"/>
                      <a:pt x="980440" y="612140"/>
                      <a:pt x="960120" y="624840"/>
                    </a:cubicBezTo>
                    <a:cubicBezTo>
                      <a:pt x="939800" y="637540"/>
                      <a:pt x="873760" y="581660"/>
                      <a:pt x="868680" y="594360"/>
                    </a:cubicBezTo>
                    <a:cubicBezTo>
                      <a:pt x="863600" y="607060"/>
                      <a:pt x="934720" y="657860"/>
                      <a:pt x="929640" y="701040"/>
                    </a:cubicBezTo>
                    <a:cubicBezTo>
                      <a:pt x="924560" y="744220"/>
                      <a:pt x="868680" y="820420"/>
                      <a:pt x="838200" y="853440"/>
                    </a:cubicBezTo>
                    <a:cubicBezTo>
                      <a:pt x="807720" y="886460"/>
                      <a:pt x="759460" y="876300"/>
                      <a:pt x="746760" y="899160"/>
                    </a:cubicBezTo>
                    <a:cubicBezTo>
                      <a:pt x="734060" y="922020"/>
                      <a:pt x="736600" y="977900"/>
                      <a:pt x="762000" y="990600"/>
                    </a:cubicBezTo>
                    <a:cubicBezTo>
                      <a:pt x="787400" y="1003300"/>
                      <a:pt x="861060" y="939800"/>
                      <a:pt x="899160" y="975360"/>
                    </a:cubicBezTo>
                    <a:cubicBezTo>
                      <a:pt x="937260" y="1010920"/>
                      <a:pt x="975360" y="1155700"/>
                      <a:pt x="990600" y="1203960"/>
                    </a:cubicBezTo>
                    <a:cubicBezTo>
                      <a:pt x="1005840" y="1252220"/>
                      <a:pt x="1013460" y="1252220"/>
                      <a:pt x="990600" y="1264920"/>
                    </a:cubicBezTo>
                    <a:cubicBezTo>
                      <a:pt x="967740" y="1277620"/>
                      <a:pt x="899160" y="1282700"/>
                      <a:pt x="853440" y="1280160"/>
                    </a:cubicBezTo>
                    <a:cubicBezTo>
                      <a:pt x="807720" y="1277620"/>
                      <a:pt x="746760" y="1242060"/>
                      <a:pt x="716280" y="1249680"/>
                    </a:cubicBezTo>
                    <a:cubicBezTo>
                      <a:pt x="685800" y="1257300"/>
                      <a:pt x="706120" y="1330960"/>
                      <a:pt x="670560" y="1325880"/>
                    </a:cubicBezTo>
                    <a:cubicBezTo>
                      <a:pt x="635000" y="1320800"/>
                      <a:pt x="530860" y="1249680"/>
                      <a:pt x="502920" y="1219200"/>
                    </a:cubicBezTo>
                    <a:cubicBezTo>
                      <a:pt x="474980" y="1188720"/>
                      <a:pt x="500380" y="1181100"/>
                      <a:pt x="502920" y="1143000"/>
                    </a:cubicBezTo>
                    <a:cubicBezTo>
                      <a:pt x="505460" y="1104900"/>
                      <a:pt x="538480" y="988060"/>
                      <a:pt x="518160" y="990600"/>
                    </a:cubicBezTo>
                    <a:cubicBezTo>
                      <a:pt x="497840" y="993140"/>
                      <a:pt x="421640" y="1104900"/>
                      <a:pt x="381000" y="1158240"/>
                    </a:cubicBezTo>
                    <a:cubicBezTo>
                      <a:pt x="340360" y="1211580"/>
                      <a:pt x="312420" y="1280160"/>
                      <a:pt x="274320" y="1310640"/>
                    </a:cubicBezTo>
                    <a:cubicBezTo>
                      <a:pt x="236220" y="1341120"/>
                      <a:pt x="182880" y="1330960"/>
                      <a:pt x="152400" y="1341120"/>
                    </a:cubicBezTo>
                    <a:cubicBezTo>
                      <a:pt x="121920" y="1351280"/>
                      <a:pt x="99060" y="1341120"/>
                      <a:pt x="91440" y="1371600"/>
                    </a:cubicBezTo>
                    <a:cubicBezTo>
                      <a:pt x="83820" y="1402080"/>
                      <a:pt x="119380" y="1483360"/>
                      <a:pt x="106680" y="1524000"/>
                    </a:cubicBezTo>
                    <a:cubicBezTo>
                      <a:pt x="93980" y="1564640"/>
                      <a:pt x="30480" y="1592580"/>
                      <a:pt x="15240" y="1615440"/>
                    </a:cubicBezTo>
                    <a:cubicBezTo>
                      <a:pt x="0" y="1638300"/>
                      <a:pt x="7620" y="1648460"/>
                      <a:pt x="15240" y="1661160"/>
                    </a:cubicBezTo>
                    <a:cubicBezTo>
                      <a:pt x="22860" y="1673860"/>
                      <a:pt x="40640" y="1658620"/>
                      <a:pt x="60960" y="1691640"/>
                    </a:cubicBezTo>
                    <a:cubicBezTo>
                      <a:pt x="81280" y="1724660"/>
                      <a:pt x="106680" y="1833880"/>
                      <a:pt x="137160" y="1859280"/>
                    </a:cubicBezTo>
                    <a:cubicBezTo>
                      <a:pt x="167640" y="1884680"/>
                      <a:pt x="198120" y="1828800"/>
                      <a:pt x="243840" y="1844040"/>
                    </a:cubicBezTo>
                    <a:cubicBezTo>
                      <a:pt x="289560" y="1859280"/>
                      <a:pt x="373380" y="1927860"/>
                      <a:pt x="411480" y="1950720"/>
                    </a:cubicBezTo>
                    <a:cubicBezTo>
                      <a:pt x="449580" y="1973580"/>
                      <a:pt x="454660" y="1955800"/>
                      <a:pt x="472440" y="1981200"/>
                    </a:cubicBezTo>
                    <a:cubicBezTo>
                      <a:pt x="490220" y="2006600"/>
                      <a:pt x="487680" y="2087880"/>
                      <a:pt x="518160" y="2103120"/>
                    </a:cubicBezTo>
                    <a:cubicBezTo>
                      <a:pt x="548640" y="2118360"/>
                      <a:pt x="640080" y="2065020"/>
                      <a:pt x="655320" y="2072640"/>
                    </a:cubicBezTo>
                    <a:cubicBezTo>
                      <a:pt x="670560" y="2080260"/>
                      <a:pt x="599440" y="2125980"/>
                      <a:pt x="609600" y="2148840"/>
                    </a:cubicBezTo>
                    <a:cubicBezTo>
                      <a:pt x="619760" y="2171700"/>
                      <a:pt x="683260" y="2209800"/>
                      <a:pt x="716280" y="2209800"/>
                    </a:cubicBezTo>
                    <a:cubicBezTo>
                      <a:pt x="749300" y="2209800"/>
                      <a:pt x="782320" y="2143760"/>
                      <a:pt x="807720" y="2148840"/>
                    </a:cubicBezTo>
                    <a:cubicBezTo>
                      <a:pt x="833120" y="2153920"/>
                      <a:pt x="858520" y="2186940"/>
                      <a:pt x="868680" y="2240280"/>
                    </a:cubicBezTo>
                    <a:cubicBezTo>
                      <a:pt x="878840" y="2293620"/>
                      <a:pt x="855980" y="2423160"/>
                      <a:pt x="868680" y="2468880"/>
                    </a:cubicBezTo>
                    <a:cubicBezTo>
                      <a:pt x="881380" y="2514600"/>
                      <a:pt x="916940" y="2506980"/>
                      <a:pt x="944880" y="2514600"/>
                    </a:cubicBezTo>
                    <a:cubicBezTo>
                      <a:pt x="972820" y="2522220"/>
                      <a:pt x="1013460" y="2529840"/>
                      <a:pt x="1036320" y="2514600"/>
                    </a:cubicBezTo>
                    <a:cubicBezTo>
                      <a:pt x="1059180" y="2499360"/>
                      <a:pt x="1089660" y="2468880"/>
                      <a:pt x="1082040" y="2423160"/>
                    </a:cubicBezTo>
                    <a:cubicBezTo>
                      <a:pt x="1074420" y="2377440"/>
                      <a:pt x="998220" y="2286000"/>
                      <a:pt x="990600" y="2240280"/>
                    </a:cubicBezTo>
                    <a:cubicBezTo>
                      <a:pt x="982980" y="2194560"/>
                      <a:pt x="1013460" y="2166620"/>
                      <a:pt x="1036320" y="2148840"/>
                    </a:cubicBezTo>
                    <a:cubicBezTo>
                      <a:pt x="1059180" y="2131060"/>
                      <a:pt x="1104900" y="2153920"/>
                      <a:pt x="1127760" y="2133600"/>
                    </a:cubicBezTo>
                    <a:cubicBezTo>
                      <a:pt x="1150620" y="2113280"/>
                      <a:pt x="1165860" y="2062480"/>
                      <a:pt x="1173480" y="2026920"/>
                    </a:cubicBezTo>
                    <a:cubicBezTo>
                      <a:pt x="1181100" y="1991360"/>
                      <a:pt x="1198880" y="1960880"/>
                      <a:pt x="1173480" y="1920240"/>
                    </a:cubicBezTo>
                    <a:cubicBezTo>
                      <a:pt x="1148080" y="1879600"/>
                      <a:pt x="1038860" y="1821180"/>
                      <a:pt x="1021080" y="1783080"/>
                    </a:cubicBezTo>
                    <a:cubicBezTo>
                      <a:pt x="1003300" y="1744980"/>
                      <a:pt x="1051560" y="1742440"/>
                      <a:pt x="1066800" y="1691640"/>
                    </a:cubicBezTo>
                    <a:cubicBezTo>
                      <a:pt x="1082040" y="1640840"/>
                      <a:pt x="1102360" y="1529080"/>
                      <a:pt x="1112520" y="1478280"/>
                    </a:cubicBezTo>
                    <a:cubicBezTo>
                      <a:pt x="1122680" y="1427480"/>
                      <a:pt x="1115060" y="1419860"/>
                      <a:pt x="1127760" y="1386840"/>
                    </a:cubicBezTo>
                    <a:cubicBezTo>
                      <a:pt x="1140460" y="1353820"/>
                      <a:pt x="1145540" y="1287780"/>
                      <a:pt x="1188720" y="1280160"/>
                    </a:cubicBezTo>
                    <a:cubicBezTo>
                      <a:pt x="1231900" y="1272540"/>
                      <a:pt x="1346200" y="1341120"/>
                      <a:pt x="1386840" y="1341120"/>
                    </a:cubicBezTo>
                    <a:cubicBezTo>
                      <a:pt x="1427480" y="1341120"/>
                      <a:pt x="1404620" y="1267460"/>
                      <a:pt x="1432560" y="1280160"/>
                    </a:cubicBezTo>
                    <a:cubicBezTo>
                      <a:pt x="1460500" y="1292860"/>
                      <a:pt x="1516380" y="1379220"/>
                      <a:pt x="1554480" y="1417320"/>
                    </a:cubicBezTo>
                    <a:cubicBezTo>
                      <a:pt x="1592580" y="1455420"/>
                      <a:pt x="1623060" y="1493520"/>
                      <a:pt x="1661160" y="1508760"/>
                    </a:cubicBezTo>
                    <a:cubicBezTo>
                      <a:pt x="1699260" y="1524000"/>
                      <a:pt x="1752600" y="1488440"/>
                      <a:pt x="1783080" y="1508760"/>
                    </a:cubicBezTo>
                    <a:cubicBezTo>
                      <a:pt x="1813560" y="1529080"/>
                      <a:pt x="1838960" y="1595120"/>
                      <a:pt x="1844040" y="1630680"/>
                    </a:cubicBezTo>
                    <a:cubicBezTo>
                      <a:pt x="1849120" y="1666240"/>
                      <a:pt x="1793240" y="1711960"/>
                      <a:pt x="1813560" y="1722120"/>
                    </a:cubicBezTo>
                    <a:cubicBezTo>
                      <a:pt x="1833880" y="1732280"/>
                      <a:pt x="1925320" y="1709420"/>
                      <a:pt x="1965960" y="1691640"/>
                    </a:cubicBezTo>
                    <a:cubicBezTo>
                      <a:pt x="2006600" y="1673860"/>
                      <a:pt x="2014220" y="1638300"/>
                      <a:pt x="2057400" y="1615440"/>
                    </a:cubicBezTo>
                    <a:cubicBezTo>
                      <a:pt x="2100580" y="1592580"/>
                      <a:pt x="2186940" y="1536700"/>
                      <a:pt x="2225040" y="1554480"/>
                    </a:cubicBezTo>
                    <a:cubicBezTo>
                      <a:pt x="2263140" y="1572260"/>
                      <a:pt x="2270760" y="1673860"/>
                      <a:pt x="2286000" y="1722120"/>
                    </a:cubicBezTo>
                    <a:cubicBezTo>
                      <a:pt x="2301240" y="1770380"/>
                      <a:pt x="2311400" y="1798320"/>
                      <a:pt x="2316480" y="1844040"/>
                    </a:cubicBezTo>
                    <a:cubicBezTo>
                      <a:pt x="2321560" y="1889760"/>
                      <a:pt x="2296160" y="1958340"/>
                      <a:pt x="2316480" y="1996440"/>
                    </a:cubicBezTo>
                    <a:cubicBezTo>
                      <a:pt x="2336800" y="2034540"/>
                      <a:pt x="2382520" y="2054860"/>
                      <a:pt x="2438400" y="2072640"/>
                    </a:cubicBezTo>
                    <a:cubicBezTo>
                      <a:pt x="2494280" y="2090420"/>
                      <a:pt x="2603500" y="2082800"/>
                      <a:pt x="2651760" y="2103120"/>
                    </a:cubicBezTo>
                    <a:cubicBezTo>
                      <a:pt x="2700020" y="2123440"/>
                      <a:pt x="2710180" y="2164080"/>
                      <a:pt x="2727960" y="2194560"/>
                    </a:cubicBezTo>
                    <a:cubicBezTo>
                      <a:pt x="2745740" y="2225040"/>
                      <a:pt x="2743200" y="2255520"/>
                      <a:pt x="2758440" y="2286000"/>
                    </a:cubicBezTo>
                    <a:cubicBezTo>
                      <a:pt x="2773680" y="2316480"/>
                      <a:pt x="2809240" y="2336800"/>
                      <a:pt x="2819400" y="2377440"/>
                    </a:cubicBezTo>
                    <a:cubicBezTo>
                      <a:pt x="2829560" y="2418080"/>
                      <a:pt x="2819400" y="2529840"/>
                      <a:pt x="2819400" y="2529840"/>
                    </a:cubicBezTo>
                    <a:lnTo>
                      <a:pt x="2819400" y="2682240"/>
                    </a:lnTo>
                    <a:cubicBezTo>
                      <a:pt x="2819400" y="2725420"/>
                      <a:pt x="2801620" y="2786380"/>
                      <a:pt x="2819400" y="2788920"/>
                    </a:cubicBezTo>
                    <a:cubicBezTo>
                      <a:pt x="2837180" y="2791460"/>
                      <a:pt x="2890520" y="2687320"/>
                      <a:pt x="2926080" y="2697480"/>
                    </a:cubicBezTo>
                    <a:cubicBezTo>
                      <a:pt x="2961640" y="2707640"/>
                      <a:pt x="3014980" y="2834640"/>
                      <a:pt x="3032760" y="284988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5"/>
              <p:cNvSpPr/>
              <p:nvPr/>
            </p:nvSpPr>
            <p:spPr>
              <a:xfrm>
                <a:off x="5494020" y="3517900"/>
                <a:ext cx="3299460" cy="3335020"/>
              </a:xfrm>
              <a:custGeom>
                <a:avLst/>
                <a:gdLst>
                  <a:gd name="connsiteX0" fmla="*/ 3299460 w 3299460"/>
                  <a:gd name="connsiteY0" fmla="*/ 398780 h 3335020"/>
                  <a:gd name="connsiteX1" fmla="*/ 3101340 w 3299460"/>
                  <a:gd name="connsiteY1" fmla="*/ 383540 h 3335020"/>
                  <a:gd name="connsiteX2" fmla="*/ 2903220 w 3299460"/>
                  <a:gd name="connsiteY2" fmla="*/ 368300 h 3335020"/>
                  <a:gd name="connsiteX3" fmla="*/ 2857500 w 3299460"/>
                  <a:gd name="connsiteY3" fmla="*/ 337820 h 3335020"/>
                  <a:gd name="connsiteX4" fmla="*/ 2689860 w 3299460"/>
                  <a:gd name="connsiteY4" fmla="*/ 292100 h 3335020"/>
                  <a:gd name="connsiteX5" fmla="*/ 2811780 w 3299460"/>
                  <a:gd name="connsiteY5" fmla="*/ 154940 h 3335020"/>
                  <a:gd name="connsiteX6" fmla="*/ 2827020 w 3299460"/>
                  <a:gd name="connsiteY6" fmla="*/ 17780 h 3335020"/>
                  <a:gd name="connsiteX7" fmla="*/ 2720340 w 3299460"/>
                  <a:gd name="connsiteY7" fmla="*/ 48260 h 3335020"/>
                  <a:gd name="connsiteX8" fmla="*/ 2476500 w 3299460"/>
                  <a:gd name="connsiteY8" fmla="*/ 48260 h 3335020"/>
                  <a:gd name="connsiteX9" fmla="*/ 2171700 w 3299460"/>
                  <a:gd name="connsiteY9" fmla="*/ 17780 h 3335020"/>
                  <a:gd name="connsiteX10" fmla="*/ 2247900 w 3299460"/>
                  <a:gd name="connsiteY10" fmla="*/ 139700 h 3335020"/>
                  <a:gd name="connsiteX11" fmla="*/ 2400300 w 3299460"/>
                  <a:gd name="connsiteY11" fmla="*/ 139700 h 3335020"/>
                  <a:gd name="connsiteX12" fmla="*/ 2430780 w 3299460"/>
                  <a:gd name="connsiteY12" fmla="*/ 200660 h 3335020"/>
                  <a:gd name="connsiteX13" fmla="*/ 2446020 w 3299460"/>
                  <a:gd name="connsiteY13" fmla="*/ 398780 h 3335020"/>
                  <a:gd name="connsiteX14" fmla="*/ 2689860 w 3299460"/>
                  <a:gd name="connsiteY14" fmla="*/ 596900 h 3335020"/>
                  <a:gd name="connsiteX15" fmla="*/ 2430780 w 3299460"/>
                  <a:gd name="connsiteY15" fmla="*/ 703580 h 3335020"/>
                  <a:gd name="connsiteX16" fmla="*/ 2263140 w 3299460"/>
                  <a:gd name="connsiteY16" fmla="*/ 764540 h 3335020"/>
                  <a:gd name="connsiteX17" fmla="*/ 2247900 w 3299460"/>
                  <a:gd name="connsiteY17" fmla="*/ 581660 h 3335020"/>
                  <a:gd name="connsiteX18" fmla="*/ 2125980 w 3299460"/>
                  <a:gd name="connsiteY18" fmla="*/ 581660 h 3335020"/>
                  <a:gd name="connsiteX19" fmla="*/ 2065020 w 3299460"/>
                  <a:gd name="connsiteY19" fmla="*/ 688340 h 3335020"/>
                  <a:gd name="connsiteX20" fmla="*/ 1973580 w 3299460"/>
                  <a:gd name="connsiteY20" fmla="*/ 749300 h 3335020"/>
                  <a:gd name="connsiteX21" fmla="*/ 1973580 w 3299460"/>
                  <a:gd name="connsiteY21" fmla="*/ 962660 h 3335020"/>
                  <a:gd name="connsiteX22" fmla="*/ 1851660 w 3299460"/>
                  <a:gd name="connsiteY22" fmla="*/ 1008380 h 3335020"/>
                  <a:gd name="connsiteX23" fmla="*/ 1760220 w 3299460"/>
                  <a:gd name="connsiteY23" fmla="*/ 993140 h 3335020"/>
                  <a:gd name="connsiteX24" fmla="*/ 1607820 w 3299460"/>
                  <a:gd name="connsiteY24" fmla="*/ 1236980 h 3335020"/>
                  <a:gd name="connsiteX25" fmla="*/ 1562100 w 3299460"/>
                  <a:gd name="connsiteY25" fmla="*/ 1389380 h 3335020"/>
                  <a:gd name="connsiteX26" fmla="*/ 1623060 w 3299460"/>
                  <a:gd name="connsiteY26" fmla="*/ 1465580 h 3335020"/>
                  <a:gd name="connsiteX27" fmla="*/ 1562100 w 3299460"/>
                  <a:gd name="connsiteY27" fmla="*/ 1572260 h 3335020"/>
                  <a:gd name="connsiteX28" fmla="*/ 1242060 w 3299460"/>
                  <a:gd name="connsiteY28" fmla="*/ 1816100 h 3335020"/>
                  <a:gd name="connsiteX29" fmla="*/ 1181100 w 3299460"/>
                  <a:gd name="connsiteY29" fmla="*/ 1938020 h 3335020"/>
                  <a:gd name="connsiteX30" fmla="*/ 1242060 w 3299460"/>
                  <a:gd name="connsiteY30" fmla="*/ 2166620 h 3335020"/>
                  <a:gd name="connsiteX31" fmla="*/ 1242060 w 3299460"/>
                  <a:gd name="connsiteY31" fmla="*/ 2395220 h 3335020"/>
                  <a:gd name="connsiteX32" fmla="*/ 1181100 w 3299460"/>
                  <a:gd name="connsiteY32" fmla="*/ 2486660 h 3335020"/>
                  <a:gd name="connsiteX33" fmla="*/ 1120140 w 3299460"/>
                  <a:gd name="connsiteY33" fmla="*/ 2440940 h 3335020"/>
                  <a:gd name="connsiteX34" fmla="*/ 967740 w 3299460"/>
                  <a:gd name="connsiteY34" fmla="*/ 2273300 h 3335020"/>
                  <a:gd name="connsiteX35" fmla="*/ 982980 w 3299460"/>
                  <a:gd name="connsiteY35" fmla="*/ 2136140 h 3335020"/>
                  <a:gd name="connsiteX36" fmla="*/ 876300 w 3299460"/>
                  <a:gd name="connsiteY36" fmla="*/ 2105660 h 3335020"/>
                  <a:gd name="connsiteX37" fmla="*/ 754380 w 3299460"/>
                  <a:gd name="connsiteY37" fmla="*/ 2059940 h 3335020"/>
                  <a:gd name="connsiteX38" fmla="*/ 632460 w 3299460"/>
                  <a:gd name="connsiteY38" fmla="*/ 2059940 h 3335020"/>
                  <a:gd name="connsiteX39" fmla="*/ 647700 w 3299460"/>
                  <a:gd name="connsiteY39" fmla="*/ 2151380 h 3335020"/>
                  <a:gd name="connsiteX40" fmla="*/ 617220 w 3299460"/>
                  <a:gd name="connsiteY40" fmla="*/ 2181860 h 3335020"/>
                  <a:gd name="connsiteX41" fmla="*/ 403860 w 3299460"/>
                  <a:gd name="connsiteY41" fmla="*/ 2120900 h 3335020"/>
                  <a:gd name="connsiteX42" fmla="*/ 220980 w 3299460"/>
                  <a:gd name="connsiteY42" fmla="*/ 2105660 h 3335020"/>
                  <a:gd name="connsiteX43" fmla="*/ 38100 w 3299460"/>
                  <a:gd name="connsiteY43" fmla="*/ 2242820 h 3335020"/>
                  <a:gd name="connsiteX44" fmla="*/ 7620 w 3299460"/>
                  <a:gd name="connsiteY44" fmla="*/ 2425700 h 3335020"/>
                  <a:gd name="connsiteX45" fmla="*/ 22860 w 3299460"/>
                  <a:gd name="connsiteY45" fmla="*/ 2852420 h 3335020"/>
                  <a:gd name="connsiteX46" fmla="*/ 144780 w 3299460"/>
                  <a:gd name="connsiteY46" fmla="*/ 3020060 h 3335020"/>
                  <a:gd name="connsiteX47" fmla="*/ 327660 w 3299460"/>
                  <a:gd name="connsiteY47" fmla="*/ 3035300 h 3335020"/>
                  <a:gd name="connsiteX48" fmla="*/ 464820 w 3299460"/>
                  <a:gd name="connsiteY48" fmla="*/ 2852420 h 3335020"/>
                  <a:gd name="connsiteX49" fmla="*/ 708660 w 3299460"/>
                  <a:gd name="connsiteY49" fmla="*/ 2837180 h 3335020"/>
                  <a:gd name="connsiteX50" fmla="*/ 708660 w 3299460"/>
                  <a:gd name="connsiteY50" fmla="*/ 3111500 h 3335020"/>
                  <a:gd name="connsiteX51" fmla="*/ 723900 w 3299460"/>
                  <a:gd name="connsiteY51" fmla="*/ 3263900 h 3335020"/>
                  <a:gd name="connsiteX52" fmla="*/ 1013460 w 3299460"/>
                  <a:gd name="connsiteY52" fmla="*/ 3324860 h 333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99460" h="3335020">
                    <a:moveTo>
                      <a:pt x="3299460" y="398780"/>
                    </a:moveTo>
                    <a:lnTo>
                      <a:pt x="3101340" y="383540"/>
                    </a:lnTo>
                    <a:cubicBezTo>
                      <a:pt x="3035300" y="378460"/>
                      <a:pt x="2943860" y="375920"/>
                      <a:pt x="2903220" y="368300"/>
                    </a:cubicBezTo>
                    <a:cubicBezTo>
                      <a:pt x="2862580" y="360680"/>
                      <a:pt x="2893060" y="350520"/>
                      <a:pt x="2857500" y="337820"/>
                    </a:cubicBezTo>
                    <a:cubicBezTo>
                      <a:pt x="2821940" y="325120"/>
                      <a:pt x="2697480" y="322580"/>
                      <a:pt x="2689860" y="292100"/>
                    </a:cubicBezTo>
                    <a:cubicBezTo>
                      <a:pt x="2682240" y="261620"/>
                      <a:pt x="2788920" y="200660"/>
                      <a:pt x="2811780" y="154940"/>
                    </a:cubicBezTo>
                    <a:cubicBezTo>
                      <a:pt x="2834640" y="109220"/>
                      <a:pt x="2842260" y="35560"/>
                      <a:pt x="2827020" y="17780"/>
                    </a:cubicBezTo>
                    <a:cubicBezTo>
                      <a:pt x="2811780" y="0"/>
                      <a:pt x="2778760" y="43180"/>
                      <a:pt x="2720340" y="48260"/>
                    </a:cubicBezTo>
                    <a:cubicBezTo>
                      <a:pt x="2661920" y="53340"/>
                      <a:pt x="2567940" y="53340"/>
                      <a:pt x="2476500" y="48260"/>
                    </a:cubicBezTo>
                    <a:cubicBezTo>
                      <a:pt x="2385060" y="43180"/>
                      <a:pt x="2209800" y="2540"/>
                      <a:pt x="2171700" y="17780"/>
                    </a:cubicBezTo>
                    <a:cubicBezTo>
                      <a:pt x="2133600" y="33020"/>
                      <a:pt x="2209800" y="119380"/>
                      <a:pt x="2247900" y="139700"/>
                    </a:cubicBezTo>
                    <a:cubicBezTo>
                      <a:pt x="2286000" y="160020"/>
                      <a:pt x="2369820" y="129540"/>
                      <a:pt x="2400300" y="139700"/>
                    </a:cubicBezTo>
                    <a:cubicBezTo>
                      <a:pt x="2430780" y="149860"/>
                      <a:pt x="2423160" y="157480"/>
                      <a:pt x="2430780" y="200660"/>
                    </a:cubicBezTo>
                    <a:cubicBezTo>
                      <a:pt x="2438400" y="243840"/>
                      <a:pt x="2402840" y="332740"/>
                      <a:pt x="2446020" y="398780"/>
                    </a:cubicBezTo>
                    <a:cubicBezTo>
                      <a:pt x="2489200" y="464820"/>
                      <a:pt x="2692400" y="546100"/>
                      <a:pt x="2689860" y="596900"/>
                    </a:cubicBezTo>
                    <a:cubicBezTo>
                      <a:pt x="2687320" y="647700"/>
                      <a:pt x="2501900" y="675640"/>
                      <a:pt x="2430780" y="703580"/>
                    </a:cubicBezTo>
                    <a:cubicBezTo>
                      <a:pt x="2359660" y="731520"/>
                      <a:pt x="2293620" y="784860"/>
                      <a:pt x="2263140" y="764540"/>
                    </a:cubicBezTo>
                    <a:cubicBezTo>
                      <a:pt x="2232660" y="744220"/>
                      <a:pt x="2270760" y="612140"/>
                      <a:pt x="2247900" y="581660"/>
                    </a:cubicBezTo>
                    <a:cubicBezTo>
                      <a:pt x="2225040" y="551180"/>
                      <a:pt x="2156460" y="563880"/>
                      <a:pt x="2125980" y="581660"/>
                    </a:cubicBezTo>
                    <a:cubicBezTo>
                      <a:pt x="2095500" y="599440"/>
                      <a:pt x="2090420" y="660400"/>
                      <a:pt x="2065020" y="688340"/>
                    </a:cubicBezTo>
                    <a:cubicBezTo>
                      <a:pt x="2039620" y="716280"/>
                      <a:pt x="1988820" y="703580"/>
                      <a:pt x="1973580" y="749300"/>
                    </a:cubicBezTo>
                    <a:cubicBezTo>
                      <a:pt x="1958340" y="795020"/>
                      <a:pt x="1993900" y="919480"/>
                      <a:pt x="1973580" y="962660"/>
                    </a:cubicBezTo>
                    <a:cubicBezTo>
                      <a:pt x="1953260" y="1005840"/>
                      <a:pt x="1887220" y="1003300"/>
                      <a:pt x="1851660" y="1008380"/>
                    </a:cubicBezTo>
                    <a:cubicBezTo>
                      <a:pt x="1816100" y="1013460"/>
                      <a:pt x="1800860" y="955040"/>
                      <a:pt x="1760220" y="993140"/>
                    </a:cubicBezTo>
                    <a:cubicBezTo>
                      <a:pt x="1719580" y="1031240"/>
                      <a:pt x="1640840" y="1170940"/>
                      <a:pt x="1607820" y="1236980"/>
                    </a:cubicBezTo>
                    <a:cubicBezTo>
                      <a:pt x="1574800" y="1303020"/>
                      <a:pt x="1559560" y="1351280"/>
                      <a:pt x="1562100" y="1389380"/>
                    </a:cubicBezTo>
                    <a:cubicBezTo>
                      <a:pt x="1564640" y="1427480"/>
                      <a:pt x="1623060" y="1435100"/>
                      <a:pt x="1623060" y="1465580"/>
                    </a:cubicBezTo>
                    <a:cubicBezTo>
                      <a:pt x="1623060" y="1496060"/>
                      <a:pt x="1625600" y="1513840"/>
                      <a:pt x="1562100" y="1572260"/>
                    </a:cubicBezTo>
                    <a:cubicBezTo>
                      <a:pt x="1498600" y="1630680"/>
                      <a:pt x="1305560" y="1755140"/>
                      <a:pt x="1242060" y="1816100"/>
                    </a:cubicBezTo>
                    <a:cubicBezTo>
                      <a:pt x="1178560" y="1877060"/>
                      <a:pt x="1181100" y="1879600"/>
                      <a:pt x="1181100" y="1938020"/>
                    </a:cubicBezTo>
                    <a:cubicBezTo>
                      <a:pt x="1181100" y="1996440"/>
                      <a:pt x="1231900" y="2090420"/>
                      <a:pt x="1242060" y="2166620"/>
                    </a:cubicBezTo>
                    <a:cubicBezTo>
                      <a:pt x="1252220" y="2242820"/>
                      <a:pt x="1252220" y="2341880"/>
                      <a:pt x="1242060" y="2395220"/>
                    </a:cubicBezTo>
                    <a:cubicBezTo>
                      <a:pt x="1231900" y="2448560"/>
                      <a:pt x="1201420" y="2479040"/>
                      <a:pt x="1181100" y="2486660"/>
                    </a:cubicBezTo>
                    <a:cubicBezTo>
                      <a:pt x="1160780" y="2494280"/>
                      <a:pt x="1155700" y="2476500"/>
                      <a:pt x="1120140" y="2440940"/>
                    </a:cubicBezTo>
                    <a:cubicBezTo>
                      <a:pt x="1084580" y="2405380"/>
                      <a:pt x="990600" y="2324100"/>
                      <a:pt x="967740" y="2273300"/>
                    </a:cubicBezTo>
                    <a:cubicBezTo>
                      <a:pt x="944880" y="2222500"/>
                      <a:pt x="998220" y="2164080"/>
                      <a:pt x="982980" y="2136140"/>
                    </a:cubicBezTo>
                    <a:cubicBezTo>
                      <a:pt x="967740" y="2108200"/>
                      <a:pt x="914400" y="2118360"/>
                      <a:pt x="876300" y="2105660"/>
                    </a:cubicBezTo>
                    <a:cubicBezTo>
                      <a:pt x="838200" y="2092960"/>
                      <a:pt x="795020" y="2067560"/>
                      <a:pt x="754380" y="2059940"/>
                    </a:cubicBezTo>
                    <a:cubicBezTo>
                      <a:pt x="713740" y="2052320"/>
                      <a:pt x="650240" y="2044700"/>
                      <a:pt x="632460" y="2059940"/>
                    </a:cubicBezTo>
                    <a:cubicBezTo>
                      <a:pt x="614680" y="2075180"/>
                      <a:pt x="650240" y="2131060"/>
                      <a:pt x="647700" y="2151380"/>
                    </a:cubicBezTo>
                    <a:cubicBezTo>
                      <a:pt x="645160" y="2171700"/>
                      <a:pt x="657860" y="2186940"/>
                      <a:pt x="617220" y="2181860"/>
                    </a:cubicBezTo>
                    <a:cubicBezTo>
                      <a:pt x="576580" y="2176780"/>
                      <a:pt x="469900" y="2133600"/>
                      <a:pt x="403860" y="2120900"/>
                    </a:cubicBezTo>
                    <a:cubicBezTo>
                      <a:pt x="337820" y="2108200"/>
                      <a:pt x="281940" y="2085340"/>
                      <a:pt x="220980" y="2105660"/>
                    </a:cubicBezTo>
                    <a:cubicBezTo>
                      <a:pt x="160020" y="2125980"/>
                      <a:pt x="73660" y="2189480"/>
                      <a:pt x="38100" y="2242820"/>
                    </a:cubicBezTo>
                    <a:cubicBezTo>
                      <a:pt x="2540" y="2296160"/>
                      <a:pt x="10160" y="2324100"/>
                      <a:pt x="7620" y="2425700"/>
                    </a:cubicBezTo>
                    <a:cubicBezTo>
                      <a:pt x="5080" y="2527300"/>
                      <a:pt x="0" y="2753360"/>
                      <a:pt x="22860" y="2852420"/>
                    </a:cubicBezTo>
                    <a:cubicBezTo>
                      <a:pt x="45720" y="2951480"/>
                      <a:pt x="93980" y="2989580"/>
                      <a:pt x="144780" y="3020060"/>
                    </a:cubicBezTo>
                    <a:cubicBezTo>
                      <a:pt x="195580" y="3050540"/>
                      <a:pt x="274320" y="3063240"/>
                      <a:pt x="327660" y="3035300"/>
                    </a:cubicBezTo>
                    <a:cubicBezTo>
                      <a:pt x="381000" y="3007360"/>
                      <a:pt x="401320" y="2885440"/>
                      <a:pt x="464820" y="2852420"/>
                    </a:cubicBezTo>
                    <a:cubicBezTo>
                      <a:pt x="528320" y="2819400"/>
                      <a:pt x="668020" y="2794000"/>
                      <a:pt x="708660" y="2837180"/>
                    </a:cubicBezTo>
                    <a:cubicBezTo>
                      <a:pt x="749300" y="2880360"/>
                      <a:pt x="706120" y="3040380"/>
                      <a:pt x="708660" y="3111500"/>
                    </a:cubicBezTo>
                    <a:cubicBezTo>
                      <a:pt x="711200" y="3182620"/>
                      <a:pt x="673100" y="3228340"/>
                      <a:pt x="723900" y="3263900"/>
                    </a:cubicBezTo>
                    <a:cubicBezTo>
                      <a:pt x="774700" y="3299460"/>
                      <a:pt x="977900" y="3335020"/>
                      <a:pt x="1013460" y="332486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Rectangle 12"/>
            <p:cNvSpPr/>
            <p:nvPr/>
          </p:nvSpPr>
          <p:spPr>
            <a:xfrm>
              <a:off x="8534400" y="783336"/>
              <a:ext cx="381000" cy="114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18"/>
          <p:cNvGrpSpPr/>
          <p:nvPr/>
        </p:nvGrpSpPr>
        <p:grpSpPr>
          <a:xfrm>
            <a:off x="457200" y="3581400"/>
            <a:ext cx="2133600" cy="2971800"/>
            <a:chOff x="7162800" y="0"/>
            <a:chExt cx="3360964" cy="3733800"/>
          </a:xfrm>
        </p:grpSpPr>
        <p:pic>
          <p:nvPicPr>
            <p:cNvPr id="20" name="Picture 4" descr="http://www.worldbiomes.com/pics/leg.jpg"/>
            <p:cNvPicPr>
              <a:picLocks noChangeAspect="1" noChangeArrowheads="1"/>
            </p:cNvPicPr>
            <p:nvPr/>
          </p:nvPicPr>
          <p:blipFill>
            <a:blip r:embed="rId3" cstate="print"/>
            <a:srcRect l="-1" r="39252" b="347"/>
            <a:stretch>
              <a:fillRect/>
            </a:stretch>
          </p:blipFill>
          <p:spPr bwMode="auto">
            <a:xfrm>
              <a:off x="7162800" y="0"/>
              <a:ext cx="3360964" cy="3733800"/>
            </a:xfrm>
            <a:prstGeom prst="rect">
              <a:avLst/>
            </a:prstGeom>
            <a:noFill/>
          </p:spPr>
        </p:pic>
        <p:pic>
          <p:nvPicPr>
            <p:cNvPr id="21" name="Picture 2" descr="http://www.worldbiomes.com/pics/biomapf.jpg"/>
            <p:cNvPicPr>
              <a:picLocks noChangeAspect="1" noChangeArrowheads="1"/>
            </p:cNvPicPr>
            <p:nvPr/>
          </p:nvPicPr>
          <p:blipFill>
            <a:blip r:embed="rId2" cstate="print"/>
            <a:srcRect l="51445" t="68657" r="45206" b="26865"/>
            <a:stretch>
              <a:fillRect/>
            </a:stretch>
          </p:blipFill>
          <p:spPr bwMode="auto">
            <a:xfrm>
              <a:off x="7296912" y="2362200"/>
              <a:ext cx="304800" cy="304800"/>
            </a:xfrm>
            <a:prstGeom prst="rect">
              <a:avLst/>
            </a:prstGeom>
            <a:noFill/>
          </p:spPr>
        </p:pic>
        <p:pic>
          <p:nvPicPr>
            <p:cNvPr id="22" name="Picture 2" descr="http://www.worldbiomes.com/pics/biomapf.jpg"/>
            <p:cNvPicPr>
              <a:picLocks noChangeAspect="1" noChangeArrowheads="1"/>
            </p:cNvPicPr>
            <p:nvPr/>
          </p:nvPicPr>
          <p:blipFill>
            <a:blip r:embed="rId2" cstate="print"/>
            <a:srcRect l="19255" t="34329" r="78234" b="59701"/>
            <a:stretch>
              <a:fillRect/>
            </a:stretch>
          </p:blipFill>
          <p:spPr bwMode="auto">
            <a:xfrm>
              <a:off x="7296912" y="1905000"/>
              <a:ext cx="304800" cy="304800"/>
            </a:xfrm>
            <a:prstGeom prst="rect">
              <a:avLst/>
            </a:prstGeom>
            <a:noFill/>
          </p:spPr>
        </p:pic>
      </p:grpSp>
      <p:grpSp>
        <p:nvGrpSpPr>
          <p:cNvPr id="5" name="Group 26"/>
          <p:cNvGrpSpPr/>
          <p:nvPr/>
        </p:nvGrpSpPr>
        <p:grpSpPr>
          <a:xfrm>
            <a:off x="685800" y="3962400"/>
            <a:ext cx="2407006" cy="766465"/>
            <a:chOff x="650419" y="3962400"/>
            <a:chExt cx="2407006" cy="766465"/>
          </a:xfrm>
        </p:grpSpPr>
        <p:sp>
          <p:nvSpPr>
            <p:cNvPr id="30" name="Rectangle 29"/>
            <p:cNvSpPr/>
            <p:nvPr/>
          </p:nvSpPr>
          <p:spPr>
            <a:xfrm>
              <a:off x="762000" y="4038600"/>
              <a:ext cx="2209800" cy="609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650419" y="3962400"/>
              <a:ext cx="2407006" cy="461665"/>
            </a:xfrm>
            <a:prstGeom prst="rect">
              <a:avLst/>
            </a:prstGeom>
            <a:noFill/>
          </p:spPr>
          <p:txBody>
            <a:bodyPr wrap="none" rtlCol="0">
              <a:spAutoFit/>
            </a:bodyPr>
            <a:lstStyle/>
            <a:p>
              <a:r>
                <a:rPr lang="en-US" sz="2400" b="1" dirty="0" smtClean="0">
                  <a:solidFill>
                    <a:schemeClr val="accent1">
                      <a:lumMod val="75000"/>
                    </a:schemeClr>
                  </a:solidFill>
                </a:rPr>
                <a:t>Temperate Forest</a:t>
              </a:r>
            </a:p>
          </p:txBody>
        </p:sp>
        <p:sp>
          <p:nvSpPr>
            <p:cNvPr id="33" name="TextBox 32"/>
            <p:cNvSpPr txBox="1"/>
            <p:nvPr/>
          </p:nvSpPr>
          <p:spPr>
            <a:xfrm>
              <a:off x="685800" y="4267200"/>
              <a:ext cx="1871282" cy="461665"/>
            </a:xfrm>
            <a:prstGeom prst="rect">
              <a:avLst/>
            </a:prstGeom>
            <a:noFill/>
          </p:spPr>
          <p:txBody>
            <a:bodyPr wrap="none" rtlCol="0">
              <a:spAutoFit/>
            </a:bodyPr>
            <a:lstStyle/>
            <a:p>
              <a:r>
                <a:rPr lang="en-US" sz="2400" b="1" dirty="0" smtClean="0">
                  <a:solidFill>
                    <a:schemeClr val="accent1">
                      <a:lumMod val="75000"/>
                    </a:schemeClr>
                  </a:solidFill>
                </a:rPr>
                <a:t>Boreal Forest</a:t>
              </a:r>
            </a:p>
          </p:txBody>
        </p:sp>
      </p:grpSp>
      <p:sp>
        <p:nvSpPr>
          <p:cNvPr id="34" name="Rectangle 33"/>
          <p:cNvSpPr/>
          <p:nvPr/>
        </p:nvSpPr>
        <p:spPr>
          <a:xfrm>
            <a:off x="381000" y="3962400"/>
            <a:ext cx="2667000" cy="685800"/>
          </a:xfrm>
          <a:prstGeom prst="rect">
            <a:avLst/>
          </a:prstGeom>
          <a:noFill/>
          <a:ln w="76200">
            <a:solidFill>
              <a:srgbClr val="FF0000"/>
            </a:solidFill>
            <a:prstDash val="solid"/>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4767580" y="3050540"/>
            <a:ext cx="1821180" cy="2402840"/>
          </a:xfrm>
          <a:custGeom>
            <a:avLst/>
            <a:gdLst>
              <a:gd name="connsiteX0" fmla="*/ 474980 w 1821180"/>
              <a:gd name="connsiteY0" fmla="*/ 1948180 h 2402840"/>
              <a:gd name="connsiteX1" fmla="*/ 520700 w 1821180"/>
              <a:gd name="connsiteY1" fmla="*/ 1902460 h 2402840"/>
              <a:gd name="connsiteX2" fmla="*/ 627380 w 1821180"/>
              <a:gd name="connsiteY2" fmla="*/ 1734820 h 2402840"/>
              <a:gd name="connsiteX3" fmla="*/ 490220 w 1821180"/>
              <a:gd name="connsiteY3" fmla="*/ 1292860 h 2402840"/>
              <a:gd name="connsiteX4" fmla="*/ 231140 w 1821180"/>
              <a:gd name="connsiteY4" fmla="*/ 728980 h 2402840"/>
              <a:gd name="connsiteX5" fmla="*/ 48260 w 1821180"/>
              <a:gd name="connsiteY5" fmla="*/ 180340 h 2402840"/>
              <a:gd name="connsiteX6" fmla="*/ 520700 w 1821180"/>
              <a:gd name="connsiteY6" fmla="*/ 12700 h 2402840"/>
              <a:gd name="connsiteX7" fmla="*/ 840740 w 1821180"/>
              <a:gd name="connsiteY7" fmla="*/ 256540 h 2402840"/>
              <a:gd name="connsiteX8" fmla="*/ 1176020 w 1821180"/>
              <a:gd name="connsiteY8" fmla="*/ 622300 h 2402840"/>
              <a:gd name="connsiteX9" fmla="*/ 1465580 w 1821180"/>
              <a:gd name="connsiteY9" fmla="*/ 805180 h 2402840"/>
              <a:gd name="connsiteX10" fmla="*/ 1633220 w 1821180"/>
              <a:gd name="connsiteY10" fmla="*/ 1094740 h 2402840"/>
              <a:gd name="connsiteX11" fmla="*/ 1800860 w 1821180"/>
              <a:gd name="connsiteY11" fmla="*/ 1262380 h 2402840"/>
              <a:gd name="connsiteX12" fmla="*/ 1511300 w 1821180"/>
              <a:gd name="connsiteY12" fmla="*/ 1536700 h 2402840"/>
              <a:gd name="connsiteX13" fmla="*/ 1236980 w 1821180"/>
              <a:gd name="connsiteY13" fmla="*/ 1795780 h 2402840"/>
              <a:gd name="connsiteX14" fmla="*/ 1084580 w 1821180"/>
              <a:gd name="connsiteY14" fmla="*/ 2009140 h 2402840"/>
              <a:gd name="connsiteX15" fmla="*/ 947420 w 1821180"/>
              <a:gd name="connsiteY15" fmla="*/ 2192020 h 2402840"/>
              <a:gd name="connsiteX16" fmla="*/ 840740 w 1821180"/>
              <a:gd name="connsiteY16" fmla="*/ 2344420 h 2402840"/>
              <a:gd name="connsiteX17" fmla="*/ 703580 w 1821180"/>
              <a:gd name="connsiteY17" fmla="*/ 2344420 h 2402840"/>
              <a:gd name="connsiteX18" fmla="*/ 429260 w 1821180"/>
              <a:gd name="connsiteY18" fmla="*/ 1993900 h 2402840"/>
              <a:gd name="connsiteX19" fmla="*/ 474980 w 1821180"/>
              <a:gd name="connsiteY19" fmla="*/ 1948180 h 240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180" h="2402840">
                <a:moveTo>
                  <a:pt x="474980" y="1948180"/>
                </a:moveTo>
                <a:cubicBezTo>
                  <a:pt x="490220" y="1932940"/>
                  <a:pt x="495300" y="1938020"/>
                  <a:pt x="520700" y="1902460"/>
                </a:cubicBezTo>
                <a:cubicBezTo>
                  <a:pt x="546100" y="1866900"/>
                  <a:pt x="632460" y="1836420"/>
                  <a:pt x="627380" y="1734820"/>
                </a:cubicBezTo>
                <a:cubicBezTo>
                  <a:pt x="622300" y="1633220"/>
                  <a:pt x="556260" y="1460500"/>
                  <a:pt x="490220" y="1292860"/>
                </a:cubicBezTo>
                <a:cubicBezTo>
                  <a:pt x="424180" y="1125220"/>
                  <a:pt x="304800" y="914400"/>
                  <a:pt x="231140" y="728980"/>
                </a:cubicBezTo>
                <a:cubicBezTo>
                  <a:pt x="157480" y="543560"/>
                  <a:pt x="0" y="299720"/>
                  <a:pt x="48260" y="180340"/>
                </a:cubicBezTo>
                <a:cubicBezTo>
                  <a:pt x="96520" y="60960"/>
                  <a:pt x="388620" y="0"/>
                  <a:pt x="520700" y="12700"/>
                </a:cubicBezTo>
                <a:cubicBezTo>
                  <a:pt x="652780" y="25400"/>
                  <a:pt x="731520" y="154940"/>
                  <a:pt x="840740" y="256540"/>
                </a:cubicBezTo>
                <a:cubicBezTo>
                  <a:pt x="949960" y="358140"/>
                  <a:pt x="1071880" y="530860"/>
                  <a:pt x="1176020" y="622300"/>
                </a:cubicBezTo>
                <a:cubicBezTo>
                  <a:pt x="1280160" y="713740"/>
                  <a:pt x="1389380" y="726440"/>
                  <a:pt x="1465580" y="805180"/>
                </a:cubicBezTo>
                <a:cubicBezTo>
                  <a:pt x="1541780" y="883920"/>
                  <a:pt x="1577340" y="1018540"/>
                  <a:pt x="1633220" y="1094740"/>
                </a:cubicBezTo>
                <a:cubicBezTo>
                  <a:pt x="1689100" y="1170940"/>
                  <a:pt x="1821180" y="1188720"/>
                  <a:pt x="1800860" y="1262380"/>
                </a:cubicBezTo>
                <a:cubicBezTo>
                  <a:pt x="1780540" y="1336040"/>
                  <a:pt x="1511300" y="1536700"/>
                  <a:pt x="1511300" y="1536700"/>
                </a:cubicBezTo>
                <a:cubicBezTo>
                  <a:pt x="1417320" y="1625600"/>
                  <a:pt x="1308100" y="1717040"/>
                  <a:pt x="1236980" y="1795780"/>
                </a:cubicBezTo>
                <a:cubicBezTo>
                  <a:pt x="1165860" y="1874520"/>
                  <a:pt x="1132840" y="1943100"/>
                  <a:pt x="1084580" y="2009140"/>
                </a:cubicBezTo>
                <a:cubicBezTo>
                  <a:pt x="1036320" y="2075180"/>
                  <a:pt x="988060" y="2136140"/>
                  <a:pt x="947420" y="2192020"/>
                </a:cubicBezTo>
                <a:cubicBezTo>
                  <a:pt x="906780" y="2247900"/>
                  <a:pt x="881380" y="2319020"/>
                  <a:pt x="840740" y="2344420"/>
                </a:cubicBezTo>
                <a:cubicBezTo>
                  <a:pt x="800100" y="2369820"/>
                  <a:pt x="772160" y="2402840"/>
                  <a:pt x="703580" y="2344420"/>
                </a:cubicBezTo>
                <a:cubicBezTo>
                  <a:pt x="635000" y="2286000"/>
                  <a:pt x="469900" y="2059940"/>
                  <a:pt x="429260" y="1993900"/>
                </a:cubicBezTo>
                <a:cubicBezTo>
                  <a:pt x="388620" y="1927860"/>
                  <a:pt x="459740" y="1963420"/>
                  <a:pt x="474980" y="1948180"/>
                </a:cubicBezTo>
                <a:close/>
              </a:path>
            </a:pathLst>
          </a:custGeom>
          <a:solidFill>
            <a:srgbClr val="E2AC00"/>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49"/>
          <p:cNvGrpSpPr/>
          <p:nvPr/>
        </p:nvGrpSpPr>
        <p:grpSpPr>
          <a:xfrm>
            <a:off x="381000" y="4648200"/>
            <a:ext cx="2057400" cy="461665"/>
            <a:chOff x="381000" y="4648200"/>
            <a:chExt cx="2057400" cy="461665"/>
          </a:xfrm>
        </p:grpSpPr>
        <p:sp>
          <p:nvSpPr>
            <p:cNvPr id="51" name="TextBox 50"/>
            <p:cNvSpPr txBox="1"/>
            <p:nvPr/>
          </p:nvSpPr>
          <p:spPr>
            <a:xfrm>
              <a:off x="762000" y="4648200"/>
              <a:ext cx="1421864" cy="461665"/>
            </a:xfrm>
            <a:prstGeom prst="rect">
              <a:avLst/>
            </a:prstGeom>
            <a:solidFill>
              <a:schemeClr val="bg1"/>
            </a:solidFill>
          </p:spPr>
          <p:txBody>
            <a:bodyPr wrap="none" rtlCol="0">
              <a:spAutoFit/>
            </a:bodyPr>
            <a:lstStyle/>
            <a:p>
              <a:r>
                <a:rPr lang="en-US" sz="2400" b="1" dirty="0" smtClean="0">
                  <a:solidFill>
                    <a:schemeClr val="accent1">
                      <a:lumMod val="75000"/>
                    </a:schemeClr>
                  </a:solidFill>
                </a:rPr>
                <a:t>Chaparral</a:t>
              </a:r>
            </a:p>
          </p:txBody>
        </p:sp>
        <p:sp>
          <p:nvSpPr>
            <p:cNvPr id="52" name="Rectangle 51"/>
            <p:cNvSpPr/>
            <p:nvPr/>
          </p:nvSpPr>
          <p:spPr>
            <a:xfrm>
              <a:off x="381000" y="4648200"/>
              <a:ext cx="2057400" cy="381000"/>
            </a:xfrm>
            <a:prstGeom prst="rect">
              <a:avLst/>
            </a:prstGeom>
            <a:noFill/>
            <a:ln w="76200">
              <a:solidFill>
                <a:srgbClr val="FF0000"/>
              </a:solidFill>
              <a:prstDash val="solid"/>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52"/>
          <p:cNvGrpSpPr/>
          <p:nvPr/>
        </p:nvGrpSpPr>
        <p:grpSpPr>
          <a:xfrm>
            <a:off x="304800" y="5715000"/>
            <a:ext cx="1524000" cy="461665"/>
            <a:chOff x="304800" y="5715000"/>
            <a:chExt cx="1524000" cy="461665"/>
          </a:xfrm>
        </p:grpSpPr>
        <p:sp>
          <p:nvSpPr>
            <p:cNvPr id="54" name="TextBox 53"/>
            <p:cNvSpPr txBox="1"/>
            <p:nvPr/>
          </p:nvSpPr>
          <p:spPr>
            <a:xfrm>
              <a:off x="762000" y="5715000"/>
              <a:ext cx="1029449" cy="461665"/>
            </a:xfrm>
            <a:prstGeom prst="rect">
              <a:avLst/>
            </a:prstGeom>
            <a:solidFill>
              <a:schemeClr val="bg1"/>
            </a:solidFill>
          </p:spPr>
          <p:txBody>
            <a:bodyPr wrap="none" rtlCol="0">
              <a:spAutoFit/>
            </a:bodyPr>
            <a:lstStyle/>
            <a:p>
              <a:r>
                <a:rPr lang="en-US" sz="2400" b="1" dirty="0" smtClean="0">
                  <a:solidFill>
                    <a:schemeClr val="accent1">
                      <a:lumMod val="75000"/>
                    </a:schemeClr>
                  </a:solidFill>
                </a:rPr>
                <a:t>Desert</a:t>
              </a:r>
            </a:p>
          </p:txBody>
        </p:sp>
        <p:sp>
          <p:nvSpPr>
            <p:cNvPr id="55" name="Rectangle 54"/>
            <p:cNvSpPr/>
            <p:nvPr/>
          </p:nvSpPr>
          <p:spPr>
            <a:xfrm>
              <a:off x="304800" y="5715000"/>
              <a:ext cx="1524000" cy="381000"/>
            </a:xfrm>
            <a:prstGeom prst="rect">
              <a:avLst/>
            </a:prstGeom>
            <a:noFill/>
            <a:ln w="76200">
              <a:solidFill>
                <a:srgbClr val="FF0000"/>
              </a:solidFill>
              <a:prstDash val="solid"/>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55"/>
          <p:cNvGrpSpPr/>
          <p:nvPr/>
        </p:nvGrpSpPr>
        <p:grpSpPr>
          <a:xfrm>
            <a:off x="304800" y="6096000"/>
            <a:ext cx="1676400" cy="537865"/>
            <a:chOff x="304800" y="6096000"/>
            <a:chExt cx="1676400" cy="537865"/>
          </a:xfrm>
        </p:grpSpPr>
        <p:sp>
          <p:nvSpPr>
            <p:cNvPr id="57" name="TextBox 56"/>
            <p:cNvSpPr txBox="1"/>
            <p:nvPr/>
          </p:nvSpPr>
          <p:spPr>
            <a:xfrm>
              <a:off x="762000" y="6172200"/>
              <a:ext cx="1219200" cy="461665"/>
            </a:xfrm>
            <a:prstGeom prst="rect">
              <a:avLst/>
            </a:prstGeom>
            <a:solidFill>
              <a:schemeClr val="bg1"/>
            </a:solidFill>
          </p:spPr>
          <p:txBody>
            <a:bodyPr wrap="square" rtlCol="0">
              <a:spAutoFit/>
            </a:bodyPr>
            <a:lstStyle/>
            <a:p>
              <a:r>
                <a:rPr lang="en-US" sz="2400" b="1" dirty="0" smtClean="0">
                  <a:solidFill>
                    <a:schemeClr val="accent1">
                      <a:lumMod val="75000"/>
                    </a:schemeClr>
                  </a:solidFill>
                </a:rPr>
                <a:t>Tundra</a:t>
              </a:r>
            </a:p>
          </p:txBody>
        </p:sp>
        <p:sp>
          <p:nvSpPr>
            <p:cNvPr id="58" name="Rectangle 57"/>
            <p:cNvSpPr/>
            <p:nvPr/>
          </p:nvSpPr>
          <p:spPr>
            <a:xfrm>
              <a:off x="304800" y="6096000"/>
              <a:ext cx="1524000" cy="457200"/>
            </a:xfrm>
            <a:prstGeom prst="rect">
              <a:avLst/>
            </a:prstGeom>
            <a:noFill/>
            <a:ln w="76200">
              <a:solidFill>
                <a:srgbClr val="FF0000"/>
              </a:solidFill>
              <a:prstDash val="solid"/>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58"/>
          <p:cNvGrpSpPr/>
          <p:nvPr/>
        </p:nvGrpSpPr>
        <p:grpSpPr>
          <a:xfrm>
            <a:off x="381000" y="5029200"/>
            <a:ext cx="1905000" cy="461665"/>
            <a:chOff x="381000" y="5029200"/>
            <a:chExt cx="1905000" cy="461665"/>
          </a:xfrm>
        </p:grpSpPr>
        <p:sp>
          <p:nvSpPr>
            <p:cNvPr id="60" name="TextBox 59"/>
            <p:cNvSpPr txBox="1"/>
            <p:nvPr/>
          </p:nvSpPr>
          <p:spPr>
            <a:xfrm>
              <a:off x="762000" y="5029200"/>
              <a:ext cx="1439497" cy="461665"/>
            </a:xfrm>
            <a:prstGeom prst="rect">
              <a:avLst/>
            </a:prstGeom>
            <a:solidFill>
              <a:schemeClr val="bg1"/>
            </a:solidFill>
          </p:spPr>
          <p:txBody>
            <a:bodyPr wrap="none" rtlCol="0">
              <a:spAutoFit/>
            </a:bodyPr>
            <a:lstStyle/>
            <a:p>
              <a:r>
                <a:rPr lang="en-US" sz="2400" b="1" dirty="0" smtClean="0">
                  <a:solidFill>
                    <a:schemeClr val="accent1">
                      <a:lumMod val="75000"/>
                    </a:schemeClr>
                  </a:solidFill>
                </a:rPr>
                <a:t>Grassland</a:t>
              </a:r>
            </a:p>
          </p:txBody>
        </p:sp>
        <p:sp>
          <p:nvSpPr>
            <p:cNvPr id="61" name="Rectangle 60"/>
            <p:cNvSpPr/>
            <p:nvPr/>
          </p:nvSpPr>
          <p:spPr>
            <a:xfrm>
              <a:off x="381000" y="5029200"/>
              <a:ext cx="1905000" cy="381000"/>
            </a:xfrm>
            <a:prstGeom prst="rect">
              <a:avLst/>
            </a:prstGeom>
            <a:noFill/>
            <a:ln w="76200">
              <a:solidFill>
                <a:srgbClr val="FF0000"/>
              </a:solidFill>
              <a:prstDash val="solid"/>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66"/>
          <p:cNvGrpSpPr/>
          <p:nvPr/>
        </p:nvGrpSpPr>
        <p:grpSpPr>
          <a:xfrm>
            <a:off x="228600" y="3962400"/>
            <a:ext cx="3276600" cy="2743200"/>
            <a:chOff x="1905000" y="914400"/>
            <a:chExt cx="3276600" cy="2743200"/>
          </a:xfrm>
        </p:grpSpPr>
        <p:grpSp>
          <p:nvGrpSpPr>
            <p:cNvPr id="12" name="Group 41"/>
            <p:cNvGrpSpPr/>
            <p:nvPr/>
          </p:nvGrpSpPr>
          <p:grpSpPr>
            <a:xfrm>
              <a:off x="1905000" y="914400"/>
              <a:ext cx="3276600" cy="2743200"/>
              <a:chOff x="4510314" y="2438400"/>
              <a:chExt cx="3900715" cy="2743200"/>
            </a:xfrm>
          </p:grpSpPr>
          <p:grpSp>
            <p:nvGrpSpPr>
              <p:cNvPr id="19" name="Group 22"/>
              <p:cNvGrpSpPr/>
              <p:nvPr/>
            </p:nvGrpSpPr>
            <p:grpSpPr>
              <a:xfrm>
                <a:off x="4510314" y="2438400"/>
                <a:ext cx="3900715" cy="2743200"/>
                <a:chOff x="3824514" y="4495800"/>
                <a:chExt cx="3900715" cy="2743200"/>
              </a:xfrm>
            </p:grpSpPr>
            <p:sp>
              <p:nvSpPr>
                <p:cNvPr id="24" name="Rectangle 23"/>
                <p:cNvSpPr/>
                <p:nvPr/>
              </p:nvSpPr>
              <p:spPr>
                <a:xfrm>
                  <a:off x="3824514" y="4495800"/>
                  <a:ext cx="3900715" cy="27432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 name="Group 71"/>
                <p:cNvGrpSpPr/>
                <p:nvPr/>
              </p:nvGrpSpPr>
              <p:grpSpPr>
                <a:xfrm>
                  <a:off x="4326679" y="4495800"/>
                  <a:ext cx="3307835" cy="990600"/>
                  <a:chOff x="4250479" y="4495800"/>
                  <a:chExt cx="3307835" cy="990600"/>
                </a:xfrm>
                <a:noFill/>
              </p:grpSpPr>
              <p:sp>
                <p:nvSpPr>
                  <p:cNvPr id="28" name="TextBox 27"/>
                  <p:cNvSpPr txBox="1"/>
                  <p:nvPr/>
                </p:nvSpPr>
                <p:spPr>
                  <a:xfrm>
                    <a:off x="4250479" y="4495800"/>
                    <a:ext cx="3307835" cy="523220"/>
                  </a:xfrm>
                  <a:prstGeom prst="rect">
                    <a:avLst/>
                  </a:prstGeom>
                  <a:grpFill/>
                </p:spPr>
                <p:txBody>
                  <a:bodyPr wrap="none" rtlCol="0">
                    <a:spAutoFit/>
                  </a:bodyPr>
                  <a:lstStyle/>
                  <a:p>
                    <a:r>
                      <a:rPr lang="en-US" sz="2800" b="1" dirty="0" smtClean="0">
                        <a:solidFill>
                          <a:schemeClr val="accent1">
                            <a:lumMod val="75000"/>
                          </a:schemeClr>
                        </a:solidFill>
                      </a:rPr>
                      <a:t>Temperate Forest</a:t>
                    </a:r>
                  </a:p>
                </p:txBody>
              </p:sp>
              <p:sp>
                <p:nvSpPr>
                  <p:cNvPr id="29" name="TextBox 28"/>
                  <p:cNvSpPr txBox="1"/>
                  <p:nvPr/>
                </p:nvSpPr>
                <p:spPr>
                  <a:xfrm>
                    <a:off x="4292600" y="4963180"/>
                    <a:ext cx="2564653" cy="523220"/>
                  </a:xfrm>
                  <a:prstGeom prst="rect">
                    <a:avLst/>
                  </a:prstGeom>
                  <a:grpFill/>
                </p:spPr>
                <p:txBody>
                  <a:bodyPr wrap="none" rtlCol="0">
                    <a:spAutoFit/>
                  </a:bodyPr>
                  <a:lstStyle/>
                  <a:p>
                    <a:r>
                      <a:rPr lang="en-US" sz="2800" b="1" dirty="0" smtClean="0">
                        <a:solidFill>
                          <a:schemeClr val="accent1">
                            <a:lumMod val="75000"/>
                          </a:schemeClr>
                        </a:solidFill>
                      </a:rPr>
                      <a:t>Boreal Forest</a:t>
                    </a:r>
                  </a:p>
                </p:txBody>
              </p:sp>
            </p:grpSp>
          </p:grpSp>
          <p:pic>
            <p:nvPicPr>
              <p:cNvPr id="31" name="Picture 4" descr="http://www.worldbiomes.com/pics/leg.jpg"/>
              <p:cNvPicPr>
                <a:picLocks noChangeAspect="1" noChangeArrowheads="1"/>
              </p:cNvPicPr>
              <p:nvPr/>
            </p:nvPicPr>
            <p:blipFill>
              <a:blip r:embed="rId3" cstate="print"/>
              <a:srcRect l="-1" t="72241" r="90359" b="2902"/>
              <a:stretch>
                <a:fillRect/>
              </a:stretch>
            </p:blipFill>
            <p:spPr bwMode="auto">
              <a:xfrm>
                <a:off x="4601029" y="4267200"/>
                <a:ext cx="435691" cy="845976"/>
              </a:xfrm>
              <a:prstGeom prst="rect">
                <a:avLst/>
              </a:prstGeom>
              <a:noFill/>
            </p:spPr>
          </p:pic>
          <p:pic>
            <p:nvPicPr>
              <p:cNvPr id="38" name="Picture 2" descr="http://www.worldbiomes.com/pics/biomapf.jpg"/>
              <p:cNvPicPr preferRelativeResize="0">
                <a:picLocks noChangeArrowheads="1"/>
              </p:cNvPicPr>
              <p:nvPr/>
            </p:nvPicPr>
            <p:blipFill>
              <a:blip r:embed="rId2" cstate="print"/>
              <a:srcRect l="19255" t="34329" r="78234" b="59701"/>
              <a:stretch>
                <a:fillRect/>
              </a:stretch>
            </p:blipFill>
            <p:spPr bwMode="auto">
              <a:xfrm>
                <a:off x="4694962" y="3916680"/>
                <a:ext cx="272143" cy="320040"/>
              </a:xfrm>
              <a:prstGeom prst="rect">
                <a:avLst/>
              </a:prstGeom>
              <a:noFill/>
            </p:spPr>
          </p:pic>
          <p:sp>
            <p:nvSpPr>
              <p:cNvPr id="39" name="TextBox 38"/>
              <p:cNvSpPr txBox="1"/>
              <p:nvPr/>
            </p:nvSpPr>
            <p:spPr>
              <a:xfrm>
                <a:off x="5044057" y="3820180"/>
                <a:ext cx="1962305" cy="523220"/>
              </a:xfrm>
              <a:prstGeom prst="rect">
                <a:avLst/>
              </a:prstGeom>
              <a:noFill/>
            </p:spPr>
            <p:txBody>
              <a:bodyPr wrap="none" rtlCol="0">
                <a:spAutoFit/>
              </a:bodyPr>
              <a:lstStyle/>
              <a:p>
                <a:r>
                  <a:rPr lang="en-US" sz="2800" b="1" dirty="0" smtClean="0">
                    <a:solidFill>
                      <a:schemeClr val="accent1">
                        <a:lumMod val="75000"/>
                      </a:schemeClr>
                    </a:solidFill>
                  </a:rPr>
                  <a:t>Grassland</a:t>
                </a:r>
              </a:p>
            </p:txBody>
          </p:sp>
          <p:sp>
            <p:nvSpPr>
              <p:cNvPr id="40" name="TextBox 39"/>
              <p:cNvSpPr txBox="1"/>
              <p:nvPr/>
            </p:nvSpPr>
            <p:spPr>
              <a:xfrm>
                <a:off x="5070517" y="4267200"/>
                <a:ext cx="1391560" cy="523220"/>
              </a:xfrm>
              <a:prstGeom prst="rect">
                <a:avLst/>
              </a:prstGeom>
              <a:noFill/>
            </p:spPr>
            <p:txBody>
              <a:bodyPr wrap="none" rtlCol="0">
                <a:spAutoFit/>
              </a:bodyPr>
              <a:lstStyle/>
              <a:p>
                <a:r>
                  <a:rPr lang="en-US" sz="2800" b="1" dirty="0" smtClean="0">
                    <a:solidFill>
                      <a:schemeClr val="accent1">
                        <a:lumMod val="75000"/>
                      </a:schemeClr>
                    </a:solidFill>
                  </a:rPr>
                  <a:t>Desert</a:t>
                </a:r>
              </a:p>
            </p:txBody>
          </p:sp>
          <p:sp>
            <p:nvSpPr>
              <p:cNvPr id="41" name="TextBox 40"/>
              <p:cNvSpPr txBox="1"/>
              <p:nvPr/>
            </p:nvSpPr>
            <p:spPr>
              <a:xfrm>
                <a:off x="5100928" y="4658380"/>
                <a:ext cx="1451863" cy="523220"/>
              </a:xfrm>
              <a:prstGeom prst="rect">
                <a:avLst/>
              </a:prstGeom>
              <a:noFill/>
            </p:spPr>
            <p:txBody>
              <a:bodyPr wrap="none" rtlCol="0">
                <a:spAutoFit/>
              </a:bodyPr>
              <a:lstStyle/>
              <a:p>
                <a:r>
                  <a:rPr lang="en-US" sz="2800" b="1" dirty="0" smtClean="0">
                    <a:solidFill>
                      <a:schemeClr val="accent1">
                        <a:lumMod val="75000"/>
                      </a:schemeClr>
                    </a:solidFill>
                  </a:rPr>
                  <a:t>Tundra</a:t>
                </a:r>
              </a:p>
            </p:txBody>
          </p:sp>
        </p:grpSp>
        <p:pic>
          <p:nvPicPr>
            <p:cNvPr id="63" name="Picture 4" descr="http://www.worldbiomes.com/pics/leg.jpg"/>
            <p:cNvPicPr>
              <a:picLocks noChangeAspect="1" noChangeArrowheads="1"/>
            </p:cNvPicPr>
            <p:nvPr/>
          </p:nvPicPr>
          <p:blipFill>
            <a:blip r:embed="rId3" cstate="print"/>
            <a:srcRect l="-1" t="12776" r="91323" b="51451"/>
            <a:stretch>
              <a:fillRect/>
            </a:stretch>
          </p:blipFill>
          <p:spPr bwMode="auto">
            <a:xfrm>
              <a:off x="1965960" y="990600"/>
              <a:ext cx="365760" cy="1280161"/>
            </a:xfrm>
            <a:prstGeom prst="rect">
              <a:avLst/>
            </a:prstGeom>
            <a:noFill/>
          </p:spPr>
        </p:pic>
        <p:sp>
          <p:nvSpPr>
            <p:cNvPr id="66" name="TextBox 65"/>
            <p:cNvSpPr txBox="1"/>
            <p:nvPr/>
          </p:nvSpPr>
          <p:spPr>
            <a:xfrm>
              <a:off x="2362200" y="1838980"/>
              <a:ext cx="1630703" cy="523220"/>
            </a:xfrm>
            <a:prstGeom prst="rect">
              <a:avLst/>
            </a:prstGeom>
            <a:noFill/>
          </p:spPr>
          <p:txBody>
            <a:bodyPr wrap="none" rtlCol="0">
              <a:spAutoFit/>
            </a:bodyPr>
            <a:lstStyle/>
            <a:p>
              <a:r>
                <a:rPr lang="en-US" sz="2800" b="1" dirty="0" smtClean="0">
                  <a:solidFill>
                    <a:schemeClr val="accent1">
                      <a:lumMod val="75000"/>
                    </a:schemeClr>
                  </a:solidFill>
                </a:rPr>
                <a:t>Chaparral</a:t>
              </a:r>
            </a:p>
          </p:txBody>
        </p:sp>
      </p:grpSp>
      <p:sp>
        <p:nvSpPr>
          <p:cNvPr id="69" name="Freeform 68"/>
          <p:cNvSpPr/>
          <p:nvPr/>
        </p:nvSpPr>
        <p:spPr>
          <a:xfrm>
            <a:off x="3743961" y="4571999"/>
            <a:ext cx="1087438" cy="1547908"/>
          </a:xfrm>
          <a:custGeom>
            <a:avLst/>
            <a:gdLst>
              <a:gd name="connsiteX0" fmla="*/ 35560 w 741680"/>
              <a:gd name="connsiteY0" fmla="*/ 27940 h 713740"/>
              <a:gd name="connsiteX1" fmla="*/ 264160 w 741680"/>
              <a:gd name="connsiteY1" fmla="*/ 88900 h 713740"/>
              <a:gd name="connsiteX2" fmla="*/ 340360 w 741680"/>
              <a:gd name="connsiteY2" fmla="*/ 119380 h 713740"/>
              <a:gd name="connsiteX3" fmla="*/ 508000 w 741680"/>
              <a:gd name="connsiteY3" fmla="*/ 287020 h 713740"/>
              <a:gd name="connsiteX4" fmla="*/ 706120 w 741680"/>
              <a:gd name="connsiteY4" fmla="*/ 485140 h 713740"/>
              <a:gd name="connsiteX5" fmla="*/ 721360 w 741680"/>
              <a:gd name="connsiteY5" fmla="*/ 607060 h 713740"/>
              <a:gd name="connsiteX6" fmla="*/ 614680 w 741680"/>
              <a:gd name="connsiteY6" fmla="*/ 713740 h 713740"/>
              <a:gd name="connsiteX7" fmla="*/ 447040 w 741680"/>
              <a:gd name="connsiteY7" fmla="*/ 607060 h 713740"/>
              <a:gd name="connsiteX8" fmla="*/ 172720 w 741680"/>
              <a:gd name="connsiteY8" fmla="*/ 546100 h 713740"/>
              <a:gd name="connsiteX9" fmla="*/ 96520 w 741680"/>
              <a:gd name="connsiteY9" fmla="*/ 454660 h 713740"/>
              <a:gd name="connsiteX10" fmla="*/ 50800 w 741680"/>
              <a:gd name="connsiteY10" fmla="*/ 256540 h 713740"/>
              <a:gd name="connsiteX11" fmla="*/ 35560 w 741680"/>
              <a:gd name="connsiteY11" fmla="*/ 27940 h 713740"/>
              <a:gd name="connsiteX0" fmla="*/ 35560 w 736600"/>
              <a:gd name="connsiteY0" fmla="*/ 27940 h 713740"/>
              <a:gd name="connsiteX1" fmla="*/ 264160 w 736600"/>
              <a:gd name="connsiteY1" fmla="*/ 88900 h 713740"/>
              <a:gd name="connsiteX2" fmla="*/ 340360 w 736600"/>
              <a:gd name="connsiteY2" fmla="*/ 119380 h 713740"/>
              <a:gd name="connsiteX3" fmla="*/ 574384 w 736600"/>
              <a:gd name="connsiteY3" fmla="*/ 317218 h 713740"/>
              <a:gd name="connsiteX4" fmla="*/ 706120 w 736600"/>
              <a:gd name="connsiteY4" fmla="*/ 485140 h 713740"/>
              <a:gd name="connsiteX5" fmla="*/ 721360 w 736600"/>
              <a:gd name="connsiteY5" fmla="*/ 607060 h 713740"/>
              <a:gd name="connsiteX6" fmla="*/ 614680 w 736600"/>
              <a:gd name="connsiteY6" fmla="*/ 713740 h 713740"/>
              <a:gd name="connsiteX7" fmla="*/ 447040 w 736600"/>
              <a:gd name="connsiteY7" fmla="*/ 607060 h 713740"/>
              <a:gd name="connsiteX8" fmla="*/ 172720 w 736600"/>
              <a:gd name="connsiteY8" fmla="*/ 546100 h 713740"/>
              <a:gd name="connsiteX9" fmla="*/ 96520 w 736600"/>
              <a:gd name="connsiteY9" fmla="*/ 454660 h 713740"/>
              <a:gd name="connsiteX10" fmla="*/ 50800 w 736600"/>
              <a:gd name="connsiteY10" fmla="*/ 256540 h 713740"/>
              <a:gd name="connsiteX11" fmla="*/ 35560 w 736600"/>
              <a:gd name="connsiteY11" fmla="*/ 27940 h 713740"/>
              <a:gd name="connsiteX0" fmla="*/ 35560 w 736600"/>
              <a:gd name="connsiteY0" fmla="*/ 27940 h 713740"/>
              <a:gd name="connsiteX1" fmla="*/ 264160 w 736600"/>
              <a:gd name="connsiteY1" fmla="*/ 88900 h 713740"/>
              <a:gd name="connsiteX2" fmla="*/ 340360 w 736600"/>
              <a:gd name="connsiteY2" fmla="*/ 119380 h 713740"/>
              <a:gd name="connsiteX3" fmla="*/ 574384 w 736600"/>
              <a:gd name="connsiteY3" fmla="*/ 237913 h 713740"/>
              <a:gd name="connsiteX4" fmla="*/ 706120 w 736600"/>
              <a:gd name="connsiteY4" fmla="*/ 485140 h 713740"/>
              <a:gd name="connsiteX5" fmla="*/ 721360 w 736600"/>
              <a:gd name="connsiteY5" fmla="*/ 607060 h 713740"/>
              <a:gd name="connsiteX6" fmla="*/ 614680 w 736600"/>
              <a:gd name="connsiteY6" fmla="*/ 713740 h 713740"/>
              <a:gd name="connsiteX7" fmla="*/ 447040 w 736600"/>
              <a:gd name="connsiteY7" fmla="*/ 607060 h 713740"/>
              <a:gd name="connsiteX8" fmla="*/ 172720 w 736600"/>
              <a:gd name="connsiteY8" fmla="*/ 546100 h 713740"/>
              <a:gd name="connsiteX9" fmla="*/ 96520 w 736600"/>
              <a:gd name="connsiteY9" fmla="*/ 454660 h 713740"/>
              <a:gd name="connsiteX10" fmla="*/ 50800 w 736600"/>
              <a:gd name="connsiteY10" fmla="*/ 256540 h 713740"/>
              <a:gd name="connsiteX11" fmla="*/ 35560 w 736600"/>
              <a:gd name="connsiteY11" fmla="*/ 27940 h 713740"/>
              <a:gd name="connsiteX0" fmla="*/ 35560 w 954697"/>
              <a:gd name="connsiteY0" fmla="*/ 27940 h 1665393"/>
              <a:gd name="connsiteX1" fmla="*/ 264160 w 954697"/>
              <a:gd name="connsiteY1" fmla="*/ 88900 h 1665393"/>
              <a:gd name="connsiteX2" fmla="*/ 340360 w 954697"/>
              <a:gd name="connsiteY2" fmla="*/ 119380 h 1665393"/>
              <a:gd name="connsiteX3" fmla="*/ 574384 w 954697"/>
              <a:gd name="connsiteY3" fmla="*/ 237913 h 1665393"/>
              <a:gd name="connsiteX4" fmla="*/ 706120 w 954697"/>
              <a:gd name="connsiteY4" fmla="*/ 485140 h 1665393"/>
              <a:gd name="connsiteX5" fmla="*/ 721360 w 954697"/>
              <a:gd name="connsiteY5" fmla="*/ 607060 h 1665393"/>
              <a:gd name="connsiteX6" fmla="*/ 908977 w 954697"/>
              <a:gd name="connsiteY6" fmla="*/ 1665393 h 1665393"/>
              <a:gd name="connsiteX7" fmla="*/ 447040 w 954697"/>
              <a:gd name="connsiteY7" fmla="*/ 607060 h 1665393"/>
              <a:gd name="connsiteX8" fmla="*/ 172720 w 954697"/>
              <a:gd name="connsiteY8" fmla="*/ 546100 h 1665393"/>
              <a:gd name="connsiteX9" fmla="*/ 96520 w 954697"/>
              <a:gd name="connsiteY9" fmla="*/ 454660 h 1665393"/>
              <a:gd name="connsiteX10" fmla="*/ 50800 w 954697"/>
              <a:gd name="connsiteY10" fmla="*/ 256540 h 1665393"/>
              <a:gd name="connsiteX11" fmla="*/ 35560 w 954697"/>
              <a:gd name="connsiteY11" fmla="*/ 27940 h 1665393"/>
              <a:gd name="connsiteX0" fmla="*/ 35560 w 1110082"/>
              <a:gd name="connsiteY0" fmla="*/ 27940 h 1802130"/>
              <a:gd name="connsiteX1" fmla="*/ 264160 w 1110082"/>
              <a:gd name="connsiteY1" fmla="*/ 88900 h 1802130"/>
              <a:gd name="connsiteX2" fmla="*/ 340360 w 1110082"/>
              <a:gd name="connsiteY2" fmla="*/ 119380 h 1802130"/>
              <a:gd name="connsiteX3" fmla="*/ 574384 w 1110082"/>
              <a:gd name="connsiteY3" fmla="*/ 237913 h 1802130"/>
              <a:gd name="connsiteX4" fmla="*/ 706120 w 1110082"/>
              <a:gd name="connsiteY4" fmla="*/ 485140 h 1802130"/>
              <a:gd name="connsiteX5" fmla="*/ 1076273 w 1110082"/>
              <a:gd name="connsiteY5" fmla="*/ 1427480 h 1802130"/>
              <a:gd name="connsiteX6" fmla="*/ 908977 w 1110082"/>
              <a:gd name="connsiteY6" fmla="*/ 1665393 h 1802130"/>
              <a:gd name="connsiteX7" fmla="*/ 447040 w 1110082"/>
              <a:gd name="connsiteY7" fmla="*/ 607060 h 1802130"/>
              <a:gd name="connsiteX8" fmla="*/ 172720 w 1110082"/>
              <a:gd name="connsiteY8" fmla="*/ 546100 h 1802130"/>
              <a:gd name="connsiteX9" fmla="*/ 96520 w 1110082"/>
              <a:gd name="connsiteY9" fmla="*/ 454660 h 1802130"/>
              <a:gd name="connsiteX10" fmla="*/ 50800 w 1110082"/>
              <a:gd name="connsiteY10" fmla="*/ 256540 h 1802130"/>
              <a:gd name="connsiteX11" fmla="*/ 35560 w 1110082"/>
              <a:gd name="connsiteY11" fmla="*/ 27940 h 1802130"/>
              <a:gd name="connsiteX0" fmla="*/ 35560 w 1193730"/>
              <a:gd name="connsiteY0" fmla="*/ 27940 h 1802130"/>
              <a:gd name="connsiteX1" fmla="*/ 264160 w 1193730"/>
              <a:gd name="connsiteY1" fmla="*/ 88900 h 1802130"/>
              <a:gd name="connsiteX2" fmla="*/ 340360 w 1193730"/>
              <a:gd name="connsiteY2" fmla="*/ 119380 h 1802130"/>
              <a:gd name="connsiteX3" fmla="*/ 574384 w 1193730"/>
              <a:gd name="connsiteY3" fmla="*/ 237913 h 1802130"/>
              <a:gd name="connsiteX4" fmla="*/ 706120 w 1193730"/>
              <a:gd name="connsiteY4" fmla="*/ 485140 h 1802130"/>
              <a:gd name="connsiteX5" fmla="*/ 1159921 w 1193730"/>
              <a:gd name="connsiteY5" fmla="*/ 1427480 h 1802130"/>
              <a:gd name="connsiteX6" fmla="*/ 908977 w 1193730"/>
              <a:gd name="connsiteY6" fmla="*/ 1665393 h 1802130"/>
              <a:gd name="connsiteX7" fmla="*/ 447040 w 1193730"/>
              <a:gd name="connsiteY7" fmla="*/ 607060 h 1802130"/>
              <a:gd name="connsiteX8" fmla="*/ 172720 w 1193730"/>
              <a:gd name="connsiteY8" fmla="*/ 546100 h 1802130"/>
              <a:gd name="connsiteX9" fmla="*/ 96520 w 1193730"/>
              <a:gd name="connsiteY9" fmla="*/ 454660 h 1802130"/>
              <a:gd name="connsiteX10" fmla="*/ 50800 w 1193730"/>
              <a:gd name="connsiteY10" fmla="*/ 256540 h 1802130"/>
              <a:gd name="connsiteX11" fmla="*/ 35560 w 1193730"/>
              <a:gd name="connsiteY11" fmla="*/ 27940 h 1802130"/>
              <a:gd name="connsiteX0" fmla="*/ 35560 w 1193730"/>
              <a:gd name="connsiteY0" fmla="*/ 27940 h 1771132"/>
              <a:gd name="connsiteX1" fmla="*/ 264160 w 1193730"/>
              <a:gd name="connsiteY1" fmla="*/ 88900 h 1771132"/>
              <a:gd name="connsiteX2" fmla="*/ 340360 w 1193730"/>
              <a:gd name="connsiteY2" fmla="*/ 119380 h 1771132"/>
              <a:gd name="connsiteX3" fmla="*/ 574384 w 1193730"/>
              <a:gd name="connsiteY3" fmla="*/ 237913 h 1771132"/>
              <a:gd name="connsiteX4" fmla="*/ 706120 w 1193730"/>
              <a:gd name="connsiteY4" fmla="*/ 485140 h 1771132"/>
              <a:gd name="connsiteX5" fmla="*/ 1159921 w 1193730"/>
              <a:gd name="connsiteY5" fmla="*/ 1427480 h 1771132"/>
              <a:gd name="connsiteX6" fmla="*/ 908977 w 1193730"/>
              <a:gd name="connsiteY6" fmla="*/ 1665393 h 1771132"/>
              <a:gd name="connsiteX7" fmla="*/ 574383 w 1193730"/>
              <a:gd name="connsiteY7" fmla="*/ 793044 h 1771132"/>
              <a:gd name="connsiteX8" fmla="*/ 172720 w 1193730"/>
              <a:gd name="connsiteY8" fmla="*/ 546100 h 1771132"/>
              <a:gd name="connsiteX9" fmla="*/ 96520 w 1193730"/>
              <a:gd name="connsiteY9" fmla="*/ 454660 h 1771132"/>
              <a:gd name="connsiteX10" fmla="*/ 50800 w 1193730"/>
              <a:gd name="connsiteY10" fmla="*/ 256540 h 1771132"/>
              <a:gd name="connsiteX11" fmla="*/ 35560 w 1193730"/>
              <a:gd name="connsiteY11" fmla="*/ 27940 h 1771132"/>
              <a:gd name="connsiteX0" fmla="*/ 35560 w 1193730"/>
              <a:gd name="connsiteY0" fmla="*/ 27940 h 1726193"/>
              <a:gd name="connsiteX1" fmla="*/ 264160 w 1193730"/>
              <a:gd name="connsiteY1" fmla="*/ 88900 h 1726193"/>
              <a:gd name="connsiteX2" fmla="*/ 340360 w 1193730"/>
              <a:gd name="connsiteY2" fmla="*/ 119380 h 1726193"/>
              <a:gd name="connsiteX3" fmla="*/ 574384 w 1193730"/>
              <a:gd name="connsiteY3" fmla="*/ 237913 h 1726193"/>
              <a:gd name="connsiteX4" fmla="*/ 706120 w 1193730"/>
              <a:gd name="connsiteY4" fmla="*/ 485140 h 1726193"/>
              <a:gd name="connsiteX5" fmla="*/ 1159921 w 1193730"/>
              <a:gd name="connsiteY5" fmla="*/ 1427480 h 1726193"/>
              <a:gd name="connsiteX6" fmla="*/ 908977 w 1193730"/>
              <a:gd name="connsiteY6" fmla="*/ 1665393 h 1726193"/>
              <a:gd name="connsiteX7" fmla="*/ 658031 w 1193730"/>
              <a:gd name="connsiteY7" fmla="*/ 1062681 h 1726193"/>
              <a:gd name="connsiteX8" fmla="*/ 574383 w 1193730"/>
              <a:gd name="connsiteY8" fmla="*/ 793044 h 1726193"/>
              <a:gd name="connsiteX9" fmla="*/ 172720 w 1193730"/>
              <a:gd name="connsiteY9" fmla="*/ 546100 h 1726193"/>
              <a:gd name="connsiteX10" fmla="*/ 96520 w 1193730"/>
              <a:gd name="connsiteY10" fmla="*/ 454660 h 1726193"/>
              <a:gd name="connsiteX11" fmla="*/ 50800 w 1193730"/>
              <a:gd name="connsiteY11" fmla="*/ 256540 h 1726193"/>
              <a:gd name="connsiteX12" fmla="*/ 35560 w 1193730"/>
              <a:gd name="connsiteY12" fmla="*/ 27940 h 1726193"/>
              <a:gd name="connsiteX0" fmla="*/ 35560 w 1193730"/>
              <a:gd name="connsiteY0" fmla="*/ 27940 h 1718262"/>
              <a:gd name="connsiteX1" fmla="*/ 264160 w 1193730"/>
              <a:gd name="connsiteY1" fmla="*/ 88900 h 1718262"/>
              <a:gd name="connsiteX2" fmla="*/ 340360 w 1193730"/>
              <a:gd name="connsiteY2" fmla="*/ 119380 h 1718262"/>
              <a:gd name="connsiteX3" fmla="*/ 574384 w 1193730"/>
              <a:gd name="connsiteY3" fmla="*/ 237913 h 1718262"/>
              <a:gd name="connsiteX4" fmla="*/ 706120 w 1193730"/>
              <a:gd name="connsiteY4" fmla="*/ 485140 h 1718262"/>
              <a:gd name="connsiteX5" fmla="*/ 1159921 w 1193730"/>
              <a:gd name="connsiteY5" fmla="*/ 1427480 h 1718262"/>
              <a:gd name="connsiteX6" fmla="*/ 908977 w 1193730"/>
              <a:gd name="connsiteY6" fmla="*/ 1665393 h 1718262"/>
              <a:gd name="connsiteX7" fmla="*/ 658031 w 1193730"/>
              <a:gd name="connsiteY7" fmla="*/ 1110264 h 1718262"/>
              <a:gd name="connsiteX8" fmla="*/ 574383 w 1193730"/>
              <a:gd name="connsiteY8" fmla="*/ 793044 h 1718262"/>
              <a:gd name="connsiteX9" fmla="*/ 172720 w 1193730"/>
              <a:gd name="connsiteY9" fmla="*/ 546100 h 1718262"/>
              <a:gd name="connsiteX10" fmla="*/ 96520 w 1193730"/>
              <a:gd name="connsiteY10" fmla="*/ 454660 h 1718262"/>
              <a:gd name="connsiteX11" fmla="*/ 50800 w 1193730"/>
              <a:gd name="connsiteY11" fmla="*/ 256540 h 1718262"/>
              <a:gd name="connsiteX12" fmla="*/ 35560 w 1193730"/>
              <a:gd name="connsiteY12" fmla="*/ 27940 h 1718262"/>
              <a:gd name="connsiteX0" fmla="*/ 35560 w 1193730"/>
              <a:gd name="connsiteY0" fmla="*/ 27940 h 1718262"/>
              <a:gd name="connsiteX1" fmla="*/ 264160 w 1193730"/>
              <a:gd name="connsiteY1" fmla="*/ 88900 h 1718262"/>
              <a:gd name="connsiteX2" fmla="*/ 340360 w 1193730"/>
              <a:gd name="connsiteY2" fmla="*/ 119380 h 1718262"/>
              <a:gd name="connsiteX3" fmla="*/ 574384 w 1193730"/>
              <a:gd name="connsiteY3" fmla="*/ 237913 h 1718262"/>
              <a:gd name="connsiteX4" fmla="*/ 706120 w 1193730"/>
              <a:gd name="connsiteY4" fmla="*/ 485140 h 1718262"/>
              <a:gd name="connsiteX5" fmla="*/ 1159921 w 1193730"/>
              <a:gd name="connsiteY5" fmla="*/ 1427480 h 1718262"/>
              <a:gd name="connsiteX6" fmla="*/ 908977 w 1193730"/>
              <a:gd name="connsiteY6" fmla="*/ 1665393 h 1718262"/>
              <a:gd name="connsiteX7" fmla="*/ 658031 w 1193730"/>
              <a:gd name="connsiteY7" fmla="*/ 1110264 h 1718262"/>
              <a:gd name="connsiteX8" fmla="*/ 574383 w 1193730"/>
              <a:gd name="connsiteY8" fmla="*/ 793044 h 1718262"/>
              <a:gd name="connsiteX9" fmla="*/ 172720 w 1193730"/>
              <a:gd name="connsiteY9" fmla="*/ 546100 h 1718262"/>
              <a:gd name="connsiteX10" fmla="*/ 96520 w 1193730"/>
              <a:gd name="connsiteY10" fmla="*/ 454660 h 1718262"/>
              <a:gd name="connsiteX11" fmla="*/ 50800 w 1193730"/>
              <a:gd name="connsiteY11" fmla="*/ 256540 h 1718262"/>
              <a:gd name="connsiteX12" fmla="*/ 35560 w 1193730"/>
              <a:gd name="connsiteY12" fmla="*/ 27940 h 1718262"/>
              <a:gd name="connsiteX0" fmla="*/ 35560 w 1193730"/>
              <a:gd name="connsiteY0" fmla="*/ 27940 h 1682088"/>
              <a:gd name="connsiteX1" fmla="*/ 264160 w 1193730"/>
              <a:gd name="connsiteY1" fmla="*/ 88900 h 1682088"/>
              <a:gd name="connsiteX2" fmla="*/ 340360 w 1193730"/>
              <a:gd name="connsiteY2" fmla="*/ 119380 h 1682088"/>
              <a:gd name="connsiteX3" fmla="*/ 574384 w 1193730"/>
              <a:gd name="connsiteY3" fmla="*/ 237913 h 1682088"/>
              <a:gd name="connsiteX4" fmla="*/ 706120 w 1193730"/>
              <a:gd name="connsiteY4" fmla="*/ 485140 h 1682088"/>
              <a:gd name="connsiteX5" fmla="*/ 1159921 w 1193730"/>
              <a:gd name="connsiteY5" fmla="*/ 1427480 h 1682088"/>
              <a:gd name="connsiteX6" fmla="*/ 908977 w 1193730"/>
              <a:gd name="connsiteY6" fmla="*/ 1665393 h 1682088"/>
              <a:gd name="connsiteX7" fmla="*/ 729353 w 1193730"/>
              <a:gd name="connsiteY7" fmla="*/ 1327307 h 1682088"/>
              <a:gd name="connsiteX8" fmla="*/ 658031 w 1193730"/>
              <a:gd name="connsiteY8" fmla="*/ 1110264 h 1682088"/>
              <a:gd name="connsiteX9" fmla="*/ 574383 w 1193730"/>
              <a:gd name="connsiteY9" fmla="*/ 793044 h 1682088"/>
              <a:gd name="connsiteX10" fmla="*/ 172720 w 1193730"/>
              <a:gd name="connsiteY10" fmla="*/ 546100 h 1682088"/>
              <a:gd name="connsiteX11" fmla="*/ 96520 w 1193730"/>
              <a:gd name="connsiteY11" fmla="*/ 454660 h 1682088"/>
              <a:gd name="connsiteX12" fmla="*/ 50800 w 1193730"/>
              <a:gd name="connsiteY12" fmla="*/ 256540 h 1682088"/>
              <a:gd name="connsiteX13" fmla="*/ 35560 w 1193730"/>
              <a:gd name="connsiteY13" fmla="*/ 27940 h 1682088"/>
              <a:gd name="connsiteX0" fmla="*/ 35560 w 1193730"/>
              <a:gd name="connsiteY0" fmla="*/ 27940 h 1691827"/>
              <a:gd name="connsiteX1" fmla="*/ 264160 w 1193730"/>
              <a:gd name="connsiteY1" fmla="*/ 88900 h 1691827"/>
              <a:gd name="connsiteX2" fmla="*/ 340360 w 1193730"/>
              <a:gd name="connsiteY2" fmla="*/ 119380 h 1691827"/>
              <a:gd name="connsiteX3" fmla="*/ 574384 w 1193730"/>
              <a:gd name="connsiteY3" fmla="*/ 237913 h 1691827"/>
              <a:gd name="connsiteX4" fmla="*/ 706120 w 1193730"/>
              <a:gd name="connsiteY4" fmla="*/ 485140 h 1691827"/>
              <a:gd name="connsiteX5" fmla="*/ 1159921 w 1193730"/>
              <a:gd name="connsiteY5" fmla="*/ 1427480 h 1691827"/>
              <a:gd name="connsiteX6" fmla="*/ 908977 w 1193730"/>
              <a:gd name="connsiteY6" fmla="*/ 1665393 h 1691827"/>
              <a:gd name="connsiteX7" fmla="*/ 741680 w 1193730"/>
              <a:gd name="connsiteY7" fmla="*/ 1268873 h 1691827"/>
              <a:gd name="connsiteX8" fmla="*/ 658031 w 1193730"/>
              <a:gd name="connsiteY8" fmla="*/ 1110264 h 1691827"/>
              <a:gd name="connsiteX9" fmla="*/ 574383 w 1193730"/>
              <a:gd name="connsiteY9" fmla="*/ 793044 h 1691827"/>
              <a:gd name="connsiteX10" fmla="*/ 172720 w 1193730"/>
              <a:gd name="connsiteY10" fmla="*/ 546100 h 1691827"/>
              <a:gd name="connsiteX11" fmla="*/ 96520 w 1193730"/>
              <a:gd name="connsiteY11" fmla="*/ 454660 h 1691827"/>
              <a:gd name="connsiteX12" fmla="*/ 50800 w 1193730"/>
              <a:gd name="connsiteY12" fmla="*/ 256540 h 1691827"/>
              <a:gd name="connsiteX13" fmla="*/ 35560 w 1193730"/>
              <a:gd name="connsiteY13" fmla="*/ 27940 h 1691827"/>
              <a:gd name="connsiteX0" fmla="*/ 35560 w 1193730"/>
              <a:gd name="connsiteY0" fmla="*/ 27940 h 1691827"/>
              <a:gd name="connsiteX1" fmla="*/ 264160 w 1193730"/>
              <a:gd name="connsiteY1" fmla="*/ 88900 h 1691827"/>
              <a:gd name="connsiteX2" fmla="*/ 340360 w 1193730"/>
              <a:gd name="connsiteY2" fmla="*/ 119380 h 1691827"/>
              <a:gd name="connsiteX3" fmla="*/ 574384 w 1193730"/>
              <a:gd name="connsiteY3" fmla="*/ 237913 h 1691827"/>
              <a:gd name="connsiteX4" fmla="*/ 706120 w 1193730"/>
              <a:gd name="connsiteY4" fmla="*/ 485140 h 1691827"/>
              <a:gd name="connsiteX5" fmla="*/ 1159921 w 1193730"/>
              <a:gd name="connsiteY5" fmla="*/ 1427480 h 1691827"/>
              <a:gd name="connsiteX6" fmla="*/ 908977 w 1193730"/>
              <a:gd name="connsiteY6" fmla="*/ 1665393 h 1691827"/>
              <a:gd name="connsiteX7" fmla="*/ 741680 w 1193730"/>
              <a:gd name="connsiteY7" fmla="*/ 1268873 h 1691827"/>
              <a:gd name="connsiteX8" fmla="*/ 658031 w 1193730"/>
              <a:gd name="connsiteY8" fmla="*/ 1189568 h 1691827"/>
              <a:gd name="connsiteX9" fmla="*/ 574383 w 1193730"/>
              <a:gd name="connsiteY9" fmla="*/ 793044 h 1691827"/>
              <a:gd name="connsiteX10" fmla="*/ 172720 w 1193730"/>
              <a:gd name="connsiteY10" fmla="*/ 546100 h 1691827"/>
              <a:gd name="connsiteX11" fmla="*/ 96520 w 1193730"/>
              <a:gd name="connsiteY11" fmla="*/ 454660 h 1691827"/>
              <a:gd name="connsiteX12" fmla="*/ 50800 w 1193730"/>
              <a:gd name="connsiteY12" fmla="*/ 256540 h 1691827"/>
              <a:gd name="connsiteX13" fmla="*/ 35560 w 1193730"/>
              <a:gd name="connsiteY13" fmla="*/ 27940 h 1691827"/>
              <a:gd name="connsiteX0" fmla="*/ 35560 w 1193730"/>
              <a:gd name="connsiteY0" fmla="*/ 27940 h 1678610"/>
              <a:gd name="connsiteX1" fmla="*/ 264160 w 1193730"/>
              <a:gd name="connsiteY1" fmla="*/ 88900 h 1678610"/>
              <a:gd name="connsiteX2" fmla="*/ 340360 w 1193730"/>
              <a:gd name="connsiteY2" fmla="*/ 119380 h 1678610"/>
              <a:gd name="connsiteX3" fmla="*/ 574384 w 1193730"/>
              <a:gd name="connsiteY3" fmla="*/ 237913 h 1678610"/>
              <a:gd name="connsiteX4" fmla="*/ 706120 w 1193730"/>
              <a:gd name="connsiteY4" fmla="*/ 485140 h 1678610"/>
              <a:gd name="connsiteX5" fmla="*/ 1159921 w 1193730"/>
              <a:gd name="connsiteY5" fmla="*/ 1427480 h 1678610"/>
              <a:gd name="connsiteX6" fmla="*/ 908977 w 1193730"/>
              <a:gd name="connsiteY6" fmla="*/ 1665393 h 1678610"/>
              <a:gd name="connsiteX7" fmla="*/ 825328 w 1193730"/>
              <a:gd name="connsiteY7" fmla="*/ 1348177 h 1678610"/>
              <a:gd name="connsiteX8" fmla="*/ 658031 w 1193730"/>
              <a:gd name="connsiteY8" fmla="*/ 1189568 h 1678610"/>
              <a:gd name="connsiteX9" fmla="*/ 574383 w 1193730"/>
              <a:gd name="connsiteY9" fmla="*/ 793044 h 1678610"/>
              <a:gd name="connsiteX10" fmla="*/ 172720 w 1193730"/>
              <a:gd name="connsiteY10" fmla="*/ 546100 h 1678610"/>
              <a:gd name="connsiteX11" fmla="*/ 96520 w 1193730"/>
              <a:gd name="connsiteY11" fmla="*/ 454660 h 1678610"/>
              <a:gd name="connsiteX12" fmla="*/ 50800 w 1193730"/>
              <a:gd name="connsiteY12" fmla="*/ 256540 h 1678610"/>
              <a:gd name="connsiteX13" fmla="*/ 35560 w 1193730"/>
              <a:gd name="connsiteY13" fmla="*/ 27940 h 1678610"/>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172720 w 1193730"/>
              <a:gd name="connsiteY10" fmla="*/ 546100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07087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574383 w 1193730"/>
              <a:gd name="connsiteY10" fmla="*/ 713742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574383 w 1193730"/>
              <a:gd name="connsiteY10" fmla="*/ 713742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3730" h="1610972">
                <a:moveTo>
                  <a:pt x="35560" y="27940"/>
                </a:moveTo>
                <a:cubicBezTo>
                  <a:pt x="71120" y="0"/>
                  <a:pt x="213360" y="73660"/>
                  <a:pt x="264160" y="88900"/>
                </a:cubicBezTo>
                <a:cubicBezTo>
                  <a:pt x="314960" y="104140"/>
                  <a:pt x="288656" y="94544"/>
                  <a:pt x="340360" y="119380"/>
                </a:cubicBezTo>
                <a:cubicBezTo>
                  <a:pt x="392064" y="144216"/>
                  <a:pt x="574384" y="237913"/>
                  <a:pt x="574384" y="237913"/>
                </a:cubicBezTo>
                <a:cubicBezTo>
                  <a:pt x="635344" y="298873"/>
                  <a:pt x="608531" y="286879"/>
                  <a:pt x="706120" y="485140"/>
                </a:cubicBezTo>
                <a:cubicBezTo>
                  <a:pt x="803709" y="683401"/>
                  <a:pt x="1126112" y="1243988"/>
                  <a:pt x="1159921" y="1427480"/>
                </a:cubicBezTo>
                <a:cubicBezTo>
                  <a:pt x="1193730" y="1610972"/>
                  <a:pt x="964741" y="1599308"/>
                  <a:pt x="908976" y="1586091"/>
                </a:cubicBezTo>
                <a:cubicBezTo>
                  <a:pt x="853211" y="1572874"/>
                  <a:pt x="867152" y="1414264"/>
                  <a:pt x="825328" y="1348177"/>
                </a:cubicBezTo>
                <a:cubicBezTo>
                  <a:pt x="783504" y="1282090"/>
                  <a:pt x="699855" y="1282090"/>
                  <a:pt x="658031" y="1189568"/>
                </a:cubicBezTo>
                <a:cubicBezTo>
                  <a:pt x="616207" y="1097046"/>
                  <a:pt x="588324" y="872348"/>
                  <a:pt x="574383" y="793044"/>
                </a:cubicBezTo>
                <a:cubicBezTo>
                  <a:pt x="560442" y="713740"/>
                  <a:pt x="588324" y="753394"/>
                  <a:pt x="574383" y="713742"/>
                </a:cubicBezTo>
                <a:cubicBezTo>
                  <a:pt x="560442" y="674090"/>
                  <a:pt x="570379" y="598313"/>
                  <a:pt x="490735" y="555133"/>
                </a:cubicBezTo>
                <a:cubicBezTo>
                  <a:pt x="411091" y="511953"/>
                  <a:pt x="169843" y="504426"/>
                  <a:pt x="96520" y="454660"/>
                </a:cubicBezTo>
                <a:cubicBezTo>
                  <a:pt x="23198" y="404895"/>
                  <a:pt x="63500" y="327660"/>
                  <a:pt x="50800" y="256540"/>
                </a:cubicBezTo>
                <a:cubicBezTo>
                  <a:pt x="38100" y="185420"/>
                  <a:pt x="0" y="55880"/>
                  <a:pt x="35560" y="27940"/>
                </a:cubicBezTo>
                <a:close/>
              </a:path>
            </a:pathLst>
          </a:custGeom>
          <a:solidFill>
            <a:srgbClr val="5C2C04"/>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010660" y="3291840"/>
            <a:ext cx="1689100" cy="2672080"/>
          </a:xfrm>
          <a:custGeom>
            <a:avLst/>
            <a:gdLst>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85140 w 1689100"/>
              <a:gd name="connsiteY25" fmla="*/ 1920240 h 2814320"/>
              <a:gd name="connsiteX26" fmla="*/ 485140 w 1689100"/>
              <a:gd name="connsiteY26" fmla="*/ 178308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85140 w 1689100"/>
              <a:gd name="connsiteY26" fmla="*/ 178308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08940 w 1689100"/>
              <a:gd name="connsiteY26" fmla="*/ 173736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32740 w 1689100"/>
              <a:gd name="connsiteY22" fmla="*/ 242316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08940 w 1689100"/>
              <a:gd name="connsiteY26" fmla="*/ 173736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21940"/>
              <a:gd name="connsiteX1" fmla="*/ 287020 w 1689100"/>
              <a:gd name="connsiteY1" fmla="*/ 106680 h 2821940"/>
              <a:gd name="connsiteX2" fmla="*/ 515620 w 1689100"/>
              <a:gd name="connsiteY2" fmla="*/ 670560 h 2821940"/>
              <a:gd name="connsiteX3" fmla="*/ 683260 w 1689100"/>
              <a:gd name="connsiteY3" fmla="*/ 1021080 h 2821940"/>
              <a:gd name="connsiteX4" fmla="*/ 698500 w 1689100"/>
              <a:gd name="connsiteY4" fmla="*/ 1280160 h 2821940"/>
              <a:gd name="connsiteX5" fmla="*/ 1064260 w 1689100"/>
              <a:gd name="connsiteY5" fmla="*/ 1645920 h 2821940"/>
              <a:gd name="connsiteX6" fmla="*/ 1323340 w 1689100"/>
              <a:gd name="connsiteY6" fmla="*/ 1981200 h 2821940"/>
              <a:gd name="connsiteX7" fmla="*/ 1643380 w 1689100"/>
              <a:gd name="connsiteY7" fmla="*/ 2301240 h 2821940"/>
              <a:gd name="connsiteX8" fmla="*/ 1597660 w 1689100"/>
              <a:gd name="connsiteY8" fmla="*/ 2423160 h 2821940"/>
              <a:gd name="connsiteX9" fmla="*/ 1658620 w 1689100"/>
              <a:gd name="connsiteY9" fmla="*/ 2514600 h 2821940"/>
              <a:gd name="connsiteX10" fmla="*/ 1658620 w 1689100"/>
              <a:gd name="connsiteY10" fmla="*/ 2606040 h 2821940"/>
              <a:gd name="connsiteX11" fmla="*/ 1490980 w 1689100"/>
              <a:gd name="connsiteY11" fmla="*/ 2636520 h 2821940"/>
              <a:gd name="connsiteX12" fmla="*/ 1399540 w 1689100"/>
              <a:gd name="connsiteY12" fmla="*/ 2667000 h 2821940"/>
              <a:gd name="connsiteX13" fmla="*/ 1033780 w 1689100"/>
              <a:gd name="connsiteY13" fmla="*/ 2667000 h 2821940"/>
              <a:gd name="connsiteX14" fmla="*/ 896620 w 1689100"/>
              <a:gd name="connsiteY14" fmla="*/ 2651760 h 2821940"/>
              <a:gd name="connsiteX15" fmla="*/ 805180 w 1689100"/>
              <a:gd name="connsiteY15" fmla="*/ 2575560 h 2821940"/>
              <a:gd name="connsiteX16" fmla="*/ 683260 w 1689100"/>
              <a:gd name="connsiteY16" fmla="*/ 2392680 h 2821940"/>
              <a:gd name="connsiteX17" fmla="*/ 591820 w 1689100"/>
              <a:gd name="connsiteY17" fmla="*/ 2407920 h 2821940"/>
              <a:gd name="connsiteX18" fmla="*/ 728980 w 1689100"/>
              <a:gd name="connsiteY18" fmla="*/ 2697480 h 2821940"/>
              <a:gd name="connsiteX19" fmla="*/ 728980 w 1689100"/>
              <a:gd name="connsiteY19" fmla="*/ 2804160 h 2821940"/>
              <a:gd name="connsiteX20" fmla="*/ 591820 w 1689100"/>
              <a:gd name="connsiteY20" fmla="*/ 2758440 h 2821940"/>
              <a:gd name="connsiteX21" fmla="*/ 332740 w 1689100"/>
              <a:gd name="connsiteY21" fmla="*/ 2423160 h 2821940"/>
              <a:gd name="connsiteX22" fmla="*/ 347980 w 1689100"/>
              <a:gd name="connsiteY22" fmla="*/ 2133600 h 2821940"/>
              <a:gd name="connsiteX23" fmla="*/ 317500 w 1689100"/>
              <a:gd name="connsiteY23" fmla="*/ 2042160 h 2821940"/>
              <a:gd name="connsiteX24" fmla="*/ 408940 w 1689100"/>
              <a:gd name="connsiteY24" fmla="*/ 1889760 h 2821940"/>
              <a:gd name="connsiteX25" fmla="*/ 408940 w 1689100"/>
              <a:gd name="connsiteY25" fmla="*/ 1737360 h 2821940"/>
              <a:gd name="connsiteX26" fmla="*/ 271780 w 1689100"/>
              <a:gd name="connsiteY26" fmla="*/ 1478280 h 2821940"/>
              <a:gd name="connsiteX27" fmla="*/ 43180 w 1689100"/>
              <a:gd name="connsiteY27" fmla="*/ 1341120 h 2821940"/>
              <a:gd name="connsiteX28" fmla="*/ 12700 w 1689100"/>
              <a:gd name="connsiteY28" fmla="*/ 1082040 h 2821940"/>
              <a:gd name="connsiteX29" fmla="*/ 58420 w 1689100"/>
              <a:gd name="connsiteY29" fmla="*/ 807720 h 2821940"/>
              <a:gd name="connsiteX30" fmla="*/ 119380 w 1689100"/>
              <a:gd name="connsiteY30" fmla="*/ 457200 h 2821940"/>
              <a:gd name="connsiteX31" fmla="*/ 134620 w 1689100"/>
              <a:gd name="connsiteY31" fmla="*/ 213360 h 2821940"/>
              <a:gd name="connsiteX32" fmla="*/ 149860 w 1689100"/>
              <a:gd name="connsiteY32" fmla="*/ 30480 h 2821940"/>
              <a:gd name="connsiteX0" fmla="*/ 149860 w 1689100"/>
              <a:gd name="connsiteY0" fmla="*/ 30480 h 2862580"/>
              <a:gd name="connsiteX1" fmla="*/ 287020 w 1689100"/>
              <a:gd name="connsiteY1" fmla="*/ 106680 h 2862580"/>
              <a:gd name="connsiteX2" fmla="*/ 515620 w 1689100"/>
              <a:gd name="connsiteY2" fmla="*/ 670560 h 2862580"/>
              <a:gd name="connsiteX3" fmla="*/ 683260 w 1689100"/>
              <a:gd name="connsiteY3" fmla="*/ 1021080 h 2862580"/>
              <a:gd name="connsiteX4" fmla="*/ 698500 w 1689100"/>
              <a:gd name="connsiteY4" fmla="*/ 1280160 h 2862580"/>
              <a:gd name="connsiteX5" fmla="*/ 1064260 w 1689100"/>
              <a:gd name="connsiteY5" fmla="*/ 1645920 h 2862580"/>
              <a:gd name="connsiteX6" fmla="*/ 1323340 w 1689100"/>
              <a:gd name="connsiteY6" fmla="*/ 1981200 h 2862580"/>
              <a:gd name="connsiteX7" fmla="*/ 1643380 w 1689100"/>
              <a:gd name="connsiteY7" fmla="*/ 2301240 h 2862580"/>
              <a:gd name="connsiteX8" fmla="*/ 1597660 w 1689100"/>
              <a:gd name="connsiteY8" fmla="*/ 2423160 h 2862580"/>
              <a:gd name="connsiteX9" fmla="*/ 1658620 w 1689100"/>
              <a:gd name="connsiteY9" fmla="*/ 2514600 h 2862580"/>
              <a:gd name="connsiteX10" fmla="*/ 1658620 w 1689100"/>
              <a:gd name="connsiteY10" fmla="*/ 2606040 h 2862580"/>
              <a:gd name="connsiteX11" fmla="*/ 1490980 w 1689100"/>
              <a:gd name="connsiteY11" fmla="*/ 2636520 h 2862580"/>
              <a:gd name="connsiteX12" fmla="*/ 1399540 w 1689100"/>
              <a:gd name="connsiteY12" fmla="*/ 2667000 h 2862580"/>
              <a:gd name="connsiteX13" fmla="*/ 1033780 w 1689100"/>
              <a:gd name="connsiteY13" fmla="*/ 2667000 h 2862580"/>
              <a:gd name="connsiteX14" fmla="*/ 896620 w 1689100"/>
              <a:gd name="connsiteY14" fmla="*/ 2651760 h 2862580"/>
              <a:gd name="connsiteX15" fmla="*/ 805180 w 1689100"/>
              <a:gd name="connsiteY15" fmla="*/ 2575560 h 2862580"/>
              <a:gd name="connsiteX16" fmla="*/ 683260 w 1689100"/>
              <a:gd name="connsiteY16" fmla="*/ 2392680 h 2862580"/>
              <a:gd name="connsiteX17" fmla="*/ 591820 w 1689100"/>
              <a:gd name="connsiteY17" fmla="*/ 2407920 h 2862580"/>
              <a:gd name="connsiteX18" fmla="*/ 728980 w 1689100"/>
              <a:gd name="connsiteY18" fmla="*/ 2804160 h 2862580"/>
              <a:gd name="connsiteX19" fmla="*/ 591820 w 1689100"/>
              <a:gd name="connsiteY19" fmla="*/ 2758440 h 2862580"/>
              <a:gd name="connsiteX20" fmla="*/ 332740 w 1689100"/>
              <a:gd name="connsiteY20" fmla="*/ 2423160 h 2862580"/>
              <a:gd name="connsiteX21" fmla="*/ 347980 w 1689100"/>
              <a:gd name="connsiteY21" fmla="*/ 2133600 h 2862580"/>
              <a:gd name="connsiteX22" fmla="*/ 317500 w 1689100"/>
              <a:gd name="connsiteY22" fmla="*/ 2042160 h 2862580"/>
              <a:gd name="connsiteX23" fmla="*/ 408940 w 1689100"/>
              <a:gd name="connsiteY23" fmla="*/ 1889760 h 2862580"/>
              <a:gd name="connsiteX24" fmla="*/ 408940 w 1689100"/>
              <a:gd name="connsiteY24" fmla="*/ 1737360 h 2862580"/>
              <a:gd name="connsiteX25" fmla="*/ 271780 w 1689100"/>
              <a:gd name="connsiteY25" fmla="*/ 1478280 h 2862580"/>
              <a:gd name="connsiteX26" fmla="*/ 43180 w 1689100"/>
              <a:gd name="connsiteY26" fmla="*/ 1341120 h 2862580"/>
              <a:gd name="connsiteX27" fmla="*/ 12700 w 1689100"/>
              <a:gd name="connsiteY27" fmla="*/ 1082040 h 2862580"/>
              <a:gd name="connsiteX28" fmla="*/ 58420 w 1689100"/>
              <a:gd name="connsiteY28" fmla="*/ 807720 h 2862580"/>
              <a:gd name="connsiteX29" fmla="*/ 119380 w 1689100"/>
              <a:gd name="connsiteY29" fmla="*/ 457200 h 2862580"/>
              <a:gd name="connsiteX30" fmla="*/ 134620 w 1689100"/>
              <a:gd name="connsiteY30" fmla="*/ 213360 h 2862580"/>
              <a:gd name="connsiteX31" fmla="*/ 149860 w 1689100"/>
              <a:gd name="connsiteY31" fmla="*/ 30480 h 2862580"/>
              <a:gd name="connsiteX0" fmla="*/ 149860 w 1689100"/>
              <a:gd name="connsiteY0" fmla="*/ 30480 h 2806700"/>
              <a:gd name="connsiteX1" fmla="*/ 287020 w 1689100"/>
              <a:gd name="connsiteY1" fmla="*/ 106680 h 2806700"/>
              <a:gd name="connsiteX2" fmla="*/ 515620 w 1689100"/>
              <a:gd name="connsiteY2" fmla="*/ 670560 h 2806700"/>
              <a:gd name="connsiteX3" fmla="*/ 683260 w 1689100"/>
              <a:gd name="connsiteY3" fmla="*/ 1021080 h 2806700"/>
              <a:gd name="connsiteX4" fmla="*/ 698500 w 1689100"/>
              <a:gd name="connsiteY4" fmla="*/ 1280160 h 2806700"/>
              <a:gd name="connsiteX5" fmla="*/ 1064260 w 1689100"/>
              <a:gd name="connsiteY5" fmla="*/ 1645920 h 2806700"/>
              <a:gd name="connsiteX6" fmla="*/ 1323340 w 1689100"/>
              <a:gd name="connsiteY6" fmla="*/ 1981200 h 2806700"/>
              <a:gd name="connsiteX7" fmla="*/ 1643380 w 1689100"/>
              <a:gd name="connsiteY7" fmla="*/ 2301240 h 2806700"/>
              <a:gd name="connsiteX8" fmla="*/ 1597660 w 1689100"/>
              <a:gd name="connsiteY8" fmla="*/ 2423160 h 2806700"/>
              <a:gd name="connsiteX9" fmla="*/ 1658620 w 1689100"/>
              <a:gd name="connsiteY9" fmla="*/ 2514600 h 2806700"/>
              <a:gd name="connsiteX10" fmla="*/ 1658620 w 1689100"/>
              <a:gd name="connsiteY10" fmla="*/ 2606040 h 2806700"/>
              <a:gd name="connsiteX11" fmla="*/ 1490980 w 1689100"/>
              <a:gd name="connsiteY11" fmla="*/ 2636520 h 2806700"/>
              <a:gd name="connsiteX12" fmla="*/ 1399540 w 1689100"/>
              <a:gd name="connsiteY12" fmla="*/ 2667000 h 2806700"/>
              <a:gd name="connsiteX13" fmla="*/ 1033780 w 1689100"/>
              <a:gd name="connsiteY13" fmla="*/ 2667000 h 2806700"/>
              <a:gd name="connsiteX14" fmla="*/ 896620 w 1689100"/>
              <a:gd name="connsiteY14" fmla="*/ 2651760 h 2806700"/>
              <a:gd name="connsiteX15" fmla="*/ 805180 w 1689100"/>
              <a:gd name="connsiteY15" fmla="*/ 2575560 h 2806700"/>
              <a:gd name="connsiteX16" fmla="*/ 683260 w 1689100"/>
              <a:gd name="connsiteY16" fmla="*/ 2392680 h 2806700"/>
              <a:gd name="connsiteX17" fmla="*/ 591820 w 1689100"/>
              <a:gd name="connsiteY17" fmla="*/ 2407920 h 2806700"/>
              <a:gd name="connsiteX18" fmla="*/ 728980 w 1689100"/>
              <a:gd name="connsiteY18" fmla="*/ 2804160 h 2806700"/>
              <a:gd name="connsiteX19" fmla="*/ 332740 w 1689100"/>
              <a:gd name="connsiteY19" fmla="*/ 2423160 h 2806700"/>
              <a:gd name="connsiteX20" fmla="*/ 347980 w 1689100"/>
              <a:gd name="connsiteY20" fmla="*/ 2133600 h 2806700"/>
              <a:gd name="connsiteX21" fmla="*/ 317500 w 1689100"/>
              <a:gd name="connsiteY21" fmla="*/ 2042160 h 2806700"/>
              <a:gd name="connsiteX22" fmla="*/ 408940 w 1689100"/>
              <a:gd name="connsiteY22" fmla="*/ 1889760 h 2806700"/>
              <a:gd name="connsiteX23" fmla="*/ 408940 w 1689100"/>
              <a:gd name="connsiteY23" fmla="*/ 1737360 h 2806700"/>
              <a:gd name="connsiteX24" fmla="*/ 271780 w 1689100"/>
              <a:gd name="connsiteY24" fmla="*/ 1478280 h 2806700"/>
              <a:gd name="connsiteX25" fmla="*/ 43180 w 1689100"/>
              <a:gd name="connsiteY25" fmla="*/ 1341120 h 2806700"/>
              <a:gd name="connsiteX26" fmla="*/ 12700 w 1689100"/>
              <a:gd name="connsiteY26" fmla="*/ 1082040 h 2806700"/>
              <a:gd name="connsiteX27" fmla="*/ 58420 w 1689100"/>
              <a:gd name="connsiteY27" fmla="*/ 807720 h 2806700"/>
              <a:gd name="connsiteX28" fmla="*/ 119380 w 1689100"/>
              <a:gd name="connsiteY28" fmla="*/ 457200 h 2806700"/>
              <a:gd name="connsiteX29" fmla="*/ 134620 w 1689100"/>
              <a:gd name="connsiteY29" fmla="*/ 213360 h 2806700"/>
              <a:gd name="connsiteX30" fmla="*/ 149860 w 1689100"/>
              <a:gd name="connsiteY30" fmla="*/ 30480 h 280670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32740 w 1689100"/>
              <a:gd name="connsiteY18" fmla="*/ 2423160 h 2672080"/>
              <a:gd name="connsiteX19" fmla="*/ 347980 w 1689100"/>
              <a:gd name="connsiteY19" fmla="*/ 2133600 h 2672080"/>
              <a:gd name="connsiteX20" fmla="*/ 317500 w 1689100"/>
              <a:gd name="connsiteY20" fmla="*/ 2042160 h 2672080"/>
              <a:gd name="connsiteX21" fmla="*/ 408940 w 1689100"/>
              <a:gd name="connsiteY21" fmla="*/ 1889760 h 2672080"/>
              <a:gd name="connsiteX22" fmla="*/ 408940 w 1689100"/>
              <a:gd name="connsiteY22" fmla="*/ 1737360 h 2672080"/>
              <a:gd name="connsiteX23" fmla="*/ 271780 w 1689100"/>
              <a:gd name="connsiteY23" fmla="*/ 1478280 h 2672080"/>
              <a:gd name="connsiteX24" fmla="*/ 43180 w 1689100"/>
              <a:gd name="connsiteY24" fmla="*/ 1341120 h 2672080"/>
              <a:gd name="connsiteX25" fmla="*/ 12700 w 1689100"/>
              <a:gd name="connsiteY25" fmla="*/ 1082040 h 2672080"/>
              <a:gd name="connsiteX26" fmla="*/ 58420 w 1689100"/>
              <a:gd name="connsiteY26" fmla="*/ 807720 h 2672080"/>
              <a:gd name="connsiteX27" fmla="*/ 119380 w 1689100"/>
              <a:gd name="connsiteY27" fmla="*/ 457200 h 2672080"/>
              <a:gd name="connsiteX28" fmla="*/ 134620 w 1689100"/>
              <a:gd name="connsiteY28" fmla="*/ 213360 h 2672080"/>
              <a:gd name="connsiteX29" fmla="*/ 149860 w 1689100"/>
              <a:gd name="connsiteY29"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47980 w 1689100"/>
              <a:gd name="connsiteY18" fmla="*/ 2133600 h 2672080"/>
              <a:gd name="connsiteX19" fmla="*/ 317500 w 1689100"/>
              <a:gd name="connsiteY19" fmla="*/ 2042160 h 2672080"/>
              <a:gd name="connsiteX20" fmla="*/ 408940 w 1689100"/>
              <a:gd name="connsiteY20" fmla="*/ 1889760 h 2672080"/>
              <a:gd name="connsiteX21" fmla="*/ 408940 w 1689100"/>
              <a:gd name="connsiteY21" fmla="*/ 1737360 h 2672080"/>
              <a:gd name="connsiteX22" fmla="*/ 271780 w 1689100"/>
              <a:gd name="connsiteY22" fmla="*/ 1478280 h 2672080"/>
              <a:gd name="connsiteX23" fmla="*/ 43180 w 1689100"/>
              <a:gd name="connsiteY23" fmla="*/ 1341120 h 2672080"/>
              <a:gd name="connsiteX24" fmla="*/ 12700 w 1689100"/>
              <a:gd name="connsiteY24" fmla="*/ 1082040 h 2672080"/>
              <a:gd name="connsiteX25" fmla="*/ 58420 w 1689100"/>
              <a:gd name="connsiteY25" fmla="*/ 807720 h 2672080"/>
              <a:gd name="connsiteX26" fmla="*/ 119380 w 1689100"/>
              <a:gd name="connsiteY26" fmla="*/ 457200 h 2672080"/>
              <a:gd name="connsiteX27" fmla="*/ 134620 w 1689100"/>
              <a:gd name="connsiteY27" fmla="*/ 213360 h 2672080"/>
              <a:gd name="connsiteX28" fmla="*/ 149860 w 1689100"/>
              <a:gd name="connsiteY28"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17500 w 1689100"/>
              <a:gd name="connsiteY18" fmla="*/ 2042160 h 2672080"/>
              <a:gd name="connsiteX19" fmla="*/ 408940 w 1689100"/>
              <a:gd name="connsiteY19" fmla="*/ 1889760 h 2672080"/>
              <a:gd name="connsiteX20" fmla="*/ 408940 w 1689100"/>
              <a:gd name="connsiteY20" fmla="*/ 1737360 h 2672080"/>
              <a:gd name="connsiteX21" fmla="*/ 271780 w 1689100"/>
              <a:gd name="connsiteY21" fmla="*/ 1478280 h 2672080"/>
              <a:gd name="connsiteX22" fmla="*/ 43180 w 1689100"/>
              <a:gd name="connsiteY22" fmla="*/ 1341120 h 2672080"/>
              <a:gd name="connsiteX23" fmla="*/ 12700 w 1689100"/>
              <a:gd name="connsiteY23" fmla="*/ 1082040 h 2672080"/>
              <a:gd name="connsiteX24" fmla="*/ 58420 w 1689100"/>
              <a:gd name="connsiteY24" fmla="*/ 807720 h 2672080"/>
              <a:gd name="connsiteX25" fmla="*/ 119380 w 1689100"/>
              <a:gd name="connsiteY25" fmla="*/ 457200 h 2672080"/>
              <a:gd name="connsiteX26" fmla="*/ 134620 w 1689100"/>
              <a:gd name="connsiteY26" fmla="*/ 213360 h 2672080"/>
              <a:gd name="connsiteX27" fmla="*/ 149860 w 1689100"/>
              <a:gd name="connsiteY27"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08940 w 1689100"/>
              <a:gd name="connsiteY18" fmla="*/ 1889760 h 2672080"/>
              <a:gd name="connsiteX19" fmla="*/ 408940 w 1689100"/>
              <a:gd name="connsiteY19" fmla="*/ 1737360 h 2672080"/>
              <a:gd name="connsiteX20" fmla="*/ 271780 w 1689100"/>
              <a:gd name="connsiteY20" fmla="*/ 1478280 h 2672080"/>
              <a:gd name="connsiteX21" fmla="*/ 43180 w 1689100"/>
              <a:gd name="connsiteY21" fmla="*/ 1341120 h 2672080"/>
              <a:gd name="connsiteX22" fmla="*/ 12700 w 1689100"/>
              <a:gd name="connsiteY22" fmla="*/ 1082040 h 2672080"/>
              <a:gd name="connsiteX23" fmla="*/ 58420 w 1689100"/>
              <a:gd name="connsiteY23" fmla="*/ 807720 h 2672080"/>
              <a:gd name="connsiteX24" fmla="*/ 119380 w 1689100"/>
              <a:gd name="connsiteY24" fmla="*/ 457200 h 2672080"/>
              <a:gd name="connsiteX25" fmla="*/ 134620 w 1689100"/>
              <a:gd name="connsiteY25" fmla="*/ 213360 h 2672080"/>
              <a:gd name="connsiteX26" fmla="*/ 149860 w 1689100"/>
              <a:gd name="connsiteY26" fmla="*/ 30480 h 26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9100" h="2672080">
                <a:moveTo>
                  <a:pt x="149860" y="30480"/>
                </a:moveTo>
                <a:cubicBezTo>
                  <a:pt x="175260" y="12700"/>
                  <a:pt x="226060" y="0"/>
                  <a:pt x="287020" y="106680"/>
                </a:cubicBezTo>
                <a:cubicBezTo>
                  <a:pt x="347980" y="213360"/>
                  <a:pt x="449580" y="518160"/>
                  <a:pt x="515620" y="670560"/>
                </a:cubicBezTo>
                <a:cubicBezTo>
                  <a:pt x="581660" y="822960"/>
                  <a:pt x="652780" y="919480"/>
                  <a:pt x="683260" y="1021080"/>
                </a:cubicBezTo>
                <a:cubicBezTo>
                  <a:pt x="713740" y="1122680"/>
                  <a:pt x="635000" y="1176020"/>
                  <a:pt x="698500" y="1280160"/>
                </a:cubicBezTo>
                <a:cubicBezTo>
                  <a:pt x="762000" y="1384300"/>
                  <a:pt x="960120" y="1529080"/>
                  <a:pt x="1064260" y="1645920"/>
                </a:cubicBezTo>
                <a:cubicBezTo>
                  <a:pt x="1168400" y="1762760"/>
                  <a:pt x="1226820" y="1871980"/>
                  <a:pt x="1323340" y="1981200"/>
                </a:cubicBezTo>
                <a:cubicBezTo>
                  <a:pt x="1419860" y="2090420"/>
                  <a:pt x="1597660" y="2227580"/>
                  <a:pt x="1643380" y="2301240"/>
                </a:cubicBezTo>
                <a:cubicBezTo>
                  <a:pt x="1689100" y="2374900"/>
                  <a:pt x="1595120" y="2387600"/>
                  <a:pt x="1597660" y="2423160"/>
                </a:cubicBezTo>
                <a:cubicBezTo>
                  <a:pt x="1600200" y="2458720"/>
                  <a:pt x="1648460" y="2484120"/>
                  <a:pt x="1658620" y="2514600"/>
                </a:cubicBezTo>
                <a:cubicBezTo>
                  <a:pt x="1668780" y="2545080"/>
                  <a:pt x="1686560" y="2585720"/>
                  <a:pt x="1658620" y="2606040"/>
                </a:cubicBezTo>
                <a:cubicBezTo>
                  <a:pt x="1630680" y="2626360"/>
                  <a:pt x="1534160" y="2626360"/>
                  <a:pt x="1490980" y="2636520"/>
                </a:cubicBezTo>
                <a:cubicBezTo>
                  <a:pt x="1447800" y="2646680"/>
                  <a:pt x="1475740" y="2661920"/>
                  <a:pt x="1399540" y="2667000"/>
                </a:cubicBezTo>
                <a:cubicBezTo>
                  <a:pt x="1323340" y="2672080"/>
                  <a:pt x="1117600" y="2669540"/>
                  <a:pt x="1033780" y="2667000"/>
                </a:cubicBezTo>
                <a:cubicBezTo>
                  <a:pt x="949960" y="2664460"/>
                  <a:pt x="934720" y="2667000"/>
                  <a:pt x="896620" y="2651760"/>
                </a:cubicBezTo>
                <a:cubicBezTo>
                  <a:pt x="858520" y="2636520"/>
                  <a:pt x="840740" y="2618740"/>
                  <a:pt x="805180" y="2575560"/>
                </a:cubicBezTo>
                <a:cubicBezTo>
                  <a:pt x="769620" y="2532380"/>
                  <a:pt x="718820" y="2420620"/>
                  <a:pt x="683260" y="2392680"/>
                </a:cubicBezTo>
                <a:cubicBezTo>
                  <a:pt x="647700" y="2364740"/>
                  <a:pt x="637540" y="2491740"/>
                  <a:pt x="591820" y="2407920"/>
                </a:cubicBezTo>
                <a:cubicBezTo>
                  <a:pt x="546100" y="2324100"/>
                  <a:pt x="439420" y="2001520"/>
                  <a:pt x="408940" y="1889760"/>
                </a:cubicBezTo>
                <a:cubicBezTo>
                  <a:pt x="378460" y="1778000"/>
                  <a:pt x="431800" y="1805940"/>
                  <a:pt x="408940" y="1737360"/>
                </a:cubicBezTo>
                <a:cubicBezTo>
                  <a:pt x="386080" y="1668780"/>
                  <a:pt x="332740" y="1544320"/>
                  <a:pt x="271780" y="1478280"/>
                </a:cubicBezTo>
                <a:cubicBezTo>
                  <a:pt x="210820" y="1412240"/>
                  <a:pt x="86360" y="1407160"/>
                  <a:pt x="43180" y="1341120"/>
                </a:cubicBezTo>
                <a:cubicBezTo>
                  <a:pt x="0" y="1275080"/>
                  <a:pt x="10160" y="1170940"/>
                  <a:pt x="12700" y="1082040"/>
                </a:cubicBezTo>
                <a:cubicBezTo>
                  <a:pt x="15240" y="993140"/>
                  <a:pt x="40640" y="911860"/>
                  <a:pt x="58420" y="807720"/>
                </a:cubicBezTo>
                <a:cubicBezTo>
                  <a:pt x="76200" y="703580"/>
                  <a:pt x="106680" y="556260"/>
                  <a:pt x="119380" y="457200"/>
                </a:cubicBezTo>
                <a:cubicBezTo>
                  <a:pt x="132080" y="358140"/>
                  <a:pt x="129540" y="281940"/>
                  <a:pt x="134620" y="213360"/>
                </a:cubicBezTo>
                <a:cubicBezTo>
                  <a:pt x="139700" y="144780"/>
                  <a:pt x="124460" y="48260"/>
                  <a:pt x="149860" y="30480"/>
                </a:cubicBezTo>
                <a:close/>
              </a:path>
            </a:pathLst>
          </a:custGeom>
          <a:solidFill>
            <a:schemeClr val="accent5">
              <a:lumMod val="60000"/>
              <a:lumOff val="40000"/>
            </a:schemeClr>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286000" y="4038600"/>
            <a:ext cx="3200400" cy="1762760"/>
          </a:xfrm>
          <a:custGeom>
            <a:avLst/>
            <a:gdLst>
              <a:gd name="connsiteX0" fmla="*/ 0 w 3352800"/>
              <a:gd name="connsiteY0" fmla="*/ 1341120 h 1341120"/>
              <a:gd name="connsiteX1" fmla="*/ 944880 w 3352800"/>
              <a:gd name="connsiteY1" fmla="*/ 1203960 h 1341120"/>
              <a:gd name="connsiteX2" fmla="*/ 2590800 w 3352800"/>
              <a:gd name="connsiteY2" fmla="*/ 716280 h 1341120"/>
              <a:gd name="connsiteX3" fmla="*/ 3352800 w 3352800"/>
              <a:gd name="connsiteY3" fmla="*/ 0 h 1341120"/>
              <a:gd name="connsiteX0" fmla="*/ 0 w 3352800"/>
              <a:gd name="connsiteY0" fmla="*/ 1341120 h 1427480"/>
              <a:gd name="connsiteX1" fmla="*/ 944880 w 3352800"/>
              <a:gd name="connsiteY1" fmla="*/ 1203960 h 1427480"/>
              <a:gd name="connsiteX2" fmla="*/ 3352800 w 3352800"/>
              <a:gd name="connsiteY2" fmla="*/ 0 h 1427480"/>
              <a:gd name="connsiteX0" fmla="*/ 0 w 3352800"/>
              <a:gd name="connsiteY0" fmla="*/ 1341120 h 1436235"/>
              <a:gd name="connsiteX1" fmla="*/ 1401435 w 3352800"/>
              <a:gd name="connsiteY1" fmla="*/ 1212715 h 1436235"/>
              <a:gd name="connsiteX2" fmla="*/ 3352800 w 3352800"/>
              <a:gd name="connsiteY2" fmla="*/ 0 h 1436235"/>
              <a:gd name="connsiteX0" fmla="*/ 0 w 3352800"/>
              <a:gd name="connsiteY0" fmla="*/ 1341120 h 1436235"/>
              <a:gd name="connsiteX1" fmla="*/ 1401435 w 3352800"/>
              <a:gd name="connsiteY1" fmla="*/ 1212715 h 1436235"/>
              <a:gd name="connsiteX2" fmla="*/ 3352800 w 3352800"/>
              <a:gd name="connsiteY2" fmla="*/ 0 h 1436235"/>
            </a:gdLst>
            <a:ahLst/>
            <a:cxnLst>
              <a:cxn ang="0">
                <a:pos x="connsiteX0" y="connsiteY0"/>
              </a:cxn>
              <a:cxn ang="0">
                <a:pos x="connsiteX1" y="connsiteY1"/>
              </a:cxn>
              <a:cxn ang="0">
                <a:pos x="connsiteX2" y="connsiteY2"/>
              </a:cxn>
            </a:cxnLst>
            <a:rect l="l" t="t" r="r" b="b"/>
            <a:pathLst>
              <a:path w="3352800" h="1436235">
                <a:moveTo>
                  <a:pt x="0" y="1341120"/>
                </a:moveTo>
                <a:cubicBezTo>
                  <a:pt x="256540" y="1324610"/>
                  <a:pt x="842635" y="1436235"/>
                  <a:pt x="1401435" y="1212715"/>
                </a:cubicBezTo>
                <a:cubicBezTo>
                  <a:pt x="1960235" y="989195"/>
                  <a:pt x="3028547" y="422032"/>
                  <a:pt x="3352800" y="0"/>
                </a:cubicBezTo>
              </a:path>
            </a:pathLst>
          </a:custGeom>
          <a:ln w="127000">
            <a:solidFill>
              <a:schemeClr val="tx1"/>
            </a:solidFill>
            <a:prstDash val="sysDot"/>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500380" y="726440"/>
            <a:ext cx="7785100" cy="2354580"/>
          </a:xfrm>
          <a:custGeom>
            <a:avLst/>
            <a:gdLst>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82260 w 7785100"/>
              <a:gd name="connsiteY63" fmla="*/ 2032000 h 2354580"/>
              <a:gd name="connsiteX64" fmla="*/ 4955540 w 7785100"/>
              <a:gd name="connsiteY64" fmla="*/ 151384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55540 w 7785100"/>
              <a:gd name="connsiteY64" fmla="*/ 151384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00220 w 7785100"/>
              <a:gd name="connsiteY65" fmla="*/ 102616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00220 w 7785100"/>
              <a:gd name="connsiteY65" fmla="*/ 1026160 h 2354580"/>
              <a:gd name="connsiteX66" fmla="*/ 3157220 w 7785100"/>
              <a:gd name="connsiteY66" fmla="*/ 79756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785100" h="2354580">
                <a:moveTo>
                  <a:pt x="1313180" y="1422400"/>
                </a:moveTo>
                <a:cubicBezTo>
                  <a:pt x="1264920" y="1526540"/>
                  <a:pt x="1153160" y="1498600"/>
                  <a:pt x="1130300" y="1559560"/>
                </a:cubicBezTo>
                <a:cubicBezTo>
                  <a:pt x="1107440" y="1620520"/>
                  <a:pt x="1264920" y="1676400"/>
                  <a:pt x="1176020" y="1788160"/>
                </a:cubicBezTo>
                <a:cubicBezTo>
                  <a:pt x="1087120" y="1899920"/>
                  <a:pt x="741680" y="2136140"/>
                  <a:pt x="596900" y="2230120"/>
                </a:cubicBezTo>
                <a:cubicBezTo>
                  <a:pt x="452120" y="2324100"/>
                  <a:pt x="345440" y="2354580"/>
                  <a:pt x="307340" y="2352040"/>
                </a:cubicBezTo>
                <a:cubicBezTo>
                  <a:pt x="269240" y="2349500"/>
                  <a:pt x="304800" y="2278380"/>
                  <a:pt x="368300" y="2214880"/>
                </a:cubicBezTo>
                <a:cubicBezTo>
                  <a:pt x="431800" y="2151380"/>
                  <a:pt x="685800" y="2057400"/>
                  <a:pt x="688340" y="1971040"/>
                </a:cubicBezTo>
                <a:cubicBezTo>
                  <a:pt x="690880" y="1884680"/>
                  <a:pt x="469900" y="1790700"/>
                  <a:pt x="383540" y="1696720"/>
                </a:cubicBezTo>
                <a:cubicBezTo>
                  <a:pt x="297180" y="1602740"/>
                  <a:pt x="149860" y="1488440"/>
                  <a:pt x="170180" y="1407160"/>
                </a:cubicBezTo>
                <a:cubicBezTo>
                  <a:pt x="190500" y="1325880"/>
                  <a:pt x="515620" y="1275080"/>
                  <a:pt x="505460" y="1209040"/>
                </a:cubicBezTo>
                <a:cubicBezTo>
                  <a:pt x="495300" y="1143000"/>
                  <a:pt x="185420" y="1061720"/>
                  <a:pt x="109220" y="1010920"/>
                </a:cubicBezTo>
                <a:cubicBezTo>
                  <a:pt x="33020" y="960120"/>
                  <a:pt x="0" y="937260"/>
                  <a:pt x="48260" y="904240"/>
                </a:cubicBezTo>
                <a:cubicBezTo>
                  <a:pt x="96520" y="871220"/>
                  <a:pt x="378460" y="855980"/>
                  <a:pt x="398780" y="812800"/>
                </a:cubicBezTo>
                <a:cubicBezTo>
                  <a:pt x="419100" y="769620"/>
                  <a:pt x="195580" y="695960"/>
                  <a:pt x="170180" y="645160"/>
                </a:cubicBezTo>
                <a:cubicBezTo>
                  <a:pt x="144780" y="594360"/>
                  <a:pt x="167640" y="558800"/>
                  <a:pt x="246380" y="508000"/>
                </a:cubicBezTo>
                <a:cubicBezTo>
                  <a:pt x="325120" y="457200"/>
                  <a:pt x="642620" y="340360"/>
                  <a:pt x="642620" y="340360"/>
                </a:cubicBezTo>
                <a:cubicBezTo>
                  <a:pt x="762000" y="289560"/>
                  <a:pt x="871220" y="198120"/>
                  <a:pt x="962660" y="203200"/>
                </a:cubicBezTo>
                <a:cubicBezTo>
                  <a:pt x="1054100" y="208280"/>
                  <a:pt x="1049020" y="335280"/>
                  <a:pt x="1191260" y="370840"/>
                </a:cubicBezTo>
                <a:cubicBezTo>
                  <a:pt x="1333500" y="406400"/>
                  <a:pt x="1640840" y="383540"/>
                  <a:pt x="1816100" y="416560"/>
                </a:cubicBezTo>
                <a:cubicBezTo>
                  <a:pt x="1991360" y="449580"/>
                  <a:pt x="2118360" y="556260"/>
                  <a:pt x="2242820" y="568960"/>
                </a:cubicBezTo>
                <a:cubicBezTo>
                  <a:pt x="2367280" y="581660"/>
                  <a:pt x="2443480" y="513080"/>
                  <a:pt x="2562860" y="492760"/>
                </a:cubicBezTo>
                <a:cubicBezTo>
                  <a:pt x="2682240" y="472440"/>
                  <a:pt x="2809240" y="439420"/>
                  <a:pt x="2959100" y="447040"/>
                </a:cubicBezTo>
                <a:cubicBezTo>
                  <a:pt x="3108960" y="454660"/>
                  <a:pt x="3307080" y="515620"/>
                  <a:pt x="3462020" y="538480"/>
                </a:cubicBezTo>
                <a:cubicBezTo>
                  <a:pt x="3616960" y="561340"/>
                  <a:pt x="3853180" y="637540"/>
                  <a:pt x="3888740" y="584200"/>
                </a:cubicBezTo>
                <a:cubicBezTo>
                  <a:pt x="3924300" y="530860"/>
                  <a:pt x="3749040" y="279400"/>
                  <a:pt x="3675380" y="218440"/>
                </a:cubicBezTo>
                <a:cubicBezTo>
                  <a:pt x="3601720" y="157480"/>
                  <a:pt x="3512820" y="226060"/>
                  <a:pt x="3446780" y="218440"/>
                </a:cubicBezTo>
                <a:cubicBezTo>
                  <a:pt x="3380740" y="210820"/>
                  <a:pt x="3319780" y="205740"/>
                  <a:pt x="3279140" y="172720"/>
                </a:cubicBezTo>
                <a:cubicBezTo>
                  <a:pt x="3238500" y="139700"/>
                  <a:pt x="3144520" y="40640"/>
                  <a:pt x="3202940" y="20320"/>
                </a:cubicBezTo>
                <a:cubicBezTo>
                  <a:pt x="3261360" y="0"/>
                  <a:pt x="3629660" y="50800"/>
                  <a:pt x="3629660" y="50800"/>
                </a:cubicBezTo>
                <a:lnTo>
                  <a:pt x="6601460" y="66040"/>
                </a:lnTo>
                <a:cubicBezTo>
                  <a:pt x="7124700" y="68580"/>
                  <a:pt x="6659880" y="10160"/>
                  <a:pt x="6769100" y="66040"/>
                </a:cubicBezTo>
                <a:cubicBezTo>
                  <a:pt x="6878320" y="121920"/>
                  <a:pt x="7157720" y="332740"/>
                  <a:pt x="7256780" y="401320"/>
                </a:cubicBezTo>
                <a:cubicBezTo>
                  <a:pt x="7355840" y="469900"/>
                  <a:pt x="7340600" y="431800"/>
                  <a:pt x="7363460" y="477520"/>
                </a:cubicBezTo>
                <a:cubicBezTo>
                  <a:pt x="7386320" y="523240"/>
                  <a:pt x="7332980" y="632460"/>
                  <a:pt x="7393940" y="675640"/>
                </a:cubicBezTo>
                <a:cubicBezTo>
                  <a:pt x="7454900" y="718820"/>
                  <a:pt x="7673340" y="690880"/>
                  <a:pt x="7729220" y="736600"/>
                </a:cubicBezTo>
                <a:cubicBezTo>
                  <a:pt x="7785100" y="782320"/>
                  <a:pt x="7762240" y="924560"/>
                  <a:pt x="7729220" y="949960"/>
                </a:cubicBezTo>
                <a:cubicBezTo>
                  <a:pt x="7696200" y="975360"/>
                  <a:pt x="7592060" y="891540"/>
                  <a:pt x="7531100" y="889000"/>
                </a:cubicBezTo>
                <a:cubicBezTo>
                  <a:pt x="7470140" y="886460"/>
                  <a:pt x="7363460" y="883920"/>
                  <a:pt x="7363460" y="934720"/>
                </a:cubicBezTo>
                <a:cubicBezTo>
                  <a:pt x="7363460" y="985520"/>
                  <a:pt x="7508240" y="1115060"/>
                  <a:pt x="7531100" y="1193800"/>
                </a:cubicBezTo>
                <a:cubicBezTo>
                  <a:pt x="7553960" y="1272540"/>
                  <a:pt x="7559040" y="1394460"/>
                  <a:pt x="7500620" y="1407160"/>
                </a:cubicBezTo>
                <a:cubicBezTo>
                  <a:pt x="7442200" y="1419860"/>
                  <a:pt x="7180580" y="1270000"/>
                  <a:pt x="7180580" y="1270000"/>
                </a:cubicBezTo>
                <a:cubicBezTo>
                  <a:pt x="7078980" y="1226820"/>
                  <a:pt x="6995160" y="1188720"/>
                  <a:pt x="6891020" y="1148080"/>
                </a:cubicBezTo>
                <a:cubicBezTo>
                  <a:pt x="6786880" y="1107440"/>
                  <a:pt x="6565900" y="1061720"/>
                  <a:pt x="6555740" y="1026160"/>
                </a:cubicBezTo>
                <a:cubicBezTo>
                  <a:pt x="6545580" y="990600"/>
                  <a:pt x="6791960" y="1018540"/>
                  <a:pt x="6830060" y="934720"/>
                </a:cubicBezTo>
                <a:cubicBezTo>
                  <a:pt x="6868160" y="850900"/>
                  <a:pt x="6863080" y="609600"/>
                  <a:pt x="6784340" y="523240"/>
                </a:cubicBezTo>
                <a:cubicBezTo>
                  <a:pt x="6705600" y="436880"/>
                  <a:pt x="6436360" y="403860"/>
                  <a:pt x="6357620" y="416560"/>
                </a:cubicBezTo>
                <a:cubicBezTo>
                  <a:pt x="6278880" y="429260"/>
                  <a:pt x="6342380" y="533400"/>
                  <a:pt x="6311900" y="599440"/>
                </a:cubicBezTo>
                <a:cubicBezTo>
                  <a:pt x="6281420" y="665480"/>
                  <a:pt x="6187440" y="746760"/>
                  <a:pt x="6174740" y="812800"/>
                </a:cubicBezTo>
                <a:cubicBezTo>
                  <a:pt x="6162040" y="878840"/>
                  <a:pt x="6202680" y="939800"/>
                  <a:pt x="6235700" y="995680"/>
                </a:cubicBezTo>
                <a:cubicBezTo>
                  <a:pt x="6268720" y="1051560"/>
                  <a:pt x="6365240" y="1099820"/>
                  <a:pt x="6372860" y="1148080"/>
                </a:cubicBezTo>
                <a:cubicBezTo>
                  <a:pt x="6380480" y="1196340"/>
                  <a:pt x="6324600" y="1259840"/>
                  <a:pt x="6281420" y="1285240"/>
                </a:cubicBezTo>
                <a:cubicBezTo>
                  <a:pt x="6238240" y="1310640"/>
                  <a:pt x="6156960" y="1320800"/>
                  <a:pt x="6113780" y="1300480"/>
                </a:cubicBezTo>
                <a:cubicBezTo>
                  <a:pt x="6070600" y="1280160"/>
                  <a:pt x="6047740" y="1214120"/>
                  <a:pt x="6022340" y="1163320"/>
                </a:cubicBezTo>
                <a:cubicBezTo>
                  <a:pt x="5996940" y="1112520"/>
                  <a:pt x="5986780" y="998220"/>
                  <a:pt x="5961380" y="995680"/>
                </a:cubicBezTo>
                <a:cubicBezTo>
                  <a:pt x="5935980" y="993140"/>
                  <a:pt x="5933440" y="1089660"/>
                  <a:pt x="5869940" y="1148080"/>
                </a:cubicBezTo>
                <a:cubicBezTo>
                  <a:pt x="5806440" y="1206500"/>
                  <a:pt x="5651500" y="1275080"/>
                  <a:pt x="5580380" y="1346200"/>
                </a:cubicBezTo>
                <a:cubicBezTo>
                  <a:pt x="5509260" y="1417320"/>
                  <a:pt x="5471160" y="1508760"/>
                  <a:pt x="5443220" y="1574800"/>
                </a:cubicBezTo>
                <a:cubicBezTo>
                  <a:pt x="5415280" y="1640840"/>
                  <a:pt x="5387340" y="1684020"/>
                  <a:pt x="5412740" y="1742440"/>
                </a:cubicBezTo>
                <a:cubicBezTo>
                  <a:pt x="5438140" y="1800860"/>
                  <a:pt x="5521960" y="1882140"/>
                  <a:pt x="5595620" y="1925320"/>
                </a:cubicBezTo>
                <a:cubicBezTo>
                  <a:pt x="5669280" y="1968500"/>
                  <a:pt x="5791200" y="1960880"/>
                  <a:pt x="5854700" y="2001520"/>
                </a:cubicBezTo>
                <a:cubicBezTo>
                  <a:pt x="5918200" y="2042160"/>
                  <a:pt x="5915660" y="2118360"/>
                  <a:pt x="5976620" y="2169160"/>
                </a:cubicBezTo>
                <a:cubicBezTo>
                  <a:pt x="6037580" y="2219960"/>
                  <a:pt x="6253480" y="2283460"/>
                  <a:pt x="6220460" y="2306320"/>
                </a:cubicBezTo>
                <a:cubicBezTo>
                  <a:pt x="6187440" y="2329180"/>
                  <a:pt x="5920740" y="2341880"/>
                  <a:pt x="5778500" y="2306320"/>
                </a:cubicBezTo>
                <a:cubicBezTo>
                  <a:pt x="5636260" y="2270760"/>
                  <a:pt x="5511800" y="2217420"/>
                  <a:pt x="5367020" y="2092960"/>
                </a:cubicBezTo>
                <a:cubicBezTo>
                  <a:pt x="5222240" y="1968500"/>
                  <a:pt x="5087620" y="1737360"/>
                  <a:pt x="4909820" y="1559560"/>
                </a:cubicBezTo>
                <a:cubicBezTo>
                  <a:pt x="4732020" y="1381760"/>
                  <a:pt x="4592320" y="1153160"/>
                  <a:pt x="4300220" y="1026160"/>
                </a:cubicBezTo>
                <a:cubicBezTo>
                  <a:pt x="4008120" y="899160"/>
                  <a:pt x="3489960" y="843280"/>
                  <a:pt x="3157220" y="797560"/>
                </a:cubicBezTo>
                <a:cubicBezTo>
                  <a:pt x="2824480" y="751840"/>
                  <a:pt x="2550160" y="777240"/>
                  <a:pt x="2303780" y="751840"/>
                </a:cubicBezTo>
                <a:cubicBezTo>
                  <a:pt x="2057400" y="726440"/>
                  <a:pt x="1826260" y="614680"/>
                  <a:pt x="1678940" y="645160"/>
                </a:cubicBezTo>
                <a:cubicBezTo>
                  <a:pt x="1531620" y="675640"/>
                  <a:pt x="1485900" y="805180"/>
                  <a:pt x="1419860" y="934720"/>
                </a:cubicBezTo>
                <a:cubicBezTo>
                  <a:pt x="1353820" y="1064260"/>
                  <a:pt x="1361440" y="1318260"/>
                  <a:pt x="1313180" y="1422400"/>
                </a:cubicBezTo>
                <a:close/>
              </a:path>
            </a:pathLst>
          </a:custGeom>
          <a:solidFill>
            <a:srgbClr val="9900CC"/>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7000240" y="2092960"/>
            <a:ext cx="1234440" cy="924560"/>
          </a:xfrm>
          <a:custGeom>
            <a:avLst/>
            <a:gdLst>
              <a:gd name="connsiteX0" fmla="*/ 106680 w 1229360"/>
              <a:gd name="connsiteY0" fmla="*/ 789940 h 924560"/>
              <a:gd name="connsiteX1" fmla="*/ 137160 w 1229360"/>
              <a:gd name="connsiteY1" fmla="*/ 591820 h 924560"/>
              <a:gd name="connsiteX2" fmla="*/ 0 w 1229360"/>
              <a:gd name="connsiteY2" fmla="*/ 287020 h 924560"/>
              <a:gd name="connsiteX3" fmla="*/ 137160 w 1229360"/>
              <a:gd name="connsiteY3" fmla="*/ 43180 h 924560"/>
              <a:gd name="connsiteX4" fmla="*/ 289560 w 1229360"/>
              <a:gd name="connsiteY4" fmla="*/ 27940 h 924560"/>
              <a:gd name="connsiteX5" fmla="*/ 518160 w 1229360"/>
              <a:gd name="connsiteY5" fmla="*/ 165100 h 924560"/>
              <a:gd name="connsiteX6" fmla="*/ 701040 w 1229360"/>
              <a:gd name="connsiteY6" fmla="*/ 256540 h 924560"/>
              <a:gd name="connsiteX7" fmla="*/ 746760 w 1229360"/>
              <a:gd name="connsiteY7" fmla="*/ 393700 h 924560"/>
              <a:gd name="connsiteX8" fmla="*/ 883920 w 1229360"/>
              <a:gd name="connsiteY8" fmla="*/ 424180 h 924560"/>
              <a:gd name="connsiteX9" fmla="*/ 1143000 w 1229360"/>
              <a:gd name="connsiteY9" fmla="*/ 271780 h 924560"/>
              <a:gd name="connsiteX10" fmla="*/ 1203960 w 1229360"/>
              <a:gd name="connsiteY10" fmla="*/ 530860 h 924560"/>
              <a:gd name="connsiteX11" fmla="*/ 1188720 w 1229360"/>
              <a:gd name="connsiteY11" fmla="*/ 668020 h 924560"/>
              <a:gd name="connsiteX12" fmla="*/ 960120 w 1229360"/>
              <a:gd name="connsiteY12" fmla="*/ 789940 h 924560"/>
              <a:gd name="connsiteX13" fmla="*/ 533400 w 1229360"/>
              <a:gd name="connsiteY13" fmla="*/ 866140 h 924560"/>
              <a:gd name="connsiteX14" fmla="*/ 243840 w 1229360"/>
              <a:gd name="connsiteY14" fmla="*/ 911860 h 924560"/>
              <a:gd name="connsiteX15" fmla="*/ 106680 w 1229360"/>
              <a:gd name="connsiteY15" fmla="*/ 789940 h 924560"/>
              <a:gd name="connsiteX0" fmla="*/ 106680 w 1224280"/>
              <a:gd name="connsiteY0" fmla="*/ 789940 h 924560"/>
              <a:gd name="connsiteX1" fmla="*/ 137160 w 1224280"/>
              <a:gd name="connsiteY1" fmla="*/ 591820 h 924560"/>
              <a:gd name="connsiteX2" fmla="*/ 0 w 1224280"/>
              <a:gd name="connsiteY2" fmla="*/ 287020 h 924560"/>
              <a:gd name="connsiteX3" fmla="*/ 137160 w 1224280"/>
              <a:gd name="connsiteY3" fmla="*/ 43180 h 924560"/>
              <a:gd name="connsiteX4" fmla="*/ 289560 w 1224280"/>
              <a:gd name="connsiteY4" fmla="*/ 27940 h 924560"/>
              <a:gd name="connsiteX5" fmla="*/ 518160 w 1224280"/>
              <a:gd name="connsiteY5" fmla="*/ 165100 h 924560"/>
              <a:gd name="connsiteX6" fmla="*/ 701040 w 1224280"/>
              <a:gd name="connsiteY6" fmla="*/ 256540 h 924560"/>
              <a:gd name="connsiteX7" fmla="*/ 746760 w 1224280"/>
              <a:gd name="connsiteY7" fmla="*/ 393700 h 924560"/>
              <a:gd name="connsiteX8" fmla="*/ 883920 w 1224280"/>
              <a:gd name="connsiteY8" fmla="*/ 424180 h 924560"/>
              <a:gd name="connsiteX9" fmla="*/ 1143000 w 1224280"/>
              <a:gd name="connsiteY9" fmla="*/ 271780 h 924560"/>
              <a:gd name="connsiteX10" fmla="*/ 1203960 w 1224280"/>
              <a:gd name="connsiteY10" fmla="*/ 530860 h 924560"/>
              <a:gd name="connsiteX11" fmla="*/ 1188720 w 1224280"/>
              <a:gd name="connsiteY11" fmla="*/ 668020 h 924560"/>
              <a:gd name="connsiteX12" fmla="*/ 990600 w 1224280"/>
              <a:gd name="connsiteY12" fmla="*/ 881380 h 924560"/>
              <a:gd name="connsiteX13" fmla="*/ 533400 w 1224280"/>
              <a:gd name="connsiteY13" fmla="*/ 866140 h 924560"/>
              <a:gd name="connsiteX14" fmla="*/ 243840 w 1224280"/>
              <a:gd name="connsiteY14" fmla="*/ 911860 h 924560"/>
              <a:gd name="connsiteX15" fmla="*/ 106680 w 1224280"/>
              <a:gd name="connsiteY15" fmla="*/ 789940 h 924560"/>
              <a:gd name="connsiteX0" fmla="*/ 119978 w 1237578"/>
              <a:gd name="connsiteY0" fmla="*/ 789940 h 924560"/>
              <a:gd name="connsiteX1" fmla="*/ 150458 w 1237578"/>
              <a:gd name="connsiteY1" fmla="*/ 591820 h 924560"/>
              <a:gd name="connsiteX2" fmla="*/ 70672 w 1237578"/>
              <a:gd name="connsiteY2" fmla="*/ 437627 h 924560"/>
              <a:gd name="connsiteX3" fmla="*/ 13298 w 1237578"/>
              <a:gd name="connsiteY3" fmla="*/ 287020 h 924560"/>
              <a:gd name="connsiteX4" fmla="*/ 150458 w 1237578"/>
              <a:gd name="connsiteY4" fmla="*/ 43180 h 924560"/>
              <a:gd name="connsiteX5" fmla="*/ 302858 w 1237578"/>
              <a:gd name="connsiteY5" fmla="*/ 27940 h 924560"/>
              <a:gd name="connsiteX6" fmla="*/ 531458 w 1237578"/>
              <a:gd name="connsiteY6" fmla="*/ 165100 h 924560"/>
              <a:gd name="connsiteX7" fmla="*/ 714338 w 1237578"/>
              <a:gd name="connsiteY7" fmla="*/ 256540 h 924560"/>
              <a:gd name="connsiteX8" fmla="*/ 760058 w 1237578"/>
              <a:gd name="connsiteY8" fmla="*/ 393700 h 924560"/>
              <a:gd name="connsiteX9" fmla="*/ 897218 w 1237578"/>
              <a:gd name="connsiteY9" fmla="*/ 424180 h 924560"/>
              <a:gd name="connsiteX10" fmla="*/ 1156298 w 1237578"/>
              <a:gd name="connsiteY10" fmla="*/ 271780 h 924560"/>
              <a:gd name="connsiteX11" fmla="*/ 1217258 w 1237578"/>
              <a:gd name="connsiteY11" fmla="*/ 530860 h 924560"/>
              <a:gd name="connsiteX12" fmla="*/ 1202018 w 1237578"/>
              <a:gd name="connsiteY12" fmla="*/ 668020 h 924560"/>
              <a:gd name="connsiteX13" fmla="*/ 1003898 w 1237578"/>
              <a:gd name="connsiteY13" fmla="*/ 881380 h 924560"/>
              <a:gd name="connsiteX14" fmla="*/ 546698 w 1237578"/>
              <a:gd name="connsiteY14" fmla="*/ 866140 h 924560"/>
              <a:gd name="connsiteX15" fmla="*/ 257138 w 1237578"/>
              <a:gd name="connsiteY15" fmla="*/ 911860 h 924560"/>
              <a:gd name="connsiteX16" fmla="*/ 119978 w 1237578"/>
              <a:gd name="connsiteY16" fmla="*/ 789940 h 924560"/>
              <a:gd name="connsiteX0" fmla="*/ 129540 w 1247140"/>
              <a:gd name="connsiteY0" fmla="*/ 789940 h 924560"/>
              <a:gd name="connsiteX1" fmla="*/ 160020 w 1247140"/>
              <a:gd name="connsiteY1" fmla="*/ 591820 h 924560"/>
              <a:gd name="connsiteX2" fmla="*/ 22860 w 1247140"/>
              <a:gd name="connsiteY2" fmla="*/ 500380 h 924560"/>
              <a:gd name="connsiteX3" fmla="*/ 22860 w 1247140"/>
              <a:gd name="connsiteY3" fmla="*/ 287020 h 924560"/>
              <a:gd name="connsiteX4" fmla="*/ 160020 w 1247140"/>
              <a:gd name="connsiteY4" fmla="*/ 43180 h 924560"/>
              <a:gd name="connsiteX5" fmla="*/ 312420 w 1247140"/>
              <a:gd name="connsiteY5" fmla="*/ 27940 h 924560"/>
              <a:gd name="connsiteX6" fmla="*/ 541020 w 1247140"/>
              <a:gd name="connsiteY6" fmla="*/ 165100 h 924560"/>
              <a:gd name="connsiteX7" fmla="*/ 723900 w 1247140"/>
              <a:gd name="connsiteY7" fmla="*/ 256540 h 924560"/>
              <a:gd name="connsiteX8" fmla="*/ 769620 w 1247140"/>
              <a:gd name="connsiteY8" fmla="*/ 393700 h 924560"/>
              <a:gd name="connsiteX9" fmla="*/ 906780 w 1247140"/>
              <a:gd name="connsiteY9" fmla="*/ 424180 h 924560"/>
              <a:gd name="connsiteX10" fmla="*/ 1165860 w 1247140"/>
              <a:gd name="connsiteY10" fmla="*/ 271780 h 924560"/>
              <a:gd name="connsiteX11" fmla="*/ 1226820 w 1247140"/>
              <a:gd name="connsiteY11" fmla="*/ 530860 h 924560"/>
              <a:gd name="connsiteX12" fmla="*/ 1211580 w 1247140"/>
              <a:gd name="connsiteY12" fmla="*/ 668020 h 924560"/>
              <a:gd name="connsiteX13" fmla="*/ 1013460 w 1247140"/>
              <a:gd name="connsiteY13" fmla="*/ 881380 h 924560"/>
              <a:gd name="connsiteX14" fmla="*/ 556260 w 1247140"/>
              <a:gd name="connsiteY14" fmla="*/ 866140 h 924560"/>
              <a:gd name="connsiteX15" fmla="*/ 266700 w 1247140"/>
              <a:gd name="connsiteY15" fmla="*/ 911860 h 924560"/>
              <a:gd name="connsiteX16" fmla="*/ 129540 w 1247140"/>
              <a:gd name="connsiteY16" fmla="*/ 789940 h 924560"/>
              <a:gd name="connsiteX0" fmla="*/ 116840 w 1234440"/>
              <a:gd name="connsiteY0" fmla="*/ 787400 h 922020"/>
              <a:gd name="connsiteX1" fmla="*/ 147320 w 1234440"/>
              <a:gd name="connsiteY1" fmla="*/ 589280 h 922020"/>
              <a:gd name="connsiteX2" fmla="*/ 10160 w 1234440"/>
              <a:gd name="connsiteY2" fmla="*/ 497840 h 922020"/>
              <a:gd name="connsiteX3" fmla="*/ 86360 w 1234440"/>
              <a:gd name="connsiteY3" fmla="*/ 269240 h 922020"/>
              <a:gd name="connsiteX4" fmla="*/ 147320 w 1234440"/>
              <a:gd name="connsiteY4" fmla="*/ 40640 h 922020"/>
              <a:gd name="connsiteX5" fmla="*/ 299720 w 1234440"/>
              <a:gd name="connsiteY5" fmla="*/ 25400 h 922020"/>
              <a:gd name="connsiteX6" fmla="*/ 528320 w 1234440"/>
              <a:gd name="connsiteY6" fmla="*/ 162560 h 922020"/>
              <a:gd name="connsiteX7" fmla="*/ 711200 w 1234440"/>
              <a:gd name="connsiteY7" fmla="*/ 254000 h 922020"/>
              <a:gd name="connsiteX8" fmla="*/ 756920 w 1234440"/>
              <a:gd name="connsiteY8" fmla="*/ 391160 h 922020"/>
              <a:gd name="connsiteX9" fmla="*/ 894080 w 1234440"/>
              <a:gd name="connsiteY9" fmla="*/ 421640 h 922020"/>
              <a:gd name="connsiteX10" fmla="*/ 1153160 w 1234440"/>
              <a:gd name="connsiteY10" fmla="*/ 269240 h 922020"/>
              <a:gd name="connsiteX11" fmla="*/ 1214120 w 1234440"/>
              <a:gd name="connsiteY11" fmla="*/ 528320 h 922020"/>
              <a:gd name="connsiteX12" fmla="*/ 1198880 w 1234440"/>
              <a:gd name="connsiteY12" fmla="*/ 665480 h 922020"/>
              <a:gd name="connsiteX13" fmla="*/ 1000760 w 1234440"/>
              <a:gd name="connsiteY13" fmla="*/ 878840 h 922020"/>
              <a:gd name="connsiteX14" fmla="*/ 543560 w 1234440"/>
              <a:gd name="connsiteY14" fmla="*/ 863600 h 922020"/>
              <a:gd name="connsiteX15" fmla="*/ 254000 w 1234440"/>
              <a:gd name="connsiteY15" fmla="*/ 909320 h 922020"/>
              <a:gd name="connsiteX16" fmla="*/ 116840 w 1234440"/>
              <a:gd name="connsiteY16" fmla="*/ 787400 h 922020"/>
              <a:gd name="connsiteX0" fmla="*/ 116840 w 1234440"/>
              <a:gd name="connsiteY0" fmla="*/ 787400 h 924560"/>
              <a:gd name="connsiteX1" fmla="*/ 147320 w 1234440"/>
              <a:gd name="connsiteY1" fmla="*/ 589280 h 924560"/>
              <a:gd name="connsiteX2" fmla="*/ 10160 w 1234440"/>
              <a:gd name="connsiteY2" fmla="*/ 497840 h 924560"/>
              <a:gd name="connsiteX3" fmla="*/ 86360 w 1234440"/>
              <a:gd name="connsiteY3" fmla="*/ 269240 h 924560"/>
              <a:gd name="connsiteX4" fmla="*/ 147320 w 1234440"/>
              <a:gd name="connsiteY4" fmla="*/ 40640 h 924560"/>
              <a:gd name="connsiteX5" fmla="*/ 299720 w 1234440"/>
              <a:gd name="connsiteY5" fmla="*/ 25400 h 924560"/>
              <a:gd name="connsiteX6" fmla="*/ 528320 w 1234440"/>
              <a:gd name="connsiteY6" fmla="*/ 162560 h 924560"/>
              <a:gd name="connsiteX7" fmla="*/ 711200 w 1234440"/>
              <a:gd name="connsiteY7" fmla="*/ 254000 h 924560"/>
              <a:gd name="connsiteX8" fmla="*/ 756920 w 1234440"/>
              <a:gd name="connsiteY8" fmla="*/ 391160 h 924560"/>
              <a:gd name="connsiteX9" fmla="*/ 894080 w 1234440"/>
              <a:gd name="connsiteY9" fmla="*/ 421640 h 924560"/>
              <a:gd name="connsiteX10" fmla="*/ 1153160 w 1234440"/>
              <a:gd name="connsiteY10" fmla="*/ 269240 h 924560"/>
              <a:gd name="connsiteX11" fmla="*/ 1214120 w 1234440"/>
              <a:gd name="connsiteY11" fmla="*/ 528320 h 924560"/>
              <a:gd name="connsiteX12" fmla="*/ 1198880 w 1234440"/>
              <a:gd name="connsiteY12" fmla="*/ 665480 h 924560"/>
              <a:gd name="connsiteX13" fmla="*/ 1000760 w 1234440"/>
              <a:gd name="connsiteY13" fmla="*/ 878840 h 924560"/>
              <a:gd name="connsiteX14" fmla="*/ 543560 w 1234440"/>
              <a:gd name="connsiteY14" fmla="*/ 878840 h 924560"/>
              <a:gd name="connsiteX15" fmla="*/ 254000 w 1234440"/>
              <a:gd name="connsiteY15" fmla="*/ 909320 h 924560"/>
              <a:gd name="connsiteX16" fmla="*/ 116840 w 1234440"/>
              <a:gd name="connsiteY16" fmla="*/ 78740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924560">
                <a:moveTo>
                  <a:pt x="116840" y="787400"/>
                </a:moveTo>
                <a:cubicBezTo>
                  <a:pt x="99060" y="734060"/>
                  <a:pt x="165100" y="673100"/>
                  <a:pt x="147320" y="589280"/>
                </a:cubicBezTo>
                <a:cubicBezTo>
                  <a:pt x="139102" y="530561"/>
                  <a:pt x="20320" y="551180"/>
                  <a:pt x="10160" y="497840"/>
                </a:cubicBezTo>
                <a:cubicBezTo>
                  <a:pt x="0" y="444500"/>
                  <a:pt x="63500" y="345440"/>
                  <a:pt x="86360" y="269240"/>
                </a:cubicBezTo>
                <a:cubicBezTo>
                  <a:pt x="109220" y="193040"/>
                  <a:pt x="111760" y="81280"/>
                  <a:pt x="147320" y="40640"/>
                </a:cubicBezTo>
                <a:cubicBezTo>
                  <a:pt x="182880" y="0"/>
                  <a:pt x="236220" y="5080"/>
                  <a:pt x="299720" y="25400"/>
                </a:cubicBezTo>
                <a:cubicBezTo>
                  <a:pt x="363220" y="45720"/>
                  <a:pt x="459740" y="124460"/>
                  <a:pt x="528320" y="162560"/>
                </a:cubicBezTo>
                <a:cubicBezTo>
                  <a:pt x="596900" y="200660"/>
                  <a:pt x="673100" y="215900"/>
                  <a:pt x="711200" y="254000"/>
                </a:cubicBezTo>
                <a:cubicBezTo>
                  <a:pt x="749300" y="292100"/>
                  <a:pt x="726440" y="363220"/>
                  <a:pt x="756920" y="391160"/>
                </a:cubicBezTo>
                <a:cubicBezTo>
                  <a:pt x="787400" y="419100"/>
                  <a:pt x="828040" y="441960"/>
                  <a:pt x="894080" y="421640"/>
                </a:cubicBezTo>
                <a:cubicBezTo>
                  <a:pt x="960120" y="401320"/>
                  <a:pt x="1099820" y="251460"/>
                  <a:pt x="1153160" y="269240"/>
                </a:cubicBezTo>
                <a:cubicBezTo>
                  <a:pt x="1206500" y="287020"/>
                  <a:pt x="1206500" y="462280"/>
                  <a:pt x="1214120" y="528320"/>
                </a:cubicBezTo>
                <a:cubicBezTo>
                  <a:pt x="1221740" y="594360"/>
                  <a:pt x="1234440" y="607060"/>
                  <a:pt x="1198880" y="665480"/>
                </a:cubicBezTo>
                <a:cubicBezTo>
                  <a:pt x="1163320" y="723900"/>
                  <a:pt x="1109980" y="843280"/>
                  <a:pt x="1000760" y="878840"/>
                </a:cubicBezTo>
                <a:cubicBezTo>
                  <a:pt x="891540" y="914400"/>
                  <a:pt x="668020" y="873760"/>
                  <a:pt x="543560" y="878840"/>
                </a:cubicBezTo>
                <a:cubicBezTo>
                  <a:pt x="419100" y="883920"/>
                  <a:pt x="325120" y="924560"/>
                  <a:pt x="254000" y="909320"/>
                </a:cubicBezTo>
                <a:cubicBezTo>
                  <a:pt x="182880" y="894080"/>
                  <a:pt x="134620" y="840740"/>
                  <a:pt x="116840" y="787400"/>
                </a:cubicBezTo>
                <a:close/>
              </a:path>
            </a:pathLst>
          </a:custGeom>
          <a:solidFill>
            <a:srgbClr val="9900CC"/>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2326640" y="1554480"/>
            <a:ext cx="1163320" cy="934720"/>
          </a:xfrm>
          <a:custGeom>
            <a:avLst/>
            <a:gdLst>
              <a:gd name="connsiteX0" fmla="*/ 614680 w 1165860"/>
              <a:gd name="connsiteY0" fmla="*/ 259080 h 919480"/>
              <a:gd name="connsiteX1" fmla="*/ 995680 w 1165860"/>
              <a:gd name="connsiteY1" fmla="*/ 533400 h 919480"/>
              <a:gd name="connsiteX2" fmla="*/ 1148080 w 1165860"/>
              <a:gd name="connsiteY2" fmla="*/ 807720 h 919480"/>
              <a:gd name="connsiteX3" fmla="*/ 1102360 w 1165860"/>
              <a:gd name="connsiteY3" fmla="*/ 914400 h 919480"/>
              <a:gd name="connsiteX4" fmla="*/ 782320 w 1165860"/>
              <a:gd name="connsiteY4" fmla="*/ 777240 h 919480"/>
              <a:gd name="connsiteX5" fmla="*/ 508000 w 1165860"/>
              <a:gd name="connsiteY5" fmla="*/ 655320 h 919480"/>
              <a:gd name="connsiteX6" fmla="*/ 218440 w 1165860"/>
              <a:gd name="connsiteY6" fmla="*/ 502920 h 919480"/>
              <a:gd name="connsiteX7" fmla="*/ 81280 w 1165860"/>
              <a:gd name="connsiteY7" fmla="*/ 259080 h 919480"/>
              <a:gd name="connsiteX8" fmla="*/ 20320 w 1165860"/>
              <a:gd name="connsiteY8" fmla="*/ 121920 h 919480"/>
              <a:gd name="connsiteX9" fmla="*/ 203200 w 1165860"/>
              <a:gd name="connsiteY9" fmla="*/ 0 h 919480"/>
              <a:gd name="connsiteX10" fmla="*/ 492760 w 1165860"/>
              <a:gd name="connsiteY10" fmla="*/ 121920 h 919480"/>
              <a:gd name="connsiteX11" fmla="*/ 614680 w 1165860"/>
              <a:gd name="connsiteY11" fmla="*/ 259080 h 919480"/>
              <a:gd name="connsiteX0" fmla="*/ 614680 w 1165860"/>
              <a:gd name="connsiteY0" fmla="*/ 274320 h 934720"/>
              <a:gd name="connsiteX1" fmla="*/ 995680 w 1165860"/>
              <a:gd name="connsiteY1" fmla="*/ 548640 h 934720"/>
              <a:gd name="connsiteX2" fmla="*/ 1148080 w 1165860"/>
              <a:gd name="connsiteY2" fmla="*/ 822960 h 934720"/>
              <a:gd name="connsiteX3" fmla="*/ 1102360 w 1165860"/>
              <a:gd name="connsiteY3" fmla="*/ 929640 h 934720"/>
              <a:gd name="connsiteX4" fmla="*/ 782320 w 1165860"/>
              <a:gd name="connsiteY4" fmla="*/ 792480 h 934720"/>
              <a:gd name="connsiteX5" fmla="*/ 508000 w 1165860"/>
              <a:gd name="connsiteY5" fmla="*/ 670560 h 934720"/>
              <a:gd name="connsiteX6" fmla="*/ 218440 w 1165860"/>
              <a:gd name="connsiteY6" fmla="*/ 518160 h 934720"/>
              <a:gd name="connsiteX7" fmla="*/ 81280 w 1165860"/>
              <a:gd name="connsiteY7" fmla="*/ 274320 h 934720"/>
              <a:gd name="connsiteX8" fmla="*/ 20320 w 1165860"/>
              <a:gd name="connsiteY8" fmla="*/ 137160 h 934720"/>
              <a:gd name="connsiteX9" fmla="*/ 203200 w 1165860"/>
              <a:gd name="connsiteY9" fmla="*/ 15240 h 934720"/>
              <a:gd name="connsiteX10" fmla="*/ 492760 w 1165860"/>
              <a:gd name="connsiteY10" fmla="*/ 45720 h 934720"/>
              <a:gd name="connsiteX11" fmla="*/ 614680 w 1165860"/>
              <a:gd name="connsiteY11" fmla="*/ 274320 h 934720"/>
              <a:gd name="connsiteX0" fmla="*/ 614680 w 1163320"/>
              <a:gd name="connsiteY0" fmla="*/ 274320 h 934720"/>
              <a:gd name="connsiteX1" fmla="*/ 1026160 w 1163320"/>
              <a:gd name="connsiteY1" fmla="*/ 579120 h 934720"/>
              <a:gd name="connsiteX2" fmla="*/ 1148080 w 1163320"/>
              <a:gd name="connsiteY2" fmla="*/ 822960 h 934720"/>
              <a:gd name="connsiteX3" fmla="*/ 1102360 w 1163320"/>
              <a:gd name="connsiteY3" fmla="*/ 929640 h 934720"/>
              <a:gd name="connsiteX4" fmla="*/ 782320 w 1163320"/>
              <a:gd name="connsiteY4" fmla="*/ 792480 h 934720"/>
              <a:gd name="connsiteX5" fmla="*/ 508000 w 1163320"/>
              <a:gd name="connsiteY5" fmla="*/ 670560 h 934720"/>
              <a:gd name="connsiteX6" fmla="*/ 218440 w 1163320"/>
              <a:gd name="connsiteY6" fmla="*/ 518160 h 934720"/>
              <a:gd name="connsiteX7" fmla="*/ 81280 w 1163320"/>
              <a:gd name="connsiteY7" fmla="*/ 274320 h 934720"/>
              <a:gd name="connsiteX8" fmla="*/ 20320 w 1163320"/>
              <a:gd name="connsiteY8" fmla="*/ 137160 h 934720"/>
              <a:gd name="connsiteX9" fmla="*/ 203200 w 1163320"/>
              <a:gd name="connsiteY9" fmla="*/ 15240 h 934720"/>
              <a:gd name="connsiteX10" fmla="*/ 492760 w 1163320"/>
              <a:gd name="connsiteY10" fmla="*/ 45720 h 934720"/>
              <a:gd name="connsiteX11" fmla="*/ 614680 w 1163320"/>
              <a:gd name="connsiteY11" fmla="*/ 27432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3320" h="934720">
                <a:moveTo>
                  <a:pt x="614680" y="274320"/>
                </a:moveTo>
                <a:cubicBezTo>
                  <a:pt x="703580" y="363220"/>
                  <a:pt x="937260" y="487680"/>
                  <a:pt x="1026160" y="579120"/>
                </a:cubicBezTo>
                <a:cubicBezTo>
                  <a:pt x="1115060" y="670560"/>
                  <a:pt x="1135380" y="764540"/>
                  <a:pt x="1148080" y="822960"/>
                </a:cubicBezTo>
                <a:cubicBezTo>
                  <a:pt x="1160780" y="881380"/>
                  <a:pt x="1163320" y="934720"/>
                  <a:pt x="1102360" y="929640"/>
                </a:cubicBezTo>
                <a:cubicBezTo>
                  <a:pt x="1041400" y="924560"/>
                  <a:pt x="782320" y="792480"/>
                  <a:pt x="782320" y="792480"/>
                </a:cubicBezTo>
                <a:cubicBezTo>
                  <a:pt x="683260" y="749300"/>
                  <a:pt x="601980" y="716280"/>
                  <a:pt x="508000" y="670560"/>
                </a:cubicBezTo>
                <a:cubicBezTo>
                  <a:pt x="414020" y="624840"/>
                  <a:pt x="289560" y="584200"/>
                  <a:pt x="218440" y="518160"/>
                </a:cubicBezTo>
                <a:cubicBezTo>
                  <a:pt x="147320" y="452120"/>
                  <a:pt x="114300" y="337820"/>
                  <a:pt x="81280" y="274320"/>
                </a:cubicBezTo>
                <a:cubicBezTo>
                  <a:pt x="48260" y="210820"/>
                  <a:pt x="0" y="180340"/>
                  <a:pt x="20320" y="137160"/>
                </a:cubicBezTo>
                <a:cubicBezTo>
                  <a:pt x="40640" y="93980"/>
                  <a:pt x="124460" y="30480"/>
                  <a:pt x="203200" y="15240"/>
                </a:cubicBezTo>
                <a:cubicBezTo>
                  <a:pt x="281940" y="0"/>
                  <a:pt x="421640" y="7620"/>
                  <a:pt x="492760" y="45720"/>
                </a:cubicBezTo>
                <a:cubicBezTo>
                  <a:pt x="563880" y="83820"/>
                  <a:pt x="525780" y="185420"/>
                  <a:pt x="614680" y="274320"/>
                </a:cubicBezTo>
                <a:close/>
              </a:path>
            </a:pathLst>
          </a:custGeom>
          <a:solidFill>
            <a:srgbClr val="9900CC"/>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978400" y="787400"/>
            <a:ext cx="886460" cy="688340"/>
          </a:xfrm>
          <a:custGeom>
            <a:avLst/>
            <a:gdLst>
              <a:gd name="connsiteX0" fmla="*/ 279400 w 886460"/>
              <a:gd name="connsiteY0" fmla="*/ 50800 h 688340"/>
              <a:gd name="connsiteX1" fmla="*/ 553720 w 886460"/>
              <a:gd name="connsiteY1" fmla="*/ 218440 h 688340"/>
              <a:gd name="connsiteX2" fmla="*/ 843280 w 886460"/>
              <a:gd name="connsiteY2" fmla="*/ 553720 h 688340"/>
              <a:gd name="connsiteX3" fmla="*/ 812800 w 886460"/>
              <a:gd name="connsiteY3" fmla="*/ 599440 h 688340"/>
              <a:gd name="connsiteX4" fmla="*/ 660400 w 886460"/>
              <a:gd name="connsiteY4" fmla="*/ 660400 h 688340"/>
              <a:gd name="connsiteX5" fmla="*/ 294640 w 886460"/>
              <a:gd name="connsiteY5" fmla="*/ 645160 h 688340"/>
              <a:gd name="connsiteX6" fmla="*/ 462280 w 886460"/>
              <a:gd name="connsiteY6" fmla="*/ 401320 h 688340"/>
              <a:gd name="connsiteX7" fmla="*/ 294640 w 886460"/>
              <a:gd name="connsiteY7" fmla="*/ 340360 h 688340"/>
              <a:gd name="connsiteX8" fmla="*/ 127000 w 886460"/>
              <a:gd name="connsiteY8" fmla="*/ 203200 h 688340"/>
              <a:gd name="connsiteX9" fmla="*/ 20320 w 886460"/>
              <a:gd name="connsiteY9" fmla="*/ 35560 h 688340"/>
              <a:gd name="connsiteX10" fmla="*/ 248920 w 886460"/>
              <a:gd name="connsiteY10" fmla="*/ 5080 h 688340"/>
              <a:gd name="connsiteX11" fmla="*/ 279400 w 886460"/>
              <a:gd name="connsiteY11" fmla="*/ 50800 h 6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460" h="688340">
                <a:moveTo>
                  <a:pt x="279400" y="50800"/>
                </a:moveTo>
                <a:cubicBezTo>
                  <a:pt x="330200" y="86360"/>
                  <a:pt x="459740" y="134620"/>
                  <a:pt x="553720" y="218440"/>
                </a:cubicBezTo>
                <a:cubicBezTo>
                  <a:pt x="647700" y="302260"/>
                  <a:pt x="800100" y="490220"/>
                  <a:pt x="843280" y="553720"/>
                </a:cubicBezTo>
                <a:cubicBezTo>
                  <a:pt x="886460" y="617220"/>
                  <a:pt x="843280" y="581660"/>
                  <a:pt x="812800" y="599440"/>
                </a:cubicBezTo>
                <a:cubicBezTo>
                  <a:pt x="782320" y="617220"/>
                  <a:pt x="746760" y="652780"/>
                  <a:pt x="660400" y="660400"/>
                </a:cubicBezTo>
                <a:cubicBezTo>
                  <a:pt x="574040" y="668020"/>
                  <a:pt x="327660" y="688340"/>
                  <a:pt x="294640" y="645160"/>
                </a:cubicBezTo>
                <a:cubicBezTo>
                  <a:pt x="261620" y="601980"/>
                  <a:pt x="462280" y="452120"/>
                  <a:pt x="462280" y="401320"/>
                </a:cubicBezTo>
                <a:cubicBezTo>
                  <a:pt x="462280" y="350520"/>
                  <a:pt x="350520" y="373380"/>
                  <a:pt x="294640" y="340360"/>
                </a:cubicBezTo>
                <a:cubicBezTo>
                  <a:pt x="238760" y="307340"/>
                  <a:pt x="172720" y="254000"/>
                  <a:pt x="127000" y="203200"/>
                </a:cubicBezTo>
                <a:cubicBezTo>
                  <a:pt x="81280" y="152400"/>
                  <a:pt x="0" y="68580"/>
                  <a:pt x="20320" y="35560"/>
                </a:cubicBezTo>
                <a:cubicBezTo>
                  <a:pt x="40640" y="2540"/>
                  <a:pt x="208280" y="0"/>
                  <a:pt x="248920" y="5080"/>
                </a:cubicBezTo>
                <a:cubicBezTo>
                  <a:pt x="289560" y="10160"/>
                  <a:pt x="228600" y="15240"/>
                  <a:pt x="279400" y="50800"/>
                </a:cubicBezTo>
                <a:close/>
              </a:path>
            </a:pathLst>
          </a:custGeom>
          <a:solidFill>
            <a:schemeClr val="bg1">
              <a:lumMod val="95000"/>
            </a:schemeClr>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963920" y="833120"/>
            <a:ext cx="548640" cy="629920"/>
          </a:xfrm>
          <a:custGeom>
            <a:avLst/>
            <a:gdLst>
              <a:gd name="connsiteX0" fmla="*/ 10160 w 548640"/>
              <a:gd name="connsiteY0" fmla="*/ 35560 h 629920"/>
              <a:gd name="connsiteX1" fmla="*/ 25400 w 548640"/>
              <a:gd name="connsiteY1" fmla="*/ 279400 h 629920"/>
              <a:gd name="connsiteX2" fmla="*/ 162560 w 548640"/>
              <a:gd name="connsiteY2" fmla="*/ 401320 h 629920"/>
              <a:gd name="connsiteX3" fmla="*/ 208280 w 548640"/>
              <a:gd name="connsiteY3" fmla="*/ 538480 h 629920"/>
              <a:gd name="connsiteX4" fmla="*/ 360680 w 548640"/>
              <a:gd name="connsiteY4" fmla="*/ 431800 h 629920"/>
              <a:gd name="connsiteX5" fmla="*/ 375920 w 548640"/>
              <a:gd name="connsiteY5" fmla="*/ 614680 h 629920"/>
              <a:gd name="connsiteX6" fmla="*/ 497840 w 548640"/>
              <a:gd name="connsiteY6" fmla="*/ 523240 h 629920"/>
              <a:gd name="connsiteX7" fmla="*/ 528320 w 548640"/>
              <a:gd name="connsiteY7" fmla="*/ 355600 h 629920"/>
              <a:gd name="connsiteX8" fmla="*/ 375920 w 548640"/>
              <a:gd name="connsiteY8" fmla="*/ 187960 h 629920"/>
              <a:gd name="connsiteX9" fmla="*/ 330200 w 548640"/>
              <a:gd name="connsiteY9" fmla="*/ 35560 h 629920"/>
              <a:gd name="connsiteX10" fmla="*/ 101600 w 548640"/>
              <a:gd name="connsiteY10" fmla="*/ 35560 h 629920"/>
              <a:gd name="connsiteX11" fmla="*/ 55880 w 548640"/>
              <a:gd name="connsiteY11" fmla="*/ 66040 h 629920"/>
              <a:gd name="connsiteX12" fmla="*/ 10160 w 548640"/>
              <a:gd name="connsiteY12" fmla="*/ 3556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629920">
                <a:moveTo>
                  <a:pt x="10160" y="35560"/>
                </a:moveTo>
                <a:cubicBezTo>
                  <a:pt x="5080" y="71120"/>
                  <a:pt x="0" y="218440"/>
                  <a:pt x="25400" y="279400"/>
                </a:cubicBezTo>
                <a:cubicBezTo>
                  <a:pt x="50800" y="340360"/>
                  <a:pt x="132080" y="358140"/>
                  <a:pt x="162560" y="401320"/>
                </a:cubicBezTo>
                <a:cubicBezTo>
                  <a:pt x="193040" y="444500"/>
                  <a:pt x="175260" y="533400"/>
                  <a:pt x="208280" y="538480"/>
                </a:cubicBezTo>
                <a:cubicBezTo>
                  <a:pt x="241300" y="543560"/>
                  <a:pt x="332740" y="419100"/>
                  <a:pt x="360680" y="431800"/>
                </a:cubicBezTo>
                <a:cubicBezTo>
                  <a:pt x="388620" y="444500"/>
                  <a:pt x="353060" y="599440"/>
                  <a:pt x="375920" y="614680"/>
                </a:cubicBezTo>
                <a:cubicBezTo>
                  <a:pt x="398780" y="629920"/>
                  <a:pt x="472440" y="566420"/>
                  <a:pt x="497840" y="523240"/>
                </a:cubicBezTo>
                <a:cubicBezTo>
                  <a:pt x="523240" y="480060"/>
                  <a:pt x="548640" y="411480"/>
                  <a:pt x="528320" y="355600"/>
                </a:cubicBezTo>
                <a:cubicBezTo>
                  <a:pt x="508000" y="299720"/>
                  <a:pt x="408940" y="241300"/>
                  <a:pt x="375920" y="187960"/>
                </a:cubicBezTo>
                <a:cubicBezTo>
                  <a:pt x="342900" y="134620"/>
                  <a:pt x="375920" y="60960"/>
                  <a:pt x="330200" y="35560"/>
                </a:cubicBezTo>
                <a:cubicBezTo>
                  <a:pt x="284480" y="10160"/>
                  <a:pt x="147320" y="30480"/>
                  <a:pt x="101600" y="35560"/>
                </a:cubicBezTo>
                <a:cubicBezTo>
                  <a:pt x="55880" y="40640"/>
                  <a:pt x="66040" y="60960"/>
                  <a:pt x="55880" y="66040"/>
                </a:cubicBezTo>
                <a:cubicBezTo>
                  <a:pt x="45720" y="71120"/>
                  <a:pt x="15240" y="0"/>
                  <a:pt x="10160" y="35560"/>
                </a:cubicBezTo>
                <a:close/>
              </a:path>
            </a:pathLst>
          </a:custGeom>
          <a:solidFill>
            <a:schemeClr val="bg1">
              <a:lumMod val="95000"/>
            </a:schemeClr>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1981200" y="2819400"/>
            <a:ext cx="4343400" cy="3792722"/>
          </a:xfrm>
          <a:custGeom>
            <a:avLst/>
            <a:gdLst>
              <a:gd name="connsiteX0" fmla="*/ 0 w 3352800"/>
              <a:gd name="connsiteY0" fmla="*/ 1341120 h 1341120"/>
              <a:gd name="connsiteX1" fmla="*/ 944880 w 3352800"/>
              <a:gd name="connsiteY1" fmla="*/ 1203960 h 1341120"/>
              <a:gd name="connsiteX2" fmla="*/ 2590800 w 3352800"/>
              <a:gd name="connsiteY2" fmla="*/ 716280 h 1341120"/>
              <a:gd name="connsiteX3" fmla="*/ 3352800 w 3352800"/>
              <a:gd name="connsiteY3" fmla="*/ 0 h 1341120"/>
              <a:gd name="connsiteX0" fmla="*/ 0 w 3352800"/>
              <a:gd name="connsiteY0" fmla="*/ 1341120 h 1427480"/>
              <a:gd name="connsiteX1" fmla="*/ 944880 w 3352800"/>
              <a:gd name="connsiteY1" fmla="*/ 1203960 h 1427480"/>
              <a:gd name="connsiteX2" fmla="*/ 3352800 w 3352800"/>
              <a:gd name="connsiteY2" fmla="*/ 0 h 1427480"/>
              <a:gd name="connsiteX0" fmla="*/ 0 w 3352800"/>
              <a:gd name="connsiteY0" fmla="*/ 1341120 h 1436235"/>
              <a:gd name="connsiteX1" fmla="*/ 1401435 w 3352800"/>
              <a:gd name="connsiteY1" fmla="*/ 1212715 h 1436235"/>
              <a:gd name="connsiteX2" fmla="*/ 3352800 w 3352800"/>
              <a:gd name="connsiteY2" fmla="*/ 0 h 1436235"/>
              <a:gd name="connsiteX0" fmla="*/ 0 w 3352800"/>
              <a:gd name="connsiteY0" fmla="*/ 1341120 h 1436235"/>
              <a:gd name="connsiteX1" fmla="*/ 1401435 w 3352800"/>
              <a:gd name="connsiteY1" fmla="*/ 1212715 h 1436235"/>
              <a:gd name="connsiteX2" fmla="*/ 3352800 w 3352800"/>
              <a:gd name="connsiteY2" fmla="*/ 0 h 1436235"/>
              <a:gd name="connsiteX0" fmla="*/ 0 w 3352800"/>
              <a:gd name="connsiteY0" fmla="*/ 1341120 h 1442965"/>
              <a:gd name="connsiteX1" fmla="*/ 2621280 w 3352800"/>
              <a:gd name="connsiteY1" fmla="*/ 1219445 h 1442965"/>
              <a:gd name="connsiteX2" fmla="*/ 3352800 w 3352800"/>
              <a:gd name="connsiteY2" fmla="*/ 0 h 1442965"/>
              <a:gd name="connsiteX0" fmla="*/ 0 w 3129280"/>
              <a:gd name="connsiteY0" fmla="*/ 1117600 h 1182192"/>
              <a:gd name="connsiteX1" fmla="*/ 2621280 w 3129280"/>
              <a:gd name="connsiteY1" fmla="*/ 995925 h 1182192"/>
              <a:gd name="connsiteX2" fmla="*/ 3048000 w 3129280"/>
              <a:gd name="connsiteY2" fmla="*/ 0 h 1182192"/>
              <a:gd name="connsiteX0" fmla="*/ 0 w 3129280"/>
              <a:gd name="connsiteY0" fmla="*/ 1117600 h 1182192"/>
              <a:gd name="connsiteX1" fmla="*/ 2621280 w 3129280"/>
              <a:gd name="connsiteY1" fmla="*/ 995925 h 1182192"/>
              <a:gd name="connsiteX2" fmla="*/ 3048000 w 3129280"/>
              <a:gd name="connsiteY2" fmla="*/ 0 h 1182192"/>
              <a:gd name="connsiteX0" fmla="*/ 0 w 3129280"/>
              <a:gd name="connsiteY0" fmla="*/ 1074812 h 1132272"/>
              <a:gd name="connsiteX1" fmla="*/ 2621280 w 3129280"/>
              <a:gd name="connsiteY1" fmla="*/ 953137 h 1132272"/>
              <a:gd name="connsiteX2" fmla="*/ 3048000 w 3129280"/>
              <a:gd name="connsiteY2" fmla="*/ 0 h 1132272"/>
              <a:gd name="connsiteX0" fmla="*/ 0 w 3129280"/>
              <a:gd name="connsiteY0" fmla="*/ 1074812 h 1132272"/>
              <a:gd name="connsiteX1" fmla="*/ 2621280 w 3129280"/>
              <a:gd name="connsiteY1" fmla="*/ 953137 h 1132272"/>
              <a:gd name="connsiteX2" fmla="*/ 3048000 w 3129280"/>
              <a:gd name="connsiteY2" fmla="*/ 0 h 1132272"/>
              <a:gd name="connsiteX0" fmla="*/ 0 w 3129280"/>
              <a:gd name="connsiteY0" fmla="*/ 1074812 h 1132272"/>
              <a:gd name="connsiteX1" fmla="*/ 2621280 w 3129280"/>
              <a:gd name="connsiteY1" fmla="*/ 953137 h 1132272"/>
              <a:gd name="connsiteX2" fmla="*/ 3048000 w 3129280"/>
              <a:gd name="connsiteY2" fmla="*/ 0 h 1132272"/>
              <a:gd name="connsiteX0" fmla="*/ 0 w 3048000"/>
              <a:gd name="connsiteY0" fmla="*/ 1074812 h 1120461"/>
              <a:gd name="connsiteX1" fmla="*/ 2499360 w 3048000"/>
              <a:gd name="connsiteY1" fmla="*/ 941326 h 1120461"/>
              <a:gd name="connsiteX2" fmla="*/ 3048000 w 3048000"/>
              <a:gd name="connsiteY2" fmla="*/ 0 h 1120461"/>
              <a:gd name="connsiteX0" fmla="*/ 0 w 3048000"/>
              <a:gd name="connsiteY0" fmla="*/ 1074812 h 1107625"/>
              <a:gd name="connsiteX1" fmla="*/ 2499360 w 3048000"/>
              <a:gd name="connsiteY1" fmla="*/ 941326 h 1107625"/>
              <a:gd name="connsiteX2" fmla="*/ 3048000 w 3048000"/>
              <a:gd name="connsiteY2" fmla="*/ 0 h 1107625"/>
              <a:gd name="connsiteX0" fmla="*/ 0 w 3048000"/>
              <a:gd name="connsiteY0" fmla="*/ 1074812 h 1107625"/>
              <a:gd name="connsiteX1" fmla="*/ 2499360 w 3048000"/>
              <a:gd name="connsiteY1" fmla="*/ 941326 h 1107625"/>
              <a:gd name="connsiteX2" fmla="*/ 3048000 w 3048000"/>
              <a:gd name="connsiteY2" fmla="*/ 0 h 1107625"/>
              <a:gd name="connsiteX0" fmla="*/ 0 w 3535680"/>
              <a:gd name="connsiteY0" fmla="*/ 989237 h 1022050"/>
              <a:gd name="connsiteX1" fmla="*/ 2499360 w 3535680"/>
              <a:gd name="connsiteY1" fmla="*/ 855751 h 1022050"/>
              <a:gd name="connsiteX2" fmla="*/ 3535680 w 3535680"/>
              <a:gd name="connsiteY2" fmla="*/ 0 h 1022050"/>
              <a:gd name="connsiteX0" fmla="*/ 0 w 3535680"/>
              <a:gd name="connsiteY0" fmla="*/ 989237 h 1002678"/>
              <a:gd name="connsiteX1" fmla="*/ 2377440 w 3535680"/>
              <a:gd name="connsiteY1" fmla="*/ 834357 h 1002678"/>
              <a:gd name="connsiteX2" fmla="*/ 3535680 w 3535680"/>
              <a:gd name="connsiteY2" fmla="*/ 0 h 1002678"/>
              <a:gd name="connsiteX0" fmla="*/ 0 w 3535680"/>
              <a:gd name="connsiteY0" fmla="*/ 989237 h 1002678"/>
              <a:gd name="connsiteX1" fmla="*/ 2377440 w 3535680"/>
              <a:gd name="connsiteY1" fmla="*/ 834357 h 1002678"/>
              <a:gd name="connsiteX2" fmla="*/ 3535680 w 3535680"/>
              <a:gd name="connsiteY2" fmla="*/ 0 h 1002678"/>
              <a:gd name="connsiteX0" fmla="*/ 0 w 3535680"/>
              <a:gd name="connsiteY0" fmla="*/ 989237 h 1022050"/>
              <a:gd name="connsiteX1" fmla="*/ 2377440 w 3535680"/>
              <a:gd name="connsiteY1" fmla="*/ 834357 h 1022050"/>
              <a:gd name="connsiteX2" fmla="*/ 3535680 w 3535680"/>
              <a:gd name="connsiteY2" fmla="*/ 0 h 1022050"/>
            </a:gdLst>
            <a:ahLst/>
            <a:cxnLst>
              <a:cxn ang="0">
                <a:pos x="connsiteX0" y="connsiteY0"/>
              </a:cxn>
              <a:cxn ang="0">
                <a:pos x="connsiteX1" y="connsiteY1"/>
              </a:cxn>
              <a:cxn ang="0">
                <a:pos x="connsiteX2" y="connsiteY2"/>
              </a:cxn>
            </a:cxnLst>
            <a:rect l="l" t="t" r="r" b="b"/>
            <a:pathLst>
              <a:path w="3535680" h="1022050">
                <a:moveTo>
                  <a:pt x="0" y="989237"/>
                </a:moveTo>
                <a:cubicBezTo>
                  <a:pt x="256540" y="1002678"/>
                  <a:pt x="1723136" y="1022050"/>
                  <a:pt x="2377440" y="834357"/>
                </a:cubicBezTo>
                <a:cubicBezTo>
                  <a:pt x="2909824" y="629549"/>
                  <a:pt x="3406499" y="439147"/>
                  <a:pt x="3535680" y="0"/>
                </a:cubicBezTo>
              </a:path>
            </a:pathLst>
          </a:custGeom>
          <a:ln w="127000">
            <a:solidFill>
              <a:schemeClr val="tx1"/>
            </a:solidFill>
            <a:prstDash val="sysDot"/>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1905000" y="5334000"/>
            <a:ext cx="2971800" cy="914401"/>
          </a:xfrm>
          <a:custGeom>
            <a:avLst/>
            <a:gdLst>
              <a:gd name="connsiteX0" fmla="*/ 0 w 3352800"/>
              <a:gd name="connsiteY0" fmla="*/ 1341120 h 1341120"/>
              <a:gd name="connsiteX1" fmla="*/ 944880 w 3352800"/>
              <a:gd name="connsiteY1" fmla="*/ 1203960 h 1341120"/>
              <a:gd name="connsiteX2" fmla="*/ 2590800 w 3352800"/>
              <a:gd name="connsiteY2" fmla="*/ 716280 h 1341120"/>
              <a:gd name="connsiteX3" fmla="*/ 3352800 w 3352800"/>
              <a:gd name="connsiteY3" fmla="*/ 0 h 1341120"/>
              <a:gd name="connsiteX0" fmla="*/ 0 w 3352800"/>
              <a:gd name="connsiteY0" fmla="*/ 1341120 h 1427480"/>
              <a:gd name="connsiteX1" fmla="*/ 944880 w 3352800"/>
              <a:gd name="connsiteY1" fmla="*/ 1203960 h 1427480"/>
              <a:gd name="connsiteX2" fmla="*/ 3352800 w 3352800"/>
              <a:gd name="connsiteY2" fmla="*/ 0 h 1427480"/>
              <a:gd name="connsiteX0" fmla="*/ 0 w 3352800"/>
              <a:gd name="connsiteY0" fmla="*/ 1341120 h 1436235"/>
              <a:gd name="connsiteX1" fmla="*/ 1401435 w 3352800"/>
              <a:gd name="connsiteY1" fmla="*/ 1212715 h 1436235"/>
              <a:gd name="connsiteX2" fmla="*/ 3352800 w 3352800"/>
              <a:gd name="connsiteY2" fmla="*/ 0 h 1436235"/>
              <a:gd name="connsiteX0" fmla="*/ 0 w 3352800"/>
              <a:gd name="connsiteY0" fmla="*/ 1341120 h 1436235"/>
              <a:gd name="connsiteX1" fmla="*/ 1401435 w 3352800"/>
              <a:gd name="connsiteY1" fmla="*/ 1212715 h 1436235"/>
              <a:gd name="connsiteX2" fmla="*/ 3352800 w 3352800"/>
              <a:gd name="connsiteY2" fmla="*/ 0 h 1436235"/>
              <a:gd name="connsiteX0" fmla="*/ 0 w 3251200"/>
              <a:gd name="connsiteY0" fmla="*/ 1077176 h 1392243"/>
              <a:gd name="connsiteX1" fmla="*/ 1299835 w 3251200"/>
              <a:gd name="connsiteY1" fmla="*/ 1212715 h 1392243"/>
              <a:gd name="connsiteX2" fmla="*/ 3251200 w 3251200"/>
              <a:gd name="connsiteY2" fmla="*/ 0 h 1392243"/>
              <a:gd name="connsiteX0" fmla="*/ 13439 w 3264639"/>
              <a:gd name="connsiteY0" fmla="*/ 1077176 h 1422167"/>
              <a:gd name="connsiteX1" fmla="*/ 216639 w 3264639"/>
              <a:gd name="connsiteY1" fmla="*/ 1256705 h 1422167"/>
              <a:gd name="connsiteX2" fmla="*/ 1313274 w 3264639"/>
              <a:gd name="connsiteY2" fmla="*/ 1212715 h 1422167"/>
              <a:gd name="connsiteX3" fmla="*/ 3264639 w 3264639"/>
              <a:gd name="connsiteY3" fmla="*/ 0 h 1422167"/>
              <a:gd name="connsiteX0" fmla="*/ 94719 w 3345919"/>
              <a:gd name="connsiteY0" fmla="*/ 1077176 h 1422167"/>
              <a:gd name="connsiteX1" fmla="*/ 297919 w 3345919"/>
              <a:gd name="connsiteY1" fmla="*/ 1256705 h 1422167"/>
              <a:gd name="connsiteX2" fmla="*/ 1394554 w 3345919"/>
              <a:gd name="connsiteY2" fmla="*/ 1212715 h 1422167"/>
              <a:gd name="connsiteX3" fmla="*/ 3345919 w 3345919"/>
              <a:gd name="connsiteY3" fmla="*/ 0 h 1422167"/>
              <a:gd name="connsiteX0" fmla="*/ 94719 w 3345919"/>
              <a:gd name="connsiteY0" fmla="*/ 1077176 h 1422167"/>
              <a:gd name="connsiteX1" fmla="*/ 297919 w 3345919"/>
              <a:gd name="connsiteY1" fmla="*/ 1256705 h 1422167"/>
              <a:gd name="connsiteX2" fmla="*/ 1394554 w 3345919"/>
              <a:gd name="connsiteY2" fmla="*/ 1212715 h 1422167"/>
              <a:gd name="connsiteX3" fmla="*/ 3345919 w 3345919"/>
              <a:gd name="connsiteY3" fmla="*/ 0 h 1422167"/>
              <a:gd name="connsiteX0" fmla="*/ 0 w 3251200"/>
              <a:gd name="connsiteY0" fmla="*/ 1077176 h 1392243"/>
              <a:gd name="connsiteX1" fmla="*/ 304801 w 3251200"/>
              <a:gd name="connsiteY1" fmla="*/ 1077176 h 1392243"/>
              <a:gd name="connsiteX2" fmla="*/ 1299835 w 3251200"/>
              <a:gd name="connsiteY2" fmla="*/ 1212715 h 1392243"/>
              <a:gd name="connsiteX3" fmla="*/ 3251200 w 3251200"/>
              <a:gd name="connsiteY3" fmla="*/ 0 h 1392243"/>
              <a:gd name="connsiteX0" fmla="*/ 0 w 3251200"/>
              <a:gd name="connsiteY0" fmla="*/ 1077176 h 1392243"/>
              <a:gd name="connsiteX1" fmla="*/ 1299835 w 3251200"/>
              <a:gd name="connsiteY1" fmla="*/ 1212715 h 1392243"/>
              <a:gd name="connsiteX2" fmla="*/ 3251200 w 3251200"/>
              <a:gd name="connsiteY2" fmla="*/ 0 h 1392243"/>
              <a:gd name="connsiteX0" fmla="*/ 0 w 3251200"/>
              <a:gd name="connsiteY0" fmla="*/ 1077176 h 1212716"/>
              <a:gd name="connsiteX1" fmla="*/ 1299835 w 3251200"/>
              <a:gd name="connsiteY1" fmla="*/ 1212715 h 1212716"/>
              <a:gd name="connsiteX2" fmla="*/ 3251200 w 3251200"/>
              <a:gd name="connsiteY2" fmla="*/ 0 h 1212716"/>
              <a:gd name="connsiteX0" fmla="*/ 0 w 3251200"/>
              <a:gd name="connsiteY0" fmla="*/ 1077176 h 1212716"/>
              <a:gd name="connsiteX1" fmla="*/ 1299835 w 3251200"/>
              <a:gd name="connsiteY1" fmla="*/ 1212715 h 1212716"/>
              <a:gd name="connsiteX2" fmla="*/ 3251200 w 3251200"/>
              <a:gd name="connsiteY2" fmla="*/ 0 h 1212716"/>
              <a:gd name="connsiteX0" fmla="*/ 0 w 3251200"/>
              <a:gd name="connsiteY0" fmla="*/ 1077176 h 1212716"/>
              <a:gd name="connsiteX1" fmla="*/ 1299835 w 3251200"/>
              <a:gd name="connsiteY1" fmla="*/ 1212715 h 1212716"/>
              <a:gd name="connsiteX2" fmla="*/ 3251200 w 3251200"/>
              <a:gd name="connsiteY2" fmla="*/ 0 h 1212716"/>
              <a:gd name="connsiteX0" fmla="*/ 0 w 3251200"/>
              <a:gd name="connsiteY0" fmla="*/ 1077176 h 1256710"/>
              <a:gd name="connsiteX1" fmla="*/ 1828800 w 3251200"/>
              <a:gd name="connsiteY1" fmla="*/ 1256708 h 1256710"/>
              <a:gd name="connsiteX2" fmla="*/ 3251200 w 3251200"/>
              <a:gd name="connsiteY2" fmla="*/ 0 h 1256710"/>
              <a:gd name="connsiteX0" fmla="*/ 304800 w 3556000"/>
              <a:gd name="connsiteY0" fmla="*/ 1077176 h 1436237"/>
              <a:gd name="connsiteX1" fmla="*/ 304800 w 3556000"/>
              <a:gd name="connsiteY1" fmla="*/ 1256705 h 1436237"/>
              <a:gd name="connsiteX2" fmla="*/ 2133600 w 3556000"/>
              <a:gd name="connsiteY2" fmla="*/ 1256708 h 1436237"/>
              <a:gd name="connsiteX3" fmla="*/ 3556000 w 3556000"/>
              <a:gd name="connsiteY3" fmla="*/ 0 h 1436237"/>
              <a:gd name="connsiteX0" fmla="*/ 0 w 3251200"/>
              <a:gd name="connsiteY0" fmla="*/ 1077176 h 1436237"/>
              <a:gd name="connsiteX1" fmla="*/ 1828800 w 3251200"/>
              <a:gd name="connsiteY1" fmla="*/ 1256708 h 1436237"/>
              <a:gd name="connsiteX2" fmla="*/ 3251200 w 3251200"/>
              <a:gd name="connsiteY2" fmla="*/ 0 h 1436237"/>
              <a:gd name="connsiteX0" fmla="*/ 0 w 3352800"/>
              <a:gd name="connsiteY0" fmla="*/ 1256705 h 1436237"/>
              <a:gd name="connsiteX1" fmla="*/ 1930400 w 3352800"/>
              <a:gd name="connsiteY1" fmla="*/ 1256708 h 1436237"/>
              <a:gd name="connsiteX2" fmla="*/ 3352800 w 3352800"/>
              <a:gd name="connsiteY2" fmla="*/ 0 h 1436237"/>
            </a:gdLst>
            <a:ahLst/>
            <a:cxnLst>
              <a:cxn ang="0">
                <a:pos x="connsiteX0" y="connsiteY0"/>
              </a:cxn>
              <a:cxn ang="0">
                <a:pos x="connsiteX1" y="connsiteY1"/>
              </a:cxn>
              <a:cxn ang="0">
                <a:pos x="connsiteX2" y="connsiteY2"/>
              </a:cxn>
            </a:cxnLst>
            <a:rect l="l" t="t" r="r" b="b"/>
            <a:pathLst>
              <a:path w="3352800" h="1436237">
                <a:moveTo>
                  <a:pt x="0" y="1256705"/>
                </a:moveTo>
                <a:cubicBezTo>
                  <a:pt x="381000" y="1294107"/>
                  <a:pt x="1388534" y="1436237"/>
                  <a:pt x="1930400" y="1256708"/>
                </a:cubicBezTo>
                <a:cubicBezTo>
                  <a:pt x="2523066" y="969462"/>
                  <a:pt x="2825347" y="565656"/>
                  <a:pt x="3352800" y="0"/>
                </a:cubicBezTo>
              </a:path>
            </a:pathLst>
          </a:custGeom>
          <a:ln w="127000">
            <a:solidFill>
              <a:schemeClr val="tx1"/>
            </a:solidFill>
            <a:prstDash val="sysDot"/>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2286000" y="4800600"/>
            <a:ext cx="1752600" cy="457200"/>
          </a:xfrm>
          <a:custGeom>
            <a:avLst/>
            <a:gdLst>
              <a:gd name="connsiteX0" fmla="*/ 0 w 3352800"/>
              <a:gd name="connsiteY0" fmla="*/ 1341120 h 1341120"/>
              <a:gd name="connsiteX1" fmla="*/ 944880 w 3352800"/>
              <a:gd name="connsiteY1" fmla="*/ 1203960 h 1341120"/>
              <a:gd name="connsiteX2" fmla="*/ 2590800 w 3352800"/>
              <a:gd name="connsiteY2" fmla="*/ 716280 h 1341120"/>
              <a:gd name="connsiteX3" fmla="*/ 3352800 w 3352800"/>
              <a:gd name="connsiteY3" fmla="*/ 0 h 1341120"/>
              <a:gd name="connsiteX0" fmla="*/ 0 w 3352800"/>
              <a:gd name="connsiteY0" fmla="*/ 1341120 h 1427480"/>
              <a:gd name="connsiteX1" fmla="*/ 944880 w 3352800"/>
              <a:gd name="connsiteY1" fmla="*/ 1203960 h 1427480"/>
              <a:gd name="connsiteX2" fmla="*/ 3352800 w 3352800"/>
              <a:gd name="connsiteY2" fmla="*/ 0 h 1427480"/>
              <a:gd name="connsiteX0" fmla="*/ 0 w 3352800"/>
              <a:gd name="connsiteY0" fmla="*/ 1341120 h 1436235"/>
              <a:gd name="connsiteX1" fmla="*/ 1401435 w 3352800"/>
              <a:gd name="connsiteY1" fmla="*/ 1212715 h 1436235"/>
              <a:gd name="connsiteX2" fmla="*/ 3352800 w 3352800"/>
              <a:gd name="connsiteY2" fmla="*/ 0 h 1436235"/>
              <a:gd name="connsiteX0" fmla="*/ 0 w 3352800"/>
              <a:gd name="connsiteY0" fmla="*/ 1341120 h 1436235"/>
              <a:gd name="connsiteX1" fmla="*/ 1401435 w 3352800"/>
              <a:gd name="connsiteY1" fmla="*/ 1212715 h 1436235"/>
              <a:gd name="connsiteX2" fmla="*/ 3352800 w 3352800"/>
              <a:gd name="connsiteY2" fmla="*/ 0 h 1436235"/>
            </a:gdLst>
            <a:ahLst/>
            <a:cxnLst>
              <a:cxn ang="0">
                <a:pos x="connsiteX0" y="connsiteY0"/>
              </a:cxn>
              <a:cxn ang="0">
                <a:pos x="connsiteX1" y="connsiteY1"/>
              </a:cxn>
              <a:cxn ang="0">
                <a:pos x="connsiteX2" y="connsiteY2"/>
              </a:cxn>
            </a:cxnLst>
            <a:rect l="l" t="t" r="r" b="b"/>
            <a:pathLst>
              <a:path w="3352800" h="1436235">
                <a:moveTo>
                  <a:pt x="0" y="1341120"/>
                </a:moveTo>
                <a:cubicBezTo>
                  <a:pt x="256540" y="1324610"/>
                  <a:pt x="842635" y="1436235"/>
                  <a:pt x="1401435" y="1212715"/>
                </a:cubicBezTo>
                <a:cubicBezTo>
                  <a:pt x="1960235" y="989195"/>
                  <a:pt x="3028547" y="422032"/>
                  <a:pt x="3352800" y="0"/>
                </a:cubicBezTo>
              </a:path>
            </a:pathLst>
          </a:custGeom>
          <a:ln w="127000">
            <a:solidFill>
              <a:schemeClr val="tx1"/>
            </a:solidFill>
            <a:prstDash val="sysDot"/>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 name="Group 82"/>
          <p:cNvGrpSpPr/>
          <p:nvPr/>
        </p:nvGrpSpPr>
        <p:grpSpPr>
          <a:xfrm>
            <a:off x="210312" y="4953000"/>
            <a:ext cx="3371088" cy="1773936"/>
            <a:chOff x="210312" y="4953000"/>
            <a:chExt cx="3371088" cy="1773936"/>
          </a:xfrm>
        </p:grpSpPr>
        <p:sp>
          <p:nvSpPr>
            <p:cNvPr id="79" name="Rectangle 78"/>
            <p:cNvSpPr/>
            <p:nvPr/>
          </p:nvSpPr>
          <p:spPr>
            <a:xfrm>
              <a:off x="210312" y="4953000"/>
              <a:ext cx="3371088" cy="1773936"/>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1" name="Straight Connector 80"/>
            <p:cNvCxnSpPr/>
            <p:nvPr/>
          </p:nvCxnSpPr>
          <p:spPr>
            <a:xfrm>
              <a:off x="228600" y="4953000"/>
              <a:ext cx="3276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61"/>
          <p:cNvGrpSpPr/>
          <p:nvPr/>
        </p:nvGrpSpPr>
        <p:grpSpPr>
          <a:xfrm>
            <a:off x="76200" y="76199"/>
            <a:ext cx="6095999" cy="3657601"/>
            <a:chOff x="457200" y="1371600"/>
            <a:chExt cx="5865004" cy="3844498"/>
          </a:xfrm>
        </p:grpSpPr>
        <p:grpSp>
          <p:nvGrpSpPr>
            <p:cNvPr id="27" name="Group 4"/>
            <p:cNvGrpSpPr/>
            <p:nvPr/>
          </p:nvGrpSpPr>
          <p:grpSpPr>
            <a:xfrm>
              <a:off x="457200" y="1447800"/>
              <a:ext cx="5865004" cy="3768298"/>
              <a:chOff x="457200" y="1447800"/>
              <a:chExt cx="5865004" cy="3768298"/>
            </a:xfrm>
          </p:grpSpPr>
          <p:pic>
            <p:nvPicPr>
              <p:cNvPr id="78" name="Picture 2" descr="http://www.californiachaparral.org/images/600_Ione_Manzanita_IIa.jpg"/>
              <p:cNvPicPr>
                <a:picLocks noChangeAspect="1" noChangeArrowheads="1"/>
              </p:cNvPicPr>
              <p:nvPr/>
            </p:nvPicPr>
            <p:blipFill>
              <a:blip r:embed="rId4" cstate="print"/>
              <a:srcRect/>
              <a:stretch>
                <a:fillRect/>
              </a:stretch>
            </p:blipFill>
            <p:spPr bwMode="auto">
              <a:xfrm>
                <a:off x="533400" y="1447800"/>
                <a:ext cx="5715000" cy="3762376"/>
              </a:xfrm>
              <a:prstGeom prst="rect">
                <a:avLst/>
              </a:prstGeom>
              <a:noFill/>
              <a:ln w="50800">
                <a:solidFill>
                  <a:schemeClr val="tx1"/>
                </a:solidFill>
              </a:ln>
            </p:spPr>
          </p:pic>
          <p:sp>
            <p:nvSpPr>
              <p:cNvPr id="80" name="TextBox 79"/>
              <p:cNvSpPr txBox="1"/>
              <p:nvPr/>
            </p:nvSpPr>
            <p:spPr>
              <a:xfrm>
                <a:off x="457200" y="4800599"/>
                <a:ext cx="5865004" cy="415499"/>
              </a:xfrm>
              <a:prstGeom prst="rect">
                <a:avLst/>
              </a:prstGeom>
              <a:noFill/>
              <a:ln w="50800">
                <a:noFill/>
              </a:ln>
            </p:spPr>
            <p:txBody>
              <a:bodyPr wrap="none" rtlCol="0">
                <a:spAutoFit/>
              </a:bodyPr>
              <a:lstStyle/>
              <a:p>
                <a:pPr algn="ctr"/>
                <a:r>
                  <a:rPr lang="en-US" sz="2100" b="1" dirty="0" err="1" smtClean="0">
                    <a:solidFill>
                      <a:schemeClr val="bg1"/>
                    </a:solidFill>
                    <a:effectLst>
                      <a:outerShdw dist="50800" dir="5400000" algn="ctr" rotWithShape="0">
                        <a:schemeClr val="tx1"/>
                      </a:outerShdw>
                    </a:effectLst>
                  </a:rPr>
                  <a:t>shrubland</a:t>
                </a:r>
                <a:r>
                  <a:rPr lang="en-US" sz="2100" b="1" dirty="0" smtClean="0">
                    <a:solidFill>
                      <a:schemeClr val="bg1"/>
                    </a:solidFill>
                    <a:effectLst>
                      <a:outerShdw dist="50800" dir="5400000" algn="ctr" rotWithShape="0">
                        <a:schemeClr val="tx1"/>
                      </a:outerShdw>
                    </a:effectLst>
                  </a:rPr>
                  <a:t> with mild wet winters; hot dry summers</a:t>
                </a:r>
              </a:p>
            </p:txBody>
          </p:sp>
        </p:grpSp>
        <p:sp>
          <p:nvSpPr>
            <p:cNvPr id="65" name="TextBox 64"/>
            <p:cNvSpPr txBox="1"/>
            <p:nvPr/>
          </p:nvSpPr>
          <p:spPr>
            <a:xfrm>
              <a:off x="533400" y="1371600"/>
              <a:ext cx="2025420" cy="485255"/>
            </a:xfrm>
            <a:prstGeom prst="rect">
              <a:avLst/>
            </a:prstGeom>
            <a:noFill/>
            <a:ln w="50800">
              <a:noFill/>
            </a:ln>
          </p:spPr>
          <p:txBody>
            <a:bodyPr wrap="none" rtlCol="0">
              <a:spAutoFit/>
            </a:bodyPr>
            <a:lstStyle/>
            <a:p>
              <a:r>
                <a:rPr lang="en-US" sz="2400" b="1" dirty="0" smtClean="0"/>
                <a:t> Baja California</a:t>
              </a:r>
            </a:p>
          </p:txBody>
        </p:sp>
      </p:grpSp>
      <p:grpSp>
        <p:nvGrpSpPr>
          <p:cNvPr id="35" name="Group 81"/>
          <p:cNvGrpSpPr/>
          <p:nvPr/>
        </p:nvGrpSpPr>
        <p:grpSpPr>
          <a:xfrm>
            <a:off x="152400" y="152400"/>
            <a:ext cx="6019800" cy="3585865"/>
            <a:chOff x="2743200" y="1981200"/>
            <a:chExt cx="5416855" cy="3772994"/>
          </a:xfrm>
        </p:grpSpPr>
        <p:pic>
          <p:nvPicPr>
            <p:cNvPr id="84" name="Picture 3"/>
            <p:cNvPicPr>
              <a:picLocks noChangeAspect="1" noChangeArrowheads="1"/>
            </p:cNvPicPr>
            <p:nvPr/>
          </p:nvPicPr>
          <p:blipFill>
            <a:blip r:embed="rId5" cstate="print"/>
            <a:srcRect/>
            <a:stretch>
              <a:fillRect/>
            </a:stretch>
          </p:blipFill>
          <p:spPr bwMode="auto">
            <a:xfrm>
              <a:off x="2755082" y="1981200"/>
              <a:ext cx="5336405" cy="3749675"/>
            </a:xfrm>
            <a:prstGeom prst="rect">
              <a:avLst/>
            </a:prstGeom>
            <a:noFill/>
            <a:ln w="50800">
              <a:solidFill>
                <a:schemeClr val="tx1"/>
              </a:solidFill>
              <a:miter lim="800000"/>
              <a:headEnd/>
              <a:tailEnd/>
            </a:ln>
            <a:effectLst/>
          </p:spPr>
        </p:pic>
        <p:sp>
          <p:nvSpPr>
            <p:cNvPr id="85" name="TextBox 84"/>
            <p:cNvSpPr txBox="1"/>
            <p:nvPr/>
          </p:nvSpPr>
          <p:spPr>
            <a:xfrm>
              <a:off x="2743200" y="5268437"/>
              <a:ext cx="5416855" cy="485757"/>
            </a:xfrm>
            <a:prstGeom prst="rect">
              <a:avLst/>
            </a:prstGeom>
            <a:noFill/>
            <a:ln w="50800">
              <a:noFill/>
            </a:ln>
          </p:spPr>
          <p:txBody>
            <a:bodyPr wrap="square" rtlCol="0">
              <a:spAutoFit/>
            </a:bodyPr>
            <a:lstStyle/>
            <a:p>
              <a:pPr algn="ctr"/>
              <a:r>
                <a:rPr lang="en-US" sz="2400" b="1" dirty="0" smtClean="0">
                  <a:solidFill>
                    <a:schemeClr val="bg1"/>
                  </a:solidFill>
                  <a:effectLst>
                    <a:outerShdw dist="50800" dir="5400000" algn="ctr" rotWithShape="0">
                      <a:schemeClr val="tx1"/>
                    </a:outerShdw>
                  </a:effectLst>
                </a:rPr>
                <a:t>hot,  dry,  barren surfaces </a:t>
              </a:r>
            </a:p>
          </p:txBody>
        </p:sp>
        <p:sp>
          <p:nvSpPr>
            <p:cNvPr id="86" name="TextBox 85"/>
            <p:cNvSpPr txBox="1"/>
            <p:nvPr/>
          </p:nvSpPr>
          <p:spPr>
            <a:xfrm>
              <a:off x="2743200" y="1981200"/>
              <a:ext cx="2556277" cy="461665"/>
            </a:xfrm>
            <a:prstGeom prst="rect">
              <a:avLst/>
            </a:prstGeom>
            <a:noFill/>
            <a:ln w="50800">
              <a:noFill/>
            </a:ln>
          </p:spPr>
          <p:txBody>
            <a:bodyPr wrap="none" rtlCol="0">
              <a:spAutoFit/>
            </a:bodyPr>
            <a:lstStyle/>
            <a:p>
              <a:r>
                <a:rPr lang="en-US" sz="2400" b="1" dirty="0" smtClean="0"/>
                <a:t>Mojave Desert, CA</a:t>
              </a:r>
            </a:p>
          </p:txBody>
        </p:sp>
      </p:grpSp>
      <p:grpSp>
        <p:nvGrpSpPr>
          <p:cNvPr id="36" name="Group 86"/>
          <p:cNvGrpSpPr/>
          <p:nvPr/>
        </p:nvGrpSpPr>
        <p:grpSpPr>
          <a:xfrm>
            <a:off x="152400" y="152400"/>
            <a:ext cx="5943600" cy="3585864"/>
            <a:chOff x="3657600" y="2514600"/>
            <a:chExt cx="5266481" cy="3967340"/>
          </a:xfrm>
        </p:grpSpPr>
        <p:pic>
          <p:nvPicPr>
            <p:cNvPr id="88" name="Picture 4" descr="A windmill in a grasslands scene.">
              <a:hlinkClick r:id="rId6" tooltip="Larger version of the image."/>
            </p:cNvPr>
            <p:cNvPicPr>
              <a:picLocks noChangeAspect="1" noChangeArrowheads="1"/>
            </p:cNvPicPr>
            <p:nvPr/>
          </p:nvPicPr>
          <p:blipFill>
            <a:blip r:embed="rId7" cstate="print"/>
            <a:srcRect/>
            <a:stretch>
              <a:fillRect/>
            </a:stretch>
          </p:blipFill>
          <p:spPr bwMode="auto">
            <a:xfrm>
              <a:off x="3657600" y="2514600"/>
              <a:ext cx="5238750" cy="3933825"/>
            </a:xfrm>
            <a:prstGeom prst="rect">
              <a:avLst/>
            </a:prstGeom>
            <a:noFill/>
            <a:ln w="50800">
              <a:solidFill>
                <a:schemeClr val="tx1"/>
              </a:solidFill>
            </a:ln>
          </p:spPr>
        </p:pic>
        <p:sp>
          <p:nvSpPr>
            <p:cNvPr id="89" name="TextBox 88"/>
            <p:cNvSpPr txBox="1"/>
            <p:nvPr/>
          </p:nvSpPr>
          <p:spPr>
            <a:xfrm>
              <a:off x="3657600" y="5971162"/>
              <a:ext cx="5266481" cy="510778"/>
            </a:xfrm>
            <a:prstGeom prst="rect">
              <a:avLst/>
            </a:prstGeom>
            <a:noFill/>
            <a:ln w="50800">
              <a:noFill/>
            </a:ln>
          </p:spPr>
          <p:txBody>
            <a:bodyPr wrap="square" rtlCol="0">
              <a:spAutoFit/>
            </a:bodyPr>
            <a:lstStyle/>
            <a:p>
              <a:pPr algn="ctr"/>
              <a:r>
                <a:rPr lang="en-US" sz="2400" b="1" dirty="0" smtClean="0">
                  <a:solidFill>
                    <a:schemeClr val="bg1"/>
                  </a:solidFill>
                  <a:effectLst>
                    <a:outerShdw dist="50800" dir="5400000" algn="ctr" rotWithShape="0">
                      <a:schemeClr val="tx1"/>
                    </a:outerShdw>
                  </a:effectLst>
                </a:rPr>
                <a:t>grass prairies with cold winters; hot summers</a:t>
              </a:r>
            </a:p>
          </p:txBody>
        </p:sp>
        <p:sp>
          <p:nvSpPr>
            <p:cNvPr id="90" name="TextBox 89"/>
            <p:cNvSpPr txBox="1"/>
            <p:nvPr/>
          </p:nvSpPr>
          <p:spPr>
            <a:xfrm>
              <a:off x="3657600" y="2514600"/>
              <a:ext cx="3212739" cy="461665"/>
            </a:xfrm>
            <a:prstGeom prst="rect">
              <a:avLst/>
            </a:prstGeom>
            <a:noFill/>
            <a:ln w="50800">
              <a:noFill/>
            </a:ln>
          </p:spPr>
          <p:txBody>
            <a:bodyPr wrap="none" rtlCol="0">
              <a:spAutoFit/>
            </a:bodyPr>
            <a:lstStyle/>
            <a:p>
              <a:r>
                <a:rPr lang="en-US" sz="2400" b="1" dirty="0" smtClean="0"/>
                <a:t>National Grasslands, SD</a:t>
              </a:r>
            </a:p>
          </p:txBody>
        </p:sp>
      </p:grpSp>
      <p:grpSp>
        <p:nvGrpSpPr>
          <p:cNvPr id="37" name="Group 90"/>
          <p:cNvGrpSpPr/>
          <p:nvPr/>
        </p:nvGrpSpPr>
        <p:grpSpPr>
          <a:xfrm>
            <a:off x="152400" y="152400"/>
            <a:ext cx="5943600" cy="3578612"/>
            <a:chOff x="381000" y="1981200"/>
            <a:chExt cx="5410200" cy="3745760"/>
          </a:xfrm>
        </p:grpSpPr>
        <p:pic>
          <p:nvPicPr>
            <p:cNvPr id="92" name="Picture 91" descr="47-walk2.JPG"/>
            <p:cNvPicPr>
              <a:picLocks noChangeAspect="1"/>
            </p:cNvPicPr>
            <p:nvPr/>
          </p:nvPicPr>
          <p:blipFill>
            <a:blip r:embed="rId8" cstate="print"/>
            <a:srcRect l="24166" t="2240" b="16293"/>
            <a:stretch>
              <a:fillRect/>
            </a:stretch>
          </p:blipFill>
          <p:spPr>
            <a:xfrm>
              <a:off x="381000" y="1981201"/>
              <a:ext cx="5410200" cy="3733800"/>
            </a:xfrm>
            <a:prstGeom prst="rect">
              <a:avLst/>
            </a:prstGeom>
            <a:ln w="50800">
              <a:solidFill>
                <a:schemeClr val="tx1"/>
              </a:solidFill>
            </a:ln>
          </p:spPr>
        </p:pic>
        <p:sp>
          <p:nvSpPr>
            <p:cNvPr id="93" name="TextBox 92"/>
            <p:cNvSpPr txBox="1"/>
            <p:nvPr/>
          </p:nvSpPr>
          <p:spPr>
            <a:xfrm>
              <a:off x="685800" y="5251323"/>
              <a:ext cx="4572001" cy="475637"/>
            </a:xfrm>
            <a:prstGeom prst="rect">
              <a:avLst/>
            </a:prstGeom>
            <a:noFill/>
            <a:ln w="50800">
              <a:noFill/>
            </a:ln>
          </p:spPr>
          <p:txBody>
            <a:bodyPr wrap="square" rtlCol="0">
              <a:spAutoFit/>
            </a:bodyPr>
            <a:lstStyle/>
            <a:p>
              <a:pPr algn="ctr"/>
              <a:r>
                <a:rPr lang="en-US" sz="2400" b="1" dirty="0" smtClean="0">
                  <a:solidFill>
                    <a:schemeClr val="bg1"/>
                  </a:solidFill>
                  <a:effectLst>
                    <a:outerShdw dist="50800" dir="5400000" algn="ctr" rotWithShape="0">
                      <a:schemeClr val="tx1"/>
                    </a:outerShdw>
                  </a:effectLst>
                </a:rPr>
                <a:t>treeless, with permafrost subsurface</a:t>
              </a:r>
            </a:p>
          </p:txBody>
        </p:sp>
        <p:sp>
          <p:nvSpPr>
            <p:cNvPr id="94" name="TextBox 93"/>
            <p:cNvSpPr txBox="1"/>
            <p:nvPr/>
          </p:nvSpPr>
          <p:spPr>
            <a:xfrm>
              <a:off x="381000" y="1981200"/>
              <a:ext cx="2690801" cy="461665"/>
            </a:xfrm>
            <a:prstGeom prst="rect">
              <a:avLst/>
            </a:prstGeom>
            <a:noFill/>
            <a:ln w="50800">
              <a:noFill/>
            </a:ln>
          </p:spPr>
          <p:txBody>
            <a:bodyPr wrap="none" rtlCol="0">
              <a:spAutoFit/>
            </a:bodyPr>
            <a:lstStyle/>
            <a:p>
              <a:r>
                <a:rPr lang="en-US" sz="2400" b="1" dirty="0" smtClean="0"/>
                <a:t>Dalton Highway, AK</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xit" presetSubtype="4" fill="hold" nodeType="withEffect">
                                  <p:stCondLst>
                                    <p:cond delay="500"/>
                                  </p:stCondLst>
                                  <p:childTnLst>
                                    <p:anim calcmode="lin" valueType="num">
                                      <p:cBhvr>
                                        <p:cTn id="6" dur="1000"/>
                                        <p:tgtEl>
                                          <p:spTgt spid="4"/>
                                        </p:tgtEl>
                                        <p:attrNameLst>
                                          <p:attrName>ppt_x</p:attrName>
                                        </p:attrNameLst>
                                      </p:cBhvr>
                                      <p:tavLst>
                                        <p:tav tm="0">
                                          <p:val>
                                            <p:strVal val="ppt_x"/>
                                          </p:val>
                                        </p:tav>
                                        <p:tav tm="100000">
                                          <p:val>
                                            <p:strVal val="ppt_x"/>
                                          </p:val>
                                        </p:tav>
                                      </p:tavLst>
                                    </p:anim>
                                    <p:anim calcmode="lin" valueType="num">
                                      <p:cBhvr>
                                        <p:cTn id="7" dur="1000"/>
                                        <p:tgtEl>
                                          <p:spTgt spid="4"/>
                                        </p:tgtEl>
                                        <p:attrNameLst>
                                          <p:attrName>ppt_y</p:attrName>
                                        </p:attrNameLst>
                                      </p:cBhvr>
                                      <p:tavLst>
                                        <p:tav tm="0">
                                          <p:val>
                                            <p:strVal val="ppt_y"/>
                                          </p:val>
                                        </p:tav>
                                        <p:tav tm="100000">
                                          <p:val>
                                            <p:strVal val="ppt_y+ppt_h/2"/>
                                          </p:val>
                                        </p:tav>
                                      </p:tavLst>
                                    </p:anim>
                                    <p:anim calcmode="lin" valueType="num">
                                      <p:cBhvr>
                                        <p:cTn id="8" dur="1000"/>
                                        <p:tgtEl>
                                          <p:spTgt spid="4"/>
                                        </p:tgtEl>
                                        <p:attrNameLst>
                                          <p:attrName>ppt_w</p:attrName>
                                        </p:attrNameLst>
                                      </p:cBhvr>
                                      <p:tavLst>
                                        <p:tav tm="0">
                                          <p:val>
                                            <p:strVal val="ppt_w"/>
                                          </p:val>
                                        </p:tav>
                                        <p:tav tm="100000">
                                          <p:val>
                                            <p:strVal val="ppt_w"/>
                                          </p:val>
                                        </p:tav>
                                      </p:tavLst>
                                    </p:anim>
                                    <p:anim calcmode="lin" valueType="num">
                                      <p:cBhvr>
                                        <p:cTn id="9" dur="1000"/>
                                        <p:tgtEl>
                                          <p:spTgt spid="4"/>
                                        </p:tgtEl>
                                        <p:attrNameLst>
                                          <p:attrName>ppt_h</p:attrName>
                                        </p:attrNameLst>
                                      </p:cBhvr>
                                      <p:tavLst>
                                        <p:tav tm="0">
                                          <p:val>
                                            <p:strVal val="ppt_h"/>
                                          </p:val>
                                        </p:tav>
                                        <p:tav tm="100000">
                                          <p:val>
                                            <p:fltVal val="0"/>
                                          </p:val>
                                        </p:tav>
                                      </p:tavLst>
                                    </p:anim>
                                    <p:set>
                                      <p:cBhvr>
                                        <p:cTn id="10" dur="1" fill="hold">
                                          <p:stCondLst>
                                            <p:cond delay="999"/>
                                          </p:stCondLst>
                                        </p:cTn>
                                        <p:tgtEl>
                                          <p:spTgt spid="4"/>
                                        </p:tgtEl>
                                        <p:attrNameLst>
                                          <p:attrName>style.visibility</p:attrName>
                                        </p:attrNameLst>
                                      </p:cBhvr>
                                      <p:to>
                                        <p:strVal val="hidden"/>
                                      </p:to>
                                    </p:set>
                                  </p:childTnLst>
                                </p:cTn>
                              </p:par>
                              <p:par>
                                <p:cTn id="11" presetID="17" presetClass="exit" presetSubtype="4" fill="hold" nodeType="withEffect">
                                  <p:stCondLst>
                                    <p:cond delay="500"/>
                                  </p:stCondLst>
                                  <p:childTnLs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ppt_h/2"/>
                                          </p:val>
                                        </p:tav>
                                      </p:tavLst>
                                    </p:anim>
                                    <p:anim calcmode="lin" valueType="num">
                                      <p:cBhvr>
                                        <p:cTn id="14" dur="1000"/>
                                        <p:tgtEl>
                                          <p:spTgt spid="5"/>
                                        </p:tgtEl>
                                        <p:attrNameLst>
                                          <p:attrName>ppt_w</p:attrName>
                                        </p:attrNameLst>
                                      </p:cBhvr>
                                      <p:tavLst>
                                        <p:tav tm="0">
                                          <p:val>
                                            <p:strVal val="ppt_w"/>
                                          </p:val>
                                        </p:tav>
                                        <p:tav tm="100000">
                                          <p:val>
                                            <p:strVal val="ppt_w"/>
                                          </p:val>
                                        </p:tav>
                                      </p:tavLst>
                                    </p:anim>
                                    <p:anim calcmode="lin" valueType="num">
                                      <p:cBhvr>
                                        <p:cTn id="15" dur="1000"/>
                                        <p:tgtEl>
                                          <p:spTgt spid="5"/>
                                        </p:tgtEl>
                                        <p:attrNameLst>
                                          <p:attrName>ppt_h</p:attrName>
                                        </p:attrNameLst>
                                      </p:cBhvr>
                                      <p:tavLst>
                                        <p:tav tm="0">
                                          <p:val>
                                            <p:strVal val="ppt_h"/>
                                          </p:val>
                                        </p:tav>
                                        <p:tav tm="100000">
                                          <p:val>
                                            <p:fltVal val="0"/>
                                          </p:val>
                                        </p:tav>
                                      </p:tavLst>
                                    </p:anim>
                                    <p:set>
                                      <p:cBhvr>
                                        <p:cTn id="16" dur="1" fill="hold">
                                          <p:stCondLst>
                                            <p:cond delay="999"/>
                                          </p:stCondLst>
                                        </p:cTn>
                                        <p:tgtEl>
                                          <p:spTgt spid="5"/>
                                        </p:tgtEl>
                                        <p:attrNameLst>
                                          <p:attrName>style.visibility</p:attrName>
                                        </p:attrNameLst>
                                      </p:cBhvr>
                                      <p:to>
                                        <p:strVal val="hidden"/>
                                      </p:to>
                                    </p:set>
                                  </p:childTnLst>
                                </p:cTn>
                              </p:par>
                              <p:par>
                                <p:cTn id="17" presetID="17" presetClass="exit" presetSubtype="4" fill="hold" grpId="0" nodeType="withEffect">
                                  <p:stCondLst>
                                    <p:cond delay="500"/>
                                  </p:stCondLst>
                                  <p:childTnLst>
                                    <p:anim calcmode="lin" valueType="num">
                                      <p:cBhvr>
                                        <p:cTn id="18" dur="1000"/>
                                        <p:tgtEl>
                                          <p:spTgt spid="34"/>
                                        </p:tgtEl>
                                        <p:attrNameLst>
                                          <p:attrName>ppt_x</p:attrName>
                                        </p:attrNameLst>
                                      </p:cBhvr>
                                      <p:tavLst>
                                        <p:tav tm="0">
                                          <p:val>
                                            <p:strVal val="ppt_x"/>
                                          </p:val>
                                        </p:tav>
                                        <p:tav tm="100000">
                                          <p:val>
                                            <p:strVal val="ppt_x"/>
                                          </p:val>
                                        </p:tav>
                                      </p:tavLst>
                                    </p:anim>
                                    <p:anim calcmode="lin" valueType="num">
                                      <p:cBhvr>
                                        <p:cTn id="19" dur="1000"/>
                                        <p:tgtEl>
                                          <p:spTgt spid="34"/>
                                        </p:tgtEl>
                                        <p:attrNameLst>
                                          <p:attrName>ppt_y</p:attrName>
                                        </p:attrNameLst>
                                      </p:cBhvr>
                                      <p:tavLst>
                                        <p:tav tm="0">
                                          <p:val>
                                            <p:strVal val="ppt_y"/>
                                          </p:val>
                                        </p:tav>
                                        <p:tav tm="100000">
                                          <p:val>
                                            <p:strVal val="ppt_y+ppt_h/2"/>
                                          </p:val>
                                        </p:tav>
                                      </p:tavLst>
                                    </p:anim>
                                    <p:anim calcmode="lin" valueType="num">
                                      <p:cBhvr>
                                        <p:cTn id="20" dur="1000"/>
                                        <p:tgtEl>
                                          <p:spTgt spid="34"/>
                                        </p:tgtEl>
                                        <p:attrNameLst>
                                          <p:attrName>ppt_w</p:attrName>
                                        </p:attrNameLst>
                                      </p:cBhvr>
                                      <p:tavLst>
                                        <p:tav tm="0">
                                          <p:val>
                                            <p:strVal val="ppt_w"/>
                                          </p:val>
                                        </p:tav>
                                        <p:tav tm="100000">
                                          <p:val>
                                            <p:strVal val="ppt_w"/>
                                          </p:val>
                                        </p:tav>
                                      </p:tavLst>
                                    </p:anim>
                                    <p:anim calcmode="lin" valueType="num">
                                      <p:cBhvr>
                                        <p:cTn id="21" dur="1000"/>
                                        <p:tgtEl>
                                          <p:spTgt spid="34"/>
                                        </p:tgtEl>
                                        <p:attrNameLst>
                                          <p:attrName>ppt_h</p:attrName>
                                        </p:attrNameLst>
                                      </p:cBhvr>
                                      <p:tavLst>
                                        <p:tav tm="0">
                                          <p:val>
                                            <p:strVal val="ppt_h"/>
                                          </p:val>
                                        </p:tav>
                                        <p:tav tm="100000">
                                          <p:val>
                                            <p:fltVal val="0"/>
                                          </p:val>
                                        </p:tav>
                                      </p:tavLst>
                                    </p:anim>
                                    <p:set>
                                      <p:cBhvr>
                                        <p:cTn id="22" dur="1" fill="hold">
                                          <p:stCondLst>
                                            <p:cond delay="999"/>
                                          </p:stCondLst>
                                        </p:cTn>
                                        <p:tgtEl>
                                          <p:spTgt spid="34"/>
                                        </p:tgtEl>
                                        <p:attrNameLst>
                                          <p:attrName>style.visibility</p:attrName>
                                        </p:attrNameLst>
                                      </p:cBhvr>
                                      <p:to>
                                        <p:strVal val="hidden"/>
                                      </p:to>
                                    </p:set>
                                  </p:childTnLst>
                                </p:cTn>
                              </p:par>
                              <p:par>
                                <p:cTn id="23" presetID="17" presetClass="exit" presetSubtype="4" fill="hold" nodeType="withEffect">
                                  <p:stCondLst>
                                    <p:cond delay="500"/>
                                  </p:stCondLst>
                                  <p:childTnLst>
                                    <p:anim calcmode="lin" valueType="num">
                                      <p:cBhvr>
                                        <p:cTn id="24" dur="1000"/>
                                        <p:tgtEl>
                                          <p:spTgt spid="6"/>
                                        </p:tgtEl>
                                        <p:attrNameLst>
                                          <p:attrName>ppt_x</p:attrName>
                                        </p:attrNameLst>
                                      </p:cBhvr>
                                      <p:tavLst>
                                        <p:tav tm="0">
                                          <p:val>
                                            <p:strVal val="ppt_x"/>
                                          </p:val>
                                        </p:tav>
                                        <p:tav tm="100000">
                                          <p:val>
                                            <p:strVal val="ppt_x"/>
                                          </p:val>
                                        </p:tav>
                                      </p:tavLst>
                                    </p:anim>
                                    <p:anim calcmode="lin" valueType="num">
                                      <p:cBhvr>
                                        <p:cTn id="25" dur="1000"/>
                                        <p:tgtEl>
                                          <p:spTgt spid="6"/>
                                        </p:tgtEl>
                                        <p:attrNameLst>
                                          <p:attrName>ppt_y</p:attrName>
                                        </p:attrNameLst>
                                      </p:cBhvr>
                                      <p:tavLst>
                                        <p:tav tm="0">
                                          <p:val>
                                            <p:strVal val="ppt_y"/>
                                          </p:val>
                                        </p:tav>
                                        <p:tav tm="100000">
                                          <p:val>
                                            <p:strVal val="ppt_y+ppt_h/2"/>
                                          </p:val>
                                        </p:tav>
                                      </p:tavLst>
                                    </p:anim>
                                    <p:anim calcmode="lin" valueType="num">
                                      <p:cBhvr>
                                        <p:cTn id="26" dur="1000"/>
                                        <p:tgtEl>
                                          <p:spTgt spid="6"/>
                                        </p:tgtEl>
                                        <p:attrNameLst>
                                          <p:attrName>ppt_w</p:attrName>
                                        </p:attrNameLst>
                                      </p:cBhvr>
                                      <p:tavLst>
                                        <p:tav tm="0">
                                          <p:val>
                                            <p:strVal val="ppt_w"/>
                                          </p:val>
                                        </p:tav>
                                        <p:tav tm="100000">
                                          <p:val>
                                            <p:strVal val="ppt_w"/>
                                          </p:val>
                                        </p:tav>
                                      </p:tavLst>
                                    </p:anim>
                                    <p:anim calcmode="lin" valueType="num">
                                      <p:cBhvr>
                                        <p:cTn id="27" dur="1000"/>
                                        <p:tgtEl>
                                          <p:spTgt spid="6"/>
                                        </p:tgtEl>
                                        <p:attrNameLst>
                                          <p:attrName>ppt_h</p:attrName>
                                        </p:attrNameLst>
                                      </p:cBhvr>
                                      <p:tavLst>
                                        <p:tav tm="0">
                                          <p:val>
                                            <p:strVal val="ppt_h"/>
                                          </p:val>
                                        </p:tav>
                                        <p:tav tm="100000">
                                          <p:val>
                                            <p:fltVal val="0"/>
                                          </p:val>
                                        </p:tav>
                                      </p:tavLst>
                                    </p:anim>
                                    <p:set>
                                      <p:cBhvr>
                                        <p:cTn id="28" dur="1" fill="hold">
                                          <p:stCondLst>
                                            <p:cond delay="999"/>
                                          </p:stCondLst>
                                        </p:cTn>
                                        <p:tgtEl>
                                          <p:spTgt spid="6"/>
                                        </p:tgtEl>
                                        <p:attrNameLst>
                                          <p:attrName>style.visibility</p:attrName>
                                        </p:attrNameLst>
                                      </p:cBhvr>
                                      <p:to>
                                        <p:strVal val="hidden"/>
                                      </p:to>
                                    </p:set>
                                  </p:childTnLst>
                                </p:cTn>
                              </p:par>
                              <p:par>
                                <p:cTn id="29" presetID="17" presetClass="exit" presetSubtype="4" fill="hold" nodeType="withEffect">
                                  <p:stCondLst>
                                    <p:cond delay="500"/>
                                  </p:stCondLst>
                                  <p:childTnLst>
                                    <p:anim calcmode="lin" valueType="num">
                                      <p:cBhvr>
                                        <p:cTn id="30" dur="1000"/>
                                        <p:tgtEl>
                                          <p:spTgt spid="9"/>
                                        </p:tgtEl>
                                        <p:attrNameLst>
                                          <p:attrName>ppt_x</p:attrName>
                                        </p:attrNameLst>
                                      </p:cBhvr>
                                      <p:tavLst>
                                        <p:tav tm="0">
                                          <p:val>
                                            <p:strVal val="ppt_x"/>
                                          </p:val>
                                        </p:tav>
                                        <p:tav tm="100000">
                                          <p:val>
                                            <p:strVal val="ppt_x"/>
                                          </p:val>
                                        </p:tav>
                                      </p:tavLst>
                                    </p:anim>
                                    <p:anim calcmode="lin" valueType="num">
                                      <p:cBhvr>
                                        <p:cTn id="31" dur="1000"/>
                                        <p:tgtEl>
                                          <p:spTgt spid="9"/>
                                        </p:tgtEl>
                                        <p:attrNameLst>
                                          <p:attrName>ppt_y</p:attrName>
                                        </p:attrNameLst>
                                      </p:cBhvr>
                                      <p:tavLst>
                                        <p:tav tm="0">
                                          <p:val>
                                            <p:strVal val="ppt_y"/>
                                          </p:val>
                                        </p:tav>
                                        <p:tav tm="100000">
                                          <p:val>
                                            <p:strVal val="ppt_y+ppt_h/2"/>
                                          </p:val>
                                        </p:tav>
                                      </p:tavLst>
                                    </p:anim>
                                    <p:anim calcmode="lin" valueType="num">
                                      <p:cBhvr>
                                        <p:cTn id="32" dur="1000"/>
                                        <p:tgtEl>
                                          <p:spTgt spid="9"/>
                                        </p:tgtEl>
                                        <p:attrNameLst>
                                          <p:attrName>ppt_w</p:attrName>
                                        </p:attrNameLst>
                                      </p:cBhvr>
                                      <p:tavLst>
                                        <p:tav tm="0">
                                          <p:val>
                                            <p:strVal val="ppt_w"/>
                                          </p:val>
                                        </p:tav>
                                        <p:tav tm="100000">
                                          <p:val>
                                            <p:strVal val="ppt_w"/>
                                          </p:val>
                                        </p:tav>
                                      </p:tavLst>
                                    </p:anim>
                                    <p:anim calcmode="lin" valueType="num">
                                      <p:cBhvr>
                                        <p:cTn id="33" dur="1000"/>
                                        <p:tgtEl>
                                          <p:spTgt spid="9"/>
                                        </p:tgtEl>
                                        <p:attrNameLst>
                                          <p:attrName>ppt_h</p:attrName>
                                        </p:attrNameLst>
                                      </p:cBhvr>
                                      <p:tavLst>
                                        <p:tav tm="0">
                                          <p:val>
                                            <p:strVal val="ppt_h"/>
                                          </p:val>
                                        </p:tav>
                                        <p:tav tm="100000">
                                          <p:val>
                                            <p:fltVal val="0"/>
                                          </p:val>
                                        </p:tav>
                                      </p:tavLst>
                                    </p:anim>
                                    <p:set>
                                      <p:cBhvr>
                                        <p:cTn id="34" dur="1" fill="hold">
                                          <p:stCondLst>
                                            <p:cond delay="999"/>
                                          </p:stCondLst>
                                        </p:cTn>
                                        <p:tgtEl>
                                          <p:spTgt spid="9"/>
                                        </p:tgtEl>
                                        <p:attrNameLst>
                                          <p:attrName>style.visibility</p:attrName>
                                        </p:attrNameLst>
                                      </p:cBhvr>
                                      <p:to>
                                        <p:strVal val="hidden"/>
                                      </p:to>
                                    </p:set>
                                  </p:childTnLst>
                                </p:cTn>
                              </p:par>
                              <p:par>
                                <p:cTn id="35" presetID="17" presetClass="exit" presetSubtype="4" fill="hold" nodeType="withEffect">
                                  <p:stCondLst>
                                    <p:cond delay="500"/>
                                  </p:stCondLst>
                                  <p:childTnLst>
                                    <p:anim calcmode="lin" valueType="num">
                                      <p:cBhvr>
                                        <p:cTn id="36" dur="1000"/>
                                        <p:tgtEl>
                                          <p:spTgt spid="7"/>
                                        </p:tgtEl>
                                        <p:attrNameLst>
                                          <p:attrName>ppt_x</p:attrName>
                                        </p:attrNameLst>
                                      </p:cBhvr>
                                      <p:tavLst>
                                        <p:tav tm="0">
                                          <p:val>
                                            <p:strVal val="ppt_x"/>
                                          </p:val>
                                        </p:tav>
                                        <p:tav tm="100000">
                                          <p:val>
                                            <p:strVal val="ppt_x"/>
                                          </p:val>
                                        </p:tav>
                                      </p:tavLst>
                                    </p:anim>
                                    <p:anim calcmode="lin" valueType="num">
                                      <p:cBhvr>
                                        <p:cTn id="37" dur="1000"/>
                                        <p:tgtEl>
                                          <p:spTgt spid="7"/>
                                        </p:tgtEl>
                                        <p:attrNameLst>
                                          <p:attrName>ppt_y</p:attrName>
                                        </p:attrNameLst>
                                      </p:cBhvr>
                                      <p:tavLst>
                                        <p:tav tm="0">
                                          <p:val>
                                            <p:strVal val="ppt_y"/>
                                          </p:val>
                                        </p:tav>
                                        <p:tav tm="100000">
                                          <p:val>
                                            <p:strVal val="ppt_y+ppt_h/2"/>
                                          </p:val>
                                        </p:tav>
                                      </p:tavLst>
                                    </p:anim>
                                    <p:anim calcmode="lin" valueType="num">
                                      <p:cBhvr>
                                        <p:cTn id="38" dur="1000"/>
                                        <p:tgtEl>
                                          <p:spTgt spid="7"/>
                                        </p:tgtEl>
                                        <p:attrNameLst>
                                          <p:attrName>ppt_w</p:attrName>
                                        </p:attrNameLst>
                                      </p:cBhvr>
                                      <p:tavLst>
                                        <p:tav tm="0">
                                          <p:val>
                                            <p:strVal val="ppt_w"/>
                                          </p:val>
                                        </p:tav>
                                        <p:tav tm="100000">
                                          <p:val>
                                            <p:strVal val="ppt_w"/>
                                          </p:val>
                                        </p:tav>
                                      </p:tavLst>
                                    </p:anim>
                                    <p:anim calcmode="lin" valueType="num">
                                      <p:cBhvr>
                                        <p:cTn id="39" dur="1000"/>
                                        <p:tgtEl>
                                          <p:spTgt spid="7"/>
                                        </p:tgtEl>
                                        <p:attrNameLst>
                                          <p:attrName>ppt_h</p:attrName>
                                        </p:attrNameLst>
                                      </p:cBhvr>
                                      <p:tavLst>
                                        <p:tav tm="0">
                                          <p:val>
                                            <p:strVal val="ppt_h"/>
                                          </p:val>
                                        </p:tav>
                                        <p:tav tm="100000">
                                          <p:val>
                                            <p:fltVal val="0"/>
                                          </p:val>
                                        </p:tav>
                                      </p:tavLst>
                                    </p:anim>
                                    <p:set>
                                      <p:cBhvr>
                                        <p:cTn id="40" dur="1" fill="hold">
                                          <p:stCondLst>
                                            <p:cond delay="999"/>
                                          </p:stCondLst>
                                        </p:cTn>
                                        <p:tgtEl>
                                          <p:spTgt spid="7"/>
                                        </p:tgtEl>
                                        <p:attrNameLst>
                                          <p:attrName>style.visibility</p:attrName>
                                        </p:attrNameLst>
                                      </p:cBhvr>
                                      <p:to>
                                        <p:strVal val="hidden"/>
                                      </p:to>
                                    </p:set>
                                  </p:childTnLst>
                                </p:cTn>
                              </p:par>
                              <p:par>
                                <p:cTn id="41" presetID="17" presetClass="exit" presetSubtype="4" fill="hold" nodeType="withEffect">
                                  <p:stCondLst>
                                    <p:cond delay="500"/>
                                  </p:stCondLst>
                                  <p:childTnLst>
                                    <p:anim calcmode="lin" valueType="num">
                                      <p:cBhvr>
                                        <p:cTn id="42" dur="1000"/>
                                        <p:tgtEl>
                                          <p:spTgt spid="8"/>
                                        </p:tgtEl>
                                        <p:attrNameLst>
                                          <p:attrName>ppt_x</p:attrName>
                                        </p:attrNameLst>
                                      </p:cBhvr>
                                      <p:tavLst>
                                        <p:tav tm="0">
                                          <p:val>
                                            <p:strVal val="ppt_x"/>
                                          </p:val>
                                        </p:tav>
                                        <p:tav tm="100000">
                                          <p:val>
                                            <p:strVal val="ppt_x"/>
                                          </p:val>
                                        </p:tav>
                                      </p:tavLst>
                                    </p:anim>
                                    <p:anim calcmode="lin" valueType="num">
                                      <p:cBhvr>
                                        <p:cTn id="43" dur="1000"/>
                                        <p:tgtEl>
                                          <p:spTgt spid="8"/>
                                        </p:tgtEl>
                                        <p:attrNameLst>
                                          <p:attrName>ppt_y</p:attrName>
                                        </p:attrNameLst>
                                      </p:cBhvr>
                                      <p:tavLst>
                                        <p:tav tm="0">
                                          <p:val>
                                            <p:strVal val="ppt_y"/>
                                          </p:val>
                                        </p:tav>
                                        <p:tav tm="100000">
                                          <p:val>
                                            <p:strVal val="ppt_y+ppt_h/2"/>
                                          </p:val>
                                        </p:tav>
                                      </p:tavLst>
                                    </p:anim>
                                    <p:anim calcmode="lin" valueType="num">
                                      <p:cBhvr>
                                        <p:cTn id="44" dur="1000"/>
                                        <p:tgtEl>
                                          <p:spTgt spid="8"/>
                                        </p:tgtEl>
                                        <p:attrNameLst>
                                          <p:attrName>ppt_w</p:attrName>
                                        </p:attrNameLst>
                                      </p:cBhvr>
                                      <p:tavLst>
                                        <p:tav tm="0">
                                          <p:val>
                                            <p:strVal val="ppt_w"/>
                                          </p:val>
                                        </p:tav>
                                        <p:tav tm="100000">
                                          <p:val>
                                            <p:strVal val="ppt_w"/>
                                          </p:val>
                                        </p:tav>
                                      </p:tavLst>
                                    </p:anim>
                                    <p:anim calcmode="lin" valueType="num">
                                      <p:cBhvr>
                                        <p:cTn id="45" dur="1000"/>
                                        <p:tgtEl>
                                          <p:spTgt spid="8"/>
                                        </p:tgtEl>
                                        <p:attrNameLst>
                                          <p:attrName>ppt_h</p:attrName>
                                        </p:attrNameLst>
                                      </p:cBhvr>
                                      <p:tavLst>
                                        <p:tav tm="0">
                                          <p:val>
                                            <p:strVal val="ppt_h"/>
                                          </p:val>
                                        </p:tav>
                                        <p:tav tm="100000">
                                          <p:val>
                                            <p:fltVal val="0"/>
                                          </p:val>
                                        </p:tav>
                                      </p:tavLst>
                                    </p:anim>
                                    <p:set>
                                      <p:cBhvr>
                                        <p:cTn id="46" dur="1" fill="hold">
                                          <p:stCondLst>
                                            <p:cond delay="999"/>
                                          </p:stCondLst>
                                        </p:cTn>
                                        <p:tgtEl>
                                          <p:spTgt spid="8"/>
                                        </p:tgtEl>
                                        <p:attrNameLst>
                                          <p:attrName>style.visibility</p:attrName>
                                        </p:attrNameLst>
                                      </p:cBhvr>
                                      <p:to>
                                        <p:strVal val="hidden"/>
                                      </p:to>
                                    </p:set>
                                  </p:childTnLst>
                                </p:cTn>
                              </p:par>
                              <p:par>
                                <p:cTn id="47" presetID="17" presetClass="entr" presetSubtype="1" fill="hold" nodeType="withEffect">
                                  <p:stCondLst>
                                    <p:cond delay="5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ppt_h/2"/>
                                          </p:val>
                                        </p:tav>
                                        <p:tav tm="100000">
                                          <p:val>
                                            <p:strVal val="#ppt_y"/>
                                          </p:val>
                                        </p:tav>
                                      </p:tavLst>
                                    </p:anim>
                                    <p:anim calcmode="lin" valueType="num">
                                      <p:cBhvr>
                                        <p:cTn id="51" dur="1000" fill="hold"/>
                                        <p:tgtEl>
                                          <p:spTgt spid="11"/>
                                        </p:tgtEl>
                                        <p:attrNameLst>
                                          <p:attrName>ppt_w</p:attrName>
                                        </p:attrNameLst>
                                      </p:cBhvr>
                                      <p:tavLst>
                                        <p:tav tm="0">
                                          <p:val>
                                            <p:strVal val="#ppt_w"/>
                                          </p:val>
                                        </p:tav>
                                        <p:tav tm="100000">
                                          <p:val>
                                            <p:strVal val="#ppt_w"/>
                                          </p:val>
                                        </p:tav>
                                      </p:tavLst>
                                    </p:anim>
                                    <p:anim calcmode="lin" valueType="num">
                                      <p:cBhvr>
                                        <p:cTn id="52"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1000"/>
                                        <p:tgtEl>
                                          <p:spTgt spid="68"/>
                                        </p:tgtEl>
                                      </p:cBhvr>
                                    </p:animEffect>
                                  </p:childTnLst>
                                </p:cTn>
                              </p:par>
                            </p:childTnLst>
                          </p:cTn>
                        </p:par>
                        <p:par>
                          <p:cTn id="58" fill="hold">
                            <p:stCondLst>
                              <p:cond delay="1000"/>
                            </p:stCondLst>
                            <p:childTnLst>
                              <p:par>
                                <p:cTn id="59" presetID="9" presetClass="entr" presetSubtype="0" fill="hold" grpId="0"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dissolve">
                                      <p:cBhvr>
                                        <p:cTn id="61" dur="1000"/>
                                        <p:tgtEl>
                                          <p:spTgt spid="6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1000"/>
                                        <p:tgtEl>
                                          <p:spTgt spid="26"/>
                                        </p:tgtEl>
                                      </p:cBhvr>
                                    </p:animEffect>
                                    <p:set>
                                      <p:cBhvr>
                                        <p:cTn id="71" dur="1" fill="hold">
                                          <p:stCondLst>
                                            <p:cond delay="999"/>
                                          </p:stCondLst>
                                        </p:cTn>
                                        <p:tgtEl>
                                          <p:spTgt spid="26"/>
                                        </p:tgtEl>
                                        <p:attrNameLst>
                                          <p:attrName>style.visibility</p:attrName>
                                        </p:attrNameLst>
                                      </p:cBhvr>
                                      <p:to>
                                        <p:strVal val="hidden"/>
                                      </p:to>
                                    </p:se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left)">
                                      <p:cBhvr>
                                        <p:cTn id="75" dur="1000"/>
                                        <p:tgtEl>
                                          <p:spTgt spid="71"/>
                                        </p:tgtEl>
                                      </p:cBhvr>
                                    </p:animEffect>
                                  </p:childTnLst>
                                </p:cTn>
                              </p:par>
                            </p:childTnLst>
                          </p:cTn>
                        </p:par>
                        <p:par>
                          <p:cTn id="76" fill="hold">
                            <p:stCondLst>
                              <p:cond delay="2000"/>
                            </p:stCondLst>
                            <p:childTnLst>
                              <p:par>
                                <p:cTn id="77" presetID="9" presetClass="entr" presetSubtype="0"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dissolve">
                                      <p:cBhvr>
                                        <p:cTn id="79" dur="1000"/>
                                        <p:tgtEl>
                                          <p:spTgt spid="7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10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1000"/>
                                        <p:tgtEl>
                                          <p:spTgt spid="35"/>
                                        </p:tgtEl>
                                      </p:cBhvr>
                                    </p:animEffect>
                                    <p:set>
                                      <p:cBhvr>
                                        <p:cTn id="89" dur="1" fill="hold">
                                          <p:stCondLst>
                                            <p:cond delay="999"/>
                                          </p:stCondLst>
                                        </p:cTn>
                                        <p:tgtEl>
                                          <p:spTgt spid="35"/>
                                        </p:tgtEl>
                                        <p:attrNameLst>
                                          <p:attrName>style.visibility</p:attrName>
                                        </p:attrNameLst>
                                      </p:cBhvr>
                                      <p:to>
                                        <p:strVal val="hidden"/>
                                      </p:to>
                                    </p:set>
                                  </p:childTnLst>
                                </p:cTn>
                              </p:par>
                            </p:childTnLst>
                          </p:cTn>
                        </p:par>
                        <p:par>
                          <p:cTn id="90" fill="hold">
                            <p:stCondLst>
                              <p:cond delay="1000"/>
                            </p:stCondLst>
                            <p:childTnLst>
                              <p:par>
                                <p:cTn id="91" presetID="22" presetClass="entr" presetSubtype="8" fill="hold"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left)">
                                      <p:cBhvr>
                                        <p:cTn id="93" dur="1000"/>
                                        <p:tgtEl>
                                          <p:spTgt spid="48"/>
                                        </p:tgtEl>
                                      </p:cBhvr>
                                    </p:animEffect>
                                  </p:childTnLst>
                                </p:cTn>
                              </p:par>
                            </p:childTnLst>
                          </p:cTn>
                        </p:par>
                        <p:par>
                          <p:cTn id="94" fill="hold">
                            <p:stCondLst>
                              <p:cond delay="2000"/>
                            </p:stCondLst>
                            <p:childTnLst>
                              <p:par>
                                <p:cTn id="95" presetID="9" presetClass="entr" presetSubtype="0" fill="hold"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dissolve">
                                      <p:cBhvr>
                                        <p:cTn id="97" dur="1000"/>
                                        <p:tgtEl>
                                          <p:spTgt spid="4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10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1000"/>
                                        <p:tgtEl>
                                          <p:spTgt spid="36"/>
                                        </p:tgtEl>
                                      </p:cBhvr>
                                    </p:animEffect>
                                    <p:set>
                                      <p:cBhvr>
                                        <p:cTn id="107" dur="1" fill="hold">
                                          <p:stCondLst>
                                            <p:cond delay="999"/>
                                          </p:stCondLst>
                                        </p:cTn>
                                        <p:tgtEl>
                                          <p:spTgt spid="36"/>
                                        </p:tgtEl>
                                        <p:attrNameLst>
                                          <p:attrName>style.visibility</p:attrName>
                                        </p:attrNameLst>
                                      </p:cBhvr>
                                      <p:to>
                                        <p:strVal val="hidden"/>
                                      </p:to>
                                    </p:set>
                                  </p:childTnLst>
                                </p:cTn>
                              </p:par>
                            </p:childTnLst>
                          </p:cTn>
                        </p:par>
                        <p:par>
                          <p:cTn id="108" fill="hold">
                            <p:stCondLst>
                              <p:cond delay="1000"/>
                            </p:stCondLst>
                            <p:childTnLst>
                              <p:par>
                                <p:cTn id="109" presetID="22" presetClass="entr" presetSubtype="4" fill="hold" nodeType="after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wipe(down)">
                                      <p:cBhvr>
                                        <p:cTn id="111" dur="1000"/>
                                        <p:tgtEl>
                                          <p:spTgt spid="72"/>
                                        </p:tgtEl>
                                      </p:cBhvr>
                                    </p:animEffect>
                                  </p:childTnLst>
                                </p:cTn>
                              </p:par>
                            </p:childTnLst>
                          </p:cTn>
                        </p:par>
                        <p:par>
                          <p:cTn id="112" fill="hold">
                            <p:stCondLst>
                              <p:cond delay="2000"/>
                            </p:stCondLst>
                            <p:childTnLst>
                              <p:par>
                                <p:cTn id="113" presetID="9"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dissolve">
                                      <p:cBhvr>
                                        <p:cTn id="115" dur="1000"/>
                                        <p:tgtEl>
                                          <p:spTgt spid="7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74"/>
                                        </p:tgtEl>
                                        <p:attrNameLst>
                                          <p:attrName>style.visibility</p:attrName>
                                        </p:attrNameLst>
                                      </p:cBhvr>
                                      <p:to>
                                        <p:strVal val="visible"/>
                                      </p:to>
                                    </p:set>
                                    <p:animEffect transition="in" filter="dissolve">
                                      <p:cBhvr>
                                        <p:cTn id="118" dur="1000"/>
                                        <p:tgtEl>
                                          <p:spTgt spid="74"/>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dissolve">
                                      <p:cBhvr>
                                        <p:cTn id="121" dur="1000"/>
                                        <p:tgtEl>
                                          <p:spTgt spid="75"/>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76"/>
                                        </p:tgtEl>
                                        <p:attrNameLst>
                                          <p:attrName>style.visibility</p:attrName>
                                        </p:attrNameLst>
                                      </p:cBhvr>
                                      <p:to>
                                        <p:strVal val="visible"/>
                                      </p:to>
                                    </p:set>
                                    <p:animEffect transition="in" filter="dissolve">
                                      <p:cBhvr>
                                        <p:cTn id="124" dur="1000"/>
                                        <p:tgtEl>
                                          <p:spTgt spid="76"/>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dissolve">
                                      <p:cBhvr>
                                        <p:cTn id="127" dur="1000"/>
                                        <p:tgtEl>
                                          <p:spTgt spid="7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10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1000"/>
                                        <p:tgtEl>
                                          <p:spTgt spid="37"/>
                                        </p:tgtEl>
                                      </p:cBhvr>
                                    </p:animEffect>
                                    <p:set>
                                      <p:cBhvr>
                                        <p:cTn id="137" dur="1" fill="hold">
                                          <p:stCondLst>
                                            <p:cond delay="999"/>
                                          </p:stCondLst>
                                        </p:cTn>
                                        <p:tgtEl>
                                          <p:spTgt spid="37"/>
                                        </p:tgtEl>
                                        <p:attrNameLst>
                                          <p:attrName>style.visibility</p:attrName>
                                        </p:attrNameLst>
                                      </p:cBhvr>
                                      <p:to>
                                        <p:strVal val="hidden"/>
                                      </p:to>
                                    </p:set>
                                  </p:childTnLst>
                                </p:cTn>
                              </p:par>
                            </p:childTnLst>
                          </p:cTn>
                        </p:par>
                        <p:par>
                          <p:cTn id="138" fill="hold">
                            <p:stCondLst>
                              <p:cond delay="1000"/>
                            </p:stCondLst>
                            <p:childTnLst>
                              <p:par>
                                <p:cTn id="139" presetID="10" presetClass="exit" presetSubtype="0" fill="hold" grpId="0" nodeType="afterEffect">
                                  <p:stCondLst>
                                    <p:cond delay="0"/>
                                  </p:stCondLst>
                                  <p:childTnLst>
                                    <p:animEffect transition="out" filter="fade">
                                      <p:cBhvr>
                                        <p:cTn id="140" dur="1000"/>
                                        <p:tgtEl>
                                          <p:spTgt spid="68"/>
                                        </p:tgtEl>
                                      </p:cBhvr>
                                    </p:animEffect>
                                    <p:set>
                                      <p:cBhvr>
                                        <p:cTn id="141" dur="1" fill="hold">
                                          <p:stCondLst>
                                            <p:cond delay="999"/>
                                          </p:stCondLst>
                                        </p:cTn>
                                        <p:tgtEl>
                                          <p:spTgt spid="68"/>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1000"/>
                                        <p:tgtEl>
                                          <p:spTgt spid="48"/>
                                        </p:tgtEl>
                                      </p:cBhvr>
                                    </p:animEffect>
                                    <p:set>
                                      <p:cBhvr>
                                        <p:cTn id="144" dur="1" fill="hold">
                                          <p:stCondLst>
                                            <p:cond delay="999"/>
                                          </p:stCondLst>
                                        </p:cTn>
                                        <p:tgtEl>
                                          <p:spTgt spid="48"/>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1000"/>
                                        <p:tgtEl>
                                          <p:spTgt spid="71"/>
                                        </p:tgtEl>
                                      </p:cBhvr>
                                    </p:animEffect>
                                    <p:set>
                                      <p:cBhvr>
                                        <p:cTn id="147" dur="1" fill="hold">
                                          <p:stCondLst>
                                            <p:cond delay="999"/>
                                          </p:stCondLst>
                                        </p:cTn>
                                        <p:tgtEl>
                                          <p:spTgt spid="71"/>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1000"/>
                                        <p:tgtEl>
                                          <p:spTgt spid="72"/>
                                        </p:tgtEl>
                                      </p:cBhvr>
                                    </p:animEffect>
                                    <p:set>
                                      <p:cBhvr>
                                        <p:cTn id="150" dur="1" fill="hold">
                                          <p:stCondLst>
                                            <p:cond delay="999"/>
                                          </p:stCondLst>
                                        </p:cTn>
                                        <p:tgtEl>
                                          <p:spTgt spid="72"/>
                                        </p:tgtEl>
                                        <p:attrNameLst>
                                          <p:attrName>style.visibility</p:attrName>
                                        </p:attrNameLst>
                                      </p:cBhvr>
                                      <p:to>
                                        <p:strVal val="hidden"/>
                                      </p:to>
                                    </p:set>
                                  </p:childTnLst>
                                </p:cTn>
                              </p:par>
                              <p:par>
                                <p:cTn id="151" presetID="1" presetClass="emph" presetSubtype="2" fill="hold" nodeType="withEffect">
                                  <p:stCondLst>
                                    <p:cond delay="0"/>
                                  </p:stCondLst>
                                  <p:childTnLst>
                                    <p:animClr clrSpc="rgb">
                                      <p:cBhvr>
                                        <p:cTn id="152" dur="1000" fill="hold"/>
                                        <p:tgtEl>
                                          <p:spTgt spid="49"/>
                                        </p:tgtEl>
                                        <p:attrNameLst>
                                          <p:attrName>fillcolor</p:attrName>
                                        </p:attrNameLst>
                                      </p:cBhvr>
                                      <p:to>
                                        <a:srgbClr val="B2B2B2"/>
                                      </p:to>
                                    </p:animClr>
                                    <p:set>
                                      <p:cBhvr>
                                        <p:cTn id="153" dur="1000" fill="hold"/>
                                        <p:tgtEl>
                                          <p:spTgt spid="49"/>
                                        </p:tgtEl>
                                        <p:attrNameLst>
                                          <p:attrName>fill.type</p:attrName>
                                        </p:attrNameLst>
                                      </p:cBhvr>
                                      <p:to>
                                        <p:strVal val="solid"/>
                                      </p:to>
                                    </p:set>
                                    <p:set>
                                      <p:cBhvr>
                                        <p:cTn id="154" dur="1000" fill="hold"/>
                                        <p:tgtEl>
                                          <p:spTgt spid="49"/>
                                        </p:tgtEl>
                                        <p:attrNameLst>
                                          <p:attrName>fill.on</p:attrName>
                                        </p:attrNameLst>
                                      </p:cBhvr>
                                      <p:to>
                                        <p:strVal val="true"/>
                                      </p:to>
                                    </p:set>
                                  </p:childTnLst>
                                </p:cTn>
                              </p:par>
                              <p:par>
                                <p:cTn id="155" presetID="1" presetClass="emph" presetSubtype="2" fill="hold" nodeType="withEffect">
                                  <p:stCondLst>
                                    <p:cond delay="0"/>
                                  </p:stCondLst>
                                  <p:childTnLst>
                                    <p:animClr clrSpc="rgb">
                                      <p:cBhvr>
                                        <p:cTn id="156" dur="1000" fill="hold"/>
                                        <p:tgtEl>
                                          <p:spTgt spid="70"/>
                                        </p:tgtEl>
                                        <p:attrNameLst>
                                          <p:attrName>fillcolor</p:attrName>
                                        </p:attrNameLst>
                                      </p:cBhvr>
                                      <p:to>
                                        <a:srgbClr val="B2B2B2"/>
                                      </p:to>
                                    </p:animClr>
                                    <p:set>
                                      <p:cBhvr>
                                        <p:cTn id="157" dur="1000" fill="hold"/>
                                        <p:tgtEl>
                                          <p:spTgt spid="70"/>
                                        </p:tgtEl>
                                        <p:attrNameLst>
                                          <p:attrName>fill.type</p:attrName>
                                        </p:attrNameLst>
                                      </p:cBhvr>
                                      <p:to>
                                        <p:strVal val="solid"/>
                                      </p:to>
                                    </p:set>
                                    <p:set>
                                      <p:cBhvr>
                                        <p:cTn id="158" dur="1000" fill="hold"/>
                                        <p:tgtEl>
                                          <p:spTgt spid="70"/>
                                        </p:tgtEl>
                                        <p:attrNameLst>
                                          <p:attrName>fill.on</p:attrName>
                                        </p:attrNameLst>
                                      </p:cBhvr>
                                      <p:to>
                                        <p:strVal val="true"/>
                                      </p:to>
                                    </p:set>
                                  </p:childTnLst>
                                </p:cTn>
                              </p:par>
                              <p:par>
                                <p:cTn id="159" presetID="1" presetClass="emph" presetSubtype="2" fill="hold" nodeType="withEffect">
                                  <p:stCondLst>
                                    <p:cond delay="0"/>
                                  </p:stCondLst>
                                  <p:childTnLst>
                                    <p:animClr clrSpc="rgb">
                                      <p:cBhvr>
                                        <p:cTn id="160" dur="1000" fill="hold"/>
                                        <p:tgtEl>
                                          <p:spTgt spid="69"/>
                                        </p:tgtEl>
                                        <p:attrNameLst>
                                          <p:attrName>fillcolor</p:attrName>
                                        </p:attrNameLst>
                                      </p:cBhvr>
                                      <p:to>
                                        <a:srgbClr val="B2B2B2"/>
                                      </p:to>
                                    </p:animClr>
                                    <p:set>
                                      <p:cBhvr>
                                        <p:cTn id="161" dur="1000" fill="hold"/>
                                        <p:tgtEl>
                                          <p:spTgt spid="69"/>
                                        </p:tgtEl>
                                        <p:attrNameLst>
                                          <p:attrName>fill.type</p:attrName>
                                        </p:attrNameLst>
                                      </p:cBhvr>
                                      <p:to>
                                        <p:strVal val="solid"/>
                                      </p:to>
                                    </p:set>
                                    <p:set>
                                      <p:cBhvr>
                                        <p:cTn id="162" dur="1000" fill="hold"/>
                                        <p:tgtEl>
                                          <p:spTgt spid="69"/>
                                        </p:tgtEl>
                                        <p:attrNameLst>
                                          <p:attrName>fill.on</p:attrName>
                                        </p:attrNameLst>
                                      </p:cBhvr>
                                      <p:to>
                                        <p:strVal val="true"/>
                                      </p:to>
                                    </p:set>
                                  </p:childTnLst>
                                </p:cTn>
                              </p:par>
                              <p:par>
                                <p:cTn id="163" presetID="1" presetClass="emph" presetSubtype="2" fill="hold" nodeType="withEffect">
                                  <p:stCondLst>
                                    <p:cond delay="0"/>
                                  </p:stCondLst>
                                  <p:childTnLst>
                                    <p:animClr clrSpc="rgb">
                                      <p:cBhvr>
                                        <p:cTn id="164" dur="1000" fill="hold"/>
                                        <p:tgtEl>
                                          <p:spTgt spid="74"/>
                                        </p:tgtEl>
                                        <p:attrNameLst>
                                          <p:attrName>fillcolor</p:attrName>
                                        </p:attrNameLst>
                                      </p:cBhvr>
                                      <p:to>
                                        <a:srgbClr val="B2B2B2"/>
                                      </p:to>
                                    </p:animClr>
                                    <p:set>
                                      <p:cBhvr>
                                        <p:cTn id="165" dur="1000" fill="hold"/>
                                        <p:tgtEl>
                                          <p:spTgt spid="74"/>
                                        </p:tgtEl>
                                        <p:attrNameLst>
                                          <p:attrName>fill.type</p:attrName>
                                        </p:attrNameLst>
                                      </p:cBhvr>
                                      <p:to>
                                        <p:strVal val="solid"/>
                                      </p:to>
                                    </p:set>
                                    <p:set>
                                      <p:cBhvr>
                                        <p:cTn id="166" dur="1000" fill="hold"/>
                                        <p:tgtEl>
                                          <p:spTgt spid="74"/>
                                        </p:tgtEl>
                                        <p:attrNameLst>
                                          <p:attrName>fill.on</p:attrName>
                                        </p:attrNameLst>
                                      </p:cBhvr>
                                      <p:to>
                                        <p:strVal val="true"/>
                                      </p:to>
                                    </p:set>
                                  </p:childTnLst>
                                </p:cTn>
                              </p:par>
                              <p:par>
                                <p:cTn id="167" presetID="1" presetClass="emph" presetSubtype="2" fill="hold" nodeType="withEffect">
                                  <p:stCondLst>
                                    <p:cond delay="0"/>
                                  </p:stCondLst>
                                  <p:childTnLst>
                                    <p:animClr clrSpc="rgb">
                                      <p:cBhvr>
                                        <p:cTn id="168" dur="1000" fill="hold"/>
                                        <p:tgtEl>
                                          <p:spTgt spid="73"/>
                                        </p:tgtEl>
                                        <p:attrNameLst>
                                          <p:attrName>fillcolor</p:attrName>
                                        </p:attrNameLst>
                                      </p:cBhvr>
                                      <p:to>
                                        <a:srgbClr val="B2B2B2"/>
                                      </p:to>
                                    </p:animClr>
                                    <p:set>
                                      <p:cBhvr>
                                        <p:cTn id="169" dur="1000" fill="hold"/>
                                        <p:tgtEl>
                                          <p:spTgt spid="73"/>
                                        </p:tgtEl>
                                        <p:attrNameLst>
                                          <p:attrName>fill.type</p:attrName>
                                        </p:attrNameLst>
                                      </p:cBhvr>
                                      <p:to>
                                        <p:strVal val="solid"/>
                                      </p:to>
                                    </p:set>
                                    <p:set>
                                      <p:cBhvr>
                                        <p:cTn id="170" dur="1000" fill="hold"/>
                                        <p:tgtEl>
                                          <p:spTgt spid="73"/>
                                        </p:tgtEl>
                                        <p:attrNameLst>
                                          <p:attrName>fill.on</p:attrName>
                                        </p:attrNameLst>
                                      </p:cBhvr>
                                      <p:to>
                                        <p:strVal val="true"/>
                                      </p:to>
                                    </p:set>
                                  </p:childTnLst>
                                </p:cTn>
                              </p:par>
                              <p:par>
                                <p:cTn id="171" presetID="1" presetClass="emph" presetSubtype="2" fill="hold" nodeType="withEffect">
                                  <p:stCondLst>
                                    <p:cond delay="0"/>
                                  </p:stCondLst>
                                  <p:childTnLst>
                                    <p:animClr clrSpc="rgb">
                                      <p:cBhvr>
                                        <p:cTn id="172" dur="1000" fill="hold"/>
                                        <p:tgtEl>
                                          <p:spTgt spid="75"/>
                                        </p:tgtEl>
                                        <p:attrNameLst>
                                          <p:attrName>fillcolor</p:attrName>
                                        </p:attrNameLst>
                                      </p:cBhvr>
                                      <p:to>
                                        <a:srgbClr val="B2B2B2"/>
                                      </p:to>
                                    </p:animClr>
                                    <p:set>
                                      <p:cBhvr>
                                        <p:cTn id="173" dur="1000" fill="hold"/>
                                        <p:tgtEl>
                                          <p:spTgt spid="75"/>
                                        </p:tgtEl>
                                        <p:attrNameLst>
                                          <p:attrName>fill.type</p:attrName>
                                        </p:attrNameLst>
                                      </p:cBhvr>
                                      <p:to>
                                        <p:strVal val="solid"/>
                                      </p:to>
                                    </p:set>
                                    <p:set>
                                      <p:cBhvr>
                                        <p:cTn id="174" dur="1000" fill="hold"/>
                                        <p:tgtEl>
                                          <p:spTgt spid="75"/>
                                        </p:tgtEl>
                                        <p:attrNameLst>
                                          <p:attrName>fill.on</p:attrName>
                                        </p:attrNameLst>
                                      </p:cBhvr>
                                      <p:to>
                                        <p:strVal val="true"/>
                                      </p:to>
                                    </p:set>
                                  </p:childTnLst>
                                </p:cTn>
                              </p:par>
                              <p:par>
                                <p:cTn id="175" presetID="22" presetClass="entr" presetSubtype="4" fill="hold" nodeType="with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down)">
                                      <p:cBhvr>
                                        <p:cTn id="17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9" grpId="0" animBg="1"/>
      <p:bldP spid="48" grpId="0" animBg="1"/>
      <p:bldP spid="73" grpId="0" animBg="1"/>
      <p:bldP spid="74" grpId="0" animBg="1"/>
      <p:bldP spid="75" grpId="0" animBg="1"/>
      <p:bldP spid="76" grpId="0" animBg="1"/>
      <p:bldP spid="77" grpId="0" animBg="1"/>
      <p:bldP spid="72" grpId="0" animBg="1"/>
      <p:bldP spid="71" grpId="0" animBg="1"/>
      <p:bldP spid="71" grpId="1" animBg="1"/>
      <p:bldP spid="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4" descr="http://www.mapresources.com/media/catalog/product/g/l/gl-nam-782294_comp_3.jpg"/>
          <p:cNvPicPr>
            <a:picLocks noChangeAspect="1" noChangeArrowheads="1"/>
          </p:cNvPicPr>
          <p:nvPr/>
        </p:nvPicPr>
        <p:blipFill>
          <a:blip r:embed="rId3" cstate="print"/>
          <a:srcRect/>
          <a:stretch>
            <a:fillRect/>
          </a:stretch>
        </p:blipFill>
        <p:spPr bwMode="auto">
          <a:xfrm>
            <a:off x="1371601" y="609600"/>
            <a:ext cx="6324599" cy="6324600"/>
          </a:xfrm>
          <a:prstGeom prst="rect">
            <a:avLst/>
          </a:prstGeom>
          <a:noFill/>
        </p:spPr>
      </p:pic>
      <p:sp>
        <p:nvSpPr>
          <p:cNvPr id="3" name="TextBox 3"/>
          <p:cNvSpPr txBox="1">
            <a:spLocks noChangeArrowheads="1"/>
          </p:cNvSpPr>
          <p:nvPr/>
        </p:nvSpPr>
        <p:spPr bwMode="auto">
          <a:xfrm>
            <a:off x="0" y="6088559"/>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1 – Geology Creates Resources</a:t>
            </a:r>
            <a:endParaRPr lang="en-US" sz="4400" b="1" dirty="0">
              <a:effectLst>
                <a:outerShdw dist="50800" dir="7200000" algn="ctr" rotWithShape="0">
                  <a:schemeClr val="bg1"/>
                </a:outerShdw>
              </a:effectLst>
              <a:latin typeface="Calibri" pitchFamily="34" charset="0"/>
            </a:endParaRPr>
          </a:p>
        </p:txBody>
      </p:sp>
      <p:pic>
        <p:nvPicPr>
          <p:cNvPr id="1027" name="Picture 3"/>
          <p:cNvPicPr>
            <a:picLocks noChangeAspect="1" noChangeArrowheads="1"/>
          </p:cNvPicPr>
          <p:nvPr/>
        </p:nvPicPr>
        <p:blipFill>
          <a:blip r:embed="rId4" cstate="print"/>
          <a:srcRect/>
          <a:stretch>
            <a:fillRect/>
          </a:stretch>
        </p:blipFill>
        <p:spPr bwMode="auto">
          <a:xfrm>
            <a:off x="1676400" y="598487"/>
            <a:ext cx="5917022" cy="5878513"/>
          </a:xfrm>
          <a:prstGeom prst="rect">
            <a:avLst/>
          </a:prstGeom>
          <a:noFill/>
          <a:ln w="9525">
            <a:noFill/>
            <a:miter lim="800000"/>
            <a:headEnd/>
            <a:tailEnd/>
          </a:ln>
          <a:effectLst/>
        </p:spPr>
      </p:pic>
      <p:sp>
        <p:nvSpPr>
          <p:cNvPr id="4" name="TextBox 3"/>
          <p:cNvSpPr txBox="1">
            <a:spLocks noChangeArrowheads="1"/>
          </p:cNvSpPr>
          <p:nvPr/>
        </p:nvSpPr>
        <p:spPr bwMode="auto">
          <a:xfrm>
            <a:off x="0" y="609600"/>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2 – Our Forest Resources </a:t>
            </a:r>
          </a:p>
        </p:txBody>
      </p:sp>
      <p:sp>
        <p:nvSpPr>
          <p:cNvPr id="11" name="TextBox 3"/>
          <p:cNvSpPr txBox="1">
            <a:spLocks noChangeArrowheads="1"/>
          </p:cNvSpPr>
          <p:nvPr/>
        </p:nvSpPr>
        <p:spPr bwMode="auto">
          <a:xfrm>
            <a:off x="0" y="0"/>
            <a:ext cx="9144000" cy="646331"/>
          </a:xfrm>
          <a:prstGeom prst="rect">
            <a:avLst/>
          </a:prstGeom>
          <a:solidFill>
            <a:schemeClr val="tx2">
              <a:lumMod val="60000"/>
              <a:lumOff val="40000"/>
            </a:schemeClr>
          </a:solidFill>
          <a:ln w="9525">
            <a:noFill/>
            <a:miter lim="800000"/>
            <a:headEnd/>
            <a:tailEnd/>
          </a:ln>
        </p:spPr>
        <p:txBody>
          <a:bodyPr wrap="square">
            <a:spAutoFit/>
          </a:bodyPr>
          <a:lstStyle/>
          <a:p>
            <a:pPr>
              <a:defRPr/>
            </a:pPr>
            <a:r>
              <a:rPr lang="en-US" sz="3600" b="1" dirty="0" smtClean="0">
                <a:solidFill>
                  <a:schemeClr val="bg1"/>
                </a:solidFill>
                <a:effectLst>
                  <a:outerShdw dist="50800" dir="7200000" algn="ctr" rotWithShape="0">
                    <a:schemeClr val="tx1"/>
                  </a:outerShdw>
                </a:effectLst>
                <a:latin typeface="Calibri" pitchFamily="34" charset="0"/>
              </a:rPr>
              <a:t>	Natural Resources of North America</a:t>
            </a:r>
            <a:endParaRPr lang="en-US" sz="3600" b="1" dirty="0">
              <a:solidFill>
                <a:schemeClr val="bg1"/>
              </a:solidFill>
              <a:effectLst>
                <a:outerShdw dist="50800" dir="7200000" algn="ctr" rotWithShape="0">
                  <a:schemeClr val="tx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par>
                                <p:cTn id="12" presetID="9" presetClass="entr" presetSubtype="0" fill="hold" nodeType="withEffect">
                                  <p:stCondLst>
                                    <p:cond delay="500"/>
                                  </p:stCondLst>
                                  <p:childTnLst>
                                    <p:set>
                                      <p:cBhvr>
                                        <p:cTn id="13" dur="1" fill="hold">
                                          <p:stCondLst>
                                            <p:cond delay="0"/>
                                          </p:stCondLst>
                                        </p:cTn>
                                        <p:tgtEl>
                                          <p:spTgt spid="1027"/>
                                        </p:tgtEl>
                                        <p:attrNameLst>
                                          <p:attrName>style.visibility</p:attrName>
                                        </p:attrNameLst>
                                      </p:cBhvr>
                                      <p:to>
                                        <p:strVal val="visible"/>
                                      </p:to>
                                    </p:set>
                                    <p:animEffect transition="in" filter="dissolve">
                                      <p:cBhvr>
                                        <p:cTn id="14" dur="2000"/>
                                        <p:tgtEl>
                                          <p:spTgt spid="1027"/>
                                        </p:tgtEl>
                                      </p:cBhvr>
                                    </p:animEffect>
                                  </p:childTnLst>
                                </p:cTn>
                              </p:par>
                            </p:childTnLst>
                          </p:cTn>
                        </p:par>
                        <p:par>
                          <p:cTn id="15" fill="hold">
                            <p:stCondLst>
                              <p:cond delay="3500"/>
                            </p:stCondLst>
                            <p:childTnLst>
                              <p:par>
                                <p:cTn id="16" presetID="6" presetClass="emph" presetSubtype="0" fill="hold" nodeType="afterEffect">
                                  <p:stCondLst>
                                    <p:cond delay="1000"/>
                                  </p:stCondLst>
                                  <p:childTnLst>
                                    <p:animScale>
                                      <p:cBhvr>
                                        <p:cTn id="17" dur="2000" fill="hold"/>
                                        <p:tgtEl>
                                          <p:spTgt spid="10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0" y="0"/>
            <a:ext cx="9144000" cy="762000"/>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North American Forests</a:t>
            </a:r>
          </a:p>
        </p:txBody>
      </p:sp>
      <p:grpSp>
        <p:nvGrpSpPr>
          <p:cNvPr id="2" name="Group 8"/>
          <p:cNvGrpSpPr/>
          <p:nvPr/>
        </p:nvGrpSpPr>
        <p:grpSpPr>
          <a:xfrm>
            <a:off x="198120" y="766556"/>
            <a:ext cx="8793480" cy="6035040"/>
            <a:chOff x="152400" y="772652"/>
            <a:chExt cx="8793480" cy="6035040"/>
          </a:xfrm>
        </p:grpSpPr>
        <p:grpSp>
          <p:nvGrpSpPr>
            <p:cNvPr id="3" name="Group 6"/>
            <p:cNvGrpSpPr/>
            <p:nvPr/>
          </p:nvGrpSpPr>
          <p:grpSpPr>
            <a:xfrm>
              <a:off x="152400" y="772652"/>
              <a:ext cx="8793480" cy="6035040"/>
              <a:chOff x="0" y="838200"/>
              <a:chExt cx="8793480" cy="6035040"/>
            </a:xfrm>
          </p:grpSpPr>
          <p:pic>
            <p:nvPicPr>
              <p:cNvPr id="14" name="Picture 2" descr="http://www.worldbiomes.com/pics/biomapf.jpg"/>
              <p:cNvPicPr>
                <a:picLocks noChangeAspect="1" noChangeArrowheads="1"/>
              </p:cNvPicPr>
              <p:nvPr/>
            </p:nvPicPr>
            <p:blipFill>
              <a:blip r:embed="rId2" cstate="print"/>
              <a:srcRect t="13931" r="67560" b="46269"/>
              <a:stretch>
                <a:fillRect/>
              </a:stretch>
            </p:blipFill>
            <p:spPr bwMode="auto">
              <a:xfrm>
                <a:off x="0" y="842788"/>
                <a:ext cx="8763000" cy="6030452"/>
              </a:xfrm>
              <a:prstGeom prst="rect">
                <a:avLst/>
              </a:prstGeom>
              <a:noFill/>
              <a:ln w="50800">
                <a:solidFill>
                  <a:schemeClr val="tx1"/>
                </a:solidFill>
              </a:ln>
            </p:spPr>
          </p:pic>
          <p:sp>
            <p:nvSpPr>
              <p:cNvPr id="15" name="Freeform 2"/>
              <p:cNvSpPr/>
              <p:nvPr/>
            </p:nvSpPr>
            <p:spPr>
              <a:xfrm>
                <a:off x="624840" y="2385060"/>
                <a:ext cx="4724400" cy="4472940"/>
              </a:xfrm>
              <a:custGeom>
                <a:avLst/>
                <a:gdLst>
                  <a:gd name="connsiteX0" fmla="*/ 0 w 4724400"/>
                  <a:gd name="connsiteY0" fmla="*/ 769620 h 4472940"/>
                  <a:gd name="connsiteX1" fmla="*/ 91440 w 4724400"/>
                  <a:gd name="connsiteY1" fmla="*/ 769620 h 4472940"/>
                  <a:gd name="connsiteX2" fmla="*/ 396240 w 4724400"/>
                  <a:gd name="connsiteY2" fmla="*/ 556260 h 4472940"/>
                  <a:gd name="connsiteX3" fmla="*/ 777240 w 4724400"/>
                  <a:gd name="connsiteY3" fmla="*/ 281940 h 4472940"/>
                  <a:gd name="connsiteX4" fmla="*/ 929640 w 4724400"/>
                  <a:gd name="connsiteY4" fmla="*/ 190500 h 4472940"/>
                  <a:gd name="connsiteX5" fmla="*/ 1127760 w 4724400"/>
                  <a:gd name="connsiteY5" fmla="*/ 38100 h 4472940"/>
                  <a:gd name="connsiteX6" fmla="*/ 1341120 w 4724400"/>
                  <a:gd name="connsiteY6" fmla="*/ 22860 h 4472940"/>
                  <a:gd name="connsiteX7" fmla="*/ 1783080 w 4724400"/>
                  <a:gd name="connsiteY7" fmla="*/ 175260 h 4472940"/>
                  <a:gd name="connsiteX8" fmla="*/ 1981200 w 4724400"/>
                  <a:gd name="connsiteY8" fmla="*/ 281940 h 4472940"/>
                  <a:gd name="connsiteX9" fmla="*/ 2072640 w 4724400"/>
                  <a:gd name="connsiteY9" fmla="*/ 297180 h 4472940"/>
                  <a:gd name="connsiteX10" fmla="*/ 2148840 w 4724400"/>
                  <a:gd name="connsiteY10" fmla="*/ 297180 h 4472940"/>
                  <a:gd name="connsiteX11" fmla="*/ 2225040 w 4724400"/>
                  <a:gd name="connsiteY11" fmla="*/ 434340 h 4472940"/>
                  <a:gd name="connsiteX12" fmla="*/ 2362200 w 4724400"/>
                  <a:gd name="connsiteY12" fmla="*/ 525780 h 4472940"/>
                  <a:gd name="connsiteX13" fmla="*/ 2423160 w 4724400"/>
                  <a:gd name="connsiteY13" fmla="*/ 739140 h 4472940"/>
                  <a:gd name="connsiteX14" fmla="*/ 2484120 w 4724400"/>
                  <a:gd name="connsiteY14" fmla="*/ 906780 h 4472940"/>
                  <a:gd name="connsiteX15" fmla="*/ 2575560 w 4724400"/>
                  <a:gd name="connsiteY15" fmla="*/ 982980 h 4472940"/>
                  <a:gd name="connsiteX16" fmla="*/ 2590800 w 4724400"/>
                  <a:gd name="connsiteY16" fmla="*/ 1165860 h 4472940"/>
                  <a:gd name="connsiteX17" fmla="*/ 2819400 w 4724400"/>
                  <a:gd name="connsiteY17" fmla="*/ 1363980 h 4472940"/>
                  <a:gd name="connsiteX18" fmla="*/ 2819400 w 4724400"/>
                  <a:gd name="connsiteY18" fmla="*/ 1775460 h 4472940"/>
                  <a:gd name="connsiteX19" fmla="*/ 2788920 w 4724400"/>
                  <a:gd name="connsiteY19" fmla="*/ 1973580 h 4472940"/>
                  <a:gd name="connsiteX20" fmla="*/ 2895600 w 4724400"/>
                  <a:gd name="connsiteY20" fmla="*/ 2308860 h 4472940"/>
                  <a:gd name="connsiteX21" fmla="*/ 2956560 w 4724400"/>
                  <a:gd name="connsiteY21" fmla="*/ 2522220 h 4472940"/>
                  <a:gd name="connsiteX22" fmla="*/ 3017520 w 4724400"/>
                  <a:gd name="connsiteY22" fmla="*/ 2735580 h 4472940"/>
                  <a:gd name="connsiteX23" fmla="*/ 3230880 w 4724400"/>
                  <a:gd name="connsiteY23" fmla="*/ 2811780 h 4472940"/>
                  <a:gd name="connsiteX24" fmla="*/ 3413760 w 4724400"/>
                  <a:gd name="connsiteY24" fmla="*/ 2903220 h 4472940"/>
                  <a:gd name="connsiteX25" fmla="*/ 3444240 w 4724400"/>
                  <a:gd name="connsiteY25" fmla="*/ 3055620 h 4472940"/>
                  <a:gd name="connsiteX26" fmla="*/ 3459480 w 4724400"/>
                  <a:gd name="connsiteY26" fmla="*/ 3208020 h 4472940"/>
                  <a:gd name="connsiteX27" fmla="*/ 3459480 w 4724400"/>
                  <a:gd name="connsiteY27" fmla="*/ 3421380 h 4472940"/>
                  <a:gd name="connsiteX28" fmla="*/ 3596640 w 4724400"/>
                  <a:gd name="connsiteY28" fmla="*/ 3497580 h 4472940"/>
                  <a:gd name="connsiteX29" fmla="*/ 3688080 w 4724400"/>
                  <a:gd name="connsiteY29" fmla="*/ 3680460 h 4472940"/>
                  <a:gd name="connsiteX30" fmla="*/ 3810000 w 4724400"/>
                  <a:gd name="connsiteY30" fmla="*/ 3848100 h 4472940"/>
                  <a:gd name="connsiteX31" fmla="*/ 3947160 w 4724400"/>
                  <a:gd name="connsiteY31" fmla="*/ 3771900 h 4472940"/>
                  <a:gd name="connsiteX32" fmla="*/ 3901440 w 4724400"/>
                  <a:gd name="connsiteY32" fmla="*/ 3604260 h 4472940"/>
                  <a:gd name="connsiteX33" fmla="*/ 3840480 w 4724400"/>
                  <a:gd name="connsiteY33" fmla="*/ 3482340 h 4472940"/>
                  <a:gd name="connsiteX34" fmla="*/ 3810000 w 4724400"/>
                  <a:gd name="connsiteY34" fmla="*/ 3360420 h 4472940"/>
                  <a:gd name="connsiteX35" fmla="*/ 3916680 w 4724400"/>
                  <a:gd name="connsiteY35" fmla="*/ 3573780 h 4472940"/>
                  <a:gd name="connsiteX36" fmla="*/ 4053840 w 4724400"/>
                  <a:gd name="connsiteY36" fmla="*/ 3771900 h 4472940"/>
                  <a:gd name="connsiteX37" fmla="*/ 4191000 w 4724400"/>
                  <a:gd name="connsiteY37" fmla="*/ 3924300 h 4472940"/>
                  <a:gd name="connsiteX38" fmla="*/ 4130040 w 4724400"/>
                  <a:gd name="connsiteY38" fmla="*/ 4076700 h 4472940"/>
                  <a:gd name="connsiteX39" fmla="*/ 4328160 w 4724400"/>
                  <a:gd name="connsiteY39" fmla="*/ 4213860 h 4472940"/>
                  <a:gd name="connsiteX40" fmla="*/ 4648200 w 4724400"/>
                  <a:gd name="connsiteY40" fmla="*/ 4381500 h 4472940"/>
                  <a:gd name="connsiteX41" fmla="*/ 4724400 w 4724400"/>
                  <a:gd name="connsiteY41" fmla="*/ 4472940 h 447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24400" h="4472940">
                    <a:moveTo>
                      <a:pt x="0" y="769620"/>
                    </a:moveTo>
                    <a:cubicBezTo>
                      <a:pt x="12700" y="787400"/>
                      <a:pt x="25400" y="805180"/>
                      <a:pt x="91440" y="769620"/>
                    </a:cubicBezTo>
                    <a:cubicBezTo>
                      <a:pt x="157480" y="734060"/>
                      <a:pt x="396240" y="556260"/>
                      <a:pt x="396240" y="556260"/>
                    </a:cubicBezTo>
                    <a:cubicBezTo>
                      <a:pt x="510540" y="474980"/>
                      <a:pt x="688340" y="342900"/>
                      <a:pt x="777240" y="281940"/>
                    </a:cubicBezTo>
                    <a:cubicBezTo>
                      <a:pt x="866140" y="220980"/>
                      <a:pt x="871220" y="231140"/>
                      <a:pt x="929640" y="190500"/>
                    </a:cubicBezTo>
                    <a:cubicBezTo>
                      <a:pt x="988060" y="149860"/>
                      <a:pt x="1059180" y="66040"/>
                      <a:pt x="1127760" y="38100"/>
                    </a:cubicBezTo>
                    <a:cubicBezTo>
                      <a:pt x="1196340" y="10160"/>
                      <a:pt x="1231900" y="0"/>
                      <a:pt x="1341120" y="22860"/>
                    </a:cubicBezTo>
                    <a:cubicBezTo>
                      <a:pt x="1450340" y="45720"/>
                      <a:pt x="1676400" y="132080"/>
                      <a:pt x="1783080" y="175260"/>
                    </a:cubicBezTo>
                    <a:cubicBezTo>
                      <a:pt x="1889760" y="218440"/>
                      <a:pt x="1932940" y="261620"/>
                      <a:pt x="1981200" y="281940"/>
                    </a:cubicBezTo>
                    <a:cubicBezTo>
                      <a:pt x="2029460" y="302260"/>
                      <a:pt x="2044700" y="294640"/>
                      <a:pt x="2072640" y="297180"/>
                    </a:cubicBezTo>
                    <a:cubicBezTo>
                      <a:pt x="2100580" y="299720"/>
                      <a:pt x="2123440" y="274320"/>
                      <a:pt x="2148840" y="297180"/>
                    </a:cubicBezTo>
                    <a:cubicBezTo>
                      <a:pt x="2174240" y="320040"/>
                      <a:pt x="2189480" y="396240"/>
                      <a:pt x="2225040" y="434340"/>
                    </a:cubicBezTo>
                    <a:cubicBezTo>
                      <a:pt x="2260600" y="472440"/>
                      <a:pt x="2329180" y="474980"/>
                      <a:pt x="2362200" y="525780"/>
                    </a:cubicBezTo>
                    <a:cubicBezTo>
                      <a:pt x="2395220" y="576580"/>
                      <a:pt x="2402840" y="675640"/>
                      <a:pt x="2423160" y="739140"/>
                    </a:cubicBezTo>
                    <a:cubicBezTo>
                      <a:pt x="2443480" y="802640"/>
                      <a:pt x="2458720" y="866140"/>
                      <a:pt x="2484120" y="906780"/>
                    </a:cubicBezTo>
                    <a:cubicBezTo>
                      <a:pt x="2509520" y="947420"/>
                      <a:pt x="2557780" y="939800"/>
                      <a:pt x="2575560" y="982980"/>
                    </a:cubicBezTo>
                    <a:cubicBezTo>
                      <a:pt x="2593340" y="1026160"/>
                      <a:pt x="2550160" y="1102360"/>
                      <a:pt x="2590800" y="1165860"/>
                    </a:cubicBezTo>
                    <a:cubicBezTo>
                      <a:pt x="2631440" y="1229360"/>
                      <a:pt x="2781300" y="1262380"/>
                      <a:pt x="2819400" y="1363980"/>
                    </a:cubicBezTo>
                    <a:cubicBezTo>
                      <a:pt x="2857500" y="1465580"/>
                      <a:pt x="2824480" y="1673860"/>
                      <a:pt x="2819400" y="1775460"/>
                    </a:cubicBezTo>
                    <a:cubicBezTo>
                      <a:pt x="2814320" y="1877060"/>
                      <a:pt x="2776220" y="1884680"/>
                      <a:pt x="2788920" y="1973580"/>
                    </a:cubicBezTo>
                    <a:cubicBezTo>
                      <a:pt x="2801620" y="2062480"/>
                      <a:pt x="2867660" y="2217420"/>
                      <a:pt x="2895600" y="2308860"/>
                    </a:cubicBezTo>
                    <a:cubicBezTo>
                      <a:pt x="2923540" y="2400300"/>
                      <a:pt x="2956560" y="2522220"/>
                      <a:pt x="2956560" y="2522220"/>
                    </a:cubicBezTo>
                    <a:cubicBezTo>
                      <a:pt x="2976880" y="2593340"/>
                      <a:pt x="2971800" y="2687320"/>
                      <a:pt x="3017520" y="2735580"/>
                    </a:cubicBezTo>
                    <a:cubicBezTo>
                      <a:pt x="3063240" y="2783840"/>
                      <a:pt x="3164840" y="2783840"/>
                      <a:pt x="3230880" y="2811780"/>
                    </a:cubicBezTo>
                    <a:cubicBezTo>
                      <a:pt x="3296920" y="2839720"/>
                      <a:pt x="3378200" y="2862580"/>
                      <a:pt x="3413760" y="2903220"/>
                    </a:cubicBezTo>
                    <a:cubicBezTo>
                      <a:pt x="3449320" y="2943860"/>
                      <a:pt x="3436620" y="3004820"/>
                      <a:pt x="3444240" y="3055620"/>
                    </a:cubicBezTo>
                    <a:cubicBezTo>
                      <a:pt x="3451860" y="3106420"/>
                      <a:pt x="3456940" y="3147060"/>
                      <a:pt x="3459480" y="3208020"/>
                    </a:cubicBezTo>
                    <a:cubicBezTo>
                      <a:pt x="3462020" y="3268980"/>
                      <a:pt x="3436620" y="3373120"/>
                      <a:pt x="3459480" y="3421380"/>
                    </a:cubicBezTo>
                    <a:cubicBezTo>
                      <a:pt x="3482340" y="3469640"/>
                      <a:pt x="3558540" y="3454400"/>
                      <a:pt x="3596640" y="3497580"/>
                    </a:cubicBezTo>
                    <a:cubicBezTo>
                      <a:pt x="3634740" y="3540760"/>
                      <a:pt x="3652520" y="3622040"/>
                      <a:pt x="3688080" y="3680460"/>
                    </a:cubicBezTo>
                    <a:cubicBezTo>
                      <a:pt x="3723640" y="3738880"/>
                      <a:pt x="3766820" y="3832860"/>
                      <a:pt x="3810000" y="3848100"/>
                    </a:cubicBezTo>
                    <a:cubicBezTo>
                      <a:pt x="3853180" y="3863340"/>
                      <a:pt x="3931920" y="3812540"/>
                      <a:pt x="3947160" y="3771900"/>
                    </a:cubicBezTo>
                    <a:cubicBezTo>
                      <a:pt x="3962400" y="3731260"/>
                      <a:pt x="3919220" y="3652520"/>
                      <a:pt x="3901440" y="3604260"/>
                    </a:cubicBezTo>
                    <a:cubicBezTo>
                      <a:pt x="3883660" y="3556000"/>
                      <a:pt x="3855720" y="3522980"/>
                      <a:pt x="3840480" y="3482340"/>
                    </a:cubicBezTo>
                    <a:cubicBezTo>
                      <a:pt x="3825240" y="3441700"/>
                      <a:pt x="3797300" y="3345180"/>
                      <a:pt x="3810000" y="3360420"/>
                    </a:cubicBezTo>
                    <a:cubicBezTo>
                      <a:pt x="3822700" y="3375660"/>
                      <a:pt x="3876040" y="3505200"/>
                      <a:pt x="3916680" y="3573780"/>
                    </a:cubicBezTo>
                    <a:cubicBezTo>
                      <a:pt x="3957320" y="3642360"/>
                      <a:pt x="4008120" y="3713480"/>
                      <a:pt x="4053840" y="3771900"/>
                    </a:cubicBezTo>
                    <a:cubicBezTo>
                      <a:pt x="4099560" y="3830320"/>
                      <a:pt x="4178300" y="3873500"/>
                      <a:pt x="4191000" y="3924300"/>
                    </a:cubicBezTo>
                    <a:cubicBezTo>
                      <a:pt x="4203700" y="3975100"/>
                      <a:pt x="4107180" y="4028440"/>
                      <a:pt x="4130040" y="4076700"/>
                    </a:cubicBezTo>
                    <a:cubicBezTo>
                      <a:pt x="4152900" y="4124960"/>
                      <a:pt x="4241800" y="4163060"/>
                      <a:pt x="4328160" y="4213860"/>
                    </a:cubicBezTo>
                    <a:cubicBezTo>
                      <a:pt x="4414520" y="4264660"/>
                      <a:pt x="4582160" y="4338320"/>
                      <a:pt x="4648200" y="4381500"/>
                    </a:cubicBezTo>
                    <a:cubicBezTo>
                      <a:pt x="4714240" y="4424680"/>
                      <a:pt x="4721860" y="4467860"/>
                      <a:pt x="4724400" y="447294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3"/>
              <p:cNvSpPr/>
              <p:nvPr/>
            </p:nvSpPr>
            <p:spPr>
              <a:xfrm>
                <a:off x="256540" y="838200"/>
                <a:ext cx="3863340" cy="2331720"/>
              </a:xfrm>
              <a:custGeom>
                <a:avLst/>
                <a:gdLst>
                  <a:gd name="connsiteX0" fmla="*/ 459740 w 3863340"/>
                  <a:gd name="connsiteY0" fmla="*/ 2331720 h 2331720"/>
                  <a:gd name="connsiteX1" fmla="*/ 307340 w 3863340"/>
                  <a:gd name="connsiteY1" fmla="*/ 2270760 h 2331720"/>
                  <a:gd name="connsiteX2" fmla="*/ 337820 w 3863340"/>
                  <a:gd name="connsiteY2" fmla="*/ 2179320 h 2331720"/>
                  <a:gd name="connsiteX3" fmla="*/ 642620 w 3863340"/>
                  <a:gd name="connsiteY3" fmla="*/ 2011680 h 2331720"/>
                  <a:gd name="connsiteX4" fmla="*/ 779780 w 3863340"/>
                  <a:gd name="connsiteY4" fmla="*/ 1920240 h 2331720"/>
                  <a:gd name="connsiteX5" fmla="*/ 612140 w 3863340"/>
                  <a:gd name="connsiteY5" fmla="*/ 1798320 h 2331720"/>
                  <a:gd name="connsiteX6" fmla="*/ 429260 w 3863340"/>
                  <a:gd name="connsiteY6" fmla="*/ 1676400 h 2331720"/>
                  <a:gd name="connsiteX7" fmla="*/ 292100 w 3863340"/>
                  <a:gd name="connsiteY7" fmla="*/ 1600200 h 2331720"/>
                  <a:gd name="connsiteX8" fmla="*/ 154940 w 3863340"/>
                  <a:gd name="connsiteY8" fmla="*/ 1402080 h 2331720"/>
                  <a:gd name="connsiteX9" fmla="*/ 246380 w 3863340"/>
                  <a:gd name="connsiteY9" fmla="*/ 1280160 h 2331720"/>
                  <a:gd name="connsiteX10" fmla="*/ 444500 w 3863340"/>
                  <a:gd name="connsiteY10" fmla="*/ 1127760 h 2331720"/>
                  <a:gd name="connsiteX11" fmla="*/ 307340 w 3863340"/>
                  <a:gd name="connsiteY11" fmla="*/ 1066800 h 2331720"/>
                  <a:gd name="connsiteX12" fmla="*/ 93980 w 3863340"/>
                  <a:gd name="connsiteY12" fmla="*/ 960120 h 2331720"/>
                  <a:gd name="connsiteX13" fmla="*/ 17780 w 3863340"/>
                  <a:gd name="connsiteY13" fmla="*/ 883920 h 2331720"/>
                  <a:gd name="connsiteX14" fmla="*/ 200660 w 3863340"/>
                  <a:gd name="connsiteY14" fmla="*/ 838200 h 2331720"/>
                  <a:gd name="connsiteX15" fmla="*/ 353060 w 3863340"/>
                  <a:gd name="connsiteY15" fmla="*/ 746760 h 2331720"/>
                  <a:gd name="connsiteX16" fmla="*/ 353060 w 3863340"/>
                  <a:gd name="connsiteY16" fmla="*/ 701040 h 2331720"/>
                  <a:gd name="connsiteX17" fmla="*/ 200660 w 3863340"/>
                  <a:gd name="connsiteY17" fmla="*/ 609600 h 2331720"/>
                  <a:gd name="connsiteX18" fmla="*/ 261620 w 3863340"/>
                  <a:gd name="connsiteY18" fmla="*/ 441960 h 2331720"/>
                  <a:gd name="connsiteX19" fmla="*/ 444500 w 3863340"/>
                  <a:gd name="connsiteY19" fmla="*/ 396240 h 2331720"/>
                  <a:gd name="connsiteX20" fmla="*/ 673100 w 3863340"/>
                  <a:gd name="connsiteY20" fmla="*/ 228600 h 2331720"/>
                  <a:gd name="connsiteX21" fmla="*/ 810260 w 3863340"/>
                  <a:gd name="connsiteY21" fmla="*/ 228600 h 2331720"/>
                  <a:gd name="connsiteX22" fmla="*/ 1008380 w 3863340"/>
                  <a:gd name="connsiteY22" fmla="*/ 121920 h 2331720"/>
                  <a:gd name="connsiteX23" fmla="*/ 1191260 w 3863340"/>
                  <a:gd name="connsiteY23" fmla="*/ 213360 h 2331720"/>
                  <a:gd name="connsiteX24" fmla="*/ 1252220 w 3863340"/>
                  <a:gd name="connsiteY24" fmla="*/ 289560 h 2331720"/>
                  <a:gd name="connsiteX25" fmla="*/ 1435100 w 3863340"/>
                  <a:gd name="connsiteY25" fmla="*/ 304800 h 2331720"/>
                  <a:gd name="connsiteX26" fmla="*/ 1861820 w 3863340"/>
                  <a:gd name="connsiteY26" fmla="*/ 320040 h 2331720"/>
                  <a:gd name="connsiteX27" fmla="*/ 2197100 w 3863340"/>
                  <a:gd name="connsiteY27" fmla="*/ 411480 h 2331720"/>
                  <a:gd name="connsiteX28" fmla="*/ 2288540 w 3863340"/>
                  <a:gd name="connsiteY28" fmla="*/ 457200 h 2331720"/>
                  <a:gd name="connsiteX29" fmla="*/ 2471420 w 3863340"/>
                  <a:gd name="connsiteY29" fmla="*/ 381000 h 2331720"/>
                  <a:gd name="connsiteX30" fmla="*/ 2684780 w 3863340"/>
                  <a:gd name="connsiteY30" fmla="*/ 396240 h 2331720"/>
                  <a:gd name="connsiteX31" fmla="*/ 2821940 w 3863340"/>
                  <a:gd name="connsiteY31" fmla="*/ 304800 h 2331720"/>
                  <a:gd name="connsiteX32" fmla="*/ 2913380 w 3863340"/>
                  <a:gd name="connsiteY32" fmla="*/ 350520 h 2331720"/>
                  <a:gd name="connsiteX33" fmla="*/ 3050540 w 3863340"/>
                  <a:gd name="connsiteY33" fmla="*/ 304800 h 2331720"/>
                  <a:gd name="connsiteX34" fmla="*/ 3279140 w 3863340"/>
                  <a:gd name="connsiteY34" fmla="*/ 365760 h 2331720"/>
                  <a:gd name="connsiteX35" fmla="*/ 3568700 w 3863340"/>
                  <a:gd name="connsiteY35" fmla="*/ 411480 h 2331720"/>
                  <a:gd name="connsiteX36" fmla="*/ 3782060 w 3863340"/>
                  <a:gd name="connsiteY36" fmla="*/ 487680 h 2331720"/>
                  <a:gd name="connsiteX37" fmla="*/ 3858260 w 3863340"/>
                  <a:gd name="connsiteY37" fmla="*/ 441960 h 2331720"/>
                  <a:gd name="connsiteX38" fmla="*/ 3812540 w 3863340"/>
                  <a:gd name="connsiteY38" fmla="*/ 259080 h 2331720"/>
                  <a:gd name="connsiteX39" fmla="*/ 3553460 w 3863340"/>
                  <a:gd name="connsiteY39" fmla="*/ 152400 h 2331720"/>
                  <a:gd name="connsiteX40" fmla="*/ 3477260 w 3863340"/>
                  <a:gd name="connsiteY40" fmla="*/ 274320 h 2331720"/>
                  <a:gd name="connsiteX41" fmla="*/ 3340100 w 3863340"/>
                  <a:gd name="connsiteY41" fmla="*/ 228600 h 2331720"/>
                  <a:gd name="connsiteX42" fmla="*/ 3218180 w 3863340"/>
                  <a:gd name="connsiteY42" fmla="*/ 152400 h 2331720"/>
                  <a:gd name="connsiteX43" fmla="*/ 3202940 w 3863340"/>
                  <a:gd name="connsiteY43" fmla="*/ 0 h 2331720"/>
                  <a:gd name="connsiteX44" fmla="*/ 3202940 w 3863340"/>
                  <a:gd name="connsiteY44" fmla="*/ 0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63340" h="2331720">
                    <a:moveTo>
                      <a:pt x="459740" y="2331720"/>
                    </a:moveTo>
                    <a:cubicBezTo>
                      <a:pt x="393700" y="2313940"/>
                      <a:pt x="327660" y="2296160"/>
                      <a:pt x="307340" y="2270760"/>
                    </a:cubicBezTo>
                    <a:cubicBezTo>
                      <a:pt x="287020" y="2245360"/>
                      <a:pt x="281940" y="2222500"/>
                      <a:pt x="337820" y="2179320"/>
                    </a:cubicBezTo>
                    <a:cubicBezTo>
                      <a:pt x="393700" y="2136140"/>
                      <a:pt x="568960" y="2054860"/>
                      <a:pt x="642620" y="2011680"/>
                    </a:cubicBezTo>
                    <a:cubicBezTo>
                      <a:pt x="716280" y="1968500"/>
                      <a:pt x="784860" y="1955800"/>
                      <a:pt x="779780" y="1920240"/>
                    </a:cubicBezTo>
                    <a:cubicBezTo>
                      <a:pt x="774700" y="1884680"/>
                      <a:pt x="670560" y="1838960"/>
                      <a:pt x="612140" y="1798320"/>
                    </a:cubicBezTo>
                    <a:cubicBezTo>
                      <a:pt x="553720" y="1757680"/>
                      <a:pt x="482600" y="1709420"/>
                      <a:pt x="429260" y="1676400"/>
                    </a:cubicBezTo>
                    <a:cubicBezTo>
                      <a:pt x="375920" y="1643380"/>
                      <a:pt x="337820" y="1645920"/>
                      <a:pt x="292100" y="1600200"/>
                    </a:cubicBezTo>
                    <a:cubicBezTo>
                      <a:pt x="246380" y="1554480"/>
                      <a:pt x="162560" y="1455420"/>
                      <a:pt x="154940" y="1402080"/>
                    </a:cubicBezTo>
                    <a:cubicBezTo>
                      <a:pt x="147320" y="1348740"/>
                      <a:pt x="198120" y="1325880"/>
                      <a:pt x="246380" y="1280160"/>
                    </a:cubicBezTo>
                    <a:cubicBezTo>
                      <a:pt x="294640" y="1234440"/>
                      <a:pt x="434340" y="1163320"/>
                      <a:pt x="444500" y="1127760"/>
                    </a:cubicBezTo>
                    <a:cubicBezTo>
                      <a:pt x="454660" y="1092200"/>
                      <a:pt x="365760" y="1094740"/>
                      <a:pt x="307340" y="1066800"/>
                    </a:cubicBezTo>
                    <a:cubicBezTo>
                      <a:pt x="248920" y="1038860"/>
                      <a:pt x="142240" y="990600"/>
                      <a:pt x="93980" y="960120"/>
                    </a:cubicBezTo>
                    <a:cubicBezTo>
                      <a:pt x="45720" y="929640"/>
                      <a:pt x="0" y="904240"/>
                      <a:pt x="17780" y="883920"/>
                    </a:cubicBezTo>
                    <a:cubicBezTo>
                      <a:pt x="35560" y="863600"/>
                      <a:pt x="144780" y="861060"/>
                      <a:pt x="200660" y="838200"/>
                    </a:cubicBezTo>
                    <a:cubicBezTo>
                      <a:pt x="256540" y="815340"/>
                      <a:pt x="327660" y="769620"/>
                      <a:pt x="353060" y="746760"/>
                    </a:cubicBezTo>
                    <a:cubicBezTo>
                      <a:pt x="378460" y="723900"/>
                      <a:pt x="378460" y="723900"/>
                      <a:pt x="353060" y="701040"/>
                    </a:cubicBezTo>
                    <a:cubicBezTo>
                      <a:pt x="327660" y="678180"/>
                      <a:pt x="215900" y="652780"/>
                      <a:pt x="200660" y="609600"/>
                    </a:cubicBezTo>
                    <a:cubicBezTo>
                      <a:pt x="185420" y="566420"/>
                      <a:pt x="220980" y="477520"/>
                      <a:pt x="261620" y="441960"/>
                    </a:cubicBezTo>
                    <a:cubicBezTo>
                      <a:pt x="302260" y="406400"/>
                      <a:pt x="375920" y="431800"/>
                      <a:pt x="444500" y="396240"/>
                    </a:cubicBezTo>
                    <a:cubicBezTo>
                      <a:pt x="513080" y="360680"/>
                      <a:pt x="612140" y="256540"/>
                      <a:pt x="673100" y="228600"/>
                    </a:cubicBezTo>
                    <a:cubicBezTo>
                      <a:pt x="734060" y="200660"/>
                      <a:pt x="754380" y="246380"/>
                      <a:pt x="810260" y="228600"/>
                    </a:cubicBezTo>
                    <a:cubicBezTo>
                      <a:pt x="866140" y="210820"/>
                      <a:pt x="944880" y="124460"/>
                      <a:pt x="1008380" y="121920"/>
                    </a:cubicBezTo>
                    <a:cubicBezTo>
                      <a:pt x="1071880" y="119380"/>
                      <a:pt x="1150620" y="185420"/>
                      <a:pt x="1191260" y="213360"/>
                    </a:cubicBezTo>
                    <a:cubicBezTo>
                      <a:pt x="1231900" y="241300"/>
                      <a:pt x="1211580" y="274320"/>
                      <a:pt x="1252220" y="289560"/>
                    </a:cubicBezTo>
                    <a:cubicBezTo>
                      <a:pt x="1292860" y="304800"/>
                      <a:pt x="1333500" y="299720"/>
                      <a:pt x="1435100" y="304800"/>
                    </a:cubicBezTo>
                    <a:cubicBezTo>
                      <a:pt x="1536700" y="309880"/>
                      <a:pt x="1734820" y="302260"/>
                      <a:pt x="1861820" y="320040"/>
                    </a:cubicBezTo>
                    <a:cubicBezTo>
                      <a:pt x="1988820" y="337820"/>
                      <a:pt x="2125980" y="388620"/>
                      <a:pt x="2197100" y="411480"/>
                    </a:cubicBezTo>
                    <a:cubicBezTo>
                      <a:pt x="2268220" y="434340"/>
                      <a:pt x="2242820" y="462280"/>
                      <a:pt x="2288540" y="457200"/>
                    </a:cubicBezTo>
                    <a:cubicBezTo>
                      <a:pt x="2334260" y="452120"/>
                      <a:pt x="2405380" y="391160"/>
                      <a:pt x="2471420" y="381000"/>
                    </a:cubicBezTo>
                    <a:cubicBezTo>
                      <a:pt x="2537460" y="370840"/>
                      <a:pt x="2626360" y="408940"/>
                      <a:pt x="2684780" y="396240"/>
                    </a:cubicBezTo>
                    <a:cubicBezTo>
                      <a:pt x="2743200" y="383540"/>
                      <a:pt x="2783840" y="312420"/>
                      <a:pt x="2821940" y="304800"/>
                    </a:cubicBezTo>
                    <a:cubicBezTo>
                      <a:pt x="2860040" y="297180"/>
                      <a:pt x="2875280" y="350520"/>
                      <a:pt x="2913380" y="350520"/>
                    </a:cubicBezTo>
                    <a:cubicBezTo>
                      <a:pt x="2951480" y="350520"/>
                      <a:pt x="2989580" y="302260"/>
                      <a:pt x="3050540" y="304800"/>
                    </a:cubicBezTo>
                    <a:cubicBezTo>
                      <a:pt x="3111500" y="307340"/>
                      <a:pt x="3192780" y="347980"/>
                      <a:pt x="3279140" y="365760"/>
                    </a:cubicBezTo>
                    <a:cubicBezTo>
                      <a:pt x="3365500" y="383540"/>
                      <a:pt x="3484880" y="391160"/>
                      <a:pt x="3568700" y="411480"/>
                    </a:cubicBezTo>
                    <a:cubicBezTo>
                      <a:pt x="3652520" y="431800"/>
                      <a:pt x="3733800" y="482600"/>
                      <a:pt x="3782060" y="487680"/>
                    </a:cubicBezTo>
                    <a:cubicBezTo>
                      <a:pt x="3830320" y="492760"/>
                      <a:pt x="3853180" y="480060"/>
                      <a:pt x="3858260" y="441960"/>
                    </a:cubicBezTo>
                    <a:cubicBezTo>
                      <a:pt x="3863340" y="403860"/>
                      <a:pt x="3863340" y="307340"/>
                      <a:pt x="3812540" y="259080"/>
                    </a:cubicBezTo>
                    <a:cubicBezTo>
                      <a:pt x="3761740" y="210820"/>
                      <a:pt x="3609340" y="149860"/>
                      <a:pt x="3553460" y="152400"/>
                    </a:cubicBezTo>
                    <a:cubicBezTo>
                      <a:pt x="3497580" y="154940"/>
                      <a:pt x="3512820" y="261620"/>
                      <a:pt x="3477260" y="274320"/>
                    </a:cubicBezTo>
                    <a:cubicBezTo>
                      <a:pt x="3441700" y="287020"/>
                      <a:pt x="3383280" y="248920"/>
                      <a:pt x="3340100" y="228600"/>
                    </a:cubicBezTo>
                    <a:cubicBezTo>
                      <a:pt x="3296920" y="208280"/>
                      <a:pt x="3241040" y="190500"/>
                      <a:pt x="3218180" y="152400"/>
                    </a:cubicBezTo>
                    <a:cubicBezTo>
                      <a:pt x="3195320" y="114300"/>
                      <a:pt x="3202940" y="0"/>
                      <a:pt x="3202940" y="0"/>
                    </a:cubicBezTo>
                    <a:lnTo>
                      <a:pt x="3202940" y="0"/>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4"/>
              <p:cNvSpPr/>
              <p:nvPr/>
            </p:nvSpPr>
            <p:spPr>
              <a:xfrm>
                <a:off x="5730240" y="838200"/>
                <a:ext cx="3032760" cy="2849880"/>
              </a:xfrm>
              <a:custGeom>
                <a:avLst/>
                <a:gdLst>
                  <a:gd name="connsiteX0" fmla="*/ 1402080 w 3032760"/>
                  <a:gd name="connsiteY0" fmla="*/ 0 h 2849880"/>
                  <a:gd name="connsiteX1" fmla="*/ 1630680 w 3032760"/>
                  <a:gd name="connsiteY1" fmla="*/ 182880 h 2849880"/>
                  <a:gd name="connsiteX2" fmla="*/ 1874520 w 3032760"/>
                  <a:gd name="connsiteY2" fmla="*/ 304800 h 2849880"/>
                  <a:gd name="connsiteX3" fmla="*/ 1950720 w 3032760"/>
                  <a:gd name="connsiteY3" fmla="*/ 426720 h 2849880"/>
                  <a:gd name="connsiteX4" fmla="*/ 1965960 w 3032760"/>
                  <a:gd name="connsiteY4" fmla="*/ 594360 h 2849880"/>
                  <a:gd name="connsiteX5" fmla="*/ 2225040 w 3032760"/>
                  <a:gd name="connsiteY5" fmla="*/ 655320 h 2849880"/>
                  <a:gd name="connsiteX6" fmla="*/ 2346960 w 3032760"/>
                  <a:gd name="connsiteY6" fmla="*/ 777240 h 2849880"/>
                  <a:gd name="connsiteX7" fmla="*/ 2255520 w 3032760"/>
                  <a:gd name="connsiteY7" fmla="*/ 1036320 h 2849880"/>
                  <a:gd name="connsiteX8" fmla="*/ 2026920 w 3032760"/>
                  <a:gd name="connsiteY8" fmla="*/ 868680 h 2849880"/>
                  <a:gd name="connsiteX9" fmla="*/ 1996440 w 3032760"/>
                  <a:gd name="connsiteY9" fmla="*/ 944880 h 2849880"/>
                  <a:gd name="connsiteX10" fmla="*/ 2209800 w 3032760"/>
                  <a:gd name="connsiteY10" fmla="*/ 1143000 h 2849880"/>
                  <a:gd name="connsiteX11" fmla="*/ 2225040 w 3032760"/>
                  <a:gd name="connsiteY11" fmla="*/ 1219200 h 2849880"/>
                  <a:gd name="connsiteX12" fmla="*/ 2042160 w 3032760"/>
                  <a:gd name="connsiteY12" fmla="*/ 1478280 h 2849880"/>
                  <a:gd name="connsiteX13" fmla="*/ 1889760 w 3032760"/>
                  <a:gd name="connsiteY13" fmla="*/ 1402080 h 2849880"/>
                  <a:gd name="connsiteX14" fmla="*/ 1630680 w 3032760"/>
                  <a:gd name="connsiteY14" fmla="*/ 1280160 h 2849880"/>
                  <a:gd name="connsiteX15" fmla="*/ 1386840 w 3032760"/>
                  <a:gd name="connsiteY15" fmla="*/ 1112520 h 2849880"/>
                  <a:gd name="connsiteX16" fmla="*/ 1249680 w 3032760"/>
                  <a:gd name="connsiteY16" fmla="*/ 1097280 h 2849880"/>
                  <a:gd name="connsiteX17" fmla="*/ 1051560 w 3032760"/>
                  <a:gd name="connsiteY17" fmla="*/ 975360 h 2849880"/>
                  <a:gd name="connsiteX18" fmla="*/ 1127760 w 3032760"/>
                  <a:gd name="connsiteY18" fmla="*/ 883920 h 2849880"/>
                  <a:gd name="connsiteX19" fmla="*/ 1356360 w 3032760"/>
                  <a:gd name="connsiteY19" fmla="*/ 853440 h 2849880"/>
                  <a:gd name="connsiteX20" fmla="*/ 1341120 w 3032760"/>
                  <a:gd name="connsiteY20" fmla="*/ 579120 h 2849880"/>
                  <a:gd name="connsiteX21" fmla="*/ 1158240 w 3032760"/>
                  <a:gd name="connsiteY21" fmla="*/ 457200 h 2849880"/>
                  <a:gd name="connsiteX22" fmla="*/ 990600 w 3032760"/>
                  <a:gd name="connsiteY22" fmla="*/ 411480 h 2849880"/>
                  <a:gd name="connsiteX23" fmla="*/ 990600 w 3032760"/>
                  <a:gd name="connsiteY23" fmla="*/ 518160 h 2849880"/>
                  <a:gd name="connsiteX24" fmla="*/ 960120 w 3032760"/>
                  <a:gd name="connsiteY24" fmla="*/ 624840 h 2849880"/>
                  <a:gd name="connsiteX25" fmla="*/ 868680 w 3032760"/>
                  <a:gd name="connsiteY25" fmla="*/ 594360 h 2849880"/>
                  <a:gd name="connsiteX26" fmla="*/ 929640 w 3032760"/>
                  <a:gd name="connsiteY26" fmla="*/ 701040 h 2849880"/>
                  <a:gd name="connsiteX27" fmla="*/ 838200 w 3032760"/>
                  <a:gd name="connsiteY27" fmla="*/ 853440 h 2849880"/>
                  <a:gd name="connsiteX28" fmla="*/ 746760 w 3032760"/>
                  <a:gd name="connsiteY28" fmla="*/ 899160 h 2849880"/>
                  <a:gd name="connsiteX29" fmla="*/ 762000 w 3032760"/>
                  <a:gd name="connsiteY29" fmla="*/ 990600 h 2849880"/>
                  <a:gd name="connsiteX30" fmla="*/ 899160 w 3032760"/>
                  <a:gd name="connsiteY30" fmla="*/ 975360 h 2849880"/>
                  <a:gd name="connsiteX31" fmla="*/ 990600 w 3032760"/>
                  <a:gd name="connsiteY31" fmla="*/ 1203960 h 2849880"/>
                  <a:gd name="connsiteX32" fmla="*/ 990600 w 3032760"/>
                  <a:gd name="connsiteY32" fmla="*/ 1264920 h 2849880"/>
                  <a:gd name="connsiteX33" fmla="*/ 853440 w 3032760"/>
                  <a:gd name="connsiteY33" fmla="*/ 1280160 h 2849880"/>
                  <a:gd name="connsiteX34" fmla="*/ 716280 w 3032760"/>
                  <a:gd name="connsiteY34" fmla="*/ 1249680 h 2849880"/>
                  <a:gd name="connsiteX35" fmla="*/ 670560 w 3032760"/>
                  <a:gd name="connsiteY35" fmla="*/ 1325880 h 2849880"/>
                  <a:gd name="connsiteX36" fmla="*/ 502920 w 3032760"/>
                  <a:gd name="connsiteY36" fmla="*/ 1219200 h 2849880"/>
                  <a:gd name="connsiteX37" fmla="*/ 502920 w 3032760"/>
                  <a:gd name="connsiteY37" fmla="*/ 1143000 h 2849880"/>
                  <a:gd name="connsiteX38" fmla="*/ 518160 w 3032760"/>
                  <a:gd name="connsiteY38" fmla="*/ 990600 h 2849880"/>
                  <a:gd name="connsiteX39" fmla="*/ 381000 w 3032760"/>
                  <a:gd name="connsiteY39" fmla="*/ 1158240 h 2849880"/>
                  <a:gd name="connsiteX40" fmla="*/ 274320 w 3032760"/>
                  <a:gd name="connsiteY40" fmla="*/ 1310640 h 2849880"/>
                  <a:gd name="connsiteX41" fmla="*/ 152400 w 3032760"/>
                  <a:gd name="connsiteY41" fmla="*/ 1341120 h 2849880"/>
                  <a:gd name="connsiteX42" fmla="*/ 91440 w 3032760"/>
                  <a:gd name="connsiteY42" fmla="*/ 1371600 h 2849880"/>
                  <a:gd name="connsiteX43" fmla="*/ 106680 w 3032760"/>
                  <a:gd name="connsiteY43" fmla="*/ 1524000 h 2849880"/>
                  <a:gd name="connsiteX44" fmla="*/ 15240 w 3032760"/>
                  <a:gd name="connsiteY44" fmla="*/ 1615440 h 2849880"/>
                  <a:gd name="connsiteX45" fmla="*/ 15240 w 3032760"/>
                  <a:gd name="connsiteY45" fmla="*/ 1661160 h 2849880"/>
                  <a:gd name="connsiteX46" fmla="*/ 60960 w 3032760"/>
                  <a:gd name="connsiteY46" fmla="*/ 1691640 h 2849880"/>
                  <a:gd name="connsiteX47" fmla="*/ 137160 w 3032760"/>
                  <a:gd name="connsiteY47" fmla="*/ 1859280 h 2849880"/>
                  <a:gd name="connsiteX48" fmla="*/ 243840 w 3032760"/>
                  <a:gd name="connsiteY48" fmla="*/ 1844040 h 2849880"/>
                  <a:gd name="connsiteX49" fmla="*/ 411480 w 3032760"/>
                  <a:gd name="connsiteY49" fmla="*/ 1950720 h 2849880"/>
                  <a:gd name="connsiteX50" fmla="*/ 472440 w 3032760"/>
                  <a:gd name="connsiteY50" fmla="*/ 1981200 h 2849880"/>
                  <a:gd name="connsiteX51" fmla="*/ 518160 w 3032760"/>
                  <a:gd name="connsiteY51" fmla="*/ 2103120 h 2849880"/>
                  <a:gd name="connsiteX52" fmla="*/ 655320 w 3032760"/>
                  <a:gd name="connsiteY52" fmla="*/ 2072640 h 2849880"/>
                  <a:gd name="connsiteX53" fmla="*/ 609600 w 3032760"/>
                  <a:gd name="connsiteY53" fmla="*/ 2148840 h 2849880"/>
                  <a:gd name="connsiteX54" fmla="*/ 716280 w 3032760"/>
                  <a:gd name="connsiteY54" fmla="*/ 2209800 h 2849880"/>
                  <a:gd name="connsiteX55" fmla="*/ 807720 w 3032760"/>
                  <a:gd name="connsiteY55" fmla="*/ 2148840 h 2849880"/>
                  <a:gd name="connsiteX56" fmla="*/ 868680 w 3032760"/>
                  <a:gd name="connsiteY56" fmla="*/ 2240280 h 2849880"/>
                  <a:gd name="connsiteX57" fmla="*/ 868680 w 3032760"/>
                  <a:gd name="connsiteY57" fmla="*/ 2468880 h 2849880"/>
                  <a:gd name="connsiteX58" fmla="*/ 944880 w 3032760"/>
                  <a:gd name="connsiteY58" fmla="*/ 2514600 h 2849880"/>
                  <a:gd name="connsiteX59" fmla="*/ 1036320 w 3032760"/>
                  <a:gd name="connsiteY59" fmla="*/ 2514600 h 2849880"/>
                  <a:gd name="connsiteX60" fmla="*/ 1082040 w 3032760"/>
                  <a:gd name="connsiteY60" fmla="*/ 2423160 h 2849880"/>
                  <a:gd name="connsiteX61" fmla="*/ 990600 w 3032760"/>
                  <a:gd name="connsiteY61" fmla="*/ 2240280 h 2849880"/>
                  <a:gd name="connsiteX62" fmla="*/ 1036320 w 3032760"/>
                  <a:gd name="connsiteY62" fmla="*/ 2148840 h 2849880"/>
                  <a:gd name="connsiteX63" fmla="*/ 1127760 w 3032760"/>
                  <a:gd name="connsiteY63" fmla="*/ 2133600 h 2849880"/>
                  <a:gd name="connsiteX64" fmla="*/ 1173480 w 3032760"/>
                  <a:gd name="connsiteY64" fmla="*/ 2026920 h 2849880"/>
                  <a:gd name="connsiteX65" fmla="*/ 1173480 w 3032760"/>
                  <a:gd name="connsiteY65" fmla="*/ 1920240 h 2849880"/>
                  <a:gd name="connsiteX66" fmla="*/ 1021080 w 3032760"/>
                  <a:gd name="connsiteY66" fmla="*/ 1783080 h 2849880"/>
                  <a:gd name="connsiteX67" fmla="*/ 1066800 w 3032760"/>
                  <a:gd name="connsiteY67" fmla="*/ 1691640 h 2849880"/>
                  <a:gd name="connsiteX68" fmla="*/ 1112520 w 3032760"/>
                  <a:gd name="connsiteY68" fmla="*/ 1478280 h 2849880"/>
                  <a:gd name="connsiteX69" fmla="*/ 1127760 w 3032760"/>
                  <a:gd name="connsiteY69" fmla="*/ 1386840 h 2849880"/>
                  <a:gd name="connsiteX70" fmla="*/ 1188720 w 3032760"/>
                  <a:gd name="connsiteY70" fmla="*/ 1280160 h 2849880"/>
                  <a:gd name="connsiteX71" fmla="*/ 1386840 w 3032760"/>
                  <a:gd name="connsiteY71" fmla="*/ 1341120 h 2849880"/>
                  <a:gd name="connsiteX72" fmla="*/ 1432560 w 3032760"/>
                  <a:gd name="connsiteY72" fmla="*/ 1280160 h 2849880"/>
                  <a:gd name="connsiteX73" fmla="*/ 1554480 w 3032760"/>
                  <a:gd name="connsiteY73" fmla="*/ 1417320 h 2849880"/>
                  <a:gd name="connsiteX74" fmla="*/ 1661160 w 3032760"/>
                  <a:gd name="connsiteY74" fmla="*/ 1508760 h 2849880"/>
                  <a:gd name="connsiteX75" fmla="*/ 1783080 w 3032760"/>
                  <a:gd name="connsiteY75" fmla="*/ 1508760 h 2849880"/>
                  <a:gd name="connsiteX76" fmla="*/ 1844040 w 3032760"/>
                  <a:gd name="connsiteY76" fmla="*/ 1630680 h 2849880"/>
                  <a:gd name="connsiteX77" fmla="*/ 1813560 w 3032760"/>
                  <a:gd name="connsiteY77" fmla="*/ 1722120 h 2849880"/>
                  <a:gd name="connsiteX78" fmla="*/ 1965960 w 3032760"/>
                  <a:gd name="connsiteY78" fmla="*/ 1691640 h 2849880"/>
                  <a:gd name="connsiteX79" fmla="*/ 2057400 w 3032760"/>
                  <a:gd name="connsiteY79" fmla="*/ 1615440 h 2849880"/>
                  <a:gd name="connsiteX80" fmla="*/ 2225040 w 3032760"/>
                  <a:gd name="connsiteY80" fmla="*/ 1554480 h 2849880"/>
                  <a:gd name="connsiteX81" fmla="*/ 2286000 w 3032760"/>
                  <a:gd name="connsiteY81" fmla="*/ 1722120 h 2849880"/>
                  <a:gd name="connsiteX82" fmla="*/ 2316480 w 3032760"/>
                  <a:gd name="connsiteY82" fmla="*/ 1844040 h 2849880"/>
                  <a:gd name="connsiteX83" fmla="*/ 2316480 w 3032760"/>
                  <a:gd name="connsiteY83" fmla="*/ 1996440 h 2849880"/>
                  <a:gd name="connsiteX84" fmla="*/ 2438400 w 3032760"/>
                  <a:gd name="connsiteY84" fmla="*/ 2072640 h 2849880"/>
                  <a:gd name="connsiteX85" fmla="*/ 2651760 w 3032760"/>
                  <a:gd name="connsiteY85" fmla="*/ 2103120 h 2849880"/>
                  <a:gd name="connsiteX86" fmla="*/ 2727960 w 3032760"/>
                  <a:gd name="connsiteY86" fmla="*/ 2194560 h 2849880"/>
                  <a:gd name="connsiteX87" fmla="*/ 2758440 w 3032760"/>
                  <a:gd name="connsiteY87" fmla="*/ 2286000 h 2849880"/>
                  <a:gd name="connsiteX88" fmla="*/ 2819400 w 3032760"/>
                  <a:gd name="connsiteY88" fmla="*/ 2377440 h 2849880"/>
                  <a:gd name="connsiteX89" fmla="*/ 2819400 w 3032760"/>
                  <a:gd name="connsiteY89" fmla="*/ 2529840 h 2849880"/>
                  <a:gd name="connsiteX90" fmla="*/ 2819400 w 3032760"/>
                  <a:gd name="connsiteY90" fmla="*/ 2682240 h 2849880"/>
                  <a:gd name="connsiteX91" fmla="*/ 2819400 w 3032760"/>
                  <a:gd name="connsiteY91" fmla="*/ 2788920 h 2849880"/>
                  <a:gd name="connsiteX92" fmla="*/ 2926080 w 3032760"/>
                  <a:gd name="connsiteY92" fmla="*/ 2697480 h 2849880"/>
                  <a:gd name="connsiteX93" fmla="*/ 3032760 w 3032760"/>
                  <a:gd name="connsiteY93" fmla="*/ 2849880 h 28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032760" h="2849880">
                    <a:moveTo>
                      <a:pt x="1402080" y="0"/>
                    </a:moveTo>
                    <a:cubicBezTo>
                      <a:pt x="1477010" y="66040"/>
                      <a:pt x="1551940" y="132080"/>
                      <a:pt x="1630680" y="182880"/>
                    </a:cubicBezTo>
                    <a:cubicBezTo>
                      <a:pt x="1709420" y="233680"/>
                      <a:pt x="1821180" y="264160"/>
                      <a:pt x="1874520" y="304800"/>
                    </a:cubicBezTo>
                    <a:cubicBezTo>
                      <a:pt x="1927860" y="345440"/>
                      <a:pt x="1935480" y="378460"/>
                      <a:pt x="1950720" y="426720"/>
                    </a:cubicBezTo>
                    <a:cubicBezTo>
                      <a:pt x="1965960" y="474980"/>
                      <a:pt x="1920240" y="556260"/>
                      <a:pt x="1965960" y="594360"/>
                    </a:cubicBezTo>
                    <a:cubicBezTo>
                      <a:pt x="2011680" y="632460"/>
                      <a:pt x="2161540" y="624840"/>
                      <a:pt x="2225040" y="655320"/>
                    </a:cubicBezTo>
                    <a:cubicBezTo>
                      <a:pt x="2288540" y="685800"/>
                      <a:pt x="2341880" y="713740"/>
                      <a:pt x="2346960" y="777240"/>
                    </a:cubicBezTo>
                    <a:cubicBezTo>
                      <a:pt x="2352040" y="840740"/>
                      <a:pt x="2308860" y="1021080"/>
                      <a:pt x="2255520" y="1036320"/>
                    </a:cubicBezTo>
                    <a:cubicBezTo>
                      <a:pt x="2202180" y="1051560"/>
                      <a:pt x="2070100" y="883920"/>
                      <a:pt x="2026920" y="868680"/>
                    </a:cubicBezTo>
                    <a:cubicBezTo>
                      <a:pt x="1983740" y="853440"/>
                      <a:pt x="1965960" y="899160"/>
                      <a:pt x="1996440" y="944880"/>
                    </a:cubicBezTo>
                    <a:cubicBezTo>
                      <a:pt x="2026920" y="990600"/>
                      <a:pt x="2171700" y="1097280"/>
                      <a:pt x="2209800" y="1143000"/>
                    </a:cubicBezTo>
                    <a:cubicBezTo>
                      <a:pt x="2247900" y="1188720"/>
                      <a:pt x="2252980" y="1163320"/>
                      <a:pt x="2225040" y="1219200"/>
                    </a:cubicBezTo>
                    <a:cubicBezTo>
                      <a:pt x="2197100" y="1275080"/>
                      <a:pt x="2098040" y="1447800"/>
                      <a:pt x="2042160" y="1478280"/>
                    </a:cubicBezTo>
                    <a:cubicBezTo>
                      <a:pt x="1986280" y="1508760"/>
                      <a:pt x="1958340" y="1435100"/>
                      <a:pt x="1889760" y="1402080"/>
                    </a:cubicBezTo>
                    <a:cubicBezTo>
                      <a:pt x="1821180" y="1369060"/>
                      <a:pt x="1714500" y="1328420"/>
                      <a:pt x="1630680" y="1280160"/>
                    </a:cubicBezTo>
                    <a:cubicBezTo>
                      <a:pt x="1546860" y="1231900"/>
                      <a:pt x="1450340" y="1143000"/>
                      <a:pt x="1386840" y="1112520"/>
                    </a:cubicBezTo>
                    <a:cubicBezTo>
                      <a:pt x="1323340" y="1082040"/>
                      <a:pt x="1305560" y="1120140"/>
                      <a:pt x="1249680" y="1097280"/>
                    </a:cubicBezTo>
                    <a:cubicBezTo>
                      <a:pt x="1193800" y="1074420"/>
                      <a:pt x="1071880" y="1010920"/>
                      <a:pt x="1051560" y="975360"/>
                    </a:cubicBezTo>
                    <a:cubicBezTo>
                      <a:pt x="1031240" y="939800"/>
                      <a:pt x="1076960" y="904240"/>
                      <a:pt x="1127760" y="883920"/>
                    </a:cubicBezTo>
                    <a:cubicBezTo>
                      <a:pt x="1178560" y="863600"/>
                      <a:pt x="1320800" y="904240"/>
                      <a:pt x="1356360" y="853440"/>
                    </a:cubicBezTo>
                    <a:cubicBezTo>
                      <a:pt x="1391920" y="802640"/>
                      <a:pt x="1374140" y="645160"/>
                      <a:pt x="1341120" y="579120"/>
                    </a:cubicBezTo>
                    <a:cubicBezTo>
                      <a:pt x="1308100" y="513080"/>
                      <a:pt x="1216660" y="485140"/>
                      <a:pt x="1158240" y="457200"/>
                    </a:cubicBezTo>
                    <a:cubicBezTo>
                      <a:pt x="1099820" y="429260"/>
                      <a:pt x="1018540" y="401320"/>
                      <a:pt x="990600" y="411480"/>
                    </a:cubicBezTo>
                    <a:cubicBezTo>
                      <a:pt x="962660" y="421640"/>
                      <a:pt x="995680" y="482600"/>
                      <a:pt x="990600" y="518160"/>
                    </a:cubicBezTo>
                    <a:cubicBezTo>
                      <a:pt x="985520" y="553720"/>
                      <a:pt x="980440" y="612140"/>
                      <a:pt x="960120" y="624840"/>
                    </a:cubicBezTo>
                    <a:cubicBezTo>
                      <a:pt x="939800" y="637540"/>
                      <a:pt x="873760" y="581660"/>
                      <a:pt x="868680" y="594360"/>
                    </a:cubicBezTo>
                    <a:cubicBezTo>
                      <a:pt x="863600" y="607060"/>
                      <a:pt x="934720" y="657860"/>
                      <a:pt x="929640" y="701040"/>
                    </a:cubicBezTo>
                    <a:cubicBezTo>
                      <a:pt x="924560" y="744220"/>
                      <a:pt x="868680" y="820420"/>
                      <a:pt x="838200" y="853440"/>
                    </a:cubicBezTo>
                    <a:cubicBezTo>
                      <a:pt x="807720" y="886460"/>
                      <a:pt x="759460" y="876300"/>
                      <a:pt x="746760" y="899160"/>
                    </a:cubicBezTo>
                    <a:cubicBezTo>
                      <a:pt x="734060" y="922020"/>
                      <a:pt x="736600" y="977900"/>
                      <a:pt x="762000" y="990600"/>
                    </a:cubicBezTo>
                    <a:cubicBezTo>
                      <a:pt x="787400" y="1003300"/>
                      <a:pt x="861060" y="939800"/>
                      <a:pt x="899160" y="975360"/>
                    </a:cubicBezTo>
                    <a:cubicBezTo>
                      <a:pt x="937260" y="1010920"/>
                      <a:pt x="975360" y="1155700"/>
                      <a:pt x="990600" y="1203960"/>
                    </a:cubicBezTo>
                    <a:cubicBezTo>
                      <a:pt x="1005840" y="1252220"/>
                      <a:pt x="1013460" y="1252220"/>
                      <a:pt x="990600" y="1264920"/>
                    </a:cubicBezTo>
                    <a:cubicBezTo>
                      <a:pt x="967740" y="1277620"/>
                      <a:pt x="899160" y="1282700"/>
                      <a:pt x="853440" y="1280160"/>
                    </a:cubicBezTo>
                    <a:cubicBezTo>
                      <a:pt x="807720" y="1277620"/>
                      <a:pt x="746760" y="1242060"/>
                      <a:pt x="716280" y="1249680"/>
                    </a:cubicBezTo>
                    <a:cubicBezTo>
                      <a:pt x="685800" y="1257300"/>
                      <a:pt x="706120" y="1330960"/>
                      <a:pt x="670560" y="1325880"/>
                    </a:cubicBezTo>
                    <a:cubicBezTo>
                      <a:pt x="635000" y="1320800"/>
                      <a:pt x="530860" y="1249680"/>
                      <a:pt x="502920" y="1219200"/>
                    </a:cubicBezTo>
                    <a:cubicBezTo>
                      <a:pt x="474980" y="1188720"/>
                      <a:pt x="500380" y="1181100"/>
                      <a:pt x="502920" y="1143000"/>
                    </a:cubicBezTo>
                    <a:cubicBezTo>
                      <a:pt x="505460" y="1104900"/>
                      <a:pt x="538480" y="988060"/>
                      <a:pt x="518160" y="990600"/>
                    </a:cubicBezTo>
                    <a:cubicBezTo>
                      <a:pt x="497840" y="993140"/>
                      <a:pt x="421640" y="1104900"/>
                      <a:pt x="381000" y="1158240"/>
                    </a:cubicBezTo>
                    <a:cubicBezTo>
                      <a:pt x="340360" y="1211580"/>
                      <a:pt x="312420" y="1280160"/>
                      <a:pt x="274320" y="1310640"/>
                    </a:cubicBezTo>
                    <a:cubicBezTo>
                      <a:pt x="236220" y="1341120"/>
                      <a:pt x="182880" y="1330960"/>
                      <a:pt x="152400" y="1341120"/>
                    </a:cubicBezTo>
                    <a:cubicBezTo>
                      <a:pt x="121920" y="1351280"/>
                      <a:pt x="99060" y="1341120"/>
                      <a:pt x="91440" y="1371600"/>
                    </a:cubicBezTo>
                    <a:cubicBezTo>
                      <a:pt x="83820" y="1402080"/>
                      <a:pt x="119380" y="1483360"/>
                      <a:pt x="106680" y="1524000"/>
                    </a:cubicBezTo>
                    <a:cubicBezTo>
                      <a:pt x="93980" y="1564640"/>
                      <a:pt x="30480" y="1592580"/>
                      <a:pt x="15240" y="1615440"/>
                    </a:cubicBezTo>
                    <a:cubicBezTo>
                      <a:pt x="0" y="1638300"/>
                      <a:pt x="7620" y="1648460"/>
                      <a:pt x="15240" y="1661160"/>
                    </a:cubicBezTo>
                    <a:cubicBezTo>
                      <a:pt x="22860" y="1673860"/>
                      <a:pt x="40640" y="1658620"/>
                      <a:pt x="60960" y="1691640"/>
                    </a:cubicBezTo>
                    <a:cubicBezTo>
                      <a:pt x="81280" y="1724660"/>
                      <a:pt x="106680" y="1833880"/>
                      <a:pt x="137160" y="1859280"/>
                    </a:cubicBezTo>
                    <a:cubicBezTo>
                      <a:pt x="167640" y="1884680"/>
                      <a:pt x="198120" y="1828800"/>
                      <a:pt x="243840" y="1844040"/>
                    </a:cubicBezTo>
                    <a:cubicBezTo>
                      <a:pt x="289560" y="1859280"/>
                      <a:pt x="373380" y="1927860"/>
                      <a:pt x="411480" y="1950720"/>
                    </a:cubicBezTo>
                    <a:cubicBezTo>
                      <a:pt x="449580" y="1973580"/>
                      <a:pt x="454660" y="1955800"/>
                      <a:pt x="472440" y="1981200"/>
                    </a:cubicBezTo>
                    <a:cubicBezTo>
                      <a:pt x="490220" y="2006600"/>
                      <a:pt x="487680" y="2087880"/>
                      <a:pt x="518160" y="2103120"/>
                    </a:cubicBezTo>
                    <a:cubicBezTo>
                      <a:pt x="548640" y="2118360"/>
                      <a:pt x="640080" y="2065020"/>
                      <a:pt x="655320" y="2072640"/>
                    </a:cubicBezTo>
                    <a:cubicBezTo>
                      <a:pt x="670560" y="2080260"/>
                      <a:pt x="599440" y="2125980"/>
                      <a:pt x="609600" y="2148840"/>
                    </a:cubicBezTo>
                    <a:cubicBezTo>
                      <a:pt x="619760" y="2171700"/>
                      <a:pt x="683260" y="2209800"/>
                      <a:pt x="716280" y="2209800"/>
                    </a:cubicBezTo>
                    <a:cubicBezTo>
                      <a:pt x="749300" y="2209800"/>
                      <a:pt x="782320" y="2143760"/>
                      <a:pt x="807720" y="2148840"/>
                    </a:cubicBezTo>
                    <a:cubicBezTo>
                      <a:pt x="833120" y="2153920"/>
                      <a:pt x="858520" y="2186940"/>
                      <a:pt x="868680" y="2240280"/>
                    </a:cubicBezTo>
                    <a:cubicBezTo>
                      <a:pt x="878840" y="2293620"/>
                      <a:pt x="855980" y="2423160"/>
                      <a:pt x="868680" y="2468880"/>
                    </a:cubicBezTo>
                    <a:cubicBezTo>
                      <a:pt x="881380" y="2514600"/>
                      <a:pt x="916940" y="2506980"/>
                      <a:pt x="944880" y="2514600"/>
                    </a:cubicBezTo>
                    <a:cubicBezTo>
                      <a:pt x="972820" y="2522220"/>
                      <a:pt x="1013460" y="2529840"/>
                      <a:pt x="1036320" y="2514600"/>
                    </a:cubicBezTo>
                    <a:cubicBezTo>
                      <a:pt x="1059180" y="2499360"/>
                      <a:pt x="1089660" y="2468880"/>
                      <a:pt x="1082040" y="2423160"/>
                    </a:cubicBezTo>
                    <a:cubicBezTo>
                      <a:pt x="1074420" y="2377440"/>
                      <a:pt x="998220" y="2286000"/>
                      <a:pt x="990600" y="2240280"/>
                    </a:cubicBezTo>
                    <a:cubicBezTo>
                      <a:pt x="982980" y="2194560"/>
                      <a:pt x="1013460" y="2166620"/>
                      <a:pt x="1036320" y="2148840"/>
                    </a:cubicBezTo>
                    <a:cubicBezTo>
                      <a:pt x="1059180" y="2131060"/>
                      <a:pt x="1104900" y="2153920"/>
                      <a:pt x="1127760" y="2133600"/>
                    </a:cubicBezTo>
                    <a:cubicBezTo>
                      <a:pt x="1150620" y="2113280"/>
                      <a:pt x="1165860" y="2062480"/>
                      <a:pt x="1173480" y="2026920"/>
                    </a:cubicBezTo>
                    <a:cubicBezTo>
                      <a:pt x="1181100" y="1991360"/>
                      <a:pt x="1198880" y="1960880"/>
                      <a:pt x="1173480" y="1920240"/>
                    </a:cubicBezTo>
                    <a:cubicBezTo>
                      <a:pt x="1148080" y="1879600"/>
                      <a:pt x="1038860" y="1821180"/>
                      <a:pt x="1021080" y="1783080"/>
                    </a:cubicBezTo>
                    <a:cubicBezTo>
                      <a:pt x="1003300" y="1744980"/>
                      <a:pt x="1051560" y="1742440"/>
                      <a:pt x="1066800" y="1691640"/>
                    </a:cubicBezTo>
                    <a:cubicBezTo>
                      <a:pt x="1082040" y="1640840"/>
                      <a:pt x="1102360" y="1529080"/>
                      <a:pt x="1112520" y="1478280"/>
                    </a:cubicBezTo>
                    <a:cubicBezTo>
                      <a:pt x="1122680" y="1427480"/>
                      <a:pt x="1115060" y="1419860"/>
                      <a:pt x="1127760" y="1386840"/>
                    </a:cubicBezTo>
                    <a:cubicBezTo>
                      <a:pt x="1140460" y="1353820"/>
                      <a:pt x="1145540" y="1287780"/>
                      <a:pt x="1188720" y="1280160"/>
                    </a:cubicBezTo>
                    <a:cubicBezTo>
                      <a:pt x="1231900" y="1272540"/>
                      <a:pt x="1346200" y="1341120"/>
                      <a:pt x="1386840" y="1341120"/>
                    </a:cubicBezTo>
                    <a:cubicBezTo>
                      <a:pt x="1427480" y="1341120"/>
                      <a:pt x="1404620" y="1267460"/>
                      <a:pt x="1432560" y="1280160"/>
                    </a:cubicBezTo>
                    <a:cubicBezTo>
                      <a:pt x="1460500" y="1292860"/>
                      <a:pt x="1516380" y="1379220"/>
                      <a:pt x="1554480" y="1417320"/>
                    </a:cubicBezTo>
                    <a:cubicBezTo>
                      <a:pt x="1592580" y="1455420"/>
                      <a:pt x="1623060" y="1493520"/>
                      <a:pt x="1661160" y="1508760"/>
                    </a:cubicBezTo>
                    <a:cubicBezTo>
                      <a:pt x="1699260" y="1524000"/>
                      <a:pt x="1752600" y="1488440"/>
                      <a:pt x="1783080" y="1508760"/>
                    </a:cubicBezTo>
                    <a:cubicBezTo>
                      <a:pt x="1813560" y="1529080"/>
                      <a:pt x="1838960" y="1595120"/>
                      <a:pt x="1844040" y="1630680"/>
                    </a:cubicBezTo>
                    <a:cubicBezTo>
                      <a:pt x="1849120" y="1666240"/>
                      <a:pt x="1793240" y="1711960"/>
                      <a:pt x="1813560" y="1722120"/>
                    </a:cubicBezTo>
                    <a:cubicBezTo>
                      <a:pt x="1833880" y="1732280"/>
                      <a:pt x="1925320" y="1709420"/>
                      <a:pt x="1965960" y="1691640"/>
                    </a:cubicBezTo>
                    <a:cubicBezTo>
                      <a:pt x="2006600" y="1673860"/>
                      <a:pt x="2014220" y="1638300"/>
                      <a:pt x="2057400" y="1615440"/>
                    </a:cubicBezTo>
                    <a:cubicBezTo>
                      <a:pt x="2100580" y="1592580"/>
                      <a:pt x="2186940" y="1536700"/>
                      <a:pt x="2225040" y="1554480"/>
                    </a:cubicBezTo>
                    <a:cubicBezTo>
                      <a:pt x="2263140" y="1572260"/>
                      <a:pt x="2270760" y="1673860"/>
                      <a:pt x="2286000" y="1722120"/>
                    </a:cubicBezTo>
                    <a:cubicBezTo>
                      <a:pt x="2301240" y="1770380"/>
                      <a:pt x="2311400" y="1798320"/>
                      <a:pt x="2316480" y="1844040"/>
                    </a:cubicBezTo>
                    <a:cubicBezTo>
                      <a:pt x="2321560" y="1889760"/>
                      <a:pt x="2296160" y="1958340"/>
                      <a:pt x="2316480" y="1996440"/>
                    </a:cubicBezTo>
                    <a:cubicBezTo>
                      <a:pt x="2336800" y="2034540"/>
                      <a:pt x="2382520" y="2054860"/>
                      <a:pt x="2438400" y="2072640"/>
                    </a:cubicBezTo>
                    <a:cubicBezTo>
                      <a:pt x="2494280" y="2090420"/>
                      <a:pt x="2603500" y="2082800"/>
                      <a:pt x="2651760" y="2103120"/>
                    </a:cubicBezTo>
                    <a:cubicBezTo>
                      <a:pt x="2700020" y="2123440"/>
                      <a:pt x="2710180" y="2164080"/>
                      <a:pt x="2727960" y="2194560"/>
                    </a:cubicBezTo>
                    <a:cubicBezTo>
                      <a:pt x="2745740" y="2225040"/>
                      <a:pt x="2743200" y="2255520"/>
                      <a:pt x="2758440" y="2286000"/>
                    </a:cubicBezTo>
                    <a:cubicBezTo>
                      <a:pt x="2773680" y="2316480"/>
                      <a:pt x="2809240" y="2336800"/>
                      <a:pt x="2819400" y="2377440"/>
                    </a:cubicBezTo>
                    <a:cubicBezTo>
                      <a:pt x="2829560" y="2418080"/>
                      <a:pt x="2819400" y="2529840"/>
                      <a:pt x="2819400" y="2529840"/>
                    </a:cubicBezTo>
                    <a:lnTo>
                      <a:pt x="2819400" y="2682240"/>
                    </a:lnTo>
                    <a:cubicBezTo>
                      <a:pt x="2819400" y="2725420"/>
                      <a:pt x="2801620" y="2786380"/>
                      <a:pt x="2819400" y="2788920"/>
                    </a:cubicBezTo>
                    <a:cubicBezTo>
                      <a:pt x="2837180" y="2791460"/>
                      <a:pt x="2890520" y="2687320"/>
                      <a:pt x="2926080" y="2697480"/>
                    </a:cubicBezTo>
                    <a:cubicBezTo>
                      <a:pt x="2961640" y="2707640"/>
                      <a:pt x="3014980" y="2834640"/>
                      <a:pt x="3032760" y="284988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5"/>
              <p:cNvSpPr/>
              <p:nvPr/>
            </p:nvSpPr>
            <p:spPr>
              <a:xfrm>
                <a:off x="5494020" y="3517900"/>
                <a:ext cx="3299460" cy="3335020"/>
              </a:xfrm>
              <a:custGeom>
                <a:avLst/>
                <a:gdLst>
                  <a:gd name="connsiteX0" fmla="*/ 3299460 w 3299460"/>
                  <a:gd name="connsiteY0" fmla="*/ 398780 h 3335020"/>
                  <a:gd name="connsiteX1" fmla="*/ 3101340 w 3299460"/>
                  <a:gd name="connsiteY1" fmla="*/ 383540 h 3335020"/>
                  <a:gd name="connsiteX2" fmla="*/ 2903220 w 3299460"/>
                  <a:gd name="connsiteY2" fmla="*/ 368300 h 3335020"/>
                  <a:gd name="connsiteX3" fmla="*/ 2857500 w 3299460"/>
                  <a:gd name="connsiteY3" fmla="*/ 337820 h 3335020"/>
                  <a:gd name="connsiteX4" fmla="*/ 2689860 w 3299460"/>
                  <a:gd name="connsiteY4" fmla="*/ 292100 h 3335020"/>
                  <a:gd name="connsiteX5" fmla="*/ 2811780 w 3299460"/>
                  <a:gd name="connsiteY5" fmla="*/ 154940 h 3335020"/>
                  <a:gd name="connsiteX6" fmla="*/ 2827020 w 3299460"/>
                  <a:gd name="connsiteY6" fmla="*/ 17780 h 3335020"/>
                  <a:gd name="connsiteX7" fmla="*/ 2720340 w 3299460"/>
                  <a:gd name="connsiteY7" fmla="*/ 48260 h 3335020"/>
                  <a:gd name="connsiteX8" fmla="*/ 2476500 w 3299460"/>
                  <a:gd name="connsiteY8" fmla="*/ 48260 h 3335020"/>
                  <a:gd name="connsiteX9" fmla="*/ 2171700 w 3299460"/>
                  <a:gd name="connsiteY9" fmla="*/ 17780 h 3335020"/>
                  <a:gd name="connsiteX10" fmla="*/ 2247900 w 3299460"/>
                  <a:gd name="connsiteY10" fmla="*/ 139700 h 3335020"/>
                  <a:gd name="connsiteX11" fmla="*/ 2400300 w 3299460"/>
                  <a:gd name="connsiteY11" fmla="*/ 139700 h 3335020"/>
                  <a:gd name="connsiteX12" fmla="*/ 2430780 w 3299460"/>
                  <a:gd name="connsiteY12" fmla="*/ 200660 h 3335020"/>
                  <a:gd name="connsiteX13" fmla="*/ 2446020 w 3299460"/>
                  <a:gd name="connsiteY13" fmla="*/ 398780 h 3335020"/>
                  <a:gd name="connsiteX14" fmla="*/ 2689860 w 3299460"/>
                  <a:gd name="connsiteY14" fmla="*/ 596900 h 3335020"/>
                  <a:gd name="connsiteX15" fmla="*/ 2430780 w 3299460"/>
                  <a:gd name="connsiteY15" fmla="*/ 703580 h 3335020"/>
                  <a:gd name="connsiteX16" fmla="*/ 2263140 w 3299460"/>
                  <a:gd name="connsiteY16" fmla="*/ 764540 h 3335020"/>
                  <a:gd name="connsiteX17" fmla="*/ 2247900 w 3299460"/>
                  <a:gd name="connsiteY17" fmla="*/ 581660 h 3335020"/>
                  <a:gd name="connsiteX18" fmla="*/ 2125980 w 3299460"/>
                  <a:gd name="connsiteY18" fmla="*/ 581660 h 3335020"/>
                  <a:gd name="connsiteX19" fmla="*/ 2065020 w 3299460"/>
                  <a:gd name="connsiteY19" fmla="*/ 688340 h 3335020"/>
                  <a:gd name="connsiteX20" fmla="*/ 1973580 w 3299460"/>
                  <a:gd name="connsiteY20" fmla="*/ 749300 h 3335020"/>
                  <a:gd name="connsiteX21" fmla="*/ 1973580 w 3299460"/>
                  <a:gd name="connsiteY21" fmla="*/ 962660 h 3335020"/>
                  <a:gd name="connsiteX22" fmla="*/ 1851660 w 3299460"/>
                  <a:gd name="connsiteY22" fmla="*/ 1008380 h 3335020"/>
                  <a:gd name="connsiteX23" fmla="*/ 1760220 w 3299460"/>
                  <a:gd name="connsiteY23" fmla="*/ 993140 h 3335020"/>
                  <a:gd name="connsiteX24" fmla="*/ 1607820 w 3299460"/>
                  <a:gd name="connsiteY24" fmla="*/ 1236980 h 3335020"/>
                  <a:gd name="connsiteX25" fmla="*/ 1562100 w 3299460"/>
                  <a:gd name="connsiteY25" fmla="*/ 1389380 h 3335020"/>
                  <a:gd name="connsiteX26" fmla="*/ 1623060 w 3299460"/>
                  <a:gd name="connsiteY26" fmla="*/ 1465580 h 3335020"/>
                  <a:gd name="connsiteX27" fmla="*/ 1562100 w 3299460"/>
                  <a:gd name="connsiteY27" fmla="*/ 1572260 h 3335020"/>
                  <a:gd name="connsiteX28" fmla="*/ 1242060 w 3299460"/>
                  <a:gd name="connsiteY28" fmla="*/ 1816100 h 3335020"/>
                  <a:gd name="connsiteX29" fmla="*/ 1181100 w 3299460"/>
                  <a:gd name="connsiteY29" fmla="*/ 1938020 h 3335020"/>
                  <a:gd name="connsiteX30" fmla="*/ 1242060 w 3299460"/>
                  <a:gd name="connsiteY30" fmla="*/ 2166620 h 3335020"/>
                  <a:gd name="connsiteX31" fmla="*/ 1242060 w 3299460"/>
                  <a:gd name="connsiteY31" fmla="*/ 2395220 h 3335020"/>
                  <a:gd name="connsiteX32" fmla="*/ 1181100 w 3299460"/>
                  <a:gd name="connsiteY32" fmla="*/ 2486660 h 3335020"/>
                  <a:gd name="connsiteX33" fmla="*/ 1120140 w 3299460"/>
                  <a:gd name="connsiteY33" fmla="*/ 2440940 h 3335020"/>
                  <a:gd name="connsiteX34" fmla="*/ 967740 w 3299460"/>
                  <a:gd name="connsiteY34" fmla="*/ 2273300 h 3335020"/>
                  <a:gd name="connsiteX35" fmla="*/ 982980 w 3299460"/>
                  <a:gd name="connsiteY35" fmla="*/ 2136140 h 3335020"/>
                  <a:gd name="connsiteX36" fmla="*/ 876300 w 3299460"/>
                  <a:gd name="connsiteY36" fmla="*/ 2105660 h 3335020"/>
                  <a:gd name="connsiteX37" fmla="*/ 754380 w 3299460"/>
                  <a:gd name="connsiteY37" fmla="*/ 2059940 h 3335020"/>
                  <a:gd name="connsiteX38" fmla="*/ 632460 w 3299460"/>
                  <a:gd name="connsiteY38" fmla="*/ 2059940 h 3335020"/>
                  <a:gd name="connsiteX39" fmla="*/ 647700 w 3299460"/>
                  <a:gd name="connsiteY39" fmla="*/ 2151380 h 3335020"/>
                  <a:gd name="connsiteX40" fmla="*/ 617220 w 3299460"/>
                  <a:gd name="connsiteY40" fmla="*/ 2181860 h 3335020"/>
                  <a:gd name="connsiteX41" fmla="*/ 403860 w 3299460"/>
                  <a:gd name="connsiteY41" fmla="*/ 2120900 h 3335020"/>
                  <a:gd name="connsiteX42" fmla="*/ 220980 w 3299460"/>
                  <a:gd name="connsiteY42" fmla="*/ 2105660 h 3335020"/>
                  <a:gd name="connsiteX43" fmla="*/ 38100 w 3299460"/>
                  <a:gd name="connsiteY43" fmla="*/ 2242820 h 3335020"/>
                  <a:gd name="connsiteX44" fmla="*/ 7620 w 3299460"/>
                  <a:gd name="connsiteY44" fmla="*/ 2425700 h 3335020"/>
                  <a:gd name="connsiteX45" fmla="*/ 22860 w 3299460"/>
                  <a:gd name="connsiteY45" fmla="*/ 2852420 h 3335020"/>
                  <a:gd name="connsiteX46" fmla="*/ 144780 w 3299460"/>
                  <a:gd name="connsiteY46" fmla="*/ 3020060 h 3335020"/>
                  <a:gd name="connsiteX47" fmla="*/ 327660 w 3299460"/>
                  <a:gd name="connsiteY47" fmla="*/ 3035300 h 3335020"/>
                  <a:gd name="connsiteX48" fmla="*/ 464820 w 3299460"/>
                  <a:gd name="connsiteY48" fmla="*/ 2852420 h 3335020"/>
                  <a:gd name="connsiteX49" fmla="*/ 708660 w 3299460"/>
                  <a:gd name="connsiteY49" fmla="*/ 2837180 h 3335020"/>
                  <a:gd name="connsiteX50" fmla="*/ 708660 w 3299460"/>
                  <a:gd name="connsiteY50" fmla="*/ 3111500 h 3335020"/>
                  <a:gd name="connsiteX51" fmla="*/ 723900 w 3299460"/>
                  <a:gd name="connsiteY51" fmla="*/ 3263900 h 3335020"/>
                  <a:gd name="connsiteX52" fmla="*/ 1013460 w 3299460"/>
                  <a:gd name="connsiteY52" fmla="*/ 3324860 h 333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99460" h="3335020">
                    <a:moveTo>
                      <a:pt x="3299460" y="398780"/>
                    </a:moveTo>
                    <a:lnTo>
                      <a:pt x="3101340" y="383540"/>
                    </a:lnTo>
                    <a:cubicBezTo>
                      <a:pt x="3035300" y="378460"/>
                      <a:pt x="2943860" y="375920"/>
                      <a:pt x="2903220" y="368300"/>
                    </a:cubicBezTo>
                    <a:cubicBezTo>
                      <a:pt x="2862580" y="360680"/>
                      <a:pt x="2893060" y="350520"/>
                      <a:pt x="2857500" y="337820"/>
                    </a:cubicBezTo>
                    <a:cubicBezTo>
                      <a:pt x="2821940" y="325120"/>
                      <a:pt x="2697480" y="322580"/>
                      <a:pt x="2689860" y="292100"/>
                    </a:cubicBezTo>
                    <a:cubicBezTo>
                      <a:pt x="2682240" y="261620"/>
                      <a:pt x="2788920" y="200660"/>
                      <a:pt x="2811780" y="154940"/>
                    </a:cubicBezTo>
                    <a:cubicBezTo>
                      <a:pt x="2834640" y="109220"/>
                      <a:pt x="2842260" y="35560"/>
                      <a:pt x="2827020" y="17780"/>
                    </a:cubicBezTo>
                    <a:cubicBezTo>
                      <a:pt x="2811780" y="0"/>
                      <a:pt x="2778760" y="43180"/>
                      <a:pt x="2720340" y="48260"/>
                    </a:cubicBezTo>
                    <a:cubicBezTo>
                      <a:pt x="2661920" y="53340"/>
                      <a:pt x="2567940" y="53340"/>
                      <a:pt x="2476500" y="48260"/>
                    </a:cubicBezTo>
                    <a:cubicBezTo>
                      <a:pt x="2385060" y="43180"/>
                      <a:pt x="2209800" y="2540"/>
                      <a:pt x="2171700" y="17780"/>
                    </a:cubicBezTo>
                    <a:cubicBezTo>
                      <a:pt x="2133600" y="33020"/>
                      <a:pt x="2209800" y="119380"/>
                      <a:pt x="2247900" y="139700"/>
                    </a:cubicBezTo>
                    <a:cubicBezTo>
                      <a:pt x="2286000" y="160020"/>
                      <a:pt x="2369820" y="129540"/>
                      <a:pt x="2400300" y="139700"/>
                    </a:cubicBezTo>
                    <a:cubicBezTo>
                      <a:pt x="2430780" y="149860"/>
                      <a:pt x="2423160" y="157480"/>
                      <a:pt x="2430780" y="200660"/>
                    </a:cubicBezTo>
                    <a:cubicBezTo>
                      <a:pt x="2438400" y="243840"/>
                      <a:pt x="2402840" y="332740"/>
                      <a:pt x="2446020" y="398780"/>
                    </a:cubicBezTo>
                    <a:cubicBezTo>
                      <a:pt x="2489200" y="464820"/>
                      <a:pt x="2692400" y="546100"/>
                      <a:pt x="2689860" y="596900"/>
                    </a:cubicBezTo>
                    <a:cubicBezTo>
                      <a:pt x="2687320" y="647700"/>
                      <a:pt x="2501900" y="675640"/>
                      <a:pt x="2430780" y="703580"/>
                    </a:cubicBezTo>
                    <a:cubicBezTo>
                      <a:pt x="2359660" y="731520"/>
                      <a:pt x="2293620" y="784860"/>
                      <a:pt x="2263140" y="764540"/>
                    </a:cubicBezTo>
                    <a:cubicBezTo>
                      <a:pt x="2232660" y="744220"/>
                      <a:pt x="2270760" y="612140"/>
                      <a:pt x="2247900" y="581660"/>
                    </a:cubicBezTo>
                    <a:cubicBezTo>
                      <a:pt x="2225040" y="551180"/>
                      <a:pt x="2156460" y="563880"/>
                      <a:pt x="2125980" y="581660"/>
                    </a:cubicBezTo>
                    <a:cubicBezTo>
                      <a:pt x="2095500" y="599440"/>
                      <a:pt x="2090420" y="660400"/>
                      <a:pt x="2065020" y="688340"/>
                    </a:cubicBezTo>
                    <a:cubicBezTo>
                      <a:pt x="2039620" y="716280"/>
                      <a:pt x="1988820" y="703580"/>
                      <a:pt x="1973580" y="749300"/>
                    </a:cubicBezTo>
                    <a:cubicBezTo>
                      <a:pt x="1958340" y="795020"/>
                      <a:pt x="1993900" y="919480"/>
                      <a:pt x="1973580" y="962660"/>
                    </a:cubicBezTo>
                    <a:cubicBezTo>
                      <a:pt x="1953260" y="1005840"/>
                      <a:pt x="1887220" y="1003300"/>
                      <a:pt x="1851660" y="1008380"/>
                    </a:cubicBezTo>
                    <a:cubicBezTo>
                      <a:pt x="1816100" y="1013460"/>
                      <a:pt x="1800860" y="955040"/>
                      <a:pt x="1760220" y="993140"/>
                    </a:cubicBezTo>
                    <a:cubicBezTo>
                      <a:pt x="1719580" y="1031240"/>
                      <a:pt x="1640840" y="1170940"/>
                      <a:pt x="1607820" y="1236980"/>
                    </a:cubicBezTo>
                    <a:cubicBezTo>
                      <a:pt x="1574800" y="1303020"/>
                      <a:pt x="1559560" y="1351280"/>
                      <a:pt x="1562100" y="1389380"/>
                    </a:cubicBezTo>
                    <a:cubicBezTo>
                      <a:pt x="1564640" y="1427480"/>
                      <a:pt x="1623060" y="1435100"/>
                      <a:pt x="1623060" y="1465580"/>
                    </a:cubicBezTo>
                    <a:cubicBezTo>
                      <a:pt x="1623060" y="1496060"/>
                      <a:pt x="1625600" y="1513840"/>
                      <a:pt x="1562100" y="1572260"/>
                    </a:cubicBezTo>
                    <a:cubicBezTo>
                      <a:pt x="1498600" y="1630680"/>
                      <a:pt x="1305560" y="1755140"/>
                      <a:pt x="1242060" y="1816100"/>
                    </a:cubicBezTo>
                    <a:cubicBezTo>
                      <a:pt x="1178560" y="1877060"/>
                      <a:pt x="1181100" y="1879600"/>
                      <a:pt x="1181100" y="1938020"/>
                    </a:cubicBezTo>
                    <a:cubicBezTo>
                      <a:pt x="1181100" y="1996440"/>
                      <a:pt x="1231900" y="2090420"/>
                      <a:pt x="1242060" y="2166620"/>
                    </a:cubicBezTo>
                    <a:cubicBezTo>
                      <a:pt x="1252220" y="2242820"/>
                      <a:pt x="1252220" y="2341880"/>
                      <a:pt x="1242060" y="2395220"/>
                    </a:cubicBezTo>
                    <a:cubicBezTo>
                      <a:pt x="1231900" y="2448560"/>
                      <a:pt x="1201420" y="2479040"/>
                      <a:pt x="1181100" y="2486660"/>
                    </a:cubicBezTo>
                    <a:cubicBezTo>
                      <a:pt x="1160780" y="2494280"/>
                      <a:pt x="1155700" y="2476500"/>
                      <a:pt x="1120140" y="2440940"/>
                    </a:cubicBezTo>
                    <a:cubicBezTo>
                      <a:pt x="1084580" y="2405380"/>
                      <a:pt x="990600" y="2324100"/>
                      <a:pt x="967740" y="2273300"/>
                    </a:cubicBezTo>
                    <a:cubicBezTo>
                      <a:pt x="944880" y="2222500"/>
                      <a:pt x="998220" y="2164080"/>
                      <a:pt x="982980" y="2136140"/>
                    </a:cubicBezTo>
                    <a:cubicBezTo>
                      <a:pt x="967740" y="2108200"/>
                      <a:pt x="914400" y="2118360"/>
                      <a:pt x="876300" y="2105660"/>
                    </a:cubicBezTo>
                    <a:cubicBezTo>
                      <a:pt x="838200" y="2092960"/>
                      <a:pt x="795020" y="2067560"/>
                      <a:pt x="754380" y="2059940"/>
                    </a:cubicBezTo>
                    <a:cubicBezTo>
                      <a:pt x="713740" y="2052320"/>
                      <a:pt x="650240" y="2044700"/>
                      <a:pt x="632460" y="2059940"/>
                    </a:cubicBezTo>
                    <a:cubicBezTo>
                      <a:pt x="614680" y="2075180"/>
                      <a:pt x="650240" y="2131060"/>
                      <a:pt x="647700" y="2151380"/>
                    </a:cubicBezTo>
                    <a:cubicBezTo>
                      <a:pt x="645160" y="2171700"/>
                      <a:pt x="657860" y="2186940"/>
                      <a:pt x="617220" y="2181860"/>
                    </a:cubicBezTo>
                    <a:cubicBezTo>
                      <a:pt x="576580" y="2176780"/>
                      <a:pt x="469900" y="2133600"/>
                      <a:pt x="403860" y="2120900"/>
                    </a:cubicBezTo>
                    <a:cubicBezTo>
                      <a:pt x="337820" y="2108200"/>
                      <a:pt x="281940" y="2085340"/>
                      <a:pt x="220980" y="2105660"/>
                    </a:cubicBezTo>
                    <a:cubicBezTo>
                      <a:pt x="160020" y="2125980"/>
                      <a:pt x="73660" y="2189480"/>
                      <a:pt x="38100" y="2242820"/>
                    </a:cubicBezTo>
                    <a:cubicBezTo>
                      <a:pt x="2540" y="2296160"/>
                      <a:pt x="10160" y="2324100"/>
                      <a:pt x="7620" y="2425700"/>
                    </a:cubicBezTo>
                    <a:cubicBezTo>
                      <a:pt x="5080" y="2527300"/>
                      <a:pt x="0" y="2753360"/>
                      <a:pt x="22860" y="2852420"/>
                    </a:cubicBezTo>
                    <a:cubicBezTo>
                      <a:pt x="45720" y="2951480"/>
                      <a:pt x="93980" y="2989580"/>
                      <a:pt x="144780" y="3020060"/>
                    </a:cubicBezTo>
                    <a:cubicBezTo>
                      <a:pt x="195580" y="3050540"/>
                      <a:pt x="274320" y="3063240"/>
                      <a:pt x="327660" y="3035300"/>
                    </a:cubicBezTo>
                    <a:cubicBezTo>
                      <a:pt x="381000" y="3007360"/>
                      <a:pt x="401320" y="2885440"/>
                      <a:pt x="464820" y="2852420"/>
                    </a:cubicBezTo>
                    <a:cubicBezTo>
                      <a:pt x="528320" y="2819400"/>
                      <a:pt x="668020" y="2794000"/>
                      <a:pt x="708660" y="2837180"/>
                    </a:cubicBezTo>
                    <a:cubicBezTo>
                      <a:pt x="749300" y="2880360"/>
                      <a:pt x="706120" y="3040380"/>
                      <a:pt x="708660" y="3111500"/>
                    </a:cubicBezTo>
                    <a:cubicBezTo>
                      <a:pt x="711200" y="3182620"/>
                      <a:pt x="673100" y="3228340"/>
                      <a:pt x="723900" y="3263900"/>
                    </a:cubicBezTo>
                    <a:cubicBezTo>
                      <a:pt x="774700" y="3299460"/>
                      <a:pt x="977900" y="3335020"/>
                      <a:pt x="1013460" y="332486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Rectangle 12"/>
            <p:cNvSpPr/>
            <p:nvPr/>
          </p:nvSpPr>
          <p:spPr>
            <a:xfrm>
              <a:off x="8534400" y="783336"/>
              <a:ext cx="381000" cy="114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66"/>
          <p:cNvGrpSpPr/>
          <p:nvPr/>
        </p:nvGrpSpPr>
        <p:grpSpPr>
          <a:xfrm>
            <a:off x="228600" y="3962400"/>
            <a:ext cx="3276600" cy="2743200"/>
            <a:chOff x="1905000" y="914400"/>
            <a:chExt cx="3276600" cy="2743200"/>
          </a:xfrm>
        </p:grpSpPr>
        <p:grpSp>
          <p:nvGrpSpPr>
            <p:cNvPr id="5" name="Group 41"/>
            <p:cNvGrpSpPr/>
            <p:nvPr/>
          </p:nvGrpSpPr>
          <p:grpSpPr>
            <a:xfrm>
              <a:off x="1905000" y="914400"/>
              <a:ext cx="3276600" cy="2743200"/>
              <a:chOff x="4510314" y="2438400"/>
              <a:chExt cx="3900715" cy="2743200"/>
            </a:xfrm>
          </p:grpSpPr>
          <p:grpSp>
            <p:nvGrpSpPr>
              <p:cNvPr id="6" name="Group 22"/>
              <p:cNvGrpSpPr/>
              <p:nvPr/>
            </p:nvGrpSpPr>
            <p:grpSpPr>
              <a:xfrm>
                <a:off x="4510314" y="2438400"/>
                <a:ext cx="3900715" cy="2743200"/>
                <a:chOff x="3824514" y="4495800"/>
                <a:chExt cx="3900715" cy="2743200"/>
              </a:xfrm>
            </p:grpSpPr>
            <p:sp>
              <p:nvSpPr>
                <p:cNvPr id="24" name="Rectangle 23"/>
                <p:cNvSpPr/>
                <p:nvPr/>
              </p:nvSpPr>
              <p:spPr>
                <a:xfrm>
                  <a:off x="3824514" y="4495800"/>
                  <a:ext cx="3900715" cy="27432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71"/>
                <p:cNvGrpSpPr/>
                <p:nvPr/>
              </p:nvGrpSpPr>
              <p:grpSpPr>
                <a:xfrm>
                  <a:off x="4326679" y="4495800"/>
                  <a:ext cx="3307835" cy="990600"/>
                  <a:chOff x="4250479" y="4495800"/>
                  <a:chExt cx="3307835" cy="990600"/>
                </a:xfrm>
                <a:noFill/>
              </p:grpSpPr>
              <p:sp>
                <p:nvSpPr>
                  <p:cNvPr id="28" name="TextBox 27"/>
                  <p:cNvSpPr txBox="1"/>
                  <p:nvPr/>
                </p:nvSpPr>
                <p:spPr>
                  <a:xfrm>
                    <a:off x="4250479" y="4495800"/>
                    <a:ext cx="3307835" cy="523220"/>
                  </a:xfrm>
                  <a:prstGeom prst="rect">
                    <a:avLst/>
                  </a:prstGeom>
                  <a:grpFill/>
                </p:spPr>
                <p:txBody>
                  <a:bodyPr wrap="none" rtlCol="0">
                    <a:spAutoFit/>
                  </a:bodyPr>
                  <a:lstStyle/>
                  <a:p>
                    <a:r>
                      <a:rPr lang="en-US" sz="2800" b="1" dirty="0" smtClean="0">
                        <a:solidFill>
                          <a:schemeClr val="accent1">
                            <a:lumMod val="75000"/>
                          </a:schemeClr>
                        </a:solidFill>
                      </a:rPr>
                      <a:t>Temperate Forest</a:t>
                    </a:r>
                  </a:p>
                </p:txBody>
              </p:sp>
              <p:sp>
                <p:nvSpPr>
                  <p:cNvPr id="29" name="TextBox 28"/>
                  <p:cNvSpPr txBox="1"/>
                  <p:nvPr/>
                </p:nvSpPr>
                <p:spPr>
                  <a:xfrm>
                    <a:off x="4292600" y="4963180"/>
                    <a:ext cx="2564653" cy="523220"/>
                  </a:xfrm>
                  <a:prstGeom prst="rect">
                    <a:avLst/>
                  </a:prstGeom>
                  <a:grpFill/>
                </p:spPr>
                <p:txBody>
                  <a:bodyPr wrap="none" rtlCol="0">
                    <a:spAutoFit/>
                  </a:bodyPr>
                  <a:lstStyle/>
                  <a:p>
                    <a:r>
                      <a:rPr lang="en-US" sz="2800" b="1" dirty="0" smtClean="0">
                        <a:solidFill>
                          <a:schemeClr val="accent1">
                            <a:lumMod val="75000"/>
                          </a:schemeClr>
                        </a:solidFill>
                      </a:rPr>
                      <a:t>Boreal Forest</a:t>
                    </a:r>
                  </a:p>
                </p:txBody>
              </p:sp>
            </p:grpSp>
          </p:grpSp>
          <p:pic>
            <p:nvPicPr>
              <p:cNvPr id="31" name="Picture 4" descr="http://www.worldbiomes.com/pics/leg.jpg"/>
              <p:cNvPicPr>
                <a:picLocks noChangeAspect="1" noChangeArrowheads="1"/>
              </p:cNvPicPr>
              <p:nvPr/>
            </p:nvPicPr>
            <p:blipFill>
              <a:blip r:embed="rId3" cstate="print"/>
              <a:srcRect l="-1" t="72241" r="90359" b="2902"/>
              <a:stretch>
                <a:fillRect/>
              </a:stretch>
            </p:blipFill>
            <p:spPr bwMode="auto">
              <a:xfrm>
                <a:off x="4601029" y="4267200"/>
                <a:ext cx="435691" cy="845976"/>
              </a:xfrm>
              <a:prstGeom prst="rect">
                <a:avLst/>
              </a:prstGeom>
              <a:noFill/>
            </p:spPr>
          </p:pic>
          <p:pic>
            <p:nvPicPr>
              <p:cNvPr id="38" name="Picture 2" descr="http://www.worldbiomes.com/pics/biomapf.jpg"/>
              <p:cNvPicPr preferRelativeResize="0">
                <a:picLocks noChangeArrowheads="1"/>
              </p:cNvPicPr>
              <p:nvPr/>
            </p:nvPicPr>
            <p:blipFill>
              <a:blip r:embed="rId2" cstate="print"/>
              <a:srcRect l="19255" t="34329" r="78234" b="59701"/>
              <a:stretch>
                <a:fillRect/>
              </a:stretch>
            </p:blipFill>
            <p:spPr bwMode="auto">
              <a:xfrm>
                <a:off x="4694962" y="3916680"/>
                <a:ext cx="272143" cy="320040"/>
              </a:xfrm>
              <a:prstGeom prst="rect">
                <a:avLst/>
              </a:prstGeom>
              <a:noFill/>
            </p:spPr>
          </p:pic>
          <p:sp>
            <p:nvSpPr>
              <p:cNvPr id="39" name="TextBox 38"/>
              <p:cNvSpPr txBox="1"/>
              <p:nvPr/>
            </p:nvSpPr>
            <p:spPr>
              <a:xfrm>
                <a:off x="5044057" y="3820180"/>
                <a:ext cx="1962305" cy="523220"/>
              </a:xfrm>
              <a:prstGeom prst="rect">
                <a:avLst/>
              </a:prstGeom>
              <a:noFill/>
            </p:spPr>
            <p:txBody>
              <a:bodyPr wrap="none" rtlCol="0">
                <a:spAutoFit/>
              </a:bodyPr>
              <a:lstStyle/>
              <a:p>
                <a:r>
                  <a:rPr lang="en-US" sz="2800" b="1" dirty="0" smtClean="0">
                    <a:solidFill>
                      <a:schemeClr val="accent1">
                        <a:lumMod val="75000"/>
                      </a:schemeClr>
                    </a:solidFill>
                  </a:rPr>
                  <a:t>Grassland</a:t>
                </a:r>
              </a:p>
            </p:txBody>
          </p:sp>
          <p:sp>
            <p:nvSpPr>
              <p:cNvPr id="40" name="TextBox 39"/>
              <p:cNvSpPr txBox="1"/>
              <p:nvPr/>
            </p:nvSpPr>
            <p:spPr>
              <a:xfrm>
                <a:off x="5070517" y="4267200"/>
                <a:ext cx="1391560" cy="523220"/>
              </a:xfrm>
              <a:prstGeom prst="rect">
                <a:avLst/>
              </a:prstGeom>
              <a:noFill/>
            </p:spPr>
            <p:txBody>
              <a:bodyPr wrap="none" rtlCol="0">
                <a:spAutoFit/>
              </a:bodyPr>
              <a:lstStyle/>
              <a:p>
                <a:r>
                  <a:rPr lang="en-US" sz="2800" b="1" dirty="0" smtClean="0">
                    <a:solidFill>
                      <a:schemeClr val="accent1">
                        <a:lumMod val="75000"/>
                      </a:schemeClr>
                    </a:solidFill>
                  </a:rPr>
                  <a:t>Desert</a:t>
                </a:r>
              </a:p>
            </p:txBody>
          </p:sp>
          <p:sp>
            <p:nvSpPr>
              <p:cNvPr id="41" name="TextBox 40"/>
              <p:cNvSpPr txBox="1"/>
              <p:nvPr/>
            </p:nvSpPr>
            <p:spPr>
              <a:xfrm>
                <a:off x="5100928" y="4658380"/>
                <a:ext cx="1451863" cy="523220"/>
              </a:xfrm>
              <a:prstGeom prst="rect">
                <a:avLst/>
              </a:prstGeom>
              <a:noFill/>
            </p:spPr>
            <p:txBody>
              <a:bodyPr wrap="none" rtlCol="0">
                <a:spAutoFit/>
              </a:bodyPr>
              <a:lstStyle/>
              <a:p>
                <a:r>
                  <a:rPr lang="en-US" sz="2800" b="1" dirty="0" smtClean="0">
                    <a:solidFill>
                      <a:schemeClr val="accent1">
                        <a:lumMod val="75000"/>
                      </a:schemeClr>
                    </a:solidFill>
                  </a:rPr>
                  <a:t>Tundra</a:t>
                </a:r>
              </a:p>
            </p:txBody>
          </p:sp>
        </p:grpSp>
        <p:pic>
          <p:nvPicPr>
            <p:cNvPr id="63" name="Picture 4" descr="http://www.worldbiomes.com/pics/leg.jpg"/>
            <p:cNvPicPr>
              <a:picLocks noChangeAspect="1" noChangeArrowheads="1"/>
            </p:cNvPicPr>
            <p:nvPr/>
          </p:nvPicPr>
          <p:blipFill>
            <a:blip r:embed="rId3" cstate="print"/>
            <a:srcRect l="-1" t="12776" r="91323" b="51451"/>
            <a:stretch>
              <a:fillRect/>
            </a:stretch>
          </p:blipFill>
          <p:spPr bwMode="auto">
            <a:xfrm>
              <a:off x="1965960" y="990600"/>
              <a:ext cx="365760" cy="1280161"/>
            </a:xfrm>
            <a:prstGeom prst="rect">
              <a:avLst/>
            </a:prstGeom>
            <a:noFill/>
          </p:spPr>
        </p:pic>
        <p:sp>
          <p:nvSpPr>
            <p:cNvPr id="66" name="TextBox 65"/>
            <p:cNvSpPr txBox="1"/>
            <p:nvPr/>
          </p:nvSpPr>
          <p:spPr>
            <a:xfrm>
              <a:off x="2362200" y="1838980"/>
              <a:ext cx="1630703" cy="523220"/>
            </a:xfrm>
            <a:prstGeom prst="rect">
              <a:avLst/>
            </a:prstGeom>
            <a:noFill/>
          </p:spPr>
          <p:txBody>
            <a:bodyPr wrap="none" rtlCol="0">
              <a:spAutoFit/>
            </a:bodyPr>
            <a:lstStyle/>
            <a:p>
              <a:r>
                <a:rPr lang="en-US" sz="2800" b="1" dirty="0" smtClean="0">
                  <a:solidFill>
                    <a:schemeClr val="accent1">
                      <a:lumMod val="75000"/>
                    </a:schemeClr>
                  </a:solidFill>
                </a:rPr>
                <a:t>Chaparral</a:t>
              </a:r>
            </a:p>
          </p:txBody>
        </p:sp>
      </p:grpSp>
      <p:grpSp>
        <p:nvGrpSpPr>
          <p:cNvPr id="8" name="Group 82"/>
          <p:cNvGrpSpPr/>
          <p:nvPr/>
        </p:nvGrpSpPr>
        <p:grpSpPr>
          <a:xfrm>
            <a:off x="210312" y="5007864"/>
            <a:ext cx="3371088" cy="1773936"/>
            <a:chOff x="210312" y="4953000"/>
            <a:chExt cx="3371088" cy="1773936"/>
          </a:xfrm>
        </p:grpSpPr>
        <p:sp>
          <p:nvSpPr>
            <p:cNvPr id="79" name="Rectangle 78"/>
            <p:cNvSpPr/>
            <p:nvPr/>
          </p:nvSpPr>
          <p:spPr>
            <a:xfrm>
              <a:off x="210312" y="4953000"/>
              <a:ext cx="3371088" cy="1773936"/>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1" name="Straight Connector 80"/>
            <p:cNvCxnSpPr/>
            <p:nvPr/>
          </p:nvCxnSpPr>
          <p:spPr>
            <a:xfrm>
              <a:off x="228600" y="4953000"/>
              <a:ext cx="3276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Freeform 48"/>
          <p:cNvSpPr/>
          <p:nvPr/>
        </p:nvSpPr>
        <p:spPr>
          <a:xfrm>
            <a:off x="4767580" y="3050540"/>
            <a:ext cx="1821180" cy="2402840"/>
          </a:xfrm>
          <a:custGeom>
            <a:avLst/>
            <a:gdLst>
              <a:gd name="connsiteX0" fmla="*/ 474980 w 1821180"/>
              <a:gd name="connsiteY0" fmla="*/ 1948180 h 2402840"/>
              <a:gd name="connsiteX1" fmla="*/ 520700 w 1821180"/>
              <a:gd name="connsiteY1" fmla="*/ 1902460 h 2402840"/>
              <a:gd name="connsiteX2" fmla="*/ 627380 w 1821180"/>
              <a:gd name="connsiteY2" fmla="*/ 1734820 h 2402840"/>
              <a:gd name="connsiteX3" fmla="*/ 490220 w 1821180"/>
              <a:gd name="connsiteY3" fmla="*/ 1292860 h 2402840"/>
              <a:gd name="connsiteX4" fmla="*/ 231140 w 1821180"/>
              <a:gd name="connsiteY4" fmla="*/ 728980 h 2402840"/>
              <a:gd name="connsiteX5" fmla="*/ 48260 w 1821180"/>
              <a:gd name="connsiteY5" fmla="*/ 180340 h 2402840"/>
              <a:gd name="connsiteX6" fmla="*/ 520700 w 1821180"/>
              <a:gd name="connsiteY6" fmla="*/ 12700 h 2402840"/>
              <a:gd name="connsiteX7" fmla="*/ 840740 w 1821180"/>
              <a:gd name="connsiteY7" fmla="*/ 256540 h 2402840"/>
              <a:gd name="connsiteX8" fmla="*/ 1176020 w 1821180"/>
              <a:gd name="connsiteY8" fmla="*/ 622300 h 2402840"/>
              <a:gd name="connsiteX9" fmla="*/ 1465580 w 1821180"/>
              <a:gd name="connsiteY9" fmla="*/ 805180 h 2402840"/>
              <a:gd name="connsiteX10" fmla="*/ 1633220 w 1821180"/>
              <a:gd name="connsiteY10" fmla="*/ 1094740 h 2402840"/>
              <a:gd name="connsiteX11" fmla="*/ 1800860 w 1821180"/>
              <a:gd name="connsiteY11" fmla="*/ 1262380 h 2402840"/>
              <a:gd name="connsiteX12" fmla="*/ 1511300 w 1821180"/>
              <a:gd name="connsiteY12" fmla="*/ 1536700 h 2402840"/>
              <a:gd name="connsiteX13" fmla="*/ 1236980 w 1821180"/>
              <a:gd name="connsiteY13" fmla="*/ 1795780 h 2402840"/>
              <a:gd name="connsiteX14" fmla="*/ 1084580 w 1821180"/>
              <a:gd name="connsiteY14" fmla="*/ 2009140 h 2402840"/>
              <a:gd name="connsiteX15" fmla="*/ 947420 w 1821180"/>
              <a:gd name="connsiteY15" fmla="*/ 2192020 h 2402840"/>
              <a:gd name="connsiteX16" fmla="*/ 840740 w 1821180"/>
              <a:gd name="connsiteY16" fmla="*/ 2344420 h 2402840"/>
              <a:gd name="connsiteX17" fmla="*/ 703580 w 1821180"/>
              <a:gd name="connsiteY17" fmla="*/ 2344420 h 2402840"/>
              <a:gd name="connsiteX18" fmla="*/ 429260 w 1821180"/>
              <a:gd name="connsiteY18" fmla="*/ 1993900 h 2402840"/>
              <a:gd name="connsiteX19" fmla="*/ 474980 w 1821180"/>
              <a:gd name="connsiteY19" fmla="*/ 1948180 h 240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180" h="2402840">
                <a:moveTo>
                  <a:pt x="474980" y="1948180"/>
                </a:moveTo>
                <a:cubicBezTo>
                  <a:pt x="490220" y="1932940"/>
                  <a:pt x="495300" y="1938020"/>
                  <a:pt x="520700" y="1902460"/>
                </a:cubicBezTo>
                <a:cubicBezTo>
                  <a:pt x="546100" y="1866900"/>
                  <a:pt x="632460" y="1836420"/>
                  <a:pt x="627380" y="1734820"/>
                </a:cubicBezTo>
                <a:cubicBezTo>
                  <a:pt x="622300" y="1633220"/>
                  <a:pt x="556260" y="1460500"/>
                  <a:pt x="490220" y="1292860"/>
                </a:cubicBezTo>
                <a:cubicBezTo>
                  <a:pt x="424180" y="1125220"/>
                  <a:pt x="304800" y="914400"/>
                  <a:pt x="231140" y="728980"/>
                </a:cubicBezTo>
                <a:cubicBezTo>
                  <a:pt x="157480" y="543560"/>
                  <a:pt x="0" y="299720"/>
                  <a:pt x="48260" y="180340"/>
                </a:cubicBezTo>
                <a:cubicBezTo>
                  <a:pt x="96520" y="60960"/>
                  <a:pt x="388620" y="0"/>
                  <a:pt x="520700" y="12700"/>
                </a:cubicBezTo>
                <a:cubicBezTo>
                  <a:pt x="652780" y="25400"/>
                  <a:pt x="731520" y="154940"/>
                  <a:pt x="840740" y="256540"/>
                </a:cubicBezTo>
                <a:cubicBezTo>
                  <a:pt x="949960" y="358140"/>
                  <a:pt x="1071880" y="530860"/>
                  <a:pt x="1176020" y="622300"/>
                </a:cubicBezTo>
                <a:cubicBezTo>
                  <a:pt x="1280160" y="713740"/>
                  <a:pt x="1389380" y="726440"/>
                  <a:pt x="1465580" y="805180"/>
                </a:cubicBezTo>
                <a:cubicBezTo>
                  <a:pt x="1541780" y="883920"/>
                  <a:pt x="1577340" y="1018540"/>
                  <a:pt x="1633220" y="1094740"/>
                </a:cubicBezTo>
                <a:cubicBezTo>
                  <a:pt x="1689100" y="1170940"/>
                  <a:pt x="1821180" y="1188720"/>
                  <a:pt x="1800860" y="1262380"/>
                </a:cubicBezTo>
                <a:cubicBezTo>
                  <a:pt x="1780540" y="1336040"/>
                  <a:pt x="1511300" y="1536700"/>
                  <a:pt x="1511300" y="1536700"/>
                </a:cubicBezTo>
                <a:cubicBezTo>
                  <a:pt x="1417320" y="1625600"/>
                  <a:pt x="1308100" y="1717040"/>
                  <a:pt x="1236980" y="1795780"/>
                </a:cubicBezTo>
                <a:cubicBezTo>
                  <a:pt x="1165860" y="1874520"/>
                  <a:pt x="1132840" y="1943100"/>
                  <a:pt x="1084580" y="2009140"/>
                </a:cubicBezTo>
                <a:cubicBezTo>
                  <a:pt x="1036320" y="2075180"/>
                  <a:pt x="988060" y="2136140"/>
                  <a:pt x="947420" y="2192020"/>
                </a:cubicBezTo>
                <a:cubicBezTo>
                  <a:pt x="906780" y="2247900"/>
                  <a:pt x="881380" y="2319020"/>
                  <a:pt x="840740" y="2344420"/>
                </a:cubicBezTo>
                <a:cubicBezTo>
                  <a:pt x="800100" y="2369820"/>
                  <a:pt x="772160" y="2402840"/>
                  <a:pt x="703580" y="2344420"/>
                </a:cubicBezTo>
                <a:cubicBezTo>
                  <a:pt x="635000" y="2286000"/>
                  <a:pt x="469900" y="2059940"/>
                  <a:pt x="429260" y="1993900"/>
                </a:cubicBezTo>
                <a:cubicBezTo>
                  <a:pt x="388620" y="1927860"/>
                  <a:pt x="459740" y="1963420"/>
                  <a:pt x="474980" y="194818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500380" y="726440"/>
            <a:ext cx="7785100" cy="2354580"/>
          </a:xfrm>
          <a:custGeom>
            <a:avLst/>
            <a:gdLst>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82260 w 7785100"/>
              <a:gd name="connsiteY63" fmla="*/ 2032000 h 2354580"/>
              <a:gd name="connsiteX64" fmla="*/ 4955540 w 7785100"/>
              <a:gd name="connsiteY64" fmla="*/ 151384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55540 w 7785100"/>
              <a:gd name="connsiteY64" fmla="*/ 151384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00220 w 7785100"/>
              <a:gd name="connsiteY65" fmla="*/ 102616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00220 w 7785100"/>
              <a:gd name="connsiteY65" fmla="*/ 1026160 h 2354580"/>
              <a:gd name="connsiteX66" fmla="*/ 3157220 w 7785100"/>
              <a:gd name="connsiteY66" fmla="*/ 79756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785100" h="2354580">
                <a:moveTo>
                  <a:pt x="1313180" y="1422400"/>
                </a:moveTo>
                <a:cubicBezTo>
                  <a:pt x="1264920" y="1526540"/>
                  <a:pt x="1153160" y="1498600"/>
                  <a:pt x="1130300" y="1559560"/>
                </a:cubicBezTo>
                <a:cubicBezTo>
                  <a:pt x="1107440" y="1620520"/>
                  <a:pt x="1264920" y="1676400"/>
                  <a:pt x="1176020" y="1788160"/>
                </a:cubicBezTo>
                <a:cubicBezTo>
                  <a:pt x="1087120" y="1899920"/>
                  <a:pt x="741680" y="2136140"/>
                  <a:pt x="596900" y="2230120"/>
                </a:cubicBezTo>
                <a:cubicBezTo>
                  <a:pt x="452120" y="2324100"/>
                  <a:pt x="345440" y="2354580"/>
                  <a:pt x="307340" y="2352040"/>
                </a:cubicBezTo>
                <a:cubicBezTo>
                  <a:pt x="269240" y="2349500"/>
                  <a:pt x="304800" y="2278380"/>
                  <a:pt x="368300" y="2214880"/>
                </a:cubicBezTo>
                <a:cubicBezTo>
                  <a:pt x="431800" y="2151380"/>
                  <a:pt x="685800" y="2057400"/>
                  <a:pt x="688340" y="1971040"/>
                </a:cubicBezTo>
                <a:cubicBezTo>
                  <a:pt x="690880" y="1884680"/>
                  <a:pt x="469900" y="1790700"/>
                  <a:pt x="383540" y="1696720"/>
                </a:cubicBezTo>
                <a:cubicBezTo>
                  <a:pt x="297180" y="1602740"/>
                  <a:pt x="149860" y="1488440"/>
                  <a:pt x="170180" y="1407160"/>
                </a:cubicBezTo>
                <a:cubicBezTo>
                  <a:pt x="190500" y="1325880"/>
                  <a:pt x="515620" y="1275080"/>
                  <a:pt x="505460" y="1209040"/>
                </a:cubicBezTo>
                <a:cubicBezTo>
                  <a:pt x="495300" y="1143000"/>
                  <a:pt x="185420" y="1061720"/>
                  <a:pt x="109220" y="1010920"/>
                </a:cubicBezTo>
                <a:cubicBezTo>
                  <a:pt x="33020" y="960120"/>
                  <a:pt x="0" y="937260"/>
                  <a:pt x="48260" y="904240"/>
                </a:cubicBezTo>
                <a:cubicBezTo>
                  <a:pt x="96520" y="871220"/>
                  <a:pt x="378460" y="855980"/>
                  <a:pt x="398780" y="812800"/>
                </a:cubicBezTo>
                <a:cubicBezTo>
                  <a:pt x="419100" y="769620"/>
                  <a:pt x="195580" y="695960"/>
                  <a:pt x="170180" y="645160"/>
                </a:cubicBezTo>
                <a:cubicBezTo>
                  <a:pt x="144780" y="594360"/>
                  <a:pt x="167640" y="558800"/>
                  <a:pt x="246380" y="508000"/>
                </a:cubicBezTo>
                <a:cubicBezTo>
                  <a:pt x="325120" y="457200"/>
                  <a:pt x="642620" y="340360"/>
                  <a:pt x="642620" y="340360"/>
                </a:cubicBezTo>
                <a:cubicBezTo>
                  <a:pt x="762000" y="289560"/>
                  <a:pt x="871220" y="198120"/>
                  <a:pt x="962660" y="203200"/>
                </a:cubicBezTo>
                <a:cubicBezTo>
                  <a:pt x="1054100" y="208280"/>
                  <a:pt x="1049020" y="335280"/>
                  <a:pt x="1191260" y="370840"/>
                </a:cubicBezTo>
                <a:cubicBezTo>
                  <a:pt x="1333500" y="406400"/>
                  <a:pt x="1640840" y="383540"/>
                  <a:pt x="1816100" y="416560"/>
                </a:cubicBezTo>
                <a:cubicBezTo>
                  <a:pt x="1991360" y="449580"/>
                  <a:pt x="2118360" y="556260"/>
                  <a:pt x="2242820" y="568960"/>
                </a:cubicBezTo>
                <a:cubicBezTo>
                  <a:pt x="2367280" y="581660"/>
                  <a:pt x="2443480" y="513080"/>
                  <a:pt x="2562860" y="492760"/>
                </a:cubicBezTo>
                <a:cubicBezTo>
                  <a:pt x="2682240" y="472440"/>
                  <a:pt x="2809240" y="439420"/>
                  <a:pt x="2959100" y="447040"/>
                </a:cubicBezTo>
                <a:cubicBezTo>
                  <a:pt x="3108960" y="454660"/>
                  <a:pt x="3307080" y="515620"/>
                  <a:pt x="3462020" y="538480"/>
                </a:cubicBezTo>
                <a:cubicBezTo>
                  <a:pt x="3616960" y="561340"/>
                  <a:pt x="3853180" y="637540"/>
                  <a:pt x="3888740" y="584200"/>
                </a:cubicBezTo>
                <a:cubicBezTo>
                  <a:pt x="3924300" y="530860"/>
                  <a:pt x="3749040" y="279400"/>
                  <a:pt x="3675380" y="218440"/>
                </a:cubicBezTo>
                <a:cubicBezTo>
                  <a:pt x="3601720" y="157480"/>
                  <a:pt x="3512820" y="226060"/>
                  <a:pt x="3446780" y="218440"/>
                </a:cubicBezTo>
                <a:cubicBezTo>
                  <a:pt x="3380740" y="210820"/>
                  <a:pt x="3319780" y="205740"/>
                  <a:pt x="3279140" y="172720"/>
                </a:cubicBezTo>
                <a:cubicBezTo>
                  <a:pt x="3238500" y="139700"/>
                  <a:pt x="3144520" y="40640"/>
                  <a:pt x="3202940" y="20320"/>
                </a:cubicBezTo>
                <a:cubicBezTo>
                  <a:pt x="3261360" y="0"/>
                  <a:pt x="3629660" y="50800"/>
                  <a:pt x="3629660" y="50800"/>
                </a:cubicBezTo>
                <a:lnTo>
                  <a:pt x="6601460" y="66040"/>
                </a:lnTo>
                <a:cubicBezTo>
                  <a:pt x="7124700" y="68580"/>
                  <a:pt x="6659880" y="10160"/>
                  <a:pt x="6769100" y="66040"/>
                </a:cubicBezTo>
                <a:cubicBezTo>
                  <a:pt x="6878320" y="121920"/>
                  <a:pt x="7157720" y="332740"/>
                  <a:pt x="7256780" y="401320"/>
                </a:cubicBezTo>
                <a:cubicBezTo>
                  <a:pt x="7355840" y="469900"/>
                  <a:pt x="7340600" y="431800"/>
                  <a:pt x="7363460" y="477520"/>
                </a:cubicBezTo>
                <a:cubicBezTo>
                  <a:pt x="7386320" y="523240"/>
                  <a:pt x="7332980" y="632460"/>
                  <a:pt x="7393940" y="675640"/>
                </a:cubicBezTo>
                <a:cubicBezTo>
                  <a:pt x="7454900" y="718820"/>
                  <a:pt x="7673340" y="690880"/>
                  <a:pt x="7729220" y="736600"/>
                </a:cubicBezTo>
                <a:cubicBezTo>
                  <a:pt x="7785100" y="782320"/>
                  <a:pt x="7762240" y="924560"/>
                  <a:pt x="7729220" y="949960"/>
                </a:cubicBezTo>
                <a:cubicBezTo>
                  <a:pt x="7696200" y="975360"/>
                  <a:pt x="7592060" y="891540"/>
                  <a:pt x="7531100" y="889000"/>
                </a:cubicBezTo>
                <a:cubicBezTo>
                  <a:pt x="7470140" y="886460"/>
                  <a:pt x="7363460" y="883920"/>
                  <a:pt x="7363460" y="934720"/>
                </a:cubicBezTo>
                <a:cubicBezTo>
                  <a:pt x="7363460" y="985520"/>
                  <a:pt x="7508240" y="1115060"/>
                  <a:pt x="7531100" y="1193800"/>
                </a:cubicBezTo>
                <a:cubicBezTo>
                  <a:pt x="7553960" y="1272540"/>
                  <a:pt x="7559040" y="1394460"/>
                  <a:pt x="7500620" y="1407160"/>
                </a:cubicBezTo>
                <a:cubicBezTo>
                  <a:pt x="7442200" y="1419860"/>
                  <a:pt x="7180580" y="1270000"/>
                  <a:pt x="7180580" y="1270000"/>
                </a:cubicBezTo>
                <a:cubicBezTo>
                  <a:pt x="7078980" y="1226820"/>
                  <a:pt x="6995160" y="1188720"/>
                  <a:pt x="6891020" y="1148080"/>
                </a:cubicBezTo>
                <a:cubicBezTo>
                  <a:pt x="6786880" y="1107440"/>
                  <a:pt x="6565900" y="1061720"/>
                  <a:pt x="6555740" y="1026160"/>
                </a:cubicBezTo>
                <a:cubicBezTo>
                  <a:pt x="6545580" y="990600"/>
                  <a:pt x="6791960" y="1018540"/>
                  <a:pt x="6830060" y="934720"/>
                </a:cubicBezTo>
                <a:cubicBezTo>
                  <a:pt x="6868160" y="850900"/>
                  <a:pt x="6863080" y="609600"/>
                  <a:pt x="6784340" y="523240"/>
                </a:cubicBezTo>
                <a:cubicBezTo>
                  <a:pt x="6705600" y="436880"/>
                  <a:pt x="6436360" y="403860"/>
                  <a:pt x="6357620" y="416560"/>
                </a:cubicBezTo>
                <a:cubicBezTo>
                  <a:pt x="6278880" y="429260"/>
                  <a:pt x="6342380" y="533400"/>
                  <a:pt x="6311900" y="599440"/>
                </a:cubicBezTo>
                <a:cubicBezTo>
                  <a:pt x="6281420" y="665480"/>
                  <a:pt x="6187440" y="746760"/>
                  <a:pt x="6174740" y="812800"/>
                </a:cubicBezTo>
                <a:cubicBezTo>
                  <a:pt x="6162040" y="878840"/>
                  <a:pt x="6202680" y="939800"/>
                  <a:pt x="6235700" y="995680"/>
                </a:cubicBezTo>
                <a:cubicBezTo>
                  <a:pt x="6268720" y="1051560"/>
                  <a:pt x="6365240" y="1099820"/>
                  <a:pt x="6372860" y="1148080"/>
                </a:cubicBezTo>
                <a:cubicBezTo>
                  <a:pt x="6380480" y="1196340"/>
                  <a:pt x="6324600" y="1259840"/>
                  <a:pt x="6281420" y="1285240"/>
                </a:cubicBezTo>
                <a:cubicBezTo>
                  <a:pt x="6238240" y="1310640"/>
                  <a:pt x="6156960" y="1320800"/>
                  <a:pt x="6113780" y="1300480"/>
                </a:cubicBezTo>
                <a:cubicBezTo>
                  <a:pt x="6070600" y="1280160"/>
                  <a:pt x="6047740" y="1214120"/>
                  <a:pt x="6022340" y="1163320"/>
                </a:cubicBezTo>
                <a:cubicBezTo>
                  <a:pt x="5996940" y="1112520"/>
                  <a:pt x="5986780" y="998220"/>
                  <a:pt x="5961380" y="995680"/>
                </a:cubicBezTo>
                <a:cubicBezTo>
                  <a:pt x="5935980" y="993140"/>
                  <a:pt x="5933440" y="1089660"/>
                  <a:pt x="5869940" y="1148080"/>
                </a:cubicBezTo>
                <a:cubicBezTo>
                  <a:pt x="5806440" y="1206500"/>
                  <a:pt x="5651500" y="1275080"/>
                  <a:pt x="5580380" y="1346200"/>
                </a:cubicBezTo>
                <a:cubicBezTo>
                  <a:pt x="5509260" y="1417320"/>
                  <a:pt x="5471160" y="1508760"/>
                  <a:pt x="5443220" y="1574800"/>
                </a:cubicBezTo>
                <a:cubicBezTo>
                  <a:pt x="5415280" y="1640840"/>
                  <a:pt x="5387340" y="1684020"/>
                  <a:pt x="5412740" y="1742440"/>
                </a:cubicBezTo>
                <a:cubicBezTo>
                  <a:pt x="5438140" y="1800860"/>
                  <a:pt x="5521960" y="1882140"/>
                  <a:pt x="5595620" y="1925320"/>
                </a:cubicBezTo>
                <a:cubicBezTo>
                  <a:pt x="5669280" y="1968500"/>
                  <a:pt x="5791200" y="1960880"/>
                  <a:pt x="5854700" y="2001520"/>
                </a:cubicBezTo>
                <a:cubicBezTo>
                  <a:pt x="5918200" y="2042160"/>
                  <a:pt x="5915660" y="2118360"/>
                  <a:pt x="5976620" y="2169160"/>
                </a:cubicBezTo>
                <a:cubicBezTo>
                  <a:pt x="6037580" y="2219960"/>
                  <a:pt x="6253480" y="2283460"/>
                  <a:pt x="6220460" y="2306320"/>
                </a:cubicBezTo>
                <a:cubicBezTo>
                  <a:pt x="6187440" y="2329180"/>
                  <a:pt x="5920740" y="2341880"/>
                  <a:pt x="5778500" y="2306320"/>
                </a:cubicBezTo>
                <a:cubicBezTo>
                  <a:pt x="5636260" y="2270760"/>
                  <a:pt x="5511800" y="2217420"/>
                  <a:pt x="5367020" y="2092960"/>
                </a:cubicBezTo>
                <a:cubicBezTo>
                  <a:pt x="5222240" y="1968500"/>
                  <a:pt x="5087620" y="1737360"/>
                  <a:pt x="4909820" y="1559560"/>
                </a:cubicBezTo>
                <a:cubicBezTo>
                  <a:pt x="4732020" y="1381760"/>
                  <a:pt x="4592320" y="1153160"/>
                  <a:pt x="4300220" y="1026160"/>
                </a:cubicBezTo>
                <a:cubicBezTo>
                  <a:pt x="4008120" y="899160"/>
                  <a:pt x="3489960" y="843280"/>
                  <a:pt x="3157220" y="797560"/>
                </a:cubicBezTo>
                <a:cubicBezTo>
                  <a:pt x="2824480" y="751840"/>
                  <a:pt x="2550160" y="777240"/>
                  <a:pt x="2303780" y="751840"/>
                </a:cubicBezTo>
                <a:cubicBezTo>
                  <a:pt x="2057400" y="726440"/>
                  <a:pt x="1826260" y="614680"/>
                  <a:pt x="1678940" y="645160"/>
                </a:cubicBezTo>
                <a:cubicBezTo>
                  <a:pt x="1531620" y="675640"/>
                  <a:pt x="1485900" y="805180"/>
                  <a:pt x="1419860" y="934720"/>
                </a:cubicBezTo>
                <a:cubicBezTo>
                  <a:pt x="1353820" y="1064260"/>
                  <a:pt x="1361440" y="1318260"/>
                  <a:pt x="1313180" y="142240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7000240" y="2092960"/>
            <a:ext cx="1234440" cy="924560"/>
          </a:xfrm>
          <a:custGeom>
            <a:avLst/>
            <a:gdLst>
              <a:gd name="connsiteX0" fmla="*/ 106680 w 1229360"/>
              <a:gd name="connsiteY0" fmla="*/ 789940 h 924560"/>
              <a:gd name="connsiteX1" fmla="*/ 137160 w 1229360"/>
              <a:gd name="connsiteY1" fmla="*/ 591820 h 924560"/>
              <a:gd name="connsiteX2" fmla="*/ 0 w 1229360"/>
              <a:gd name="connsiteY2" fmla="*/ 287020 h 924560"/>
              <a:gd name="connsiteX3" fmla="*/ 137160 w 1229360"/>
              <a:gd name="connsiteY3" fmla="*/ 43180 h 924560"/>
              <a:gd name="connsiteX4" fmla="*/ 289560 w 1229360"/>
              <a:gd name="connsiteY4" fmla="*/ 27940 h 924560"/>
              <a:gd name="connsiteX5" fmla="*/ 518160 w 1229360"/>
              <a:gd name="connsiteY5" fmla="*/ 165100 h 924560"/>
              <a:gd name="connsiteX6" fmla="*/ 701040 w 1229360"/>
              <a:gd name="connsiteY6" fmla="*/ 256540 h 924560"/>
              <a:gd name="connsiteX7" fmla="*/ 746760 w 1229360"/>
              <a:gd name="connsiteY7" fmla="*/ 393700 h 924560"/>
              <a:gd name="connsiteX8" fmla="*/ 883920 w 1229360"/>
              <a:gd name="connsiteY8" fmla="*/ 424180 h 924560"/>
              <a:gd name="connsiteX9" fmla="*/ 1143000 w 1229360"/>
              <a:gd name="connsiteY9" fmla="*/ 271780 h 924560"/>
              <a:gd name="connsiteX10" fmla="*/ 1203960 w 1229360"/>
              <a:gd name="connsiteY10" fmla="*/ 530860 h 924560"/>
              <a:gd name="connsiteX11" fmla="*/ 1188720 w 1229360"/>
              <a:gd name="connsiteY11" fmla="*/ 668020 h 924560"/>
              <a:gd name="connsiteX12" fmla="*/ 960120 w 1229360"/>
              <a:gd name="connsiteY12" fmla="*/ 789940 h 924560"/>
              <a:gd name="connsiteX13" fmla="*/ 533400 w 1229360"/>
              <a:gd name="connsiteY13" fmla="*/ 866140 h 924560"/>
              <a:gd name="connsiteX14" fmla="*/ 243840 w 1229360"/>
              <a:gd name="connsiteY14" fmla="*/ 911860 h 924560"/>
              <a:gd name="connsiteX15" fmla="*/ 106680 w 1229360"/>
              <a:gd name="connsiteY15" fmla="*/ 789940 h 924560"/>
              <a:gd name="connsiteX0" fmla="*/ 106680 w 1224280"/>
              <a:gd name="connsiteY0" fmla="*/ 789940 h 924560"/>
              <a:gd name="connsiteX1" fmla="*/ 137160 w 1224280"/>
              <a:gd name="connsiteY1" fmla="*/ 591820 h 924560"/>
              <a:gd name="connsiteX2" fmla="*/ 0 w 1224280"/>
              <a:gd name="connsiteY2" fmla="*/ 287020 h 924560"/>
              <a:gd name="connsiteX3" fmla="*/ 137160 w 1224280"/>
              <a:gd name="connsiteY3" fmla="*/ 43180 h 924560"/>
              <a:gd name="connsiteX4" fmla="*/ 289560 w 1224280"/>
              <a:gd name="connsiteY4" fmla="*/ 27940 h 924560"/>
              <a:gd name="connsiteX5" fmla="*/ 518160 w 1224280"/>
              <a:gd name="connsiteY5" fmla="*/ 165100 h 924560"/>
              <a:gd name="connsiteX6" fmla="*/ 701040 w 1224280"/>
              <a:gd name="connsiteY6" fmla="*/ 256540 h 924560"/>
              <a:gd name="connsiteX7" fmla="*/ 746760 w 1224280"/>
              <a:gd name="connsiteY7" fmla="*/ 393700 h 924560"/>
              <a:gd name="connsiteX8" fmla="*/ 883920 w 1224280"/>
              <a:gd name="connsiteY8" fmla="*/ 424180 h 924560"/>
              <a:gd name="connsiteX9" fmla="*/ 1143000 w 1224280"/>
              <a:gd name="connsiteY9" fmla="*/ 271780 h 924560"/>
              <a:gd name="connsiteX10" fmla="*/ 1203960 w 1224280"/>
              <a:gd name="connsiteY10" fmla="*/ 530860 h 924560"/>
              <a:gd name="connsiteX11" fmla="*/ 1188720 w 1224280"/>
              <a:gd name="connsiteY11" fmla="*/ 668020 h 924560"/>
              <a:gd name="connsiteX12" fmla="*/ 990600 w 1224280"/>
              <a:gd name="connsiteY12" fmla="*/ 881380 h 924560"/>
              <a:gd name="connsiteX13" fmla="*/ 533400 w 1224280"/>
              <a:gd name="connsiteY13" fmla="*/ 866140 h 924560"/>
              <a:gd name="connsiteX14" fmla="*/ 243840 w 1224280"/>
              <a:gd name="connsiteY14" fmla="*/ 911860 h 924560"/>
              <a:gd name="connsiteX15" fmla="*/ 106680 w 1224280"/>
              <a:gd name="connsiteY15" fmla="*/ 789940 h 924560"/>
              <a:gd name="connsiteX0" fmla="*/ 119978 w 1237578"/>
              <a:gd name="connsiteY0" fmla="*/ 789940 h 924560"/>
              <a:gd name="connsiteX1" fmla="*/ 150458 w 1237578"/>
              <a:gd name="connsiteY1" fmla="*/ 591820 h 924560"/>
              <a:gd name="connsiteX2" fmla="*/ 70672 w 1237578"/>
              <a:gd name="connsiteY2" fmla="*/ 437627 h 924560"/>
              <a:gd name="connsiteX3" fmla="*/ 13298 w 1237578"/>
              <a:gd name="connsiteY3" fmla="*/ 287020 h 924560"/>
              <a:gd name="connsiteX4" fmla="*/ 150458 w 1237578"/>
              <a:gd name="connsiteY4" fmla="*/ 43180 h 924560"/>
              <a:gd name="connsiteX5" fmla="*/ 302858 w 1237578"/>
              <a:gd name="connsiteY5" fmla="*/ 27940 h 924560"/>
              <a:gd name="connsiteX6" fmla="*/ 531458 w 1237578"/>
              <a:gd name="connsiteY6" fmla="*/ 165100 h 924560"/>
              <a:gd name="connsiteX7" fmla="*/ 714338 w 1237578"/>
              <a:gd name="connsiteY7" fmla="*/ 256540 h 924560"/>
              <a:gd name="connsiteX8" fmla="*/ 760058 w 1237578"/>
              <a:gd name="connsiteY8" fmla="*/ 393700 h 924560"/>
              <a:gd name="connsiteX9" fmla="*/ 897218 w 1237578"/>
              <a:gd name="connsiteY9" fmla="*/ 424180 h 924560"/>
              <a:gd name="connsiteX10" fmla="*/ 1156298 w 1237578"/>
              <a:gd name="connsiteY10" fmla="*/ 271780 h 924560"/>
              <a:gd name="connsiteX11" fmla="*/ 1217258 w 1237578"/>
              <a:gd name="connsiteY11" fmla="*/ 530860 h 924560"/>
              <a:gd name="connsiteX12" fmla="*/ 1202018 w 1237578"/>
              <a:gd name="connsiteY12" fmla="*/ 668020 h 924560"/>
              <a:gd name="connsiteX13" fmla="*/ 1003898 w 1237578"/>
              <a:gd name="connsiteY13" fmla="*/ 881380 h 924560"/>
              <a:gd name="connsiteX14" fmla="*/ 546698 w 1237578"/>
              <a:gd name="connsiteY14" fmla="*/ 866140 h 924560"/>
              <a:gd name="connsiteX15" fmla="*/ 257138 w 1237578"/>
              <a:gd name="connsiteY15" fmla="*/ 911860 h 924560"/>
              <a:gd name="connsiteX16" fmla="*/ 119978 w 1237578"/>
              <a:gd name="connsiteY16" fmla="*/ 789940 h 924560"/>
              <a:gd name="connsiteX0" fmla="*/ 129540 w 1247140"/>
              <a:gd name="connsiteY0" fmla="*/ 789940 h 924560"/>
              <a:gd name="connsiteX1" fmla="*/ 160020 w 1247140"/>
              <a:gd name="connsiteY1" fmla="*/ 591820 h 924560"/>
              <a:gd name="connsiteX2" fmla="*/ 22860 w 1247140"/>
              <a:gd name="connsiteY2" fmla="*/ 500380 h 924560"/>
              <a:gd name="connsiteX3" fmla="*/ 22860 w 1247140"/>
              <a:gd name="connsiteY3" fmla="*/ 287020 h 924560"/>
              <a:gd name="connsiteX4" fmla="*/ 160020 w 1247140"/>
              <a:gd name="connsiteY4" fmla="*/ 43180 h 924560"/>
              <a:gd name="connsiteX5" fmla="*/ 312420 w 1247140"/>
              <a:gd name="connsiteY5" fmla="*/ 27940 h 924560"/>
              <a:gd name="connsiteX6" fmla="*/ 541020 w 1247140"/>
              <a:gd name="connsiteY6" fmla="*/ 165100 h 924560"/>
              <a:gd name="connsiteX7" fmla="*/ 723900 w 1247140"/>
              <a:gd name="connsiteY7" fmla="*/ 256540 h 924560"/>
              <a:gd name="connsiteX8" fmla="*/ 769620 w 1247140"/>
              <a:gd name="connsiteY8" fmla="*/ 393700 h 924560"/>
              <a:gd name="connsiteX9" fmla="*/ 906780 w 1247140"/>
              <a:gd name="connsiteY9" fmla="*/ 424180 h 924560"/>
              <a:gd name="connsiteX10" fmla="*/ 1165860 w 1247140"/>
              <a:gd name="connsiteY10" fmla="*/ 271780 h 924560"/>
              <a:gd name="connsiteX11" fmla="*/ 1226820 w 1247140"/>
              <a:gd name="connsiteY11" fmla="*/ 530860 h 924560"/>
              <a:gd name="connsiteX12" fmla="*/ 1211580 w 1247140"/>
              <a:gd name="connsiteY12" fmla="*/ 668020 h 924560"/>
              <a:gd name="connsiteX13" fmla="*/ 1013460 w 1247140"/>
              <a:gd name="connsiteY13" fmla="*/ 881380 h 924560"/>
              <a:gd name="connsiteX14" fmla="*/ 556260 w 1247140"/>
              <a:gd name="connsiteY14" fmla="*/ 866140 h 924560"/>
              <a:gd name="connsiteX15" fmla="*/ 266700 w 1247140"/>
              <a:gd name="connsiteY15" fmla="*/ 911860 h 924560"/>
              <a:gd name="connsiteX16" fmla="*/ 129540 w 1247140"/>
              <a:gd name="connsiteY16" fmla="*/ 789940 h 924560"/>
              <a:gd name="connsiteX0" fmla="*/ 116840 w 1234440"/>
              <a:gd name="connsiteY0" fmla="*/ 787400 h 922020"/>
              <a:gd name="connsiteX1" fmla="*/ 147320 w 1234440"/>
              <a:gd name="connsiteY1" fmla="*/ 589280 h 922020"/>
              <a:gd name="connsiteX2" fmla="*/ 10160 w 1234440"/>
              <a:gd name="connsiteY2" fmla="*/ 497840 h 922020"/>
              <a:gd name="connsiteX3" fmla="*/ 86360 w 1234440"/>
              <a:gd name="connsiteY3" fmla="*/ 269240 h 922020"/>
              <a:gd name="connsiteX4" fmla="*/ 147320 w 1234440"/>
              <a:gd name="connsiteY4" fmla="*/ 40640 h 922020"/>
              <a:gd name="connsiteX5" fmla="*/ 299720 w 1234440"/>
              <a:gd name="connsiteY5" fmla="*/ 25400 h 922020"/>
              <a:gd name="connsiteX6" fmla="*/ 528320 w 1234440"/>
              <a:gd name="connsiteY6" fmla="*/ 162560 h 922020"/>
              <a:gd name="connsiteX7" fmla="*/ 711200 w 1234440"/>
              <a:gd name="connsiteY7" fmla="*/ 254000 h 922020"/>
              <a:gd name="connsiteX8" fmla="*/ 756920 w 1234440"/>
              <a:gd name="connsiteY8" fmla="*/ 391160 h 922020"/>
              <a:gd name="connsiteX9" fmla="*/ 894080 w 1234440"/>
              <a:gd name="connsiteY9" fmla="*/ 421640 h 922020"/>
              <a:gd name="connsiteX10" fmla="*/ 1153160 w 1234440"/>
              <a:gd name="connsiteY10" fmla="*/ 269240 h 922020"/>
              <a:gd name="connsiteX11" fmla="*/ 1214120 w 1234440"/>
              <a:gd name="connsiteY11" fmla="*/ 528320 h 922020"/>
              <a:gd name="connsiteX12" fmla="*/ 1198880 w 1234440"/>
              <a:gd name="connsiteY12" fmla="*/ 665480 h 922020"/>
              <a:gd name="connsiteX13" fmla="*/ 1000760 w 1234440"/>
              <a:gd name="connsiteY13" fmla="*/ 878840 h 922020"/>
              <a:gd name="connsiteX14" fmla="*/ 543560 w 1234440"/>
              <a:gd name="connsiteY14" fmla="*/ 863600 h 922020"/>
              <a:gd name="connsiteX15" fmla="*/ 254000 w 1234440"/>
              <a:gd name="connsiteY15" fmla="*/ 909320 h 922020"/>
              <a:gd name="connsiteX16" fmla="*/ 116840 w 1234440"/>
              <a:gd name="connsiteY16" fmla="*/ 787400 h 922020"/>
              <a:gd name="connsiteX0" fmla="*/ 116840 w 1234440"/>
              <a:gd name="connsiteY0" fmla="*/ 787400 h 924560"/>
              <a:gd name="connsiteX1" fmla="*/ 147320 w 1234440"/>
              <a:gd name="connsiteY1" fmla="*/ 589280 h 924560"/>
              <a:gd name="connsiteX2" fmla="*/ 10160 w 1234440"/>
              <a:gd name="connsiteY2" fmla="*/ 497840 h 924560"/>
              <a:gd name="connsiteX3" fmla="*/ 86360 w 1234440"/>
              <a:gd name="connsiteY3" fmla="*/ 269240 h 924560"/>
              <a:gd name="connsiteX4" fmla="*/ 147320 w 1234440"/>
              <a:gd name="connsiteY4" fmla="*/ 40640 h 924560"/>
              <a:gd name="connsiteX5" fmla="*/ 299720 w 1234440"/>
              <a:gd name="connsiteY5" fmla="*/ 25400 h 924560"/>
              <a:gd name="connsiteX6" fmla="*/ 528320 w 1234440"/>
              <a:gd name="connsiteY6" fmla="*/ 162560 h 924560"/>
              <a:gd name="connsiteX7" fmla="*/ 711200 w 1234440"/>
              <a:gd name="connsiteY7" fmla="*/ 254000 h 924560"/>
              <a:gd name="connsiteX8" fmla="*/ 756920 w 1234440"/>
              <a:gd name="connsiteY8" fmla="*/ 391160 h 924560"/>
              <a:gd name="connsiteX9" fmla="*/ 894080 w 1234440"/>
              <a:gd name="connsiteY9" fmla="*/ 421640 h 924560"/>
              <a:gd name="connsiteX10" fmla="*/ 1153160 w 1234440"/>
              <a:gd name="connsiteY10" fmla="*/ 269240 h 924560"/>
              <a:gd name="connsiteX11" fmla="*/ 1214120 w 1234440"/>
              <a:gd name="connsiteY11" fmla="*/ 528320 h 924560"/>
              <a:gd name="connsiteX12" fmla="*/ 1198880 w 1234440"/>
              <a:gd name="connsiteY12" fmla="*/ 665480 h 924560"/>
              <a:gd name="connsiteX13" fmla="*/ 1000760 w 1234440"/>
              <a:gd name="connsiteY13" fmla="*/ 878840 h 924560"/>
              <a:gd name="connsiteX14" fmla="*/ 543560 w 1234440"/>
              <a:gd name="connsiteY14" fmla="*/ 878840 h 924560"/>
              <a:gd name="connsiteX15" fmla="*/ 254000 w 1234440"/>
              <a:gd name="connsiteY15" fmla="*/ 909320 h 924560"/>
              <a:gd name="connsiteX16" fmla="*/ 116840 w 1234440"/>
              <a:gd name="connsiteY16" fmla="*/ 78740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924560">
                <a:moveTo>
                  <a:pt x="116840" y="787400"/>
                </a:moveTo>
                <a:cubicBezTo>
                  <a:pt x="99060" y="734060"/>
                  <a:pt x="165100" y="673100"/>
                  <a:pt x="147320" y="589280"/>
                </a:cubicBezTo>
                <a:cubicBezTo>
                  <a:pt x="139102" y="530561"/>
                  <a:pt x="20320" y="551180"/>
                  <a:pt x="10160" y="497840"/>
                </a:cubicBezTo>
                <a:cubicBezTo>
                  <a:pt x="0" y="444500"/>
                  <a:pt x="63500" y="345440"/>
                  <a:pt x="86360" y="269240"/>
                </a:cubicBezTo>
                <a:cubicBezTo>
                  <a:pt x="109220" y="193040"/>
                  <a:pt x="111760" y="81280"/>
                  <a:pt x="147320" y="40640"/>
                </a:cubicBezTo>
                <a:cubicBezTo>
                  <a:pt x="182880" y="0"/>
                  <a:pt x="236220" y="5080"/>
                  <a:pt x="299720" y="25400"/>
                </a:cubicBezTo>
                <a:cubicBezTo>
                  <a:pt x="363220" y="45720"/>
                  <a:pt x="459740" y="124460"/>
                  <a:pt x="528320" y="162560"/>
                </a:cubicBezTo>
                <a:cubicBezTo>
                  <a:pt x="596900" y="200660"/>
                  <a:pt x="673100" y="215900"/>
                  <a:pt x="711200" y="254000"/>
                </a:cubicBezTo>
                <a:cubicBezTo>
                  <a:pt x="749300" y="292100"/>
                  <a:pt x="726440" y="363220"/>
                  <a:pt x="756920" y="391160"/>
                </a:cubicBezTo>
                <a:cubicBezTo>
                  <a:pt x="787400" y="419100"/>
                  <a:pt x="828040" y="441960"/>
                  <a:pt x="894080" y="421640"/>
                </a:cubicBezTo>
                <a:cubicBezTo>
                  <a:pt x="960120" y="401320"/>
                  <a:pt x="1099820" y="251460"/>
                  <a:pt x="1153160" y="269240"/>
                </a:cubicBezTo>
                <a:cubicBezTo>
                  <a:pt x="1206500" y="287020"/>
                  <a:pt x="1206500" y="462280"/>
                  <a:pt x="1214120" y="528320"/>
                </a:cubicBezTo>
                <a:cubicBezTo>
                  <a:pt x="1221740" y="594360"/>
                  <a:pt x="1234440" y="607060"/>
                  <a:pt x="1198880" y="665480"/>
                </a:cubicBezTo>
                <a:cubicBezTo>
                  <a:pt x="1163320" y="723900"/>
                  <a:pt x="1109980" y="843280"/>
                  <a:pt x="1000760" y="878840"/>
                </a:cubicBezTo>
                <a:cubicBezTo>
                  <a:pt x="891540" y="914400"/>
                  <a:pt x="668020" y="873760"/>
                  <a:pt x="543560" y="878840"/>
                </a:cubicBezTo>
                <a:cubicBezTo>
                  <a:pt x="419100" y="883920"/>
                  <a:pt x="325120" y="924560"/>
                  <a:pt x="254000" y="909320"/>
                </a:cubicBezTo>
                <a:cubicBezTo>
                  <a:pt x="182880" y="894080"/>
                  <a:pt x="134620" y="840740"/>
                  <a:pt x="116840" y="78740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978400" y="787400"/>
            <a:ext cx="886460" cy="688340"/>
          </a:xfrm>
          <a:custGeom>
            <a:avLst/>
            <a:gdLst>
              <a:gd name="connsiteX0" fmla="*/ 279400 w 886460"/>
              <a:gd name="connsiteY0" fmla="*/ 50800 h 688340"/>
              <a:gd name="connsiteX1" fmla="*/ 553720 w 886460"/>
              <a:gd name="connsiteY1" fmla="*/ 218440 h 688340"/>
              <a:gd name="connsiteX2" fmla="*/ 843280 w 886460"/>
              <a:gd name="connsiteY2" fmla="*/ 553720 h 688340"/>
              <a:gd name="connsiteX3" fmla="*/ 812800 w 886460"/>
              <a:gd name="connsiteY3" fmla="*/ 599440 h 688340"/>
              <a:gd name="connsiteX4" fmla="*/ 660400 w 886460"/>
              <a:gd name="connsiteY4" fmla="*/ 660400 h 688340"/>
              <a:gd name="connsiteX5" fmla="*/ 294640 w 886460"/>
              <a:gd name="connsiteY5" fmla="*/ 645160 h 688340"/>
              <a:gd name="connsiteX6" fmla="*/ 462280 w 886460"/>
              <a:gd name="connsiteY6" fmla="*/ 401320 h 688340"/>
              <a:gd name="connsiteX7" fmla="*/ 294640 w 886460"/>
              <a:gd name="connsiteY7" fmla="*/ 340360 h 688340"/>
              <a:gd name="connsiteX8" fmla="*/ 127000 w 886460"/>
              <a:gd name="connsiteY8" fmla="*/ 203200 h 688340"/>
              <a:gd name="connsiteX9" fmla="*/ 20320 w 886460"/>
              <a:gd name="connsiteY9" fmla="*/ 35560 h 688340"/>
              <a:gd name="connsiteX10" fmla="*/ 248920 w 886460"/>
              <a:gd name="connsiteY10" fmla="*/ 5080 h 688340"/>
              <a:gd name="connsiteX11" fmla="*/ 279400 w 886460"/>
              <a:gd name="connsiteY11" fmla="*/ 50800 h 6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460" h="688340">
                <a:moveTo>
                  <a:pt x="279400" y="50800"/>
                </a:moveTo>
                <a:cubicBezTo>
                  <a:pt x="330200" y="86360"/>
                  <a:pt x="459740" y="134620"/>
                  <a:pt x="553720" y="218440"/>
                </a:cubicBezTo>
                <a:cubicBezTo>
                  <a:pt x="647700" y="302260"/>
                  <a:pt x="800100" y="490220"/>
                  <a:pt x="843280" y="553720"/>
                </a:cubicBezTo>
                <a:cubicBezTo>
                  <a:pt x="886460" y="617220"/>
                  <a:pt x="843280" y="581660"/>
                  <a:pt x="812800" y="599440"/>
                </a:cubicBezTo>
                <a:cubicBezTo>
                  <a:pt x="782320" y="617220"/>
                  <a:pt x="746760" y="652780"/>
                  <a:pt x="660400" y="660400"/>
                </a:cubicBezTo>
                <a:cubicBezTo>
                  <a:pt x="574040" y="668020"/>
                  <a:pt x="327660" y="688340"/>
                  <a:pt x="294640" y="645160"/>
                </a:cubicBezTo>
                <a:cubicBezTo>
                  <a:pt x="261620" y="601980"/>
                  <a:pt x="462280" y="452120"/>
                  <a:pt x="462280" y="401320"/>
                </a:cubicBezTo>
                <a:cubicBezTo>
                  <a:pt x="462280" y="350520"/>
                  <a:pt x="350520" y="373380"/>
                  <a:pt x="294640" y="340360"/>
                </a:cubicBezTo>
                <a:cubicBezTo>
                  <a:pt x="238760" y="307340"/>
                  <a:pt x="172720" y="254000"/>
                  <a:pt x="127000" y="203200"/>
                </a:cubicBezTo>
                <a:cubicBezTo>
                  <a:pt x="81280" y="152400"/>
                  <a:pt x="0" y="68580"/>
                  <a:pt x="20320" y="35560"/>
                </a:cubicBezTo>
                <a:cubicBezTo>
                  <a:pt x="40640" y="2540"/>
                  <a:pt x="208280" y="0"/>
                  <a:pt x="248920" y="5080"/>
                </a:cubicBezTo>
                <a:cubicBezTo>
                  <a:pt x="289560" y="10160"/>
                  <a:pt x="228600" y="15240"/>
                  <a:pt x="279400" y="50800"/>
                </a:cubicBezTo>
                <a:close/>
              </a:path>
            </a:pathLst>
          </a:custGeom>
          <a:solidFill>
            <a:schemeClr val="bg1">
              <a:lumMod val="95000"/>
            </a:schemeClr>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963920" y="833120"/>
            <a:ext cx="548640" cy="629920"/>
          </a:xfrm>
          <a:custGeom>
            <a:avLst/>
            <a:gdLst>
              <a:gd name="connsiteX0" fmla="*/ 10160 w 548640"/>
              <a:gd name="connsiteY0" fmla="*/ 35560 h 629920"/>
              <a:gd name="connsiteX1" fmla="*/ 25400 w 548640"/>
              <a:gd name="connsiteY1" fmla="*/ 279400 h 629920"/>
              <a:gd name="connsiteX2" fmla="*/ 162560 w 548640"/>
              <a:gd name="connsiteY2" fmla="*/ 401320 h 629920"/>
              <a:gd name="connsiteX3" fmla="*/ 208280 w 548640"/>
              <a:gd name="connsiteY3" fmla="*/ 538480 h 629920"/>
              <a:gd name="connsiteX4" fmla="*/ 360680 w 548640"/>
              <a:gd name="connsiteY4" fmla="*/ 431800 h 629920"/>
              <a:gd name="connsiteX5" fmla="*/ 375920 w 548640"/>
              <a:gd name="connsiteY5" fmla="*/ 614680 h 629920"/>
              <a:gd name="connsiteX6" fmla="*/ 497840 w 548640"/>
              <a:gd name="connsiteY6" fmla="*/ 523240 h 629920"/>
              <a:gd name="connsiteX7" fmla="*/ 528320 w 548640"/>
              <a:gd name="connsiteY7" fmla="*/ 355600 h 629920"/>
              <a:gd name="connsiteX8" fmla="*/ 375920 w 548640"/>
              <a:gd name="connsiteY8" fmla="*/ 187960 h 629920"/>
              <a:gd name="connsiteX9" fmla="*/ 330200 w 548640"/>
              <a:gd name="connsiteY9" fmla="*/ 35560 h 629920"/>
              <a:gd name="connsiteX10" fmla="*/ 101600 w 548640"/>
              <a:gd name="connsiteY10" fmla="*/ 35560 h 629920"/>
              <a:gd name="connsiteX11" fmla="*/ 55880 w 548640"/>
              <a:gd name="connsiteY11" fmla="*/ 66040 h 629920"/>
              <a:gd name="connsiteX12" fmla="*/ 10160 w 548640"/>
              <a:gd name="connsiteY12" fmla="*/ 3556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629920">
                <a:moveTo>
                  <a:pt x="10160" y="35560"/>
                </a:moveTo>
                <a:cubicBezTo>
                  <a:pt x="5080" y="71120"/>
                  <a:pt x="0" y="218440"/>
                  <a:pt x="25400" y="279400"/>
                </a:cubicBezTo>
                <a:cubicBezTo>
                  <a:pt x="50800" y="340360"/>
                  <a:pt x="132080" y="358140"/>
                  <a:pt x="162560" y="401320"/>
                </a:cubicBezTo>
                <a:cubicBezTo>
                  <a:pt x="193040" y="444500"/>
                  <a:pt x="175260" y="533400"/>
                  <a:pt x="208280" y="538480"/>
                </a:cubicBezTo>
                <a:cubicBezTo>
                  <a:pt x="241300" y="543560"/>
                  <a:pt x="332740" y="419100"/>
                  <a:pt x="360680" y="431800"/>
                </a:cubicBezTo>
                <a:cubicBezTo>
                  <a:pt x="388620" y="444500"/>
                  <a:pt x="353060" y="599440"/>
                  <a:pt x="375920" y="614680"/>
                </a:cubicBezTo>
                <a:cubicBezTo>
                  <a:pt x="398780" y="629920"/>
                  <a:pt x="472440" y="566420"/>
                  <a:pt x="497840" y="523240"/>
                </a:cubicBezTo>
                <a:cubicBezTo>
                  <a:pt x="523240" y="480060"/>
                  <a:pt x="548640" y="411480"/>
                  <a:pt x="528320" y="355600"/>
                </a:cubicBezTo>
                <a:cubicBezTo>
                  <a:pt x="508000" y="299720"/>
                  <a:pt x="408940" y="241300"/>
                  <a:pt x="375920" y="187960"/>
                </a:cubicBezTo>
                <a:cubicBezTo>
                  <a:pt x="342900" y="134620"/>
                  <a:pt x="375920" y="60960"/>
                  <a:pt x="330200" y="35560"/>
                </a:cubicBezTo>
                <a:cubicBezTo>
                  <a:pt x="284480" y="10160"/>
                  <a:pt x="147320" y="30480"/>
                  <a:pt x="101600" y="35560"/>
                </a:cubicBezTo>
                <a:cubicBezTo>
                  <a:pt x="55880" y="40640"/>
                  <a:pt x="66040" y="60960"/>
                  <a:pt x="55880" y="66040"/>
                </a:cubicBezTo>
                <a:cubicBezTo>
                  <a:pt x="45720" y="71120"/>
                  <a:pt x="15240" y="0"/>
                  <a:pt x="10160" y="35560"/>
                </a:cubicBezTo>
                <a:close/>
              </a:path>
            </a:pathLst>
          </a:custGeom>
          <a:solidFill>
            <a:schemeClr val="bg1">
              <a:lumMod val="95000"/>
            </a:schemeClr>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Oval 66"/>
          <p:cNvSpPr/>
          <p:nvPr/>
        </p:nvSpPr>
        <p:spPr>
          <a:xfrm>
            <a:off x="685800" y="3886200"/>
            <a:ext cx="1676400" cy="6858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2326640" y="1554480"/>
            <a:ext cx="1163320" cy="934720"/>
          </a:xfrm>
          <a:custGeom>
            <a:avLst/>
            <a:gdLst>
              <a:gd name="connsiteX0" fmla="*/ 614680 w 1165860"/>
              <a:gd name="connsiteY0" fmla="*/ 259080 h 919480"/>
              <a:gd name="connsiteX1" fmla="*/ 995680 w 1165860"/>
              <a:gd name="connsiteY1" fmla="*/ 533400 h 919480"/>
              <a:gd name="connsiteX2" fmla="*/ 1148080 w 1165860"/>
              <a:gd name="connsiteY2" fmla="*/ 807720 h 919480"/>
              <a:gd name="connsiteX3" fmla="*/ 1102360 w 1165860"/>
              <a:gd name="connsiteY3" fmla="*/ 914400 h 919480"/>
              <a:gd name="connsiteX4" fmla="*/ 782320 w 1165860"/>
              <a:gd name="connsiteY4" fmla="*/ 777240 h 919480"/>
              <a:gd name="connsiteX5" fmla="*/ 508000 w 1165860"/>
              <a:gd name="connsiteY5" fmla="*/ 655320 h 919480"/>
              <a:gd name="connsiteX6" fmla="*/ 218440 w 1165860"/>
              <a:gd name="connsiteY6" fmla="*/ 502920 h 919480"/>
              <a:gd name="connsiteX7" fmla="*/ 81280 w 1165860"/>
              <a:gd name="connsiteY7" fmla="*/ 259080 h 919480"/>
              <a:gd name="connsiteX8" fmla="*/ 20320 w 1165860"/>
              <a:gd name="connsiteY8" fmla="*/ 121920 h 919480"/>
              <a:gd name="connsiteX9" fmla="*/ 203200 w 1165860"/>
              <a:gd name="connsiteY9" fmla="*/ 0 h 919480"/>
              <a:gd name="connsiteX10" fmla="*/ 492760 w 1165860"/>
              <a:gd name="connsiteY10" fmla="*/ 121920 h 919480"/>
              <a:gd name="connsiteX11" fmla="*/ 614680 w 1165860"/>
              <a:gd name="connsiteY11" fmla="*/ 259080 h 919480"/>
              <a:gd name="connsiteX0" fmla="*/ 614680 w 1165860"/>
              <a:gd name="connsiteY0" fmla="*/ 274320 h 934720"/>
              <a:gd name="connsiteX1" fmla="*/ 995680 w 1165860"/>
              <a:gd name="connsiteY1" fmla="*/ 548640 h 934720"/>
              <a:gd name="connsiteX2" fmla="*/ 1148080 w 1165860"/>
              <a:gd name="connsiteY2" fmla="*/ 822960 h 934720"/>
              <a:gd name="connsiteX3" fmla="*/ 1102360 w 1165860"/>
              <a:gd name="connsiteY3" fmla="*/ 929640 h 934720"/>
              <a:gd name="connsiteX4" fmla="*/ 782320 w 1165860"/>
              <a:gd name="connsiteY4" fmla="*/ 792480 h 934720"/>
              <a:gd name="connsiteX5" fmla="*/ 508000 w 1165860"/>
              <a:gd name="connsiteY5" fmla="*/ 670560 h 934720"/>
              <a:gd name="connsiteX6" fmla="*/ 218440 w 1165860"/>
              <a:gd name="connsiteY6" fmla="*/ 518160 h 934720"/>
              <a:gd name="connsiteX7" fmla="*/ 81280 w 1165860"/>
              <a:gd name="connsiteY7" fmla="*/ 274320 h 934720"/>
              <a:gd name="connsiteX8" fmla="*/ 20320 w 1165860"/>
              <a:gd name="connsiteY8" fmla="*/ 137160 h 934720"/>
              <a:gd name="connsiteX9" fmla="*/ 203200 w 1165860"/>
              <a:gd name="connsiteY9" fmla="*/ 15240 h 934720"/>
              <a:gd name="connsiteX10" fmla="*/ 492760 w 1165860"/>
              <a:gd name="connsiteY10" fmla="*/ 45720 h 934720"/>
              <a:gd name="connsiteX11" fmla="*/ 614680 w 1165860"/>
              <a:gd name="connsiteY11" fmla="*/ 274320 h 934720"/>
              <a:gd name="connsiteX0" fmla="*/ 614680 w 1163320"/>
              <a:gd name="connsiteY0" fmla="*/ 274320 h 934720"/>
              <a:gd name="connsiteX1" fmla="*/ 1026160 w 1163320"/>
              <a:gd name="connsiteY1" fmla="*/ 579120 h 934720"/>
              <a:gd name="connsiteX2" fmla="*/ 1148080 w 1163320"/>
              <a:gd name="connsiteY2" fmla="*/ 822960 h 934720"/>
              <a:gd name="connsiteX3" fmla="*/ 1102360 w 1163320"/>
              <a:gd name="connsiteY3" fmla="*/ 929640 h 934720"/>
              <a:gd name="connsiteX4" fmla="*/ 782320 w 1163320"/>
              <a:gd name="connsiteY4" fmla="*/ 792480 h 934720"/>
              <a:gd name="connsiteX5" fmla="*/ 508000 w 1163320"/>
              <a:gd name="connsiteY5" fmla="*/ 670560 h 934720"/>
              <a:gd name="connsiteX6" fmla="*/ 218440 w 1163320"/>
              <a:gd name="connsiteY6" fmla="*/ 518160 h 934720"/>
              <a:gd name="connsiteX7" fmla="*/ 81280 w 1163320"/>
              <a:gd name="connsiteY7" fmla="*/ 274320 h 934720"/>
              <a:gd name="connsiteX8" fmla="*/ 20320 w 1163320"/>
              <a:gd name="connsiteY8" fmla="*/ 137160 h 934720"/>
              <a:gd name="connsiteX9" fmla="*/ 203200 w 1163320"/>
              <a:gd name="connsiteY9" fmla="*/ 15240 h 934720"/>
              <a:gd name="connsiteX10" fmla="*/ 492760 w 1163320"/>
              <a:gd name="connsiteY10" fmla="*/ 45720 h 934720"/>
              <a:gd name="connsiteX11" fmla="*/ 614680 w 1163320"/>
              <a:gd name="connsiteY11" fmla="*/ 27432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3320" h="934720">
                <a:moveTo>
                  <a:pt x="614680" y="274320"/>
                </a:moveTo>
                <a:cubicBezTo>
                  <a:pt x="703580" y="363220"/>
                  <a:pt x="937260" y="487680"/>
                  <a:pt x="1026160" y="579120"/>
                </a:cubicBezTo>
                <a:cubicBezTo>
                  <a:pt x="1115060" y="670560"/>
                  <a:pt x="1135380" y="764540"/>
                  <a:pt x="1148080" y="822960"/>
                </a:cubicBezTo>
                <a:cubicBezTo>
                  <a:pt x="1160780" y="881380"/>
                  <a:pt x="1163320" y="934720"/>
                  <a:pt x="1102360" y="929640"/>
                </a:cubicBezTo>
                <a:cubicBezTo>
                  <a:pt x="1041400" y="924560"/>
                  <a:pt x="782320" y="792480"/>
                  <a:pt x="782320" y="792480"/>
                </a:cubicBezTo>
                <a:cubicBezTo>
                  <a:pt x="683260" y="749300"/>
                  <a:pt x="601980" y="716280"/>
                  <a:pt x="508000" y="670560"/>
                </a:cubicBezTo>
                <a:cubicBezTo>
                  <a:pt x="414020" y="624840"/>
                  <a:pt x="289560" y="584200"/>
                  <a:pt x="218440" y="518160"/>
                </a:cubicBezTo>
                <a:cubicBezTo>
                  <a:pt x="147320" y="452120"/>
                  <a:pt x="114300" y="337820"/>
                  <a:pt x="81280" y="274320"/>
                </a:cubicBezTo>
                <a:cubicBezTo>
                  <a:pt x="48260" y="210820"/>
                  <a:pt x="0" y="180340"/>
                  <a:pt x="20320" y="137160"/>
                </a:cubicBezTo>
                <a:cubicBezTo>
                  <a:pt x="40640" y="93980"/>
                  <a:pt x="124460" y="30480"/>
                  <a:pt x="203200" y="15240"/>
                </a:cubicBezTo>
                <a:cubicBezTo>
                  <a:pt x="281940" y="0"/>
                  <a:pt x="421640" y="7620"/>
                  <a:pt x="492760" y="45720"/>
                </a:cubicBezTo>
                <a:cubicBezTo>
                  <a:pt x="563880" y="83820"/>
                  <a:pt x="525780" y="185420"/>
                  <a:pt x="614680" y="27432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743961" y="4571999"/>
            <a:ext cx="1087438" cy="1547908"/>
          </a:xfrm>
          <a:custGeom>
            <a:avLst/>
            <a:gdLst>
              <a:gd name="connsiteX0" fmla="*/ 35560 w 741680"/>
              <a:gd name="connsiteY0" fmla="*/ 27940 h 713740"/>
              <a:gd name="connsiteX1" fmla="*/ 264160 w 741680"/>
              <a:gd name="connsiteY1" fmla="*/ 88900 h 713740"/>
              <a:gd name="connsiteX2" fmla="*/ 340360 w 741680"/>
              <a:gd name="connsiteY2" fmla="*/ 119380 h 713740"/>
              <a:gd name="connsiteX3" fmla="*/ 508000 w 741680"/>
              <a:gd name="connsiteY3" fmla="*/ 287020 h 713740"/>
              <a:gd name="connsiteX4" fmla="*/ 706120 w 741680"/>
              <a:gd name="connsiteY4" fmla="*/ 485140 h 713740"/>
              <a:gd name="connsiteX5" fmla="*/ 721360 w 741680"/>
              <a:gd name="connsiteY5" fmla="*/ 607060 h 713740"/>
              <a:gd name="connsiteX6" fmla="*/ 614680 w 741680"/>
              <a:gd name="connsiteY6" fmla="*/ 713740 h 713740"/>
              <a:gd name="connsiteX7" fmla="*/ 447040 w 741680"/>
              <a:gd name="connsiteY7" fmla="*/ 607060 h 713740"/>
              <a:gd name="connsiteX8" fmla="*/ 172720 w 741680"/>
              <a:gd name="connsiteY8" fmla="*/ 546100 h 713740"/>
              <a:gd name="connsiteX9" fmla="*/ 96520 w 741680"/>
              <a:gd name="connsiteY9" fmla="*/ 454660 h 713740"/>
              <a:gd name="connsiteX10" fmla="*/ 50800 w 741680"/>
              <a:gd name="connsiteY10" fmla="*/ 256540 h 713740"/>
              <a:gd name="connsiteX11" fmla="*/ 35560 w 741680"/>
              <a:gd name="connsiteY11" fmla="*/ 27940 h 713740"/>
              <a:gd name="connsiteX0" fmla="*/ 35560 w 736600"/>
              <a:gd name="connsiteY0" fmla="*/ 27940 h 713740"/>
              <a:gd name="connsiteX1" fmla="*/ 264160 w 736600"/>
              <a:gd name="connsiteY1" fmla="*/ 88900 h 713740"/>
              <a:gd name="connsiteX2" fmla="*/ 340360 w 736600"/>
              <a:gd name="connsiteY2" fmla="*/ 119380 h 713740"/>
              <a:gd name="connsiteX3" fmla="*/ 574384 w 736600"/>
              <a:gd name="connsiteY3" fmla="*/ 317218 h 713740"/>
              <a:gd name="connsiteX4" fmla="*/ 706120 w 736600"/>
              <a:gd name="connsiteY4" fmla="*/ 485140 h 713740"/>
              <a:gd name="connsiteX5" fmla="*/ 721360 w 736600"/>
              <a:gd name="connsiteY5" fmla="*/ 607060 h 713740"/>
              <a:gd name="connsiteX6" fmla="*/ 614680 w 736600"/>
              <a:gd name="connsiteY6" fmla="*/ 713740 h 713740"/>
              <a:gd name="connsiteX7" fmla="*/ 447040 w 736600"/>
              <a:gd name="connsiteY7" fmla="*/ 607060 h 713740"/>
              <a:gd name="connsiteX8" fmla="*/ 172720 w 736600"/>
              <a:gd name="connsiteY8" fmla="*/ 546100 h 713740"/>
              <a:gd name="connsiteX9" fmla="*/ 96520 w 736600"/>
              <a:gd name="connsiteY9" fmla="*/ 454660 h 713740"/>
              <a:gd name="connsiteX10" fmla="*/ 50800 w 736600"/>
              <a:gd name="connsiteY10" fmla="*/ 256540 h 713740"/>
              <a:gd name="connsiteX11" fmla="*/ 35560 w 736600"/>
              <a:gd name="connsiteY11" fmla="*/ 27940 h 713740"/>
              <a:gd name="connsiteX0" fmla="*/ 35560 w 736600"/>
              <a:gd name="connsiteY0" fmla="*/ 27940 h 713740"/>
              <a:gd name="connsiteX1" fmla="*/ 264160 w 736600"/>
              <a:gd name="connsiteY1" fmla="*/ 88900 h 713740"/>
              <a:gd name="connsiteX2" fmla="*/ 340360 w 736600"/>
              <a:gd name="connsiteY2" fmla="*/ 119380 h 713740"/>
              <a:gd name="connsiteX3" fmla="*/ 574384 w 736600"/>
              <a:gd name="connsiteY3" fmla="*/ 237913 h 713740"/>
              <a:gd name="connsiteX4" fmla="*/ 706120 w 736600"/>
              <a:gd name="connsiteY4" fmla="*/ 485140 h 713740"/>
              <a:gd name="connsiteX5" fmla="*/ 721360 w 736600"/>
              <a:gd name="connsiteY5" fmla="*/ 607060 h 713740"/>
              <a:gd name="connsiteX6" fmla="*/ 614680 w 736600"/>
              <a:gd name="connsiteY6" fmla="*/ 713740 h 713740"/>
              <a:gd name="connsiteX7" fmla="*/ 447040 w 736600"/>
              <a:gd name="connsiteY7" fmla="*/ 607060 h 713740"/>
              <a:gd name="connsiteX8" fmla="*/ 172720 w 736600"/>
              <a:gd name="connsiteY8" fmla="*/ 546100 h 713740"/>
              <a:gd name="connsiteX9" fmla="*/ 96520 w 736600"/>
              <a:gd name="connsiteY9" fmla="*/ 454660 h 713740"/>
              <a:gd name="connsiteX10" fmla="*/ 50800 w 736600"/>
              <a:gd name="connsiteY10" fmla="*/ 256540 h 713740"/>
              <a:gd name="connsiteX11" fmla="*/ 35560 w 736600"/>
              <a:gd name="connsiteY11" fmla="*/ 27940 h 713740"/>
              <a:gd name="connsiteX0" fmla="*/ 35560 w 954697"/>
              <a:gd name="connsiteY0" fmla="*/ 27940 h 1665393"/>
              <a:gd name="connsiteX1" fmla="*/ 264160 w 954697"/>
              <a:gd name="connsiteY1" fmla="*/ 88900 h 1665393"/>
              <a:gd name="connsiteX2" fmla="*/ 340360 w 954697"/>
              <a:gd name="connsiteY2" fmla="*/ 119380 h 1665393"/>
              <a:gd name="connsiteX3" fmla="*/ 574384 w 954697"/>
              <a:gd name="connsiteY3" fmla="*/ 237913 h 1665393"/>
              <a:gd name="connsiteX4" fmla="*/ 706120 w 954697"/>
              <a:gd name="connsiteY4" fmla="*/ 485140 h 1665393"/>
              <a:gd name="connsiteX5" fmla="*/ 721360 w 954697"/>
              <a:gd name="connsiteY5" fmla="*/ 607060 h 1665393"/>
              <a:gd name="connsiteX6" fmla="*/ 908977 w 954697"/>
              <a:gd name="connsiteY6" fmla="*/ 1665393 h 1665393"/>
              <a:gd name="connsiteX7" fmla="*/ 447040 w 954697"/>
              <a:gd name="connsiteY7" fmla="*/ 607060 h 1665393"/>
              <a:gd name="connsiteX8" fmla="*/ 172720 w 954697"/>
              <a:gd name="connsiteY8" fmla="*/ 546100 h 1665393"/>
              <a:gd name="connsiteX9" fmla="*/ 96520 w 954697"/>
              <a:gd name="connsiteY9" fmla="*/ 454660 h 1665393"/>
              <a:gd name="connsiteX10" fmla="*/ 50800 w 954697"/>
              <a:gd name="connsiteY10" fmla="*/ 256540 h 1665393"/>
              <a:gd name="connsiteX11" fmla="*/ 35560 w 954697"/>
              <a:gd name="connsiteY11" fmla="*/ 27940 h 1665393"/>
              <a:gd name="connsiteX0" fmla="*/ 35560 w 1110082"/>
              <a:gd name="connsiteY0" fmla="*/ 27940 h 1802130"/>
              <a:gd name="connsiteX1" fmla="*/ 264160 w 1110082"/>
              <a:gd name="connsiteY1" fmla="*/ 88900 h 1802130"/>
              <a:gd name="connsiteX2" fmla="*/ 340360 w 1110082"/>
              <a:gd name="connsiteY2" fmla="*/ 119380 h 1802130"/>
              <a:gd name="connsiteX3" fmla="*/ 574384 w 1110082"/>
              <a:gd name="connsiteY3" fmla="*/ 237913 h 1802130"/>
              <a:gd name="connsiteX4" fmla="*/ 706120 w 1110082"/>
              <a:gd name="connsiteY4" fmla="*/ 485140 h 1802130"/>
              <a:gd name="connsiteX5" fmla="*/ 1076273 w 1110082"/>
              <a:gd name="connsiteY5" fmla="*/ 1427480 h 1802130"/>
              <a:gd name="connsiteX6" fmla="*/ 908977 w 1110082"/>
              <a:gd name="connsiteY6" fmla="*/ 1665393 h 1802130"/>
              <a:gd name="connsiteX7" fmla="*/ 447040 w 1110082"/>
              <a:gd name="connsiteY7" fmla="*/ 607060 h 1802130"/>
              <a:gd name="connsiteX8" fmla="*/ 172720 w 1110082"/>
              <a:gd name="connsiteY8" fmla="*/ 546100 h 1802130"/>
              <a:gd name="connsiteX9" fmla="*/ 96520 w 1110082"/>
              <a:gd name="connsiteY9" fmla="*/ 454660 h 1802130"/>
              <a:gd name="connsiteX10" fmla="*/ 50800 w 1110082"/>
              <a:gd name="connsiteY10" fmla="*/ 256540 h 1802130"/>
              <a:gd name="connsiteX11" fmla="*/ 35560 w 1110082"/>
              <a:gd name="connsiteY11" fmla="*/ 27940 h 1802130"/>
              <a:gd name="connsiteX0" fmla="*/ 35560 w 1193730"/>
              <a:gd name="connsiteY0" fmla="*/ 27940 h 1802130"/>
              <a:gd name="connsiteX1" fmla="*/ 264160 w 1193730"/>
              <a:gd name="connsiteY1" fmla="*/ 88900 h 1802130"/>
              <a:gd name="connsiteX2" fmla="*/ 340360 w 1193730"/>
              <a:gd name="connsiteY2" fmla="*/ 119380 h 1802130"/>
              <a:gd name="connsiteX3" fmla="*/ 574384 w 1193730"/>
              <a:gd name="connsiteY3" fmla="*/ 237913 h 1802130"/>
              <a:gd name="connsiteX4" fmla="*/ 706120 w 1193730"/>
              <a:gd name="connsiteY4" fmla="*/ 485140 h 1802130"/>
              <a:gd name="connsiteX5" fmla="*/ 1159921 w 1193730"/>
              <a:gd name="connsiteY5" fmla="*/ 1427480 h 1802130"/>
              <a:gd name="connsiteX6" fmla="*/ 908977 w 1193730"/>
              <a:gd name="connsiteY6" fmla="*/ 1665393 h 1802130"/>
              <a:gd name="connsiteX7" fmla="*/ 447040 w 1193730"/>
              <a:gd name="connsiteY7" fmla="*/ 607060 h 1802130"/>
              <a:gd name="connsiteX8" fmla="*/ 172720 w 1193730"/>
              <a:gd name="connsiteY8" fmla="*/ 546100 h 1802130"/>
              <a:gd name="connsiteX9" fmla="*/ 96520 w 1193730"/>
              <a:gd name="connsiteY9" fmla="*/ 454660 h 1802130"/>
              <a:gd name="connsiteX10" fmla="*/ 50800 w 1193730"/>
              <a:gd name="connsiteY10" fmla="*/ 256540 h 1802130"/>
              <a:gd name="connsiteX11" fmla="*/ 35560 w 1193730"/>
              <a:gd name="connsiteY11" fmla="*/ 27940 h 1802130"/>
              <a:gd name="connsiteX0" fmla="*/ 35560 w 1193730"/>
              <a:gd name="connsiteY0" fmla="*/ 27940 h 1771132"/>
              <a:gd name="connsiteX1" fmla="*/ 264160 w 1193730"/>
              <a:gd name="connsiteY1" fmla="*/ 88900 h 1771132"/>
              <a:gd name="connsiteX2" fmla="*/ 340360 w 1193730"/>
              <a:gd name="connsiteY2" fmla="*/ 119380 h 1771132"/>
              <a:gd name="connsiteX3" fmla="*/ 574384 w 1193730"/>
              <a:gd name="connsiteY3" fmla="*/ 237913 h 1771132"/>
              <a:gd name="connsiteX4" fmla="*/ 706120 w 1193730"/>
              <a:gd name="connsiteY4" fmla="*/ 485140 h 1771132"/>
              <a:gd name="connsiteX5" fmla="*/ 1159921 w 1193730"/>
              <a:gd name="connsiteY5" fmla="*/ 1427480 h 1771132"/>
              <a:gd name="connsiteX6" fmla="*/ 908977 w 1193730"/>
              <a:gd name="connsiteY6" fmla="*/ 1665393 h 1771132"/>
              <a:gd name="connsiteX7" fmla="*/ 574383 w 1193730"/>
              <a:gd name="connsiteY7" fmla="*/ 793044 h 1771132"/>
              <a:gd name="connsiteX8" fmla="*/ 172720 w 1193730"/>
              <a:gd name="connsiteY8" fmla="*/ 546100 h 1771132"/>
              <a:gd name="connsiteX9" fmla="*/ 96520 w 1193730"/>
              <a:gd name="connsiteY9" fmla="*/ 454660 h 1771132"/>
              <a:gd name="connsiteX10" fmla="*/ 50800 w 1193730"/>
              <a:gd name="connsiteY10" fmla="*/ 256540 h 1771132"/>
              <a:gd name="connsiteX11" fmla="*/ 35560 w 1193730"/>
              <a:gd name="connsiteY11" fmla="*/ 27940 h 1771132"/>
              <a:gd name="connsiteX0" fmla="*/ 35560 w 1193730"/>
              <a:gd name="connsiteY0" fmla="*/ 27940 h 1726193"/>
              <a:gd name="connsiteX1" fmla="*/ 264160 w 1193730"/>
              <a:gd name="connsiteY1" fmla="*/ 88900 h 1726193"/>
              <a:gd name="connsiteX2" fmla="*/ 340360 w 1193730"/>
              <a:gd name="connsiteY2" fmla="*/ 119380 h 1726193"/>
              <a:gd name="connsiteX3" fmla="*/ 574384 w 1193730"/>
              <a:gd name="connsiteY3" fmla="*/ 237913 h 1726193"/>
              <a:gd name="connsiteX4" fmla="*/ 706120 w 1193730"/>
              <a:gd name="connsiteY4" fmla="*/ 485140 h 1726193"/>
              <a:gd name="connsiteX5" fmla="*/ 1159921 w 1193730"/>
              <a:gd name="connsiteY5" fmla="*/ 1427480 h 1726193"/>
              <a:gd name="connsiteX6" fmla="*/ 908977 w 1193730"/>
              <a:gd name="connsiteY6" fmla="*/ 1665393 h 1726193"/>
              <a:gd name="connsiteX7" fmla="*/ 658031 w 1193730"/>
              <a:gd name="connsiteY7" fmla="*/ 1062681 h 1726193"/>
              <a:gd name="connsiteX8" fmla="*/ 574383 w 1193730"/>
              <a:gd name="connsiteY8" fmla="*/ 793044 h 1726193"/>
              <a:gd name="connsiteX9" fmla="*/ 172720 w 1193730"/>
              <a:gd name="connsiteY9" fmla="*/ 546100 h 1726193"/>
              <a:gd name="connsiteX10" fmla="*/ 96520 w 1193730"/>
              <a:gd name="connsiteY10" fmla="*/ 454660 h 1726193"/>
              <a:gd name="connsiteX11" fmla="*/ 50800 w 1193730"/>
              <a:gd name="connsiteY11" fmla="*/ 256540 h 1726193"/>
              <a:gd name="connsiteX12" fmla="*/ 35560 w 1193730"/>
              <a:gd name="connsiteY12" fmla="*/ 27940 h 1726193"/>
              <a:gd name="connsiteX0" fmla="*/ 35560 w 1193730"/>
              <a:gd name="connsiteY0" fmla="*/ 27940 h 1718262"/>
              <a:gd name="connsiteX1" fmla="*/ 264160 w 1193730"/>
              <a:gd name="connsiteY1" fmla="*/ 88900 h 1718262"/>
              <a:gd name="connsiteX2" fmla="*/ 340360 w 1193730"/>
              <a:gd name="connsiteY2" fmla="*/ 119380 h 1718262"/>
              <a:gd name="connsiteX3" fmla="*/ 574384 w 1193730"/>
              <a:gd name="connsiteY3" fmla="*/ 237913 h 1718262"/>
              <a:gd name="connsiteX4" fmla="*/ 706120 w 1193730"/>
              <a:gd name="connsiteY4" fmla="*/ 485140 h 1718262"/>
              <a:gd name="connsiteX5" fmla="*/ 1159921 w 1193730"/>
              <a:gd name="connsiteY5" fmla="*/ 1427480 h 1718262"/>
              <a:gd name="connsiteX6" fmla="*/ 908977 w 1193730"/>
              <a:gd name="connsiteY6" fmla="*/ 1665393 h 1718262"/>
              <a:gd name="connsiteX7" fmla="*/ 658031 w 1193730"/>
              <a:gd name="connsiteY7" fmla="*/ 1110264 h 1718262"/>
              <a:gd name="connsiteX8" fmla="*/ 574383 w 1193730"/>
              <a:gd name="connsiteY8" fmla="*/ 793044 h 1718262"/>
              <a:gd name="connsiteX9" fmla="*/ 172720 w 1193730"/>
              <a:gd name="connsiteY9" fmla="*/ 546100 h 1718262"/>
              <a:gd name="connsiteX10" fmla="*/ 96520 w 1193730"/>
              <a:gd name="connsiteY10" fmla="*/ 454660 h 1718262"/>
              <a:gd name="connsiteX11" fmla="*/ 50800 w 1193730"/>
              <a:gd name="connsiteY11" fmla="*/ 256540 h 1718262"/>
              <a:gd name="connsiteX12" fmla="*/ 35560 w 1193730"/>
              <a:gd name="connsiteY12" fmla="*/ 27940 h 1718262"/>
              <a:gd name="connsiteX0" fmla="*/ 35560 w 1193730"/>
              <a:gd name="connsiteY0" fmla="*/ 27940 h 1718262"/>
              <a:gd name="connsiteX1" fmla="*/ 264160 w 1193730"/>
              <a:gd name="connsiteY1" fmla="*/ 88900 h 1718262"/>
              <a:gd name="connsiteX2" fmla="*/ 340360 w 1193730"/>
              <a:gd name="connsiteY2" fmla="*/ 119380 h 1718262"/>
              <a:gd name="connsiteX3" fmla="*/ 574384 w 1193730"/>
              <a:gd name="connsiteY3" fmla="*/ 237913 h 1718262"/>
              <a:gd name="connsiteX4" fmla="*/ 706120 w 1193730"/>
              <a:gd name="connsiteY4" fmla="*/ 485140 h 1718262"/>
              <a:gd name="connsiteX5" fmla="*/ 1159921 w 1193730"/>
              <a:gd name="connsiteY5" fmla="*/ 1427480 h 1718262"/>
              <a:gd name="connsiteX6" fmla="*/ 908977 w 1193730"/>
              <a:gd name="connsiteY6" fmla="*/ 1665393 h 1718262"/>
              <a:gd name="connsiteX7" fmla="*/ 658031 w 1193730"/>
              <a:gd name="connsiteY7" fmla="*/ 1110264 h 1718262"/>
              <a:gd name="connsiteX8" fmla="*/ 574383 w 1193730"/>
              <a:gd name="connsiteY8" fmla="*/ 793044 h 1718262"/>
              <a:gd name="connsiteX9" fmla="*/ 172720 w 1193730"/>
              <a:gd name="connsiteY9" fmla="*/ 546100 h 1718262"/>
              <a:gd name="connsiteX10" fmla="*/ 96520 w 1193730"/>
              <a:gd name="connsiteY10" fmla="*/ 454660 h 1718262"/>
              <a:gd name="connsiteX11" fmla="*/ 50800 w 1193730"/>
              <a:gd name="connsiteY11" fmla="*/ 256540 h 1718262"/>
              <a:gd name="connsiteX12" fmla="*/ 35560 w 1193730"/>
              <a:gd name="connsiteY12" fmla="*/ 27940 h 1718262"/>
              <a:gd name="connsiteX0" fmla="*/ 35560 w 1193730"/>
              <a:gd name="connsiteY0" fmla="*/ 27940 h 1682088"/>
              <a:gd name="connsiteX1" fmla="*/ 264160 w 1193730"/>
              <a:gd name="connsiteY1" fmla="*/ 88900 h 1682088"/>
              <a:gd name="connsiteX2" fmla="*/ 340360 w 1193730"/>
              <a:gd name="connsiteY2" fmla="*/ 119380 h 1682088"/>
              <a:gd name="connsiteX3" fmla="*/ 574384 w 1193730"/>
              <a:gd name="connsiteY3" fmla="*/ 237913 h 1682088"/>
              <a:gd name="connsiteX4" fmla="*/ 706120 w 1193730"/>
              <a:gd name="connsiteY4" fmla="*/ 485140 h 1682088"/>
              <a:gd name="connsiteX5" fmla="*/ 1159921 w 1193730"/>
              <a:gd name="connsiteY5" fmla="*/ 1427480 h 1682088"/>
              <a:gd name="connsiteX6" fmla="*/ 908977 w 1193730"/>
              <a:gd name="connsiteY6" fmla="*/ 1665393 h 1682088"/>
              <a:gd name="connsiteX7" fmla="*/ 729353 w 1193730"/>
              <a:gd name="connsiteY7" fmla="*/ 1327307 h 1682088"/>
              <a:gd name="connsiteX8" fmla="*/ 658031 w 1193730"/>
              <a:gd name="connsiteY8" fmla="*/ 1110264 h 1682088"/>
              <a:gd name="connsiteX9" fmla="*/ 574383 w 1193730"/>
              <a:gd name="connsiteY9" fmla="*/ 793044 h 1682088"/>
              <a:gd name="connsiteX10" fmla="*/ 172720 w 1193730"/>
              <a:gd name="connsiteY10" fmla="*/ 546100 h 1682088"/>
              <a:gd name="connsiteX11" fmla="*/ 96520 w 1193730"/>
              <a:gd name="connsiteY11" fmla="*/ 454660 h 1682088"/>
              <a:gd name="connsiteX12" fmla="*/ 50800 w 1193730"/>
              <a:gd name="connsiteY12" fmla="*/ 256540 h 1682088"/>
              <a:gd name="connsiteX13" fmla="*/ 35560 w 1193730"/>
              <a:gd name="connsiteY13" fmla="*/ 27940 h 1682088"/>
              <a:gd name="connsiteX0" fmla="*/ 35560 w 1193730"/>
              <a:gd name="connsiteY0" fmla="*/ 27940 h 1691827"/>
              <a:gd name="connsiteX1" fmla="*/ 264160 w 1193730"/>
              <a:gd name="connsiteY1" fmla="*/ 88900 h 1691827"/>
              <a:gd name="connsiteX2" fmla="*/ 340360 w 1193730"/>
              <a:gd name="connsiteY2" fmla="*/ 119380 h 1691827"/>
              <a:gd name="connsiteX3" fmla="*/ 574384 w 1193730"/>
              <a:gd name="connsiteY3" fmla="*/ 237913 h 1691827"/>
              <a:gd name="connsiteX4" fmla="*/ 706120 w 1193730"/>
              <a:gd name="connsiteY4" fmla="*/ 485140 h 1691827"/>
              <a:gd name="connsiteX5" fmla="*/ 1159921 w 1193730"/>
              <a:gd name="connsiteY5" fmla="*/ 1427480 h 1691827"/>
              <a:gd name="connsiteX6" fmla="*/ 908977 w 1193730"/>
              <a:gd name="connsiteY6" fmla="*/ 1665393 h 1691827"/>
              <a:gd name="connsiteX7" fmla="*/ 741680 w 1193730"/>
              <a:gd name="connsiteY7" fmla="*/ 1268873 h 1691827"/>
              <a:gd name="connsiteX8" fmla="*/ 658031 w 1193730"/>
              <a:gd name="connsiteY8" fmla="*/ 1110264 h 1691827"/>
              <a:gd name="connsiteX9" fmla="*/ 574383 w 1193730"/>
              <a:gd name="connsiteY9" fmla="*/ 793044 h 1691827"/>
              <a:gd name="connsiteX10" fmla="*/ 172720 w 1193730"/>
              <a:gd name="connsiteY10" fmla="*/ 546100 h 1691827"/>
              <a:gd name="connsiteX11" fmla="*/ 96520 w 1193730"/>
              <a:gd name="connsiteY11" fmla="*/ 454660 h 1691827"/>
              <a:gd name="connsiteX12" fmla="*/ 50800 w 1193730"/>
              <a:gd name="connsiteY12" fmla="*/ 256540 h 1691827"/>
              <a:gd name="connsiteX13" fmla="*/ 35560 w 1193730"/>
              <a:gd name="connsiteY13" fmla="*/ 27940 h 1691827"/>
              <a:gd name="connsiteX0" fmla="*/ 35560 w 1193730"/>
              <a:gd name="connsiteY0" fmla="*/ 27940 h 1691827"/>
              <a:gd name="connsiteX1" fmla="*/ 264160 w 1193730"/>
              <a:gd name="connsiteY1" fmla="*/ 88900 h 1691827"/>
              <a:gd name="connsiteX2" fmla="*/ 340360 w 1193730"/>
              <a:gd name="connsiteY2" fmla="*/ 119380 h 1691827"/>
              <a:gd name="connsiteX3" fmla="*/ 574384 w 1193730"/>
              <a:gd name="connsiteY3" fmla="*/ 237913 h 1691827"/>
              <a:gd name="connsiteX4" fmla="*/ 706120 w 1193730"/>
              <a:gd name="connsiteY4" fmla="*/ 485140 h 1691827"/>
              <a:gd name="connsiteX5" fmla="*/ 1159921 w 1193730"/>
              <a:gd name="connsiteY5" fmla="*/ 1427480 h 1691827"/>
              <a:gd name="connsiteX6" fmla="*/ 908977 w 1193730"/>
              <a:gd name="connsiteY6" fmla="*/ 1665393 h 1691827"/>
              <a:gd name="connsiteX7" fmla="*/ 741680 w 1193730"/>
              <a:gd name="connsiteY7" fmla="*/ 1268873 h 1691827"/>
              <a:gd name="connsiteX8" fmla="*/ 658031 w 1193730"/>
              <a:gd name="connsiteY8" fmla="*/ 1189568 h 1691827"/>
              <a:gd name="connsiteX9" fmla="*/ 574383 w 1193730"/>
              <a:gd name="connsiteY9" fmla="*/ 793044 h 1691827"/>
              <a:gd name="connsiteX10" fmla="*/ 172720 w 1193730"/>
              <a:gd name="connsiteY10" fmla="*/ 546100 h 1691827"/>
              <a:gd name="connsiteX11" fmla="*/ 96520 w 1193730"/>
              <a:gd name="connsiteY11" fmla="*/ 454660 h 1691827"/>
              <a:gd name="connsiteX12" fmla="*/ 50800 w 1193730"/>
              <a:gd name="connsiteY12" fmla="*/ 256540 h 1691827"/>
              <a:gd name="connsiteX13" fmla="*/ 35560 w 1193730"/>
              <a:gd name="connsiteY13" fmla="*/ 27940 h 1691827"/>
              <a:gd name="connsiteX0" fmla="*/ 35560 w 1193730"/>
              <a:gd name="connsiteY0" fmla="*/ 27940 h 1678610"/>
              <a:gd name="connsiteX1" fmla="*/ 264160 w 1193730"/>
              <a:gd name="connsiteY1" fmla="*/ 88900 h 1678610"/>
              <a:gd name="connsiteX2" fmla="*/ 340360 w 1193730"/>
              <a:gd name="connsiteY2" fmla="*/ 119380 h 1678610"/>
              <a:gd name="connsiteX3" fmla="*/ 574384 w 1193730"/>
              <a:gd name="connsiteY3" fmla="*/ 237913 h 1678610"/>
              <a:gd name="connsiteX4" fmla="*/ 706120 w 1193730"/>
              <a:gd name="connsiteY4" fmla="*/ 485140 h 1678610"/>
              <a:gd name="connsiteX5" fmla="*/ 1159921 w 1193730"/>
              <a:gd name="connsiteY5" fmla="*/ 1427480 h 1678610"/>
              <a:gd name="connsiteX6" fmla="*/ 908977 w 1193730"/>
              <a:gd name="connsiteY6" fmla="*/ 1665393 h 1678610"/>
              <a:gd name="connsiteX7" fmla="*/ 825328 w 1193730"/>
              <a:gd name="connsiteY7" fmla="*/ 1348177 h 1678610"/>
              <a:gd name="connsiteX8" fmla="*/ 658031 w 1193730"/>
              <a:gd name="connsiteY8" fmla="*/ 1189568 h 1678610"/>
              <a:gd name="connsiteX9" fmla="*/ 574383 w 1193730"/>
              <a:gd name="connsiteY9" fmla="*/ 793044 h 1678610"/>
              <a:gd name="connsiteX10" fmla="*/ 172720 w 1193730"/>
              <a:gd name="connsiteY10" fmla="*/ 546100 h 1678610"/>
              <a:gd name="connsiteX11" fmla="*/ 96520 w 1193730"/>
              <a:gd name="connsiteY11" fmla="*/ 454660 h 1678610"/>
              <a:gd name="connsiteX12" fmla="*/ 50800 w 1193730"/>
              <a:gd name="connsiteY12" fmla="*/ 256540 h 1678610"/>
              <a:gd name="connsiteX13" fmla="*/ 35560 w 1193730"/>
              <a:gd name="connsiteY13" fmla="*/ 27940 h 1678610"/>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172720 w 1193730"/>
              <a:gd name="connsiteY10" fmla="*/ 546100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07087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574383 w 1193730"/>
              <a:gd name="connsiteY10" fmla="*/ 713742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574383 w 1193730"/>
              <a:gd name="connsiteY10" fmla="*/ 713742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3730" h="1610972">
                <a:moveTo>
                  <a:pt x="35560" y="27940"/>
                </a:moveTo>
                <a:cubicBezTo>
                  <a:pt x="71120" y="0"/>
                  <a:pt x="213360" y="73660"/>
                  <a:pt x="264160" y="88900"/>
                </a:cubicBezTo>
                <a:cubicBezTo>
                  <a:pt x="314960" y="104140"/>
                  <a:pt x="288656" y="94544"/>
                  <a:pt x="340360" y="119380"/>
                </a:cubicBezTo>
                <a:cubicBezTo>
                  <a:pt x="392064" y="144216"/>
                  <a:pt x="574384" y="237913"/>
                  <a:pt x="574384" y="237913"/>
                </a:cubicBezTo>
                <a:cubicBezTo>
                  <a:pt x="635344" y="298873"/>
                  <a:pt x="608531" y="286879"/>
                  <a:pt x="706120" y="485140"/>
                </a:cubicBezTo>
                <a:cubicBezTo>
                  <a:pt x="803709" y="683401"/>
                  <a:pt x="1126112" y="1243988"/>
                  <a:pt x="1159921" y="1427480"/>
                </a:cubicBezTo>
                <a:cubicBezTo>
                  <a:pt x="1193730" y="1610972"/>
                  <a:pt x="964741" y="1599308"/>
                  <a:pt x="908976" y="1586091"/>
                </a:cubicBezTo>
                <a:cubicBezTo>
                  <a:pt x="853211" y="1572874"/>
                  <a:pt x="867152" y="1414264"/>
                  <a:pt x="825328" y="1348177"/>
                </a:cubicBezTo>
                <a:cubicBezTo>
                  <a:pt x="783504" y="1282090"/>
                  <a:pt x="699855" y="1282090"/>
                  <a:pt x="658031" y="1189568"/>
                </a:cubicBezTo>
                <a:cubicBezTo>
                  <a:pt x="616207" y="1097046"/>
                  <a:pt x="588324" y="872348"/>
                  <a:pt x="574383" y="793044"/>
                </a:cubicBezTo>
                <a:cubicBezTo>
                  <a:pt x="560442" y="713740"/>
                  <a:pt x="588324" y="753394"/>
                  <a:pt x="574383" y="713742"/>
                </a:cubicBezTo>
                <a:cubicBezTo>
                  <a:pt x="560442" y="674090"/>
                  <a:pt x="570379" y="598313"/>
                  <a:pt x="490735" y="555133"/>
                </a:cubicBezTo>
                <a:cubicBezTo>
                  <a:pt x="411091" y="511953"/>
                  <a:pt x="169843" y="504426"/>
                  <a:pt x="96520" y="454660"/>
                </a:cubicBezTo>
                <a:cubicBezTo>
                  <a:pt x="23198" y="404895"/>
                  <a:pt x="63500" y="327660"/>
                  <a:pt x="50800" y="256540"/>
                </a:cubicBezTo>
                <a:cubicBezTo>
                  <a:pt x="38100" y="185420"/>
                  <a:pt x="0" y="55880"/>
                  <a:pt x="35560" y="2794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 name="Freeform 69"/>
          <p:cNvSpPr/>
          <p:nvPr/>
        </p:nvSpPr>
        <p:spPr>
          <a:xfrm>
            <a:off x="4010660" y="3291840"/>
            <a:ext cx="1689100" cy="2672080"/>
          </a:xfrm>
          <a:custGeom>
            <a:avLst/>
            <a:gdLst>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85140 w 1689100"/>
              <a:gd name="connsiteY25" fmla="*/ 1920240 h 2814320"/>
              <a:gd name="connsiteX26" fmla="*/ 485140 w 1689100"/>
              <a:gd name="connsiteY26" fmla="*/ 178308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85140 w 1689100"/>
              <a:gd name="connsiteY26" fmla="*/ 178308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08940 w 1689100"/>
              <a:gd name="connsiteY26" fmla="*/ 173736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32740 w 1689100"/>
              <a:gd name="connsiteY22" fmla="*/ 242316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08940 w 1689100"/>
              <a:gd name="connsiteY26" fmla="*/ 173736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1780"/>
              <a:gd name="connsiteX1" fmla="*/ 287020 w 1689100"/>
              <a:gd name="connsiteY1" fmla="*/ 106680 h 2811780"/>
              <a:gd name="connsiteX2" fmla="*/ 515620 w 1689100"/>
              <a:gd name="connsiteY2" fmla="*/ 670560 h 2811780"/>
              <a:gd name="connsiteX3" fmla="*/ 683260 w 1689100"/>
              <a:gd name="connsiteY3" fmla="*/ 1021080 h 2811780"/>
              <a:gd name="connsiteX4" fmla="*/ 698500 w 1689100"/>
              <a:gd name="connsiteY4" fmla="*/ 1280160 h 2811780"/>
              <a:gd name="connsiteX5" fmla="*/ 1064260 w 1689100"/>
              <a:gd name="connsiteY5" fmla="*/ 1645920 h 2811780"/>
              <a:gd name="connsiteX6" fmla="*/ 1323340 w 1689100"/>
              <a:gd name="connsiteY6" fmla="*/ 1981200 h 2811780"/>
              <a:gd name="connsiteX7" fmla="*/ 1643380 w 1689100"/>
              <a:gd name="connsiteY7" fmla="*/ 2301240 h 2811780"/>
              <a:gd name="connsiteX8" fmla="*/ 1597660 w 1689100"/>
              <a:gd name="connsiteY8" fmla="*/ 2423160 h 2811780"/>
              <a:gd name="connsiteX9" fmla="*/ 1658620 w 1689100"/>
              <a:gd name="connsiteY9" fmla="*/ 2514600 h 2811780"/>
              <a:gd name="connsiteX10" fmla="*/ 1658620 w 1689100"/>
              <a:gd name="connsiteY10" fmla="*/ 2606040 h 2811780"/>
              <a:gd name="connsiteX11" fmla="*/ 1490980 w 1689100"/>
              <a:gd name="connsiteY11" fmla="*/ 2636520 h 2811780"/>
              <a:gd name="connsiteX12" fmla="*/ 1399540 w 1689100"/>
              <a:gd name="connsiteY12" fmla="*/ 2667000 h 2811780"/>
              <a:gd name="connsiteX13" fmla="*/ 1033780 w 1689100"/>
              <a:gd name="connsiteY13" fmla="*/ 2667000 h 2811780"/>
              <a:gd name="connsiteX14" fmla="*/ 896620 w 1689100"/>
              <a:gd name="connsiteY14" fmla="*/ 2651760 h 2811780"/>
              <a:gd name="connsiteX15" fmla="*/ 805180 w 1689100"/>
              <a:gd name="connsiteY15" fmla="*/ 2575560 h 2811780"/>
              <a:gd name="connsiteX16" fmla="*/ 683260 w 1689100"/>
              <a:gd name="connsiteY16" fmla="*/ 2392680 h 2811780"/>
              <a:gd name="connsiteX17" fmla="*/ 591820 w 1689100"/>
              <a:gd name="connsiteY17" fmla="*/ 2407920 h 2811780"/>
              <a:gd name="connsiteX18" fmla="*/ 713740 w 1689100"/>
              <a:gd name="connsiteY18" fmla="*/ 2727960 h 2811780"/>
              <a:gd name="connsiteX19" fmla="*/ 728980 w 1689100"/>
              <a:gd name="connsiteY19" fmla="*/ 2804160 h 2811780"/>
              <a:gd name="connsiteX20" fmla="*/ 591820 w 1689100"/>
              <a:gd name="connsiteY20" fmla="*/ 2758440 h 2811780"/>
              <a:gd name="connsiteX21" fmla="*/ 454660 w 1689100"/>
              <a:gd name="connsiteY21" fmla="*/ 2484120 h 2811780"/>
              <a:gd name="connsiteX22" fmla="*/ 332740 w 1689100"/>
              <a:gd name="connsiteY22" fmla="*/ 2423160 h 2811780"/>
              <a:gd name="connsiteX23" fmla="*/ 347980 w 1689100"/>
              <a:gd name="connsiteY23" fmla="*/ 2133600 h 2811780"/>
              <a:gd name="connsiteX24" fmla="*/ 317500 w 1689100"/>
              <a:gd name="connsiteY24" fmla="*/ 2042160 h 2811780"/>
              <a:gd name="connsiteX25" fmla="*/ 408940 w 1689100"/>
              <a:gd name="connsiteY25" fmla="*/ 1889760 h 2811780"/>
              <a:gd name="connsiteX26" fmla="*/ 408940 w 1689100"/>
              <a:gd name="connsiteY26" fmla="*/ 1737360 h 2811780"/>
              <a:gd name="connsiteX27" fmla="*/ 271780 w 1689100"/>
              <a:gd name="connsiteY27" fmla="*/ 1478280 h 2811780"/>
              <a:gd name="connsiteX28" fmla="*/ 43180 w 1689100"/>
              <a:gd name="connsiteY28" fmla="*/ 1341120 h 2811780"/>
              <a:gd name="connsiteX29" fmla="*/ 12700 w 1689100"/>
              <a:gd name="connsiteY29" fmla="*/ 1082040 h 2811780"/>
              <a:gd name="connsiteX30" fmla="*/ 58420 w 1689100"/>
              <a:gd name="connsiteY30" fmla="*/ 807720 h 2811780"/>
              <a:gd name="connsiteX31" fmla="*/ 119380 w 1689100"/>
              <a:gd name="connsiteY31" fmla="*/ 457200 h 2811780"/>
              <a:gd name="connsiteX32" fmla="*/ 134620 w 1689100"/>
              <a:gd name="connsiteY32" fmla="*/ 213360 h 2811780"/>
              <a:gd name="connsiteX33" fmla="*/ 149860 w 1689100"/>
              <a:gd name="connsiteY33" fmla="*/ 30480 h 2811780"/>
              <a:gd name="connsiteX0" fmla="*/ 149860 w 1689100"/>
              <a:gd name="connsiteY0" fmla="*/ 30480 h 2862580"/>
              <a:gd name="connsiteX1" fmla="*/ 287020 w 1689100"/>
              <a:gd name="connsiteY1" fmla="*/ 106680 h 2862580"/>
              <a:gd name="connsiteX2" fmla="*/ 515620 w 1689100"/>
              <a:gd name="connsiteY2" fmla="*/ 670560 h 2862580"/>
              <a:gd name="connsiteX3" fmla="*/ 683260 w 1689100"/>
              <a:gd name="connsiteY3" fmla="*/ 1021080 h 2862580"/>
              <a:gd name="connsiteX4" fmla="*/ 698500 w 1689100"/>
              <a:gd name="connsiteY4" fmla="*/ 1280160 h 2862580"/>
              <a:gd name="connsiteX5" fmla="*/ 1064260 w 1689100"/>
              <a:gd name="connsiteY5" fmla="*/ 1645920 h 2862580"/>
              <a:gd name="connsiteX6" fmla="*/ 1323340 w 1689100"/>
              <a:gd name="connsiteY6" fmla="*/ 1981200 h 2862580"/>
              <a:gd name="connsiteX7" fmla="*/ 1643380 w 1689100"/>
              <a:gd name="connsiteY7" fmla="*/ 2301240 h 2862580"/>
              <a:gd name="connsiteX8" fmla="*/ 1597660 w 1689100"/>
              <a:gd name="connsiteY8" fmla="*/ 2423160 h 2862580"/>
              <a:gd name="connsiteX9" fmla="*/ 1658620 w 1689100"/>
              <a:gd name="connsiteY9" fmla="*/ 2514600 h 2862580"/>
              <a:gd name="connsiteX10" fmla="*/ 1658620 w 1689100"/>
              <a:gd name="connsiteY10" fmla="*/ 2606040 h 2862580"/>
              <a:gd name="connsiteX11" fmla="*/ 1490980 w 1689100"/>
              <a:gd name="connsiteY11" fmla="*/ 2636520 h 2862580"/>
              <a:gd name="connsiteX12" fmla="*/ 1399540 w 1689100"/>
              <a:gd name="connsiteY12" fmla="*/ 2667000 h 2862580"/>
              <a:gd name="connsiteX13" fmla="*/ 1033780 w 1689100"/>
              <a:gd name="connsiteY13" fmla="*/ 2667000 h 2862580"/>
              <a:gd name="connsiteX14" fmla="*/ 896620 w 1689100"/>
              <a:gd name="connsiteY14" fmla="*/ 2651760 h 2862580"/>
              <a:gd name="connsiteX15" fmla="*/ 805180 w 1689100"/>
              <a:gd name="connsiteY15" fmla="*/ 2575560 h 2862580"/>
              <a:gd name="connsiteX16" fmla="*/ 683260 w 1689100"/>
              <a:gd name="connsiteY16" fmla="*/ 2392680 h 2862580"/>
              <a:gd name="connsiteX17" fmla="*/ 591820 w 1689100"/>
              <a:gd name="connsiteY17" fmla="*/ 2407920 h 2862580"/>
              <a:gd name="connsiteX18" fmla="*/ 728980 w 1689100"/>
              <a:gd name="connsiteY18" fmla="*/ 2804160 h 2862580"/>
              <a:gd name="connsiteX19" fmla="*/ 591820 w 1689100"/>
              <a:gd name="connsiteY19" fmla="*/ 2758440 h 2862580"/>
              <a:gd name="connsiteX20" fmla="*/ 454660 w 1689100"/>
              <a:gd name="connsiteY20" fmla="*/ 2484120 h 2862580"/>
              <a:gd name="connsiteX21" fmla="*/ 332740 w 1689100"/>
              <a:gd name="connsiteY21" fmla="*/ 2423160 h 2862580"/>
              <a:gd name="connsiteX22" fmla="*/ 347980 w 1689100"/>
              <a:gd name="connsiteY22" fmla="*/ 2133600 h 2862580"/>
              <a:gd name="connsiteX23" fmla="*/ 317500 w 1689100"/>
              <a:gd name="connsiteY23" fmla="*/ 2042160 h 2862580"/>
              <a:gd name="connsiteX24" fmla="*/ 408940 w 1689100"/>
              <a:gd name="connsiteY24" fmla="*/ 1889760 h 2862580"/>
              <a:gd name="connsiteX25" fmla="*/ 408940 w 1689100"/>
              <a:gd name="connsiteY25" fmla="*/ 1737360 h 2862580"/>
              <a:gd name="connsiteX26" fmla="*/ 271780 w 1689100"/>
              <a:gd name="connsiteY26" fmla="*/ 1478280 h 2862580"/>
              <a:gd name="connsiteX27" fmla="*/ 43180 w 1689100"/>
              <a:gd name="connsiteY27" fmla="*/ 1341120 h 2862580"/>
              <a:gd name="connsiteX28" fmla="*/ 12700 w 1689100"/>
              <a:gd name="connsiteY28" fmla="*/ 1082040 h 2862580"/>
              <a:gd name="connsiteX29" fmla="*/ 58420 w 1689100"/>
              <a:gd name="connsiteY29" fmla="*/ 807720 h 2862580"/>
              <a:gd name="connsiteX30" fmla="*/ 119380 w 1689100"/>
              <a:gd name="connsiteY30" fmla="*/ 457200 h 2862580"/>
              <a:gd name="connsiteX31" fmla="*/ 134620 w 1689100"/>
              <a:gd name="connsiteY31" fmla="*/ 213360 h 2862580"/>
              <a:gd name="connsiteX32" fmla="*/ 149860 w 1689100"/>
              <a:gd name="connsiteY32" fmla="*/ 30480 h 2862580"/>
              <a:gd name="connsiteX0" fmla="*/ 149860 w 1689100"/>
              <a:gd name="connsiteY0" fmla="*/ 30480 h 2771140"/>
              <a:gd name="connsiteX1" fmla="*/ 287020 w 1689100"/>
              <a:gd name="connsiteY1" fmla="*/ 106680 h 2771140"/>
              <a:gd name="connsiteX2" fmla="*/ 515620 w 1689100"/>
              <a:gd name="connsiteY2" fmla="*/ 670560 h 2771140"/>
              <a:gd name="connsiteX3" fmla="*/ 683260 w 1689100"/>
              <a:gd name="connsiteY3" fmla="*/ 1021080 h 2771140"/>
              <a:gd name="connsiteX4" fmla="*/ 698500 w 1689100"/>
              <a:gd name="connsiteY4" fmla="*/ 1280160 h 2771140"/>
              <a:gd name="connsiteX5" fmla="*/ 1064260 w 1689100"/>
              <a:gd name="connsiteY5" fmla="*/ 1645920 h 2771140"/>
              <a:gd name="connsiteX6" fmla="*/ 1323340 w 1689100"/>
              <a:gd name="connsiteY6" fmla="*/ 1981200 h 2771140"/>
              <a:gd name="connsiteX7" fmla="*/ 1643380 w 1689100"/>
              <a:gd name="connsiteY7" fmla="*/ 2301240 h 2771140"/>
              <a:gd name="connsiteX8" fmla="*/ 1597660 w 1689100"/>
              <a:gd name="connsiteY8" fmla="*/ 2423160 h 2771140"/>
              <a:gd name="connsiteX9" fmla="*/ 1658620 w 1689100"/>
              <a:gd name="connsiteY9" fmla="*/ 2514600 h 2771140"/>
              <a:gd name="connsiteX10" fmla="*/ 1658620 w 1689100"/>
              <a:gd name="connsiteY10" fmla="*/ 2606040 h 2771140"/>
              <a:gd name="connsiteX11" fmla="*/ 1490980 w 1689100"/>
              <a:gd name="connsiteY11" fmla="*/ 2636520 h 2771140"/>
              <a:gd name="connsiteX12" fmla="*/ 1399540 w 1689100"/>
              <a:gd name="connsiteY12" fmla="*/ 2667000 h 2771140"/>
              <a:gd name="connsiteX13" fmla="*/ 1033780 w 1689100"/>
              <a:gd name="connsiteY13" fmla="*/ 2667000 h 2771140"/>
              <a:gd name="connsiteX14" fmla="*/ 896620 w 1689100"/>
              <a:gd name="connsiteY14" fmla="*/ 2651760 h 2771140"/>
              <a:gd name="connsiteX15" fmla="*/ 805180 w 1689100"/>
              <a:gd name="connsiteY15" fmla="*/ 2575560 h 2771140"/>
              <a:gd name="connsiteX16" fmla="*/ 683260 w 1689100"/>
              <a:gd name="connsiteY16" fmla="*/ 2392680 h 2771140"/>
              <a:gd name="connsiteX17" fmla="*/ 591820 w 1689100"/>
              <a:gd name="connsiteY17" fmla="*/ 2407920 h 2771140"/>
              <a:gd name="connsiteX18" fmla="*/ 591820 w 1689100"/>
              <a:gd name="connsiteY18" fmla="*/ 2758440 h 2771140"/>
              <a:gd name="connsiteX19" fmla="*/ 454660 w 1689100"/>
              <a:gd name="connsiteY19" fmla="*/ 2484120 h 2771140"/>
              <a:gd name="connsiteX20" fmla="*/ 332740 w 1689100"/>
              <a:gd name="connsiteY20" fmla="*/ 2423160 h 2771140"/>
              <a:gd name="connsiteX21" fmla="*/ 347980 w 1689100"/>
              <a:gd name="connsiteY21" fmla="*/ 2133600 h 2771140"/>
              <a:gd name="connsiteX22" fmla="*/ 317500 w 1689100"/>
              <a:gd name="connsiteY22" fmla="*/ 2042160 h 2771140"/>
              <a:gd name="connsiteX23" fmla="*/ 408940 w 1689100"/>
              <a:gd name="connsiteY23" fmla="*/ 1889760 h 2771140"/>
              <a:gd name="connsiteX24" fmla="*/ 408940 w 1689100"/>
              <a:gd name="connsiteY24" fmla="*/ 1737360 h 2771140"/>
              <a:gd name="connsiteX25" fmla="*/ 271780 w 1689100"/>
              <a:gd name="connsiteY25" fmla="*/ 1478280 h 2771140"/>
              <a:gd name="connsiteX26" fmla="*/ 43180 w 1689100"/>
              <a:gd name="connsiteY26" fmla="*/ 1341120 h 2771140"/>
              <a:gd name="connsiteX27" fmla="*/ 12700 w 1689100"/>
              <a:gd name="connsiteY27" fmla="*/ 1082040 h 2771140"/>
              <a:gd name="connsiteX28" fmla="*/ 58420 w 1689100"/>
              <a:gd name="connsiteY28" fmla="*/ 807720 h 2771140"/>
              <a:gd name="connsiteX29" fmla="*/ 119380 w 1689100"/>
              <a:gd name="connsiteY29" fmla="*/ 457200 h 2771140"/>
              <a:gd name="connsiteX30" fmla="*/ 134620 w 1689100"/>
              <a:gd name="connsiteY30" fmla="*/ 213360 h 2771140"/>
              <a:gd name="connsiteX31" fmla="*/ 149860 w 1689100"/>
              <a:gd name="connsiteY31" fmla="*/ 30480 h 277114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54660 w 1689100"/>
              <a:gd name="connsiteY18" fmla="*/ 2484120 h 2672080"/>
              <a:gd name="connsiteX19" fmla="*/ 332740 w 1689100"/>
              <a:gd name="connsiteY19" fmla="*/ 2423160 h 2672080"/>
              <a:gd name="connsiteX20" fmla="*/ 347980 w 1689100"/>
              <a:gd name="connsiteY20" fmla="*/ 2133600 h 2672080"/>
              <a:gd name="connsiteX21" fmla="*/ 317500 w 1689100"/>
              <a:gd name="connsiteY21" fmla="*/ 2042160 h 2672080"/>
              <a:gd name="connsiteX22" fmla="*/ 408940 w 1689100"/>
              <a:gd name="connsiteY22" fmla="*/ 1889760 h 2672080"/>
              <a:gd name="connsiteX23" fmla="*/ 408940 w 1689100"/>
              <a:gd name="connsiteY23" fmla="*/ 1737360 h 2672080"/>
              <a:gd name="connsiteX24" fmla="*/ 271780 w 1689100"/>
              <a:gd name="connsiteY24" fmla="*/ 1478280 h 2672080"/>
              <a:gd name="connsiteX25" fmla="*/ 43180 w 1689100"/>
              <a:gd name="connsiteY25" fmla="*/ 1341120 h 2672080"/>
              <a:gd name="connsiteX26" fmla="*/ 12700 w 1689100"/>
              <a:gd name="connsiteY26" fmla="*/ 1082040 h 2672080"/>
              <a:gd name="connsiteX27" fmla="*/ 58420 w 1689100"/>
              <a:gd name="connsiteY27" fmla="*/ 807720 h 2672080"/>
              <a:gd name="connsiteX28" fmla="*/ 119380 w 1689100"/>
              <a:gd name="connsiteY28" fmla="*/ 457200 h 2672080"/>
              <a:gd name="connsiteX29" fmla="*/ 134620 w 1689100"/>
              <a:gd name="connsiteY29" fmla="*/ 213360 h 2672080"/>
              <a:gd name="connsiteX30" fmla="*/ 149860 w 1689100"/>
              <a:gd name="connsiteY30"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85140 w 1689100"/>
              <a:gd name="connsiteY18" fmla="*/ 2499360 h 2672080"/>
              <a:gd name="connsiteX19" fmla="*/ 332740 w 1689100"/>
              <a:gd name="connsiteY19" fmla="*/ 2423160 h 2672080"/>
              <a:gd name="connsiteX20" fmla="*/ 347980 w 1689100"/>
              <a:gd name="connsiteY20" fmla="*/ 2133600 h 2672080"/>
              <a:gd name="connsiteX21" fmla="*/ 317500 w 1689100"/>
              <a:gd name="connsiteY21" fmla="*/ 2042160 h 2672080"/>
              <a:gd name="connsiteX22" fmla="*/ 408940 w 1689100"/>
              <a:gd name="connsiteY22" fmla="*/ 1889760 h 2672080"/>
              <a:gd name="connsiteX23" fmla="*/ 408940 w 1689100"/>
              <a:gd name="connsiteY23" fmla="*/ 1737360 h 2672080"/>
              <a:gd name="connsiteX24" fmla="*/ 271780 w 1689100"/>
              <a:gd name="connsiteY24" fmla="*/ 1478280 h 2672080"/>
              <a:gd name="connsiteX25" fmla="*/ 43180 w 1689100"/>
              <a:gd name="connsiteY25" fmla="*/ 1341120 h 2672080"/>
              <a:gd name="connsiteX26" fmla="*/ 12700 w 1689100"/>
              <a:gd name="connsiteY26" fmla="*/ 1082040 h 2672080"/>
              <a:gd name="connsiteX27" fmla="*/ 58420 w 1689100"/>
              <a:gd name="connsiteY27" fmla="*/ 807720 h 2672080"/>
              <a:gd name="connsiteX28" fmla="*/ 119380 w 1689100"/>
              <a:gd name="connsiteY28" fmla="*/ 457200 h 2672080"/>
              <a:gd name="connsiteX29" fmla="*/ 134620 w 1689100"/>
              <a:gd name="connsiteY29" fmla="*/ 213360 h 2672080"/>
              <a:gd name="connsiteX30" fmla="*/ 149860 w 1689100"/>
              <a:gd name="connsiteY30"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32740 w 1689100"/>
              <a:gd name="connsiteY18" fmla="*/ 2423160 h 2672080"/>
              <a:gd name="connsiteX19" fmla="*/ 347980 w 1689100"/>
              <a:gd name="connsiteY19" fmla="*/ 2133600 h 2672080"/>
              <a:gd name="connsiteX20" fmla="*/ 317500 w 1689100"/>
              <a:gd name="connsiteY20" fmla="*/ 2042160 h 2672080"/>
              <a:gd name="connsiteX21" fmla="*/ 408940 w 1689100"/>
              <a:gd name="connsiteY21" fmla="*/ 1889760 h 2672080"/>
              <a:gd name="connsiteX22" fmla="*/ 408940 w 1689100"/>
              <a:gd name="connsiteY22" fmla="*/ 1737360 h 2672080"/>
              <a:gd name="connsiteX23" fmla="*/ 271780 w 1689100"/>
              <a:gd name="connsiteY23" fmla="*/ 1478280 h 2672080"/>
              <a:gd name="connsiteX24" fmla="*/ 43180 w 1689100"/>
              <a:gd name="connsiteY24" fmla="*/ 1341120 h 2672080"/>
              <a:gd name="connsiteX25" fmla="*/ 12700 w 1689100"/>
              <a:gd name="connsiteY25" fmla="*/ 1082040 h 2672080"/>
              <a:gd name="connsiteX26" fmla="*/ 58420 w 1689100"/>
              <a:gd name="connsiteY26" fmla="*/ 807720 h 2672080"/>
              <a:gd name="connsiteX27" fmla="*/ 119380 w 1689100"/>
              <a:gd name="connsiteY27" fmla="*/ 457200 h 2672080"/>
              <a:gd name="connsiteX28" fmla="*/ 134620 w 1689100"/>
              <a:gd name="connsiteY28" fmla="*/ 213360 h 2672080"/>
              <a:gd name="connsiteX29" fmla="*/ 149860 w 1689100"/>
              <a:gd name="connsiteY29"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47980 w 1689100"/>
              <a:gd name="connsiteY18" fmla="*/ 2133600 h 2672080"/>
              <a:gd name="connsiteX19" fmla="*/ 317500 w 1689100"/>
              <a:gd name="connsiteY19" fmla="*/ 2042160 h 2672080"/>
              <a:gd name="connsiteX20" fmla="*/ 408940 w 1689100"/>
              <a:gd name="connsiteY20" fmla="*/ 1889760 h 2672080"/>
              <a:gd name="connsiteX21" fmla="*/ 408940 w 1689100"/>
              <a:gd name="connsiteY21" fmla="*/ 1737360 h 2672080"/>
              <a:gd name="connsiteX22" fmla="*/ 271780 w 1689100"/>
              <a:gd name="connsiteY22" fmla="*/ 1478280 h 2672080"/>
              <a:gd name="connsiteX23" fmla="*/ 43180 w 1689100"/>
              <a:gd name="connsiteY23" fmla="*/ 1341120 h 2672080"/>
              <a:gd name="connsiteX24" fmla="*/ 12700 w 1689100"/>
              <a:gd name="connsiteY24" fmla="*/ 1082040 h 2672080"/>
              <a:gd name="connsiteX25" fmla="*/ 58420 w 1689100"/>
              <a:gd name="connsiteY25" fmla="*/ 807720 h 2672080"/>
              <a:gd name="connsiteX26" fmla="*/ 119380 w 1689100"/>
              <a:gd name="connsiteY26" fmla="*/ 457200 h 2672080"/>
              <a:gd name="connsiteX27" fmla="*/ 134620 w 1689100"/>
              <a:gd name="connsiteY27" fmla="*/ 213360 h 2672080"/>
              <a:gd name="connsiteX28" fmla="*/ 149860 w 1689100"/>
              <a:gd name="connsiteY28"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17500 w 1689100"/>
              <a:gd name="connsiteY18" fmla="*/ 2042160 h 2672080"/>
              <a:gd name="connsiteX19" fmla="*/ 408940 w 1689100"/>
              <a:gd name="connsiteY19" fmla="*/ 1889760 h 2672080"/>
              <a:gd name="connsiteX20" fmla="*/ 408940 w 1689100"/>
              <a:gd name="connsiteY20" fmla="*/ 1737360 h 2672080"/>
              <a:gd name="connsiteX21" fmla="*/ 271780 w 1689100"/>
              <a:gd name="connsiteY21" fmla="*/ 1478280 h 2672080"/>
              <a:gd name="connsiteX22" fmla="*/ 43180 w 1689100"/>
              <a:gd name="connsiteY22" fmla="*/ 1341120 h 2672080"/>
              <a:gd name="connsiteX23" fmla="*/ 12700 w 1689100"/>
              <a:gd name="connsiteY23" fmla="*/ 1082040 h 2672080"/>
              <a:gd name="connsiteX24" fmla="*/ 58420 w 1689100"/>
              <a:gd name="connsiteY24" fmla="*/ 807720 h 2672080"/>
              <a:gd name="connsiteX25" fmla="*/ 119380 w 1689100"/>
              <a:gd name="connsiteY25" fmla="*/ 457200 h 2672080"/>
              <a:gd name="connsiteX26" fmla="*/ 134620 w 1689100"/>
              <a:gd name="connsiteY26" fmla="*/ 213360 h 2672080"/>
              <a:gd name="connsiteX27" fmla="*/ 149860 w 1689100"/>
              <a:gd name="connsiteY27"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08940 w 1689100"/>
              <a:gd name="connsiteY18" fmla="*/ 1889760 h 2672080"/>
              <a:gd name="connsiteX19" fmla="*/ 408940 w 1689100"/>
              <a:gd name="connsiteY19" fmla="*/ 1737360 h 2672080"/>
              <a:gd name="connsiteX20" fmla="*/ 271780 w 1689100"/>
              <a:gd name="connsiteY20" fmla="*/ 1478280 h 2672080"/>
              <a:gd name="connsiteX21" fmla="*/ 43180 w 1689100"/>
              <a:gd name="connsiteY21" fmla="*/ 1341120 h 2672080"/>
              <a:gd name="connsiteX22" fmla="*/ 12700 w 1689100"/>
              <a:gd name="connsiteY22" fmla="*/ 1082040 h 2672080"/>
              <a:gd name="connsiteX23" fmla="*/ 58420 w 1689100"/>
              <a:gd name="connsiteY23" fmla="*/ 807720 h 2672080"/>
              <a:gd name="connsiteX24" fmla="*/ 119380 w 1689100"/>
              <a:gd name="connsiteY24" fmla="*/ 457200 h 2672080"/>
              <a:gd name="connsiteX25" fmla="*/ 134620 w 1689100"/>
              <a:gd name="connsiteY25" fmla="*/ 213360 h 2672080"/>
              <a:gd name="connsiteX26" fmla="*/ 149860 w 1689100"/>
              <a:gd name="connsiteY26" fmla="*/ 30480 h 26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9100" h="2672080">
                <a:moveTo>
                  <a:pt x="149860" y="30480"/>
                </a:moveTo>
                <a:cubicBezTo>
                  <a:pt x="175260" y="12700"/>
                  <a:pt x="226060" y="0"/>
                  <a:pt x="287020" y="106680"/>
                </a:cubicBezTo>
                <a:cubicBezTo>
                  <a:pt x="347980" y="213360"/>
                  <a:pt x="449580" y="518160"/>
                  <a:pt x="515620" y="670560"/>
                </a:cubicBezTo>
                <a:cubicBezTo>
                  <a:pt x="581660" y="822960"/>
                  <a:pt x="652780" y="919480"/>
                  <a:pt x="683260" y="1021080"/>
                </a:cubicBezTo>
                <a:cubicBezTo>
                  <a:pt x="713740" y="1122680"/>
                  <a:pt x="635000" y="1176020"/>
                  <a:pt x="698500" y="1280160"/>
                </a:cubicBezTo>
                <a:cubicBezTo>
                  <a:pt x="762000" y="1384300"/>
                  <a:pt x="960120" y="1529080"/>
                  <a:pt x="1064260" y="1645920"/>
                </a:cubicBezTo>
                <a:cubicBezTo>
                  <a:pt x="1168400" y="1762760"/>
                  <a:pt x="1226820" y="1871980"/>
                  <a:pt x="1323340" y="1981200"/>
                </a:cubicBezTo>
                <a:cubicBezTo>
                  <a:pt x="1419860" y="2090420"/>
                  <a:pt x="1597660" y="2227580"/>
                  <a:pt x="1643380" y="2301240"/>
                </a:cubicBezTo>
                <a:cubicBezTo>
                  <a:pt x="1689100" y="2374900"/>
                  <a:pt x="1595120" y="2387600"/>
                  <a:pt x="1597660" y="2423160"/>
                </a:cubicBezTo>
                <a:cubicBezTo>
                  <a:pt x="1600200" y="2458720"/>
                  <a:pt x="1648460" y="2484120"/>
                  <a:pt x="1658620" y="2514600"/>
                </a:cubicBezTo>
                <a:cubicBezTo>
                  <a:pt x="1668780" y="2545080"/>
                  <a:pt x="1686560" y="2585720"/>
                  <a:pt x="1658620" y="2606040"/>
                </a:cubicBezTo>
                <a:cubicBezTo>
                  <a:pt x="1630680" y="2626360"/>
                  <a:pt x="1534160" y="2626360"/>
                  <a:pt x="1490980" y="2636520"/>
                </a:cubicBezTo>
                <a:cubicBezTo>
                  <a:pt x="1447800" y="2646680"/>
                  <a:pt x="1475740" y="2661920"/>
                  <a:pt x="1399540" y="2667000"/>
                </a:cubicBezTo>
                <a:cubicBezTo>
                  <a:pt x="1323340" y="2672080"/>
                  <a:pt x="1117600" y="2669540"/>
                  <a:pt x="1033780" y="2667000"/>
                </a:cubicBezTo>
                <a:cubicBezTo>
                  <a:pt x="949960" y="2664460"/>
                  <a:pt x="934720" y="2667000"/>
                  <a:pt x="896620" y="2651760"/>
                </a:cubicBezTo>
                <a:cubicBezTo>
                  <a:pt x="858520" y="2636520"/>
                  <a:pt x="840740" y="2618740"/>
                  <a:pt x="805180" y="2575560"/>
                </a:cubicBezTo>
                <a:cubicBezTo>
                  <a:pt x="769620" y="2532380"/>
                  <a:pt x="718820" y="2420620"/>
                  <a:pt x="683260" y="2392680"/>
                </a:cubicBezTo>
                <a:cubicBezTo>
                  <a:pt x="647700" y="2364740"/>
                  <a:pt x="637540" y="2491740"/>
                  <a:pt x="591820" y="2407920"/>
                </a:cubicBezTo>
                <a:cubicBezTo>
                  <a:pt x="546100" y="2324100"/>
                  <a:pt x="439420" y="2001520"/>
                  <a:pt x="408940" y="1889760"/>
                </a:cubicBezTo>
                <a:cubicBezTo>
                  <a:pt x="378460" y="1778000"/>
                  <a:pt x="431800" y="1805940"/>
                  <a:pt x="408940" y="1737360"/>
                </a:cubicBezTo>
                <a:cubicBezTo>
                  <a:pt x="386080" y="1668780"/>
                  <a:pt x="332740" y="1544320"/>
                  <a:pt x="271780" y="1478280"/>
                </a:cubicBezTo>
                <a:cubicBezTo>
                  <a:pt x="210820" y="1412240"/>
                  <a:pt x="86360" y="1407160"/>
                  <a:pt x="43180" y="1341120"/>
                </a:cubicBezTo>
                <a:cubicBezTo>
                  <a:pt x="0" y="1275080"/>
                  <a:pt x="10160" y="1170940"/>
                  <a:pt x="12700" y="1082040"/>
                </a:cubicBezTo>
                <a:cubicBezTo>
                  <a:pt x="15240" y="993140"/>
                  <a:pt x="40640" y="911860"/>
                  <a:pt x="58420" y="807720"/>
                </a:cubicBezTo>
                <a:cubicBezTo>
                  <a:pt x="76200" y="703580"/>
                  <a:pt x="106680" y="556260"/>
                  <a:pt x="119380" y="457200"/>
                </a:cubicBezTo>
                <a:cubicBezTo>
                  <a:pt x="132080" y="358140"/>
                  <a:pt x="129540" y="281940"/>
                  <a:pt x="134620" y="213360"/>
                </a:cubicBezTo>
                <a:cubicBezTo>
                  <a:pt x="139700" y="144780"/>
                  <a:pt x="124460" y="48260"/>
                  <a:pt x="149860" y="3048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567180" y="2179320"/>
            <a:ext cx="2570480" cy="2522220"/>
          </a:xfrm>
          <a:custGeom>
            <a:avLst/>
            <a:gdLst>
              <a:gd name="connsiteX0" fmla="*/ 139700 w 2570480"/>
              <a:gd name="connsiteY0" fmla="*/ 320040 h 2522220"/>
              <a:gd name="connsiteX1" fmla="*/ 48260 w 2570480"/>
              <a:gd name="connsiteY1" fmla="*/ 137160 h 2522220"/>
              <a:gd name="connsiteX2" fmla="*/ 429260 w 2570480"/>
              <a:gd name="connsiteY2" fmla="*/ 15240 h 2522220"/>
              <a:gd name="connsiteX3" fmla="*/ 1008380 w 2570480"/>
              <a:gd name="connsiteY3" fmla="*/ 45720 h 2522220"/>
              <a:gd name="connsiteX4" fmla="*/ 1465580 w 2570480"/>
              <a:gd name="connsiteY4" fmla="*/ 198120 h 2522220"/>
              <a:gd name="connsiteX5" fmla="*/ 1648460 w 2570480"/>
              <a:gd name="connsiteY5" fmla="*/ 426720 h 2522220"/>
              <a:gd name="connsiteX6" fmla="*/ 1785620 w 2570480"/>
              <a:gd name="connsiteY6" fmla="*/ 579120 h 2522220"/>
              <a:gd name="connsiteX7" fmla="*/ 1907540 w 2570480"/>
              <a:gd name="connsiteY7" fmla="*/ 822960 h 2522220"/>
              <a:gd name="connsiteX8" fmla="*/ 2044700 w 2570480"/>
              <a:gd name="connsiteY8" fmla="*/ 990600 h 2522220"/>
              <a:gd name="connsiteX9" fmla="*/ 2425700 w 2570480"/>
              <a:gd name="connsiteY9" fmla="*/ 1143000 h 2522220"/>
              <a:gd name="connsiteX10" fmla="*/ 2547620 w 2570480"/>
              <a:gd name="connsiteY10" fmla="*/ 1249680 h 2522220"/>
              <a:gd name="connsiteX11" fmla="*/ 2562860 w 2570480"/>
              <a:gd name="connsiteY11" fmla="*/ 1554480 h 2522220"/>
              <a:gd name="connsiteX12" fmla="*/ 2517140 w 2570480"/>
              <a:gd name="connsiteY12" fmla="*/ 1844040 h 2522220"/>
              <a:gd name="connsiteX13" fmla="*/ 2486660 w 2570480"/>
              <a:gd name="connsiteY13" fmla="*/ 2057400 h 2522220"/>
              <a:gd name="connsiteX14" fmla="*/ 2456180 w 2570480"/>
              <a:gd name="connsiteY14" fmla="*/ 2194560 h 2522220"/>
              <a:gd name="connsiteX15" fmla="*/ 2440940 w 2570480"/>
              <a:gd name="connsiteY15" fmla="*/ 2392680 h 2522220"/>
              <a:gd name="connsiteX16" fmla="*/ 2456180 w 2570480"/>
              <a:gd name="connsiteY16" fmla="*/ 2514600 h 2522220"/>
              <a:gd name="connsiteX17" fmla="*/ 2288540 w 2570480"/>
              <a:gd name="connsiteY17" fmla="*/ 2346960 h 2522220"/>
              <a:gd name="connsiteX18" fmla="*/ 2075180 w 2570480"/>
              <a:gd name="connsiteY18" fmla="*/ 2164080 h 2522220"/>
              <a:gd name="connsiteX19" fmla="*/ 2166620 w 2570480"/>
              <a:gd name="connsiteY19" fmla="*/ 1844040 h 2522220"/>
              <a:gd name="connsiteX20" fmla="*/ 2105660 w 2570480"/>
              <a:gd name="connsiteY20" fmla="*/ 1432560 h 2522220"/>
              <a:gd name="connsiteX21" fmla="*/ 1877060 w 2570480"/>
              <a:gd name="connsiteY21" fmla="*/ 1295400 h 2522220"/>
              <a:gd name="connsiteX22" fmla="*/ 1861820 w 2570480"/>
              <a:gd name="connsiteY22" fmla="*/ 1097280 h 2522220"/>
              <a:gd name="connsiteX23" fmla="*/ 1739900 w 2570480"/>
              <a:gd name="connsiteY23" fmla="*/ 975360 h 2522220"/>
              <a:gd name="connsiteX24" fmla="*/ 1663700 w 2570480"/>
              <a:gd name="connsiteY24" fmla="*/ 655320 h 2522220"/>
              <a:gd name="connsiteX25" fmla="*/ 1435100 w 2570480"/>
              <a:gd name="connsiteY25" fmla="*/ 533400 h 2522220"/>
              <a:gd name="connsiteX26" fmla="*/ 1389380 w 2570480"/>
              <a:gd name="connsiteY26" fmla="*/ 411480 h 2522220"/>
              <a:gd name="connsiteX27" fmla="*/ 1206500 w 2570480"/>
              <a:gd name="connsiteY27" fmla="*/ 411480 h 2522220"/>
              <a:gd name="connsiteX28" fmla="*/ 825500 w 2570480"/>
              <a:gd name="connsiteY28" fmla="*/ 198120 h 2522220"/>
              <a:gd name="connsiteX29" fmla="*/ 596900 w 2570480"/>
              <a:gd name="connsiteY29" fmla="*/ 137160 h 2522220"/>
              <a:gd name="connsiteX30" fmla="*/ 383540 w 2570480"/>
              <a:gd name="connsiteY30" fmla="*/ 152400 h 2522220"/>
              <a:gd name="connsiteX31" fmla="*/ 139700 w 2570480"/>
              <a:gd name="connsiteY31" fmla="*/ 320040 h 252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0480" h="2522220">
                <a:moveTo>
                  <a:pt x="139700" y="320040"/>
                </a:moveTo>
                <a:cubicBezTo>
                  <a:pt x="83820" y="317500"/>
                  <a:pt x="0" y="187960"/>
                  <a:pt x="48260" y="137160"/>
                </a:cubicBezTo>
                <a:cubicBezTo>
                  <a:pt x="96520" y="86360"/>
                  <a:pt x="269240" y="30480"/>
                  <a:pt x="429260" y="15240"/>
                </a:cubicBezTo>
                <a:cubicBezTo>
                  <a:pt x="589280" y="0"/>
                  <a:pt x="835660" y="15240"/>
                  <a:pt x="1008380" y="45720"/>
                </a:cubicBezTo>
                <a:cubicBezTo>
                  <a:pt x="1181100" y="76200"/>
                  <a:pt x="1358900" y="134620"/>
                  <a:pt x="1465580" y="198120"/>
                </a:cubicBezTo>
                <a:cubicBezTo>
                  <a:pt x="1572260" y="261620"/>
                  <a:pt x="1595120" y="363220"/>
                  <a:pt x="1648460" y="426720"/>
                </a:cubicBezTo>
                <a:cubicBezTo>
                  <a:pt x="1701800" y="490220"/>
                  <a:pt x="1742440" y="513080"/>
                  <a:pt x="1785620" y="579120"/>
                </a:cubicBezTo>
                <a:cubicBezTo>
                  <a:pt x="1828800" y="645160"/>
                  <a:pt x="1864360" y="754380"/>
                  <a:pt x="1907540" y="822960"/>
                </a:cubicBezTo>
                <a:cubicBezTo>
                  <a:pt x="1950720" y="891540"/>
                  <a:pt x="1958340" y="937260"/>
                  <a:pt x="2044700" y="990600"/>
                </a:cubicBezTo>
                <a:cubicBezTo>
                  <a:pt x="2131060" y="1043940"/>
                  <a:pt x="2341880" y="1099820"/>
                  <a:pt x="2425700" y="1143000"/>
                </a:cubicBezTo>
                <a:cubicBezTo>
                  <a:pt x="2509520" y="1186180"/>
                  <a:pt x="2524760" y="1181100"/>
                  <a:pt x="2547620" y="1249680"/>
                </a:cubicBezTo>
                <a:cubicBezTo>
                  <a:pt x="2570480" y="1318260"/>
                  <a:pt x="2567940" y="1455420"/>
                  <a:pt x="2562860" y="1554480"/>
                </a:cubicBezTo>
                <a:cubicBezTo>
                  <a:pt x="2557780" y="1653540"/>
                  <a:pt x="2529840" y="1760220"/>
                  <a:pt x="2517140" y="1844040"/>
                </a:cubicBezTo>
                <a:cubicBezTo>
                  <a:pt x="2504440" y="1927860"/>
                  <a:pt x="2496820" y="1998980"/>
                  <a:pt x="2486660" y="2057400"/>
                </a:cubicBezTo>
                <a:cubicBezTo>
                  <a:pt x="2476500" y="2115820"/>
                  <a:pt x="2463800" y="2138680"/>
                  <a:pt x="2456180" y="2194560"/>
                </a:cubicBezTo>
                <a:cubicBezTo>
                  <a:pt x="2448560" y="2250440"/>
                  <a:pt x="2440940" y="2339340"/>
                  <a:pt x="2440940" y="2392680"/>
                </a:cubicBezTo>
                <a:cubicBezTo>
                  <a:pt x="2440940" y="2446020"/>
                  <a:pt x="2481580" y="2522220"/>
                  <a:pt x="2456180" y="2514600"/>
                </a:cubicBezTo>
                <a:cubicBezTo>
                  <a:pt x="2430780" y="2506980"/>
                  <a:pt x="2352040" y="2405380"/>
                  <a:pt x="2288540" y="2346960"/>
                </a:cubicBezTo>
                <a:cubicBezTo>
                  <a:pt x="2225040" y="2288540"/>
                  <a:pt x="2095500" y="2247900"/>
                  <a:pt x="2075180" y="2164080"/>
                </a:cubicBezTo>
                <a:cubicBezTo>
                  <a:pt x="2054860" y="2080260"/>
                  <a:pt x="2161540" y="1965960"/>
                  <a:pt x="2166620" y="1844040"/>
                </a:cubicBezTo>
                <a:cubicBezTo>
                  <a:pt x="2171700" y="1722120"/>
                  <a:pt x="2153920" y="1524000"/>
                  <a:pt x="2105660" y="1432560"/>
                </a:cubicBezTo>
                <a:cubicBezTo>
                  <a:pt x="2057400" y="1341120"/>
                  <a:pt x="1917700" y="1351280"/>
                  <a:pt x="1877060" y="1295400"/>
                </a:cubicBezTo>
                <a:cubicBezTo>
                  <a:pt x="1836420" y="1239520"/>
                  <a:pt x="1884680" y="1150620"/>
                  <a:pt x="1861820" y="1097280"/>
                </a:cubicBezTo>
                <a:cubicBezTo>
                  <a:pt x="1838960" y="1043940"/>
                  <a:pt x="1772920" y="1049020"/>
                  <a:pt x="1739900" y="975360"/>
                </a:cubicBezTo>
                <a:cubicBezTo>
                  <a:pt x="1706880" y="901700"/>
                  <a:pt x="1714500" y="728980"/>
                  <a:pt x="1663700" y="655320"/>
                </a:cubicBezTo>
                <a:cubicBezTo>
                  <a:pt x="1612900" y="581660"/>
                  <a:pt x="1480820" y="574040"/>
                  <a:pt x="1435100" y="533400"/>
                </a:cubicBezTo>
                <a:cubicBezTo>
                  <a:pt x="1389380" y="492760"/>
                  <a:pt x="1427480" y="431800"/>
                  <a:pt x="1389380" y="411480"/>
                </a:cubicBezTo>
                <a:cubicBezTo>
                  <a:pt x="1351280" y="391160"/>
                  <a:pt x="1300480" y="447040"/>
                  <a:pt x="1206500" y="411480"/>
                </a:cubicBezTo>
                <a:cubicBezTo>
                  <a:pt x="1112520" y="375920"/>
                  <a:pt x="927100" y="243840"/>
                  <a:pt x="825500" y="198120"/>
                </a:cubicBezTo>
                <a:cubicBezTo>
                  <a:pt x="723900" y="152400"/>
                  <a:pt x="670560" y="144780"/>
                  <a:pt x="596900" y="137160"/>
                </a:cubicBezTo>
                <a:cubicBezTo>
                  <a:pt x="523240" y="129540"/>
                  <a:pt x="464820" y="124460"/>
                  <a:pt x="383540" y="152400"/>
                </a:cubicBezTo>
                <a:cubicBezTo>
                  <a:pt x="302260" y="180340"/>
                  <a:pt x="195580" y="322580"/>
                  <a:pt x="139700" y="320040"/>
                </a:cubicBezTo>
                <a:close/>
              </a:path>
            </a:pathLst>
          </a:custGeom>
          <a:solidFill>
            <a:srgbClr val="0F3719"/>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p:cNvSpPr/>
          <p:nvPr/>
        </p:nvSpPr>
        <p:spPr>
          <a:xfrm>
            <a:off x="228600" y="762000"/>
            <a:ext cx="3886200" cy="2246769"/>
          </a:xfrm>
          <a:prstGeom prst="rect">
            <a:avLst/>
          </a:prstGeom>
          <a:solidFill>
            <a:schemeClr val="bg1"/>
          </a:solidFill>
        </p:spPr>
        <p:txBody>
          <a:bodyPr wrap="square">
            <a:spAutoFit/>
          </a:bodyPr>
          <a:lstStyle/>
          <a:p>
            <a:pPr algn="ctr"/>
            <a:r>
              <a:rPr lang="en-US" sz="2800" b="1" dirty="0" smtClean="0"/>
              <a:t>19</a:t>
            </a:r>
            <a:r>
              <a:rPr lang="en-US" sz="2800" b="1" baseline="30000" dirty="0" smtClean="0"/>
              <a:t>th</a:t>
            </a:r>
            <a:r>
              <a:rPr lang="en-US" sz="2800" b="1" dirty="0" smtClean="0"/>
              <a:t>/20</a:t>
            </a:r>
            <a:r>
              <a:rPr lang="en-US" sz="2800" b="1" baseline="30000" dirty="0" smtClean="0"/>
              <a:t>th</a:t>
            </a:r>
            <a:r>
              <a:rPr lang="en-US" sz="2800" b="1" dirty="0" smtClean="0"/>
              <a:t>century severe logging &amp; land clearing </a:t>
            </a:r>
            <a:r>
              <a:rPr lang="en-US" sz="2800" b="1" dirty="0" smtClean="0">
                <a:sym typeface="Wingdings" pitchFamily="2" charset="2"/>
              </a:rPr>
              <a:t> </a:t>
            </a:r>
            <a:endParaRPr lang="en-US" sz="2800" b="1" dirty="0" smtClean="0"/>
          </a:p>
          <a:p>
            <a:pPr algn="ctr"/>
            <a:r>
              <a:rPr lang="en-US" sz="2800" b="1" dirty="0" smtClean="0"/>
              <a:t>formation of Nat’l/State </a:t>
            </a:r>
          </a:p>
          <a:p>
            <a:pPr algn="ctr"/>
            <a:r>
              <a:rPr lang="en-US" sz="2800" b="1" dirty="0" smtClean="0"/>
              <a:t>Forests &amp; Parks</a:t>
            </a:r>
            <a:endParaRPr lang="en-US" sz="2800" b="1" dirty="0"/>
          </a:p>
        </p:txBody>
      </p:sp>
      <p:sp>
        <p:nvSpPr>
          <p:cNvPr id="62" name="Freeform 61"/>
          <p:cNvSpPr/>
          <p:nvPr/>
        </p:nvSpPr>
        <p:spPr>
          <a:xfrm>
            <a:off x="5486400" y="3685540"/>
            <a:ext cx="2430780" cy="2042160"/>
          </a:xfrm>
          <a:custGeom>
            <a:avLst/>
            <a:gdLst>
              <a:gd name="connsiteX0" fmla="*/ 2407920 w 2430780"/>
              <a:gd name="connsiteY0" fmla="*/ 17780 h 2042160"/>
              <a:gd name="connsiteX1" fmla="*/ 2286000 w 2430780"/>
              <a:gd name="connsiteY1" fmla="*/ 139700 h 2042160"/>
              <a:gd name="connsiteX2" fmla="*/ 2346960 w 2430780"/>
              <a:gd name="connsiteY2" fmla="*/ 322580 h 2042160"/>
              <a:gd name="connsiteX3" fmla="*/ 2240280 w 2430780"/>
              <a:gd name="connsiteY3" fmla="*/ 444500 h 2042160"/>
              <a:gd name="connsiteX4" fmla="*/ 2164080 w 2430780"/>
              <a:gd name="connsiteY4" fmla="*/ 612140 h 2042160"/>
              <a:gd name="connsiteX5" fmla="*/ 2164080 w 2430780"/>
              <a:gd name="connsiteY5" fmla="*/ 718820 h 2042160"/>
              <a:gd name="connsiteX6" fmla="*/ 1935480 w 2430780"/>
              <a:gd name="connsiteY6" fmla="*/ 749300 h 2042160"/>
              <a:gd name="connsiteX7" fmla="*/ 1737360 w 2430780"/>
              <a:gd name="connsiteY7" fmla="*/ 1130300 h 2042160"/>
              <a:gd name="connsiteX8" fmla="*/ 1798320 w 2430780"/>
              <a:gd name="connsiteY8" fmla="*/ 1221740 h 2042160"/>
              <a:gd name="connsiteX9" fmla="*/ 1691640 w 2430780"/>
              <a:gd name="connsiteY9" fmla="*/ 1389380 h 2042160"/>
              <a:gd name="connsiteX10" fmla="*/ 1432560 w 2430780"/>
              <a:gd name="connsiteY10" fmla="*/ 1557020 h 2042160"/>
              <a:gd name="connsiteX11" fmla="*/ 1417320 w 2430780"/>
              <a:gd name="connsiteY11" fmla="*/ 1785620 h 2042160"/>
              <a:gd name="connsiteX12" fmla="*/ 1402080 w 2430780"/>
              <a:gd name="connsiteY12" fmla="*/ 1953260 h 2042160"/>
              <a:gd name="connsiteX13" fmla="*/ 1295400 w 2430780"/>
              <a:gd name="connsiteY13" fmla="*/ 2029460 h 2042160"/>
              <a:gd name="connsiteX14" fmla="*/ 1234440 w 2430780"/>
              <a:gd name="connsiteY14" fmla="*/ 1953260 h 2042160"/>
              <a:gd name="connsiteX15" fmla="*/ 1219200 w 2430780"/>
              <a:gd name="connsiteY15" fmla="*/ 1846580 h 2042160"/>
              <a:gd name="connsiteX16" fmla="*/ 883920 w 2430780"/>
              <a:gd name="connsiteY16" fmla="*/ 1800860 h 2042160"/>
              <a:gd name="connsiteX17" fmla="*/ 792480 w 2430780"/>
              <a:gd name="connsiteY17" fmla="*/ 1892300 h 2042160"/>
              <a:gd name="connsiteX18" fmla="*/ 670560 w 2430780"/>
              <a:gd name="connsiteY18" fmla="*/ 1877060 h 2042160"/>
              <a:gd name="connsiteX19" fmla="*/ 457200 w 2430780"/>
              <a:gd name="connsiteY19" fmla="*/ 1846580 h 2042160"/>
              <a:gd name="connsiteX20" fmla="*/ 259080 w 2430780"/>
              <a:gd name="connsiteY20" fmla="*/ 1953260 h 2042160"/>
              <a:gd name="connsiteX21" fmla="*/ 167640 w 2430780"/>
              <a:gd name="connsiteY21" fmla="*/ 2029460 h 2042160"/>
              <a:gd name="connsiteX22" fmla="*/ 152400 w 2430780"/>
              <a:gd name="connsiteY22" fmla="*/ 1877060 h 2042160"/>
              <a:gd name="connsiteX23" fmla="*/ 15240 w 2430780"/>
              <a:gd name="connsiteY23" fmla="*/ 1755140 h 2042160"/>
              <a:gd name="connsiteX24" fmla="*/ 243840 w 2430780"/>
              <a:gd name="connsiteY24" fmla="*/ 1541780 h 2042160"/>
              <a:gd name="connsiteX25" fmla="*/ 441960 w 2430780"/>
              <a:gd name="connsiteY25" fmla="*/ 1176020 h 2042160"/>
              <a:gd name="connsiteX26" fmla="*/ 746760 w 2430780"/>
              <a:gd name="connsiteY26" fmla="*/ 916940 h 2042160"/>
              <a:gd name="connsiteX27" fmla="*/ 1005840 w 2430780"/>
              <a:gd name="connsiteY27" fmla="*/ 657860 h 2042160"/>
              <a:gd name="connsiteX28" fmla="*/ 1082040 w 2430780"/>
              <a:gd name="connsiteY28" fmla="*/ 596900 h 2042160"/>
              <a:gd name="connsiteX29" fmla="*/ 899160 w 2430780"/>
              <a:gd name="connsiteY29" fmla="*/ 353060 h 2042160"/>
              <a:gd name="connsiteX30" fmla="*/ 822960 w 2430780"/>
              <a:gd name="connsiteY30" fmla="*/ 200660 h 2042160"/>
              <a:gd name="connsiteX31" fmla="*/ 1158240 w 2430780"/>
              <a:gd name="connsiteY31" fmla="*/ 124460 h 2042160"/>
              <a:gd name="connsiteX32" fmla="*/ 1615440 w 2430780"/>
              <a:gd name="connsiteY32" fmla="*/ 139700 h 2042160"/>
              <a:gd name="connsiteX33" fmla="*/ 2042160 w 2430780"/>
              <a:gd name="connsiteY33" fmla="*/ 124460 h 2042160"/>
              <a:gd name="connsiteX34" fmla="*/ 2148840 w 2430780"/>
              <a:gd name="connsiteY34" fmla="*/ 33020 h 2042160"/>
              <a:gd name="connsiteX35" fmla="*/ 2407920 w 2430780"/>
              <a:gd name="connsiteY35" fmla="*/ 17780 h 20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30780" h="2042160">
                <a:moveTo>
                  <a:pt x="2407920" y="17780"/>
                </a:moveTo>
                <a:cubicBezTo>
                  <a:pt x="2430780" y="35560"/>
                  <a:pt x="2296160" y="88900"/>
                  <a:pt x="2286000" y="139700"/>
                </a:cubicBezTo>
                <a:cubicBezTo>
                  <a:pt x="2275840" y="190500"/>
                  <a:pt x="2354580" y="271780"/>
                  <a:pt x="2346960" y="322580"/>
                </a:cubicBezTo>
                <a:cubicBezTo>
                  <a:pt x="2339340" y="373380"/>
                  <a:pt x="2270760" y="396240"/>
                  <a:pt x="2240280" y="444500"/>
                </a:cubicBezTo>
                <a:cubicBezTo>
                  <a:pt x="2209800" y="492760"/>
                  <a:pt x="2176780" y="566420"/>
                  <a:pt x="2164080" y="612140"/>
                </a:cubicBezTo>
                <a:cubicBezTo>
                  <a:pt x="2151380" y="657860"/>
                  <a:pt x="2202180" y="695960"/>
                  <a:pt x="2164080" y="718820"/>
                </a:cubicBezTo>
                <a:cubicBezTo>
                  <a:pt x="2125980" y="741680"/>
                  <a:pt x="2006600" y="680720"/>
                  <a:pt x="1935480" y="749300"/>
                </a:cubicBezTo>
                <a:cubicBezTo>
                  <a:pt x="1864360" y="817880"/>
                  <a:pt x="1760220" y="1051560"/>
                  <a:pt x="1737360" y="1130300"/>
                </a:cubicBezTo>
                <a:cubicBezTo>
                  <a:pt x="1714500" y="1209040"/>
                  <a:pt x="1805940" y="1178560"/>
                  <a:pt x="1798320" y="1221740"/>
                </a:cubicBezTo>
                <a:cubicBezTo>
                  <a:pt x="1790700" y="1264920"/>
                  <a:pt x="1752600" y="1333500"/>
                  <a:pt x="1691640" y="1389380"/>
                </a:cubicBezTo>
                <a:cubicBezTo>
                  <a:pt x="1630680" y="1445260"/>
                  <a:pt x="1478280" y="1490980"/>
                  <a:pt x="1432560" y="1557020"/>
                </a:cubicBezTo>
                <a:cubicBezTo>
                  <a:pt x="1386840" y="1623060"/>
                  <a:pt x="1422400" y="1719580"/>
                  <a:pt x="1417320" y="1785620"/>
                </a:cubicBezTo>
                <a:cubicBezTo>
                  <a:pt x="1412240" y="1851660"/>
                  <a:pt x="1422400" y="1912620"/>
                  <a:pt x="1402080" y="1953260"/>
                </a:cubicBezTo>
                <a:cubicBezTo>
                  <a:pt x="1381760" y="1993900"/>
                  <a:pt x="1323340" y="2029460"/>
                  <a:pt x="1295400" y="2029460"/>
                </a:cubicBezTo>
                <a:cubicBezTo>
                  <a:pt x="1267460" y="2029460"/>
                  <a:pt x="1247140" y="1983740"/>
                  <a:pt x="1234440" y="1953260"/>
                </a:cubicBezTo>
                <a:cubicBezTo>
                  <a:pt x="1221740" y="1922780"/>
                  <a:pt x="1277620" y="1871980"/>
                  <a:pt x="1219200" y="1846580"/>
                </a:cubicBezTo>
                <a:cubicBezTo>
                  <a:pt x="1160780" y="1821180"/>
                  <a:pt x="955040" y="1793240"/>
                  <a:pt x="883920" y="1800860"/>
                </a:cubicBezTo>
                <a:cubicBezTo>
                  <a:pt x="812800" y="1808480"/>
                  <a:pt x="828040" y="1879600"/>
                  <a:pt x="792480" y="1892300"/>
                </a:cubicBezTo>
                <a:cubicBezTo>
                  <a:pt x="756920" y="1905000"/>
                  <a:pt x="670560" y="1877060"/>
                  <a:pt x="670560" y="1877060"/>
                </a:cubicBezTo>
                <a:cubicBezTo>
                  <a:pt x="614680" y="1869440"/>
                  <a:pt x="525780" y="1833880"/>
                  <a:pt x="457200" y="1846580"/>
                </a:cubicBezTo>
                <a:cubicBezTo>
                  <a:pt x="388620" y="1859280"/>
                  <a:pt x="307340" y="1922780"/>
                  <a:pt x="259080" y="1953260"/>
                </a:cubicBezTo>
                <a:cubicBezTo>
                  <a:pt x="210820" y="1983740"/>
                  <a:pt x="185420" y="2042160"/>
                  <a:pt x="167640" y="2029460"/>
                </a:cubicBezTo>
                <a:cubicBezTo>
                  <a:pt x="149860" y="2016760"/>
                  <a:pt x="177800" y="1922780"/>
                  <a:pt x="152400" y="1877060"/>
                </a:cubicBezTo>
                <a:cubicBezTo>
                  <a:pt x="127000" y="1831340"/>
                  <a:pt x="0" y="1811020"/>
                  <a:pt x="15240" y="1755140"/>
                </a:cubicBezTo>
                <a:cubicBezTo>
                  <a:pt x="30480" y="1699260"/>
                  <a:pt x="172720" y="1638300"/>
                  <a:pt x="243840" y="1541780"/>
                </a:cubicBezTo>
                <a:cubicBezTo>
                  <a:pt x="314960" y="1445260"/>
                  <a:pt x="358140" y="1280160"/>
                  <a:pt x="441960" y="1176020"/>
                </a:cubicBezTo>
                <a:cubicBezTo>
                  <a:pt x="525780" y="1071880"/>
                  <a:pt x="652780" y="1003300"/>
                  <a:pt x="746760" y="916940"/>
                </a:cubicBezTo>
                <a:cubicBezTo>
                  <a:pt x="840740" y="830580"/>
                  <a:pt x="949960" y="711200"/>
                  <a:pt x="1005840" y="657860"/>
                </a:cubicBezTo>
                <a:cubicBezTo>
                  <a:pt x="1061720" y="604520"/>
                  <a:pt x="1099820" y="647700"/>
                  <a:pt x="1082040" y="596900"/>
                </a:cubicBezTo>
                <a:cubicBezTo>
                  <a:pt x="1064260" y="546100"/>
                  <a:pt x="942340" y="419100"/>
                  <a:pt x="899160" y="353060"/>
                </a:cubicBezTo>
                <a:cubicBezTo>
                  <a:pt x="855980" y="287020"/>
                  <a:pt x="779780" y="238760"/>
                  <a:pt x="822960" y="200660"/>
                </a:cubicBezTo>
                <a:cubicBezTo>
                  <a:pt x="866140" y="162560"/>
                  <a:pt x="1026160" y="134620"/>
                  <a:pt x="1158240" y="124460"/>
                </a:cubicBezTo>
                <a:cubicBezTo>
                  <a:pt x="1290320" y="114300"/>
                  <a:pt x="1468120" y="139700"/>
                  <a:pt x="1615440" y="139700"/>
                </a:cubicBezTo>
                <a:cubicBezTo>
                  <a:pt x="1762760" y="139700"/>
                  <a:pt x="1953260" y="142240"/>
                  <a:pt x="2042160" y="124460"/>
                </a:cubicBezTo>
                <a:cubicBezTo>
                  <a:pt x="2131060" y="106680"/>
                  <a:pt x="2092960" y="53340"/>
                  <a:pt x="2148840" y="33020"/>
                </a:cubicBezTo>
                <a:cubicBezTo>
                  <a:pt x="2204720" y="12700"/>
                  <a:pt x="2385060" y="0"/>
                  <a:pt x="2407920" y="17780"/>
                </a:cubicBezTo>
                <a:close/>
              </a:path>
            </a:pathLst>
          </a:custGeom>
          <a:solidFill>
            <a:srgbClr val="0F3719"/>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Rectangle 77"/>
          <p:cNvSpPr/>
          <p:nvPr/>
        </p:nvSpPr>
        <p:spPr>
          <a:xfrm>
            <a:off x="6713990" y="4574738"/>
            <a:ext cx="2277610" cy="1292662"/>
          </a:xfrm>
          <a:prstGeom prst="rect">
            <a:avLst/>
          </a:prstGeom>
          <a:solidFill>
            <a:schemeClr val="accent3">
              <a:lumMod val="50000"/>
              <a:alpha val="54000"/>
            </a:schemeClr>
          </a:solidFill>
        </p:spPr>
        <p:txBody>
          <a:bodyPr wrap="none">
            <a:spAutoFit/>
          </a:bodyPr>
          <a:lstStyle/>
          <a:p>
            <a:pPr algn="ctr"/>
            <a:r>
              <a:rPr lang="en-US" sz="2600" b="1" dirty="0" smtClean="0">
                <a:solidFill>
                  <a:schemeClr val="bg1"/>
                </a:solidFill>
                <a:effectLst>
                  <a:outerShdw dist="50800" dir="7200000" algn="ctr" rotWithShape="0">
                    <a:schemeClr val="tx1"/>
                  </a:outerShdw>
                </a:effectLst>
              </a:rPr>
              <a:t>Atlantic Region</a:t>
            </a:r>
          </a:p>
          <a:p>
            <a:pPr algn="ctr"/>
            <a:r>
              <a:rPr lang="en-US" sz="2600" b="1" dirty="0" smtClean="0">
                <a:solidFill>
                  <a:schemeClr val="bg1"/>
                </a:solidFill>
                <a:effectLst>
                  <a:outerShdw dist="50800" dir="7200000" algn="ctr" rotWithShape="0">
                    <a:schemeClr val="tx1"/>
                  </a:outerShdw>
                </a:effectLst>
              </a:rPr>
              <a:t>Temperate</a:t>
            </a:r>
          </a:p>
          <a:p>
            <a:pPr algn="ctr"/>
            <a:r>
              <a:rPr lang="en-US" sz="2600" b="1" dirty="0" smtClean="0">
                <a:solidFill>
                  <a:schemeClr val="bg1"/>
                </a:solidFill>
                <a:effectLst>
                  <a:outerShdw dist="50800" dir="7200000" algn="ctr" rotWithShape="0">
                    <a:schemeClr val="tx1"/>
                  </a:outerShdw>
                </a:effectLst>
              </a:rPr>
              <a:t>Mixed Forests</a:t>
            </a:r>
            <a:endParaRPr lang="en-US" sz="2600" b="1" dirty="0">
              <a:solidFill>
                <a:schemeClr val="bg1"/>
              </a:solidFill>
              <a:effectLst>
                <a:outerShdw dist="50800" dir="7200000" algn="ctr" rotWithShape="0">
                  <a:schemeClr val="tx1"/>
                </a:outerShdw>
              </a:effectLst>
            </a:endParaRPr>
          </a:p>
        </p:txBody>
      </p:sp>
      <p:grpSp>
        <p:nvGrpSpPr>
          <p:cNvPr id="46" name="Group 45"/>
          <p:cNvGrpSpPr/>
          <p:nvPr/>
        </p:nvGrpSpPr>
        <p:grpSpPr>
          <a:xfrm>
            <a:off x="4114800" y="762000"/>
            <a:ext cx="4851400" cy="3810000"/>
            <a:chOff x="4495800" y="990600"/>
            <a:chExt cx="4470400" cy="3357265"/>
          </a:xfrm>
        </p:grpSpPr>
        <p:pic>
          <p:nvPicPr>
            <p:cNvPr id="47" name="Picture 2" descr="http://nice-cool-pics.com/data/media/21/crimson_forest__appalachian_mountains__north_carolina.jpg"/>
            <p:cNvPicPr>
              <a:picLocks noChangeAspect="1" noChangeArrowheads="1"/>
            </p:cNvPicPr>
            <p:nvPr/>
          </p:nvPicPr>
          <p:blipFill>
            <a:blip r:embed="rId4" cstate="print"/>
            <a:srcRect/>
            <a:stretch>
              <a:fillRect/>
            </a:stretch>
          </p:blipFill>
          <p:spPr bwMode="auto">
            <a:xfrm>
              <a:off x="4495800" y="990600"/>
              <a:ext cx="4470400" cy="3352800"/>
            </a:xfrm>
            <a:prstGeom prst="rect">
              <a:avLst/>
            </a:prstGeom>
            <a:noFill/>
            <a:ln w="50800">
              <a:solidFill>
                <a:schemeClr val="tx1"/>
              </a:solidFill>
            </a:ln>
          </p:spPr>
        </p:pic>
        <p:sp>
          <p:nvSpPr>
            <p:cNvPr id="48" name="TextBox 47"/>
            <p:cNvSpPr txBox="1"/>
            <p:nvPr/>
          </p:nvSpPr>
          <p:spPr>
            <a:xfrm>
              <a:off x="4495801" y="3995299"/>
              <a:ext cx="2597981" cy="352566"/>
            </a:xfrm>
            <a:prstGeom prst="rect">
              <a:avLst/>
            </a:prstGeom>
            <a:noFill/>
            <a:ln w="50800">
              <a:noFill/>
            </a:ln>
          </p:spPr>
          <p:txBody>
            <a:bodyPr wrap="square" rtlCol="0">
              <a:spAutoFit/>
            </a:bodyPr>
            <a:lstStyle/>
            <a:p>
              <a:pPr algn="ctr"/>
              <a:r>
                <a:rPr lang="en-US" sz="2000" b="1" dirty="0" smtClean="0">
                  <a:solidFill>
                    <a:schemeClr val="bg1"/>
                  </a:solidFill>
                  <a:effectLst>
                    <a:outerShdw dist="50800" dir="5400000" algn="ctr" rotWithShape="0">
                      <a:schemeClr val="tx1"/>
                    </a:outerShdw>
                  </a:effectLst>
                </a:rPr>
                <a:t>Appalachian Forest, NC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1000" fill="hold"/>
                                        <p:tgtEl>
                                          <p:spTgt spid="62"/>
                                        </p:tgtEl>
                                        <p:attrNameLst>
                                          <p:attrName>ppt_w</p:attrName>
                                        </p:attrNameLst>
                                      </p:cBhvr>
                                      <p:tavLst>
                                        <p:tav tm="0">
                                          <p:val>
                                            <p:fltVal val="0"/>
                                          </p:val>
                                        </p:tav>
                                        <p:tav tm="100000">
                                          <p:val>
                                            <p:strVal val="#ppt_w"/>
                                          </p:val>
                                        </p:tav>
                                      </p:tavLst>
                                    </p:anim>
                                    <p:anim calcmode="lin" valueType="num">
                                      <p:cBhvr>
                                        <p:cTn id="13" dur="1000" fill="hold"/>
                                        <p:tgtEl>
                                          <p:spTgt spid="62"/>
                                        </p:tgtEl>
                                        <p:attrNameLst>
                                          <p:attrName>ppt_h</p:attrName>
                                        </p:attrNameLst>
                                      </p:cBhvr>
                                      <p:tavLst>
                                        <p:tav tm="0">
                                          <p:val>
                                            <p:fltVal val="0"/>
                                          </p:val>
                                        </p:tav>
                                        <p:tav tm="100000">
                                          <p:val>
                                            <p:strVal val="#ppt_h"/>
                                          </p:val>
                                        </p:tav>
                                      </p:tavLst>
                                    </p:anim>
                                    <p:anim calcmode="lin" valueType="num">
                                      <p:cBhvr>
                                        <p:cTn id="14" dur="1000" fill="hold"/>
                                        <p:tgtEl>
                                          <p:spTgt spid="6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78"/>
                                        </p:tgtEl>
                                        <p:attrNameLst>
                                          <p:attrName>style.visibility</p:attrName>
                                        </p:attrNameLst>
                                      </p:cBhvr>
                                      <p:to>
                                        <p:strVal val="visible"/>
                                      </p:to>
                                    </p:set>
                                    <p:anim calcmode="lin" valueType="num">
                                      <p:cBhvr>
                                        <p:cTn id="20" dur="1000" fill="hold"/>
                                        <p:tgtEl>
                                          <p:spTgt spid="78"/>
                                        </p:tgtEl>
                                        <p:attrNameLst>
                                          <p:attrName>ppt_w</p:attrName>
                                        </p:attrNameLst>
                                      </p:cBhvr>
                                      <p:tavLst>
                                        <p:tav tm="0">
                                          <p:val>
                                            <p:fltVal val="0"/>
                                          </p:val>
                                        </p:tav>
                                        <p:tav tm="100000">
                                          <p:val>
                                            <p:strVal val="#ppt_w"/>
                                          </p:val>
                                        </p:tav>
                                      </p:tavLst>
                                    </p:anim>
                                    <p:anim calcmode="lin" valueType="num">
                                      <p:cBhvr>
                                        <p:cTn id="21" dur="1000" fill="hold"/>
                                        <p:tgtEl>
                                          <p:spTgt spid="78"/>
                                        </p:tgtEl>
                                        <p:attrNameLst>
                                          <p:attrName>ppt_h</p:attrName>
                                        </p:attrNameLst>
                                      </p:cBhvr>
                                      <p:tavLst>
                                        <p:tav tm="0">
                                          <p:val>
                                            <p:fltVal val="0"/>
                                          </p:val>
                                        </p:tav>
                                        <p:tav tm="100000">
                                          <p:val>
                                            <p:strVal val="#ppt_h"/>
                                          </p:val>
                                        </p:tav>
                                      </p:tavLst>
                                    </p:anim>
                                    <p:animEffect transition="in" filter="fade">
                                      <p:cBhvr>
                                        <p:cTn id="22" dur="1000"/>
                                        <p:tgtEl>
                                          <p:spTgt spid="78"/>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46"/>
                                        </p:tgtEl>
                                      </p:cBhvr>
                                    </p:animEffect>
                                    <p:set>
                                      <p:cBhvr>
                                        <p:cTn id="36" dur="1" fill="hold">
                                          <p:stCondLst>
                                            <p:cond delay="999"/>
                                          </p:stCondLst>
                                        </p:cTn>
                                        <p:tgtEl>
                                          <p:spTgt spid="4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1000"/>
                                        <p:tgtEl>
                                          <p:spTgt spid="78"/>
                                        </p:tgtEl>
                                      </p:cBhvr>
                                    </p:animEffect>
                                    <p:set>
                                      <p:cBhvr>
                                        <p:cTn id="39" dur="1" fill="hold">
                                          <p:stCondLst>
                                            <p:cond delay="999"/>
                                          </p:stCondLst>
                                        </p:cTn>
                                        <p:tgtEl>
                                          <p:spTgt spid="78"/>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00"/>
                                        <p:tgtEl>
                                          <p:spTgt spid="50"/>
                                        </p:tgtEl>
                                      </p:cBhvr>
                                    </p:animEffect>
                                    <p:set>
                                      <p:cBhvr>
                                        <p:cTn id="42" dur="1" fill="hold">
                                          <p:stCondLst>
                                            <p:cond delay="999"/>
                                          </p:stCondLst>
                                        </p:cTn>
                                        <p:tgtEl>
                                          <p:spTgt spid="50"/>
                                        </p:tgtEl>
                                        <p:attrNameLst>
                                          <p:attrName>style.visibility</p:attrName>
                                        </p:attrNameLst>
                                      </p:cBhvr>
                                      <p:to>
                                        <p:strVal val="hidden"/>
                                      </p:to>
                                    </p:set>
                                  </p:childTnLst>
                                </p:cTn>
                              </p:par>
                            </p:childTnLst>
                          </p:cTn>
                        </p:par>
                        <p:par>
                          <p:cTn id="43" fill="hold">
                            <p:stCondLst>
                              <p:cond delay="1000"/>
                            </p:stCondLst>
                            <p:childTnLst>
                              <p:par>
                                <p:cTn id="44" presetID="15" presetClass="entr" presetSubtype="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51" grpId="0" animBg="1"/>
      <p:bldP spid="50" grpId="0" animBg="1"/>
      <p:bldP spid="50" grpId="1" animBg="1"/>
      <p:bldP spid="62" grpId="0" animBg="1"/>
      <p:bldP spid="78" grpId="0" animBg="1"/>
      <p:bldP spid="7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0" y="0"/>
            <a:ext cx="9144000" cy="762000"/>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North American Forests</a:t>
            </a:r>
          </a:p>
        </p:txBody>
      </p:sp>
      <p:grpSp>
        <p:nvGrpSpPr>
          <p:cNvPr id="2" name="Group 8"/>
          <p:cNvGrpSpPr/>
          <p:nvPr/>
        </p:nvGrpSpPr>
        <p:grpSpPr>
          <a:xfrm>
            <a:off x="198120" y="766556"/>
            <a:ext cx="8793480" cy="6035040"/>
            <a:chOff x="152400" y="772652"/>
            <a:chExt cx="8793480" cy="6035040"/>
          </a:xfrm>
        </p:grpSpPr>
        <p:grpSp>
          <p:nvGrpSpPr>
            <p:cNvPr id="3" name="Group 6"/>
            <p:cNvGrpSpPr/>
            <p:nvPr/>
          </p:nvGrpSpPr>
          <p:grpSpPr>
            <a:xfrm>
              <a:off x="152400" y="772652"/>
              <a:ext cx="8793480" cy="6035040"/>
              <a:chOff x="0" y="838200"/>
              <a:chExt cx="8793480" cy="6035040"/>
            </a:xfrm>
          </p:grpSpPr>
          <p:pic>
            <p:nvPicPr>
              <p:cNvPr id="14" name="Picture 2" descr="http://www.worldbiomes.com/pics/biomapf.jpg"/>
              <p:cNvPicPr>
                <a:picLocks noChangeAspect="1" noChangeArrowheads="1"/>
              </p:cNvPicPr>
              <p:nvPr/>
            </p:nvPicPr>
            <p:blipFill>
              <a:blip r:embed="rId2" cstate="print"/>
              <a:srcRect t="13931" r="67560" b="46269"/>
              <a:stretch>
                <a:fillRect/>
              </a:stretch>
            </p:blipFill>
            <p:spPr bwMode="auto">
              <a:xfrm>
                <a:off x="0" y="842788"/>
                <a:ext cx="8763000" cy="6030452"/>
              </a:xfrm>
              <a:prstGeom prst="rect">
                <a:avLst/>
              </a:prstGeom>
              <a:noFill/>
              <a:ln w="50800">
                <a:solidFill>
                  <a:schemeClr val="tx1"/>
                </a:solidFill>
              </a:ln>
            </p:spPr>
          </p:pic>
          <p:sp>
            <p:nvSpPr>
              <p:cNvPr id="15" name="Freeform 2"/>
              <p:cNvSpPr/>
              <p:nvPr/>
            </p:nvSpPr>
            <p:spPr>
              <a:xfrm>
                <a:off x="624840" y="2385060"/>
                <a:ext cx="4724400" cy="4472940"/>
              </a:xfrm>
              <a:custGeom>
                <a:avLst/>
                <a:gdLst>
                  <a:gd name="connsiteX0" fmla="*/ 0 w 4724400"/>
                  <a:gd name="connsiteY0" fmla="*/ 769620 h 4472940"/>
                  <a:gd name="connsiteX1" fmla="*/ 91440 w 4724400"/>
                  <a:gd name="connsiteY1" fmla="*/ 769620 h 4472940"/>
                  <a:gd name="connsiteX2" fmla="*/ 396240 w 4724400"/>
                  <a:gd name="connsiteY2" fmla="*/ 556260 h 4472940"/>
                  <a:gd name="connsiteX3" fmla="*/ 777240 w 4724400"/>
                  <a:gd name="connsiteY3" fmla="*/ 281940 h 4472940"/>
                  <a:gd name="connsiteX4" fmla="*/ 929640 w 4724400"/>
                  <a:gd name="connsiteY4" fmla="*/ 190500 h 4472940"/>
                  <a:gd name="connsiteX5" fmla="*/ 1127760 w 4724400"/>
                  <a:gd name="connsiteY5" fmla="*/ 38100 h 4472940"/>
                  <a:gd name="connsiteX6" fmla="*/ 1341120 w 4724400"/>
                  <a:gd name="connsiteY6" fmla="*/ 22860 h 4472940"/>
                  <a:gd name="connsiteX7" fmla="*/ 1783080 w 4724400"/>
                  <a:gd name="connsiteY7" fmla="*/ 175260 h 4472940"/>
                  <a:gd name="connsiteX8" fmla="*/ 1981200 w 4724400"/>
                  <a:gd name="connsiteY8" fmla="*/ 281940 h 4472940"/>
                  <a:gd name="connsiteX9" fmla="*/ 2072640 w 4724400"/>
                  <a:gd name="connsiteY9" fmla="*/ 297180 h 4472940"/>
                  <a:gd name="connsiteX10" fmla="*/ 2148840 w 4724400"/>
                  <a:gd name="connsiteY10" fmla="*/ 297180 h 4472940"/>
                  <a:gd name="connsiteX11" fmla="*/ 2225040 w 4724400"/>
                  <a:gd name="connsiteY11" fmla="*/ 434340 h 4472940"/>
                  <a:gd name="connsiteX12" fmla="*/ 2362200 w 4724400"/>
                  <a:gd name="connsiteY12" fmla="*/ 525780 h 4472940"/>
                  <a:gd name="connsiteX13" fmla="*/ 2423160 w 4724400"/>
                  <a:gd name="connsiteY13" fmla="*/ 739140 h 4472940"/>
                  <a:gd name="connsiteX14" fmla="*/ 2484120 w 4724400"/>
                  <a:gd name="connsiteY14" fmla="*/ 906780 h 4472940"/>
                  <a:gd name="connsiteX15" fmla="*/ 2575560 w 4724400"/>
                  <a:gd name="connsiteY15" fmla="*/ 982980 h 4472940"/>
                  <a:gd name="connsiteX16" fmla="*/ 2590800 w 4724400"/>
                  <a:gd name="connsiteY16" fmla="*/ 1165860 h 4472940"/>
                  <a:gd name="connsiteX17" fmla="*/ 2819400 w 4724400"/>
                  <a:gd name="connsiteY17" fmla="*/ 1363980 h 4472940"/>
                  <a:gd name="connsiteX18" fmla="*/ 2819400 w 4724400"/>
                  <a:gd name="connsiteY18" fmla="*/ 1775460 h 4472940"/>
                  <a:gd name="connsiteX19" fmla="*/ 2788920 w 4724400"/>
                  <a:gd name="connsiteY19" fmla="*/ 1973580 h 4472940"/>
                  <a:gd name="connsiteX20" fmla="*/ 2895600 w 4724400"/>
                  <a:gd name="connsiteY20" fmla="*/ 2308860 h 4472940"/>
                  <a:gd name="connsiteX21" fmla="*/ 2956560 w 4724400"/>
                  <a:gd name="connsiteY21" fmla="*/ 2522220 h 4472940"/>
                  <a:gd name="connsiteX22" fmla="*/ 3017520 w 4724400"/>
                  <a:gd name="connsiteY22" fmla="*/ 2735580 h 4472940"/>
                  <a:gd name="connsiteX23" fmla="*/ 3230880 w 4724400"/>
                  <a:gd name="connsiteY23" fmla="*/ 2811780 h 4472940"/>
                  <a:gd name="connsiteX24" fmla="*/ 3413760 w 4724400"/>
                  <a:gd name="connsiteY24" fmla="*/ 2903220 h 4472940"/>
                  <a:gd name="connsiteX25" fmla="*/ 3444240 w 4724400"/>
                  <a:gd name="connsiteY25" fmla="*/ 3055620 h 4472940"/>
                  <a:gd name="connsiteX26" fmla="*/ 3459480 w 4724400"/>
                  <a:gd name="connsiteY26" fmla="*/ 3208020 h 4472940"/>
                  <a:gd name="connsiteX27" fmla="*/ 3459480 w 4724400"/>
                  <a:gd name="connsiteY27" fmla="*/ 3421380 h 4472940"/>
                  <a:gd name="connsiteX28" fmla="*/ 3596640 w 4724400"/>
                  <a:gd name="connsiteY28" fmla="*/ 3497580 h 4472940"/>
                  <a:gd name="connsiteX29" fmla="*/ 3688080 w 4724400"/>
                  <a:gd name="connsiteY29" fmla="*/ 3680460 h 4472940"/>
                  <a:gd name="connsiteX30" fmla="*/ 3810000 w 4724400"/>
                  <a:gd name="connsiteY30" fmla="*/ 3848100 h 4472940"/>
                  <a:gd name="connsiteX31" fmla="*/ 3947160 w 4724400"/>
                  <a:gd name="connsiteY31" fmla="*/ 3771900 h 4472940"/>
                  <a:gd name="connsiteX32" fmla="*/ 3901440 w 4724400"/>
                  <a:gd name="connsiteY32" fmla="*/ 3604260 h 4472940"/>
                  <a:gd name="connsiteX33" fmla="*/ 3840480 w 4724400"/>
                  <a:gd name="connsiteY33" fmla="*/ 3482340 h 4472940"/>
                  <a:gd name="connsiteX34" fmla="*/ 3810000 w 4724400"/>
                  <a:gd name="connsiteY34" fmla="*/ 3360420 h 4472940"/>
                  <a:gd name="connsiteX35" fmla="*/ 3916680 w 4724400"/>
                  <a:gd name="connsiteY35" fmla="*/ 3573780 h 4472940"/>
                  <a:gd name="connsiteX36" fmla="*/ 4053840 w 4724400"/>
                  <a:gd name="connsiteY36" fmla="*/ 3771900 h 4472940"/>
                  <a:gd name="connsiteX37" fmla="*/ 4191000 w 4724400"/>
                  <a:gd name="connsiteY37" fmla="*/ 3924300 h 4472940"/>
                  <a:gd name="connsiteX38" fmla="*/ 4130040 w 4724400"/>
                  <a:gd name="connsiteY38" fmla="*/ 4076700 h 4472940"/>
                  <a:gd name="connsiteX39" fmla="*/ 4328160 w 4724400"/>
                  <a:gd name="connsiteY39" fmla="*/ 4213860 h 4472940"/>
                  <a:gd name="connsiteX40" fmla="*/ 4648200 w 4724400"/>
                  <a:gd name="connsiteY40" fmla="*/ 4381500 h 4472940"/>
                  <a:gd name="connsiteX41" fmla="*/ 4724400 w 4724400"/>
                  <a:gd name="connsiteY41" fmla="*/ 4472940 h 447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24400" h="4472940">
                    <a:moveTo>
                      <a:pt x="0" y="769620"/>
                    </a:moveTo>
                    <a:cubicBezTo>
                      <a:pt x="12700" y="787400"/>
                      <a:pt x="25400" y="805180"/>
                      <a:pt x="91440" y="769620"/>
                    </a:cubicBezTo>
                    <a:cubicBezTo>
                      <a:pt x="157480" y="734060"/>
                      <a:pt x="396240" y="556260"/>
                      <a:pt x="396240" y="556260"/>
                    </a:cubicBezTo>
                    <a:cubicBezTo>
                      <a:pt x="510540" y="474980"/>
                      <a:pt x="688340" y="342900"/>
                      <a:pt x="777240" y="281940"/>
                    </a:cubicBezTo>
                    <a:cubicBezTo>
                      <a:pt x="866140" y="220980"/>
                      <a:pt x="871220" y="231140"/>
                      <a:pt x="929640" y="190500"/>
                    </a:cubicBezTo>
                    <a:cubicBezTo>
                      <a:pt x="988060" y="149860"/>
                      <a:pt x="1059180" y="66040"/>
                      <a:pt x="1127760" y="38100"/>
                    </a:cubicBezTo>
                    <a:cubicBezTo>
                      <a:pt x="1196340" y="10160"/>
                      <a:pt x="1231900" y="0"/>
                      <a:pt x="1341120" y="22860"/>
                    </a:cubicBezTo>
                    <a:cubicBezTo>
                      <a:pt x="1450340" y="45720"/>
                      <a:pt x="1676400" y="132080"/>
                      <a:pt x="1783080" y="175260"/>
                    </a:cubicBezTo>
                    <a:cubicBezTo>
                      <a:pt x="1889760" y="218440"/>
                      <a:pt x="1932940" y="261620"/>
                      <a:pt x="1981200" y="281940"/>
                    </a:cubicBezTo>
                    <a:cubicBezTo>
                      <a:pt x="2029460" y="302260"/>
                      <a:pt x="2044700" y="294640"/>
                      <a:pt x="2072640" y="297180"/>
                    </a:cubicBezTo>
                    <a:cubicBezTo>
                      <a:pt x="2100580" y="299720"/>
                      <a:pt x="2123440" y="274320"/>
                      <a:pt x="2148840" y="297180"/>
                    </a:cubicBezTo>
                    <a:cubicBezTo>
                      <a:pt x="2174240" y="320040"/>
                      <a:pt x="2189480" y="396240"/>
                      <a:pt x="2225040" y="434340"/>
                    </a:cubicBezTo>
                    <a:cubicBezTo>
                      <a:pt x="2260600" y="472440"/>
                      <a:pt x="2329180" y="474980"/>
                      <a:pt x="2362200" y="525780"/>
                    </a:cubicBezTo>
                    <a:cubicBezTo>
                      <a:pt x="2395220" y="576580"/>
                      <a:pt x="2402840" y="675640"/>
                      <a:pt x="2423160" y="739140"/>
                    </a:cubicBezTo>
                    <a:cubicBezTo>
                      <a:pt x="2443480" y="802640"/>
                      <a:pt x="2458720" y="866140"/>
                      <a:pt x="2484120" y="906780"/>
                    </a:cubicBezTo>
                    <a:cubicBezTo>
                      <a:pt x="2509520" y="947420"/>
                      <a:pt x="2557780" y="939800"/>
                      <a:pt x="2575560" y="982980"/>
                    </a:cubicBezTo>
                    <a:cubicBezTo>
                      <a:pt x="2593340" y="1026160"/>
                      <a:pt x="2550160" y="1102360"/>
                      <a:pt x="2590800" y="1165860"/>
                    </a:cubicBezTo>
                    <a:cubicBezTo>
                      <a:pt x="2631440" y="1229360"/>
                      <a:pt x="2781300" y="1262380"/>
                      <a:pt x="2819400" y="1363980"/>
                    </a:cubicBezTo>
                    <a:cubicBezTo>
                      <a:pt x="2857500" y="1465580"/>
                      <a:pt x="2824480" y="1673860"/>
                      <a:pt x="2819400" y="1775460"/>
                    </a:cubicBezTo>
                    <a:cubicBezTo>
                      <a:pt x="2814320" y="1877060"/>
                      <a:pt x="2776220" y="1884680"/>
                      <a:pt x="2788920" y="1973580"/>
                    </a:cubicBezTo>
                    <a:cubicBezTo>
                      <a:pt x="2801620" y="2062480"/>
                      <a:pt x="2867660" y="2217420"/>
                      <a:pt x="2895600" y="2308860"/>
                    </a:cubicBezTo>
                    <a:cubicBezTo>
                      <a:pt x="2923540" y="2400300"/>
                      <a:pt x="2956560" y="2522220"/>
                      <a:pt x="2956560" y="2522220"/>
                    </a:cubicBezTo>
                    <a:cubicBezTo>
                      <a:pt x="2976880" y="2593340"/>
                      <a:pt x="2971800" y="2687320"/>
                      <a:pt x="3017520" y="2735580"/>
                    </a:cubicBezTo>
                    <a:cubicBezTo>
                      <a:pt x="3063240" y="2783840"/>
                      <a:pt x="3164840" y="2783840"/>
                      <a:pt x="3230880" y="2811780"/>
                    </a:cubicBezTo>
                    <a:cubicBezTo>
                      <a:pt x="3296920" y="2839720"/>
                      <a:pt x="3378200" y="2862580"/>
                      <a:pt x="3413760" y="2903220"/>
                    </a:cubicBezTo>
                    <a:cubicBezTo>
                      <a:pt x="3449320" y="2943860"/>
                      <a:pt x="3436620" y="3004820"/>
                      <a:pt x="3444240" y="3055620"/>
                    </a:cubicBezTo>
                    <a:cubicBezTo>
                      <a:pt x="3451860" y="3106420"/>
                      <a:pt x="3456940" y="3147060"/>
                      <a:pt x="3459480" y="3208020"/>
                    </a:cubicBezTo>
                    <a:cubicBezTo>
                      <a:pt x="3462020" y="3268980"/>
                      <a:pt x="3436620" y="3373120"/>
                      <a:pt x="3459480" y="3421380"/>
                    </a:cubicBezTo>
                    <a:cubicBezTo>
                      <a:pt x="3482340" y="3469640"/>
                      <a:pt x="3558540" y="3454400"/>
                      <a:pt x="3596640" y="3497580"/>
                    </a:cubicBezTo>
                    <a:cubicBezTo>
                      <a:pt x="3634740" y="3540760"/>
                      <a:pt x="3652520" y="3622040"/>
                      <a:pt x="3688080" y="3680460"/>
                    </a:cubicBezTo>
                    <a:cubicBezTo>
                      <a:pt x="3723640" y="3738880"/>
                      <a:pt x="3766820" y="3832860"/>
                      <a:pt x="3810000" y="3848100"/>
                    </a:cubicBezTo>
                    <a:cubicBezTo>
                      <a:pt x="3853180" y="3863340"/>
                      <a:pt x="3931920" y="3812540"/>
                      <a:pt x="3947160" y="3771900"/>
                    </a:cubicBezTo>
                    <a:cubicBezTo>
                      <a:pt x="3962400" y="3731260"/>
                      <a:pt x="3919220" y="3652520"/>
                      <a:pt x="3901440" y="3604260"/>
                    </a:cubicBezTo>
                    <a:cubicBezTo>
                      <a:pt x="3883660" y="3556000"/>
                      <a:pt x="3855720" y="3522980"/>
                      <a:pt x="3840480" y="3482340"/>
                    </a:cubicBezTo>
                    <a:cubicBezTo>
                      <a:pt x="3825240" y="3441700"/>
                      <a:pt x="3797300" y="3345180"/>
                      <a:pt x="3810000" y="3360420"/>
                    </a:cubicBezTo>
                    <a:cubicBezTo>
                      <a:pt x="3822700" y="3375660"/>
                      <a:pt x="3876040" y="3505200"/>
                      <a:pt x="3916680" y="3573780"/>
                    </a:cubicBezTo>
                    <a:cubicBezTo>
                      <a:pt x="3957320" y="3642360"/>
                      <a:pt x="4008120" y="3713480"/>
                      <a:pt x="4053840" y="3771900"/>
                    </a:cubicBezTo>
                    <a:cubicBezTo>
                      <a:pt x="4099560" y="3830320"/>
                      <a:pt x="4178300" y="3873500"/>
                      <a:pt x="4191000" y="3924300"/>
                    </a:cubicBezTo>
                    <a:cubicBezTo>
                      <a:pt x="4203700" y="3975100"/>
                      <a:pt x="4107180" y="4028440"/>
                      <a:pt x="4130040" y="4076700"/>
                    </a:cubicBezTo>
                    <a:cubicBezTo>
                      <a:pt x="4152900" y="4124960"/>
                      <a:pt x="4241800" y="4163060"/>
                      <a:pt x="4328160" y="4213860"/>
                    </a:cubicBezTo>
                    <a:cubicBezTo>
                      <a:pt x="4414520" y="4264660"/>
                      <a:pt x="4582160" y="4338320"/>
                      <a:pt x="4648200" y="4381500"/>
                    </a:cubicBezTo>
                    <a:cubicBezTo>
                      <a:pt x="4714240" y="4424680"/>
                      <a:pt x="4721860" y="4467860"/>
                      <a:pt x="4724400" y="447294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3"/>
              <p:cNvSpPr/>
              <p:nvPr/>
            </p:nvSpPr>
            <p:spPr>
              <a:xfrm>
                <a:off x="256540" y="838200"/>
                <a:ext cx="3863340" cy="2331720"/>
              </a:xfrm>
              <a:custGeom>
                <a:avLst/>
                <a:gdLst>
                  <a:gd name="connsiteX0" fmla="*/ 459740 w 3863340"/>
                  <a:gd name="connsiteY0" fmla="*/ 2331720 h 2331720"/>
                  <a:gd name="connsiteX1" fmla="*/ 307340 w 3863340"/>
                  <a:gd name="connsiteY1" fmla="*/ 2270760 h 2331720"/>
                  <a:gd name="connsiteX2" fmla="*/ 337820 w 3863340"/>
                  <a:gd name="connsiteY2" fmla="*/ 2179320 h 2331720"/>
                  <a:gd name="connsiteX3" fmla="*/ 642620 w 3863340"/>
                  <a:gd name="connsiteY3" fmla="*/ 2011680 h 2331720"/>
                  <a:gd name="connsiteX4" fmla="*/ 779780 w 3863340"/>
                  <a:gd name="connsiteY4" fmla="*/ 1920240 h 2331720"/>
                  <a:gd name="connsiteX5" fmla="*/ 612140 w 3863340"/>
                  <a:gd name="connsiteY5" fmla="*/ 1798320 h 2331720"/>
                  <a:gd name="connsiteX6" fmla="*/ 429260 w 3863340"/>
                  <a:gd name="connsiteY6" fmla="*/ 1676400 h 2331720"/>
                  <a:gd name="connsiteX7" fmla="*/ 292100 w 3863340"/>
                  <a:gd name="connsiteY7" fmla="*/ 1600200 h 2331720"/>
                  <a:gd name="connsiteX8" fmla="*/ 154940 w 3863340"/>
                  <a:gd name="connsiteY8" fmla="*/ 1402080 h 2331720"/>
                  <a:gd name="connsiteX9" fmla="*/ 246380 w 3863340"/>
                  <a:gd name="connsiteY9" fmla="*/ 1280160 h 2331720"/>
                  <a:gd name="connsiteX10" fmla="*/ 444500 w 3863340"/>
                  <a:gd name="connsiteY10" fmla="*/ 1127760 h 2331720"/>
                  <a:gd name="connsiteX11" fmla="*/ 307340 w 3863340"/>
                  <a:gd name="connsiteY11" fmla="*/ 1066800 h 2331720"/>
                  <a:gd name="connsiteX12" fmla="*/ 93980 w 3863340"/>
                  <a:gd name="connsiteY12" fmla="*/ 960120 h 2331720"/>
                  <a:gd name="connsiteX13" fmla="*/ 17780 w 3863340"/>
                  <a:gd name="connsiteY13" fmla="*/ 883920 h 2331720"/>
                  <a:gd name="connsiteX14" fmla="*/ 200660 w 3863340"/>
                  <a:gd name="connsiteY14" fmla="*/ 838200 h 2331720"/>
                  <a:gd name="connsiteX15" fmla="*/ 353060 w 3863340"/>
                  <a:gd name="connsiteY15" fmla="*/ 746760 h 2331720"/>
                  <a:gd name="connsiteX16" fmla="*/ 353060 w 3863340"/>
                  <a:gd name="connsiteY16" fmla="*/ 701040 h 2331720"/>
                  <a:gd name="connsiteX17" fmla="*/ 200660 w 3863340"/>
                  <a:gd name="connsiteY17" fmla="*/ 609600 h 2331720"/>
                  <a:gd name="connsiteX18" fmla="*/ 261620 w 3863340"/>
                  <a:gd name="connsiteY18" fmla="*/ 441960 h 2331720"/>
                  <a:gd name="connsiteX19" fmla="*/ 444500 w 3863340"/>
                  <a:gd name="connsiteY19" fmla="*/ 396240 h 2331720"/>
                  <a:gd name="connsiteX20" fmla="*/ 673100 w 3863340"/>
                  <a:gd name="connsiteY20" fmla="*/ 228600 h 2331720"/>
                  <a:gd name="connsiteX21" fmla="*/ 810260 w 3863340"/>
                  <a:gd name="connsiteY21" fmla="*/ 228600 h 2331720"/>
                  <a:gd name="connsiteX22" fmla="*/ 1008380 w 3863340"/>
                  <a:gd name="connsiteY22" fmla="*/ 121920 h 2331720"/>
                  <a:gd name="connsiteX23" fmla="*/ 1191260 w 3863340"/>
                  <a:gd name="connsiteY23" fmla="*/ 213360 h 2331720"/>
                  <a:gd name="connsiteX24" fmla="*/ 1252220 w 3863340"/>
                  <a:gd name="connsiteY24" fmla="*/ 289560 h 2331720"/>
                  <a:gd name="connsiteX25" fmla="*/ 1435100 w 3863340"/>
                  <a:gd name="connsiteY25" fmla="*/ 304800 h 2331720"/>
                  <a:gd name="connsiteX26" fmla="*/ 1861820 w 3863340"/>
                  <a:gd name="connsiteY26" fmla="*/ 320040 h 2331720"/>
                  <a:gd name="connsiteX27" fmla="*/ 2197100 w 3863340"/>
                  <a:gd name="connsiteY27" fmla="*/ 411480 h 2331720"/>
                  <a:gd name="connsiteX28" fmla="*/ 2288540 w 3863340"/>
                  <a:gd name="connsiteY28" fmla="*/ 457200 h 2331720"/>
                  <a:gd name="connsiteX29" fmla="*/ 2471420 w 3863340"/>
                  <a:gd name="connsiteY29" fmla="*/ 381000 h 2331720"/>
                  <a:gd name="connsiteX30" fmla="*/ 2684780 w 3863340"/>
                  <a:gd name="connsiteY30" fmla="*/ 396240 h 2331720"/>
                  <a:gd name="connsiteX31" fmla="*/ 2821940 w 3863340"/>
                  <a:gd name="connsiteY31" fmla="*/ 304800 h 2331720"/>
                  <a:gd name="connsiteX32" fmla="*/ 2913380 w 3863340"/>
                  <a:gd name="connsiteY32" fmla="*/ 350520 h 2331720"/>
                  <a:gd name="connsiteX33" fmla="*/ 3050540 w 3863340"/>
                  <a:gd name="connsiteY33" fmla="*/ 304800 h 2331720"/>
                  <a:gd name="connsiteX34" fmla="*/ 3279140 w 3863340"/>
                  <a:gd name="connsiteY34" fmla="*/ 365760 h 2331720"/>
                  <a:gd name="connsiteX35" fmla="*/ 3568700 w 3863340"/>
                  <a:gd name="connsiteY35" fmla="*/ 411480 h 2331720"/>
                  <a:gd name="connsiteX36" fmla="*/ 3782060 w 3863340"/>
                  <a:gd name="connsiteY36" fmla="*/ 487680 h 2331720"/>
                  <a:gd name="connsiteX37" fmla="*/ 3858260 w 3863340"/>
                  <a:gd name="connsiteY37" fmla="*/ 441960 h 2331720"/>
                  <a:gd name="connsiteX38" fmla="*/ 3812540 w 3863340"/>
                  <a:gd name="connsiteY38" fmla="*/ 259080 h 2331720"/>
                  <a:gd name="connsiteX39" fmla="*/ 3553460 w 3863340"/>
                  <a:gd name="connsiteY39" fmla="*/ 152400 h 2331720"/>
                  <a:gd name="connsiteX40" fmla="*/ 3477260 w 3863340"/>
                  <a:gd name="connsiteY40" fmla="*/ 274320 h 2331720"/>
                  <a:gd name="connsiteX41" fmla="*/ 3340100 w 3863340"/>
                  <a:gd name="connsiteY41" fmla="*/ 228600 h 2331720"/>
                  <a:gd name="connsiteX42" fmla="*/ 3218180 w 3863340"/>
                  <a:gd name="connsiteY42" fmla="*/ 152400 h 2331720"/>
                  <a:gd name="connsiteX43" fmla="*/ 3202940 w 3863340"/>
                  <a:gd name="connsiteY43" fmla="*/ 0 h 2331720"/>
                  <a:gd name="connsiteX44" fmla="*/ 3202940 w 3863340"/>
                  <a:gd name="connsiteY44" fmla="*/ 0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63340" h="2331720">
                    <a:moveTo>
                      <a:pt x="459740" y="2331720"/>
                    </a:moveTo>
                    <a:cubicBezTo>
                      <a:pt x="393700" y="2313940"/>
                      <a:pt x="327660" y="2296160"/>
                      <a:pt x="307340" y="2270760"/>
                    </a:cubicBezTo>
                    <a:cubicBezTo>
                      <a:pt x="287020" y="2245360"/>
                      <a:pt x="281940" y="2222500"/>
                      <a:pt x="337820" y="2179320"/>
                    </a:cubicBezTo>
                    <a:cubicBezTo>
                      <a:pt x="393700" y="2136140"/>
                      <a:pt x="568960" y="2054860"/>
                      <a:pt x="642620" y="2011680"/>
                    </a:cubicBezTo>
                    <a:cubicBezTo>
                      <a:pt x="716280" y="1968500"/>
                      <a:pt x="784860" y="1955800"/>
                      <a:pt x="779780" y="1920240"/>
                    </a:cubicBezTo>
                    <a:cubicBezTo>
                      <a:pt x="774700" y="1884680"/>
                      <a:pt x="670560" y="1838960"/>
                      <a:pt x="612140" y="1798320"/>
                    </a:cubicBezTo>
                    <a:cubicBezTo>
                      <a:pt x="553720" y="1757680"/>
                      <a:pt x="482600" y="1709420"/>
                      <a:pt x="429260" y="1676400"/>
                    </a:cubicBezTo>
                    <a:cubicBezTo>
                      <a:pt x="375920" y="1643380"/>
                      <a:pt x="337820" y="1645920"/>
                      <a:pt x="292100" y="1600200"/>
                    </a:cubicBezTo>
                    <a:cubicBezTo>
                      <a:pt x="246380" y="1554480"/>
                      <a:pt x="162560" y="1455420"/>
                      <a:pt x="154940" y="1402080"/>
                    </a:cubicBezTo>
                    <a:cubicBezTo>
                      <a:pt x="147320" y="1348740"/>
                      <a:pt x="198120" y="1325880"/>
                      <a:pt x="246380" y="1280160"/>
                    </a:cubicBezTo>
                    <a:cubicBezTo>
                      <a:pt x="294640" y="1234440"/>
                      <a:pt x="434340" y="1163320"/>
                      <a:pt x="444500" y="1127760"/>
                    </a:cubicBezTo>
                    <a:cubicBezTo>
                      <a:pt x="454660" y="1092200"/>
                      <a:pt x="365760" y="1094740"/>
                      <a:pt x="307340" y="1066800"/>
                    </a:cubicBezTo>
                    <a:cubicBezTo>
                      <a:pt x="248920" y="1038860"/>
                      <a:pt x="142240" y="990600"/>
                      <a:pt x="93980" y="960120"/>
                    </a:cubicBezTo>
                    <a:cubicBezTo>
                      <a:pt x="45720" y="929640"/>
                      <a:pt x="0" y="904240"/>
                      <a:pt x="17780" y="883920"/>
                    </a:cubicBezTo>
                    <a:cubicBezTo>
                      <a:pt x="35560" y="863600"/>
                      <a:pt x="144780" y="861060"/>
                      <a:pt x="200660" y="838200"/>
                    </a:cubicBezTo>
                    <a:cubicBezTo>
                      <a:pt x="256540" y="815340"/>
                      <a:pt x="327660" y="769620"/>
                      <a:pt x="353060" y="746760"/>
                    </a:cubicBezTo>
                    <a:cubicBezTo>
                      <a:pt x="378460" y="723900"/>
                      <a:pt x="378460" y="723900"/>
                      <a:pt x="353060" y="701040"/>
                    </a:cubicBezTo>
                    <a:cubicBezTo>
                      <a:pt x="327660" y="678180"/>
                      <a:pt x="215900" y="652780"/>
                      <a:pt x="200660" y="609600"/>
                    </a:cubicBezTo>
                    <a:cubicBezTo>
                      <a:pt x="185420" y="566420"/>
                      <a:pt x="220980" y="477520"/>
                      <a:pt x="261620" y="441960"/>
                    </a:cubicBezTo>
                    <a:cubicBezTo>
                      <a:pt x="302260" y="406400"/>
                      <a:pt x="375920" y="431800"/>
                      <a:pt x="444500" y="396240"/>
                    </a:cubicBezTo>
                    <a:cubicBezTo>
                      <a:pt x="513080" y="360680"/>
                      <a:pt x="612140" y="256540"/>
                      <a:pt x="673100" y="228600"/>
                    </a:cubicBezTo>
                    <a:cubicBezTo>
                      <a:pt x="734060" y="200660"/>
                      <a:pt x="754380" y="246380"/>
                      <a:pt x="810260" y="228600"/>
                    </a:cubicBezTo>
                    <a:cubicBezTo>
                      <a:pt x="866140" y="210820"/>
                      <a:pt x="944880" y="124460"/>
                      <a:pt x="1008380" y="121920"/>
                    </a:cubicBezTo>
                    <a:cubicBezTo>
                      <a:pt x="1071880" y="119380"/>
                      <a:pt x="1150620" y="185420"/>
                      <a:pt x="1191260" y="213360"/>
                    </a:cubicBezTo>
                    <a:cubicBezTo>
                      <a:pt x="1231900" y="241300"/>
                      <a:pt x="1211580" y="274320"/>
                      <a:pt x="1252220" y="289560"/>
                    </a:cubicBezTo>
                    <a:cubicBezTo>
                      <a:pt x="1292860" y="304800"/>
                      <a:pt x="1333500" y="299720"/>
                      <a:pt x="1435100" y="304800"/>
                    </a:cubicBezTo>
                    <a:cubicBezTo>
                      <a:pt x="1536700" y="309880"/>
                      <a:pt x="1734820" y="302260"/>
                      <a:pt x="1861820" y="320040"/>
                    </a:cubicBezTo>
                    <a:cubicBezTo>
                      <a:pt x="1988820" y="337820"/>
                      <a:pt x="2125980" y="388620"/>
                      <a:pt x="2197100" y="411480"/>
                    </a:cubicBezTo>
                    <a:cubicBezTo>
                      <a:pt x="2268220" y="434340"/>
                      <a:pt x="2242820" y="462280"/>
                      <a:pt x="2288540" y="457200"/>
                    </a:cubicBezTo>
                    <a:cubicBezTo>
                      <a:pt x="2334260" y="452120"/>
                      <a:pt x="2405380" y="391160"/>
                      <a:pt x="2471420" y="381000"/>
                    </a:cubicBezTo>
                    <a:cubicBezTo>
                      <a:pt x="2537460" y="370840"/>
                      <a:pt x="2626360" y="408940"/>
                      <a:pt x="2684780" y="396240"/>
                    </a:cubicBezTo>
                    <a:cubicBezTo>
                      <a:pt x="2743200" y="383540"/>
                      <a:pt x="2783840" y="312420"/>
                      <a:pt x="2821940" y="304800"/>
                    </a:cubicBezTo>
                    <a:cubicBezTo>
                      <a:pt x="2860040" y="297180"/>
                      <a:pt x="2875280" y="350520"/>
                      <a:pt x="2913380" y="350520"/>
                    </a:cubicBezTo>
                    <a:cubicBezTo>
                      <a:pt x="2951480" y="350520"/>
                      <a:pt x="2989580" y="302260"/>
                      <a:pt x="3050540" y="304800"/>
                    </a:cubicBezTo>
                    <a:cubicBezTo>
                      <a:pt x="3111500" y="307340"/>
                      <a:pt x="3192780" y="347980"/>
                      <a:pt x="3279140" y="365760"/>
                    </a:cubicBezTo>
                    <a:cubicBezTo>
                      <a:pt x="3365500" y="383540"/>
                      <a:pt x="3484880" y="391160"/>
                      <a:pt x="3568700" y="411480"/>
                    </a:cubicBezTo>
                    <a:cubicBezTo>
                      <a:pt x="3652520" y="431800"/>
                      <a:pt x="3733800" y="482600"/>
                      <a:pt x="3782060" y="487680"/>
                    </a:cubicBezTo>
                    <a:cubicBezTo>
                      <a:pt x="3830320" y="492760"/>
                      <a:pt x="3853180" y="480060"/>
                      <a:pt x="3858260" y="441960"/>
                    </a:cubicBezTo>
                    <a:cubicBezTo>
                      <a:pt x="3863340" y="403860"/>
                      <a:pt x="3863340" y="307340"/>
                      <a:pt x="3812540" y="259080"/>
                    </a:cubicBezTo>
                    <a:cubicBezTo>
                      <a:pt x="3761740" y="210820"/>
                      <a:pt x="3609340" y="149860"/>
                      <a:pt x="3553460" y="152400"/>
                    </a:cubicBezTo>
                    <a:cubicBezTo>
                      <a:pt x="3497580" y="154940"/>
                      <a:pt x="3512820" y="261620"/>
                      <a:pt x="3477260" y="274320"/>
                    </a:cubicBezTo>
                    <a:cubicBezTo>
                      <a:pt x="3441700" y="287020"/>
                      <a:pt x="3383280" y="248920"/>
                      <a:pt x="3340100" y="228600"/>
                    </a:cubicBezTo>
                    <a:cubicBezTo>
                      <a:pt x="3296920" y="208280"/>
                      <a:pt x="3241040" y="190500"/>
                      <a:pt x="3218180" y="152400"/>
                    </a:cubicBezTo>
                    <a:cubicBezTo>
                      <a:pt x="3195320" y="114300"/>
                      <a:pt x="3202940" y="0"/>
                      <a:pt x="3202940" y="0"/>
                    </a:cubicBezTo>
                    <a:lnTo>
                      <a:pt x="3202940" y="0"/>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4"/>
              <p:cNvSpPr/>
              <p:nvPr/>
            </p:nvSpPr>
            <p:spPr>
              <a:xfrm>
                <a:off x="5730240" y="838200"/>
                <a:ext cx="3032760" cy="2849880"/>
              </a:xfrm>
              <a:custGeom>
                <a:avLst/>
                <a:gdLst>
                  <a:gd name="connsiteX0" fmla="*/ 1402080 w 3032760"/>
                  <a:gd name="connsiteY0" fmla="*/ 0 h 2849880"/>
                  <a:gd name="connsiteX1" fmla="*/ 1630680 w 3032760"/>
                  <a:gd name="connsiteY1" fmla="*/ 182880 h 2849880"/>
                  <a:gd name="connsiteX2" fmla="*/ 1874520 w 3032760"/>
                  <a:gd name="connsiteY2" fmla="*/ 304800 h 2849880"/>
                  <a:gd name="connsiteX3" fmla="*/ 1950720 w 3032760"/>
                  <a:gd name="connsiteY3" fmla="*/ 426720 h 2849880"/>
                  <a:gd name="connsiteX4" fmla="*/ 1965960 w 3032760"/>
                  <a:gd name="connsiteY4" fmla="*/ 594360 h 2849880"/>
                  <a:gd name="connsiteX5" fmla="*/ 2225040 w 3032760"/>
                  <a:gd name="connsiteY5" fmla="*/ 655320 h 2849880"/>
                  <a:gd name="connsiteX6" fmla="*/ 2346960 w 3032760"/>
                  <a:gd name="connsiteY6" fmla="*/ 777240 h 2849880"/>
                  <a:gd name="connsiteX7" fmla="*/ 2255520 w 3032760"/>
                  <a:gd name="connsiteY7" fmla="*/ 1036320 h 2849880"/>
                  <a:gd name="connsiteX8" fmla="*/ 2026920 w 3032760"/>
                  <a:gd name="connsiteY8" fmla="*/ 868680 h 2849880"/>
                  <a:gd name="connsiteX9" fmla="*/ 1996440 w 3032760"/>
                  <a:gd name="connsiteY9" fmla="*/ 944880 h 2849880"/>
                  <a:gd name="connsiteX10" fmla="*/ 2209800 w 3032760"/>
                  <a:gd name="connsiteY10" fmla="*/ 1143000 h 2849880"/>
                  <a:gd name="connsiteX11" fmla="*/ 2225040 w 3032760"/>
                  <a:gd name="connsiteY11" fmla="*/ 1219200 h 2849880"/>
                  <a:gd name="connsiteX12" fmla="*/ 2042160 w 3032760"/>
                  <a:gd name="connsiteY12" fmla="*/ 1478280 h 2849880"/>
                  <a:gd name="connsiteX13" fmla="*/ 1889760 w 3032760"/>
                  <a:gd name="connsiteY13" fmla="*/ 1402080 h 2849880"/>
                  <a:gd name="connsiteX14" fmla="*/ 1630680 w 3032760"/>
                  <a:gd name="connsiteY14" fmla="*/ 1280160 h 2849880"/>
                  <a:gd name="connsiteX15" fmla="*/ 1386840 w 3032760"/>
                  <a:gd name="connsiteY15" fmla="*/ 1112520 h 2849880"/>
                  <a:gd name="connsiteX16" fmla="*/ 1249680 w 3032760"/>
                  <a:gd name="connsiteY16" fmla="*/ 1097280 h 2849880"/>
                  <a:gd name="connsiteX17" fmla="*/ 1051560 w 3032760"/>
                  <a:gd name="connsiteY17" fmla="*/ 975360 h 2849880"/>
                  <a:gd name="connsiteX18" fmla="*/ 1127760 w 3032760"/>
                  <a:gd name="connsiteY18" fmla="*/ 883920 h 2849880"/>
                  <a:gd name="connsiteX19" fmla="*/ 1356360 w 3032760"/>
                  <a:gd name="connsiteY19" fmla="*/ 853440 h 2849880"/>
                  <a:gd name="connsiteX20" fmla="*/ 1341120 w 3032760"/>
                  <a:gd name="connsiteY20" fmla="*/ 579120 h 2849880"/>
                  <a:gd name="connsiteX21" fmla="*/ 1158240 w 3032760"/>
                  <a:gd name="connsiteY21" fmla="*/ 457200 h 2849880"/>
                  <a:gd name="connsiteX22" fmla="*/ 990600 w 3032760"/>
                  <a:gd name="connsiteY22" fmla="*/ 411480 h 2849880"/>
                  <a:gd name="connsiteX23" fmla="*/ 990600 w 3032760"/>
                  <a:gd name="connsiteY23" fmla="*/ 518160 h 2849880"/>
                  <a:gd name="connsiteX24" fmla="*/ 960120 w 3032760"/>
                  <a:gd name="connsiteY24" fmla="*/ 624840 h 2849880"/>
                  <a:gd name="connsiteX25" fmla="*/ 868680 w 3032760"/>
                  <a:gd name="connsiteY25" fmla="*/ 594360 h 2849880"/>
                  <a:gd name="connsiteX26" fmla="*/ 929640 w 3032760"/>
                  <a:gd name="connsiteY26" fmla="*/ 701040 h 2849880"/>
                  <a:gd name="connsiteX27" fmla="*/ 838200 w 3032760"/>
                  <a:gd name="connsiteY27" fmla="*/ 853440 h 2849880"/>
                  <a:gd name="connsiteX28" fmla="*/ 746760 w 3032760"/>
                  <a:gd name="connsiteY28" fmla="*/ 899160 h 2849880"/>
                  <a:gd name="connsiteX29" fmla="*/ 762000 w 3032760"/>
                  <a:gd name="connsiteY29" fmla="*/ 990600 h 2849880"/>
                  <a:gd name="connsiteX30" fmla="*/ 899160 w 3032760"/>
                  <a:gd name="connsiteY30" fmla="*/ 975360 h 2849880"/>
                  <a:gd name="connsiteX31" fmla="*/ 990600 w 3032760"/>
                  <a:gd name="connsiteY31" fmla="*/ 1203960 h 2849880"/>
                  <a:gd name="connsiteX32" fmla="*/ 990600 w 3032760"/>
                  <a:gd name="connsiteY32" fmla="*/ 1264920 h 2849880"/>
                  <a:gd name="connsiteX33" fmla="*/ 853440 w 3032760"/>
                  <a:gd name="connsiteY33" fmla="*/ 1280160 h 2849880"/>
                  <a:gd name="connsiteX34" fmla="*/ 716280 w 3032760"/>
                  <a:gd name="connsiteY34" fmla="*/ 1249680 h 2849880"/>
                  <a:gd name="connsiteX35" fmla="*/ 670560 w 3032760"/>
                  <a:gd name="connsiteY35" fmla="*/ 1325880 h 2849880"/>
                  <a:gd name="connsiteX36" fmla="*/ 502920 w 3032760"/>
                  <a:gd name="connsiteY36" fmla="*/ 1219200 h 2849880"/>
                  <a:gd name="connsiteX37" fmla="*/ 502920 w 3032760"/>
                  <a:gd name="connsiteY37" fmla="*/ 1143000 h 2849880"/>
                  <a:gd name="connsiteX38" fmla="*/ 518160 w 3032760"/>
                  <a:gd name="connsiteY38" fmla="*/ 990600 h 2849880"/>
                  <a:gd name="connsiteX39" fmla="*/ 381000 w 3032760"/>
                  <a:gd name="connsiteY39" fmla="*/ 1158240 h 2849880"/>
                  <a:gd name="connsiteX40" fmla="*/ 274320 w 3032760"/>
                  <a:gd name="connsiteY40" fmla="*/ 1310640 h 2849880"/>
                  <a:gd name="connsiteX41" fmla="*/ 152400 w 3032760"/>
                  <a:gd name="connsiteY41" fmla="*/ 1341120 h 2849880"/>
                  <a:gd name="connsiteX42" fmla="*/ 91440 w 3032760"/>
                  <a:gd name="connsiteY42" fmla="*/ 1371600 h 2849880"/>
                  <a:gd name="connsiteX43" fmla="*/ 106680 w 3032760"/>
                  <a:gd name="connsiteY43" fmla="*/ 1524000 h 2849880"/>
                  <a:gd name="connsiteX44" fmla="*/ 15240 w 3032760"/>
                  <a:gd name="connsiteY44" fmla="*/ 1615440 h 2849880"/>
                  <a:gd name="connsiteX45" fmla="*/ 15240 w 3032760"/>
                  <a:gd name="connsiteY45" fmla="*/ 1661160 h 2849880"/>
                  <a:gd name="connsiteX46" fmla="*/ 60960 w 3032760"/>
                  <a:gd name="connsiteY46" fmla="*/ 1691640 h 2849880"/>
                  <a:gd name="connsiteX47" fmla="*/ 137160 w 3032760"/>
                  <a:gd name="connsiteY47" fmla="*/ 1859280 h 2849880"/>
                  <a:gd name="connsiteX48" fmla="*/ 243840 w 3032760"/>
                  <a:gd name="connsiteY48" fmla="*/ 1844040 h 2849880"/>
                  <a:gd name="connsiteX49" fmla="*/ 411480 w 3032760"/>
                  <a:gd name="connsiteY49" fmla="*/ 1950720 h 2849880"/>
                  <a:gd name="connsiteX50" fmla="*/ 472440 w 3032760"/>
                  <a:gd name="connsiteY50" fmla="*/ 1981200 h 2849880"/>
                  <a:gd name="connsiteX51" fmla="*/ 518160 w 3032760"/>
                  <a:gd name="connsiteY51" fmla="*/ 2103120 h 2849880"/>
                  <a:gd name="connsiteX52" fmla="*/ 655320 w 3032760"/>
                  <a:gd name="connsiteY52" fmla="*/ 2072640 h 2849880"/>
                  <a:gd name="connsiteX53" fmla="*/ 609600 w 3032760"/>
                  <a:gd name="connsiteY53" fmla="*/ 2148840 h 2849880"/>
                  <a:gd name="connsiteX54" fmla="*/ 716280 w 3032760"/>
                  <a:gd name="connsiteY54" fmla="*/ 2209800 h 2849880"/>
                  <a:gd name="connsiteX55" fmla="*/ 807720 w 3032760"/>
                  <a:gd name="connsiteY55" fmla="*/ 2148840 h 2849880"/>
                  <a:gd name="connsiteX56" fmla="*/ 868680 w 3032760"/>
                  <a:gd name="connsiteY56" fmla="*/ 2240280 h 2849880"/>
                  <a:gd name="connsiteX57" fmla="*/ 868680 w 3032760"/>
                  <a:gd name="connsiteY57" fmla="*/ 2468880 h 2849880"/>
                  <a:gd name="connsiteX58" fmla="*/ 944880 w 3032760"/>
                  <a:gd name="connsiteY58" fmla="*/ 2514600 h 2849880"/>
                  <a:gd name="connsiteX59" fmla="*/ 1036320 w 3032760"/>
                  <a:gd name="connsiteY59" fmla="*/ 2514600 h 2849880"/>
                  <a:gd name="connsiteX60" fmla="*/ 1082040 w 3032760"/>
                  <a:gd name="connsiteY60" fmla="*/ 2423160 h 2849880"/>
                  <a:gd name="connsiteX61" fmla="*/ 990600 w 3032760"/>
                  <a:gd name="connsiteY61" fmla="*/ 2240280 h 2849880"/>
                  <a:gd name="connsiteX62" fmla="*/ 1036320 w 3032760"/>
                  <a:gd name="connsiteY62" fmla="*/ 2148840 h 2849880"/>
                  <a:gd name="connsiteX63" fmla="*/ 1127760 w 3032760"/>
                  <a:gd name="connsiteY63" fmla="*/ 2133600 h 2849880"/>
                  <a:gd name="connsiteX64" fmla="*/ 1173480 w 3032760"/>
                  <a:gd name="connsiteY64" fmla="*/ 2026920 h 2849880"/>
                  <a:gd name="connsiteX65" fmla="*/ 1173480 w 3032760"/>
                  <a:gd name="connsiteY65" fmla="*/ 1920240 h 2849880"/>
                  <a:gd name="connsiteX66" fmla="*/ 1021080 w 3032760"/>
                  <a:gd name="connsiteY66" fmla="*/ 1783080 h 2849880"/>
                  <a:gd name="connsiteX67" fmla="*/ 1066800 w 3032760"/>
                  <a:gd name="connsiteY67" fmla="*/ 1691640 h 2849880"/>
                  <a:gd name="connsiteX68" fmla="*/ 1112520 w 3032760"/>
                  <a:gd name="connsiteY68" fmla="*/ 1478280 h 2849880"/>
                  <a:gd name="connsiteX69" fmla="*/ 1127760 w 3032760"/>
                  <a:gd name="connsiteY69" fmla="*/ 1386840 h 2849880"/>
                  <a:gd name="connsiteX70" fmla="*/ 1188720 w 3032760"/>
                  <a:gd name="connsiteY70" fmla="*/ 1280160 h 2849880"/>
                  <a:gd name="connsiteX71" fmla="*/ 1386840 w 3032760"/>
                  <a:gd name="connsiteY71" fmla="*/ 1341120 h 2849880"/>
                  <a:gd name="connsiteX72" fmla="*/ 1432560 w 3032760"/>
                  <a:gd name="connsiteY72" fmla="*/ 1280160 h 2849880"/>
                  <a:gd name="connsiteX73" fmla="*/ 1554480 w 3032760"/>
                  <a:gd name="connsiteY73" fmla="*/ 1417320 h 2849880"/>
                  <a:gd name="connsiteX74" fmla="*/ 1661160 w 3032760"/>
                  <a:gd name="connsiteY74" fmla="*/ 1508760 h 2849880"/>
                  <a:gd name="connsiteX75" fmla="*/ 1783080 w 3032760"/>
                  <a:gd name="connsiteY75" fmla="*/ 1508760 h 2849880"/>
                  <a:gd name="connsiteX76" fmla="*/ 1844040 w 3032760"/>
                  <a:gd name="connsiteY76" fmla="*/ 1630680 h 2849880"/>
                  <a:gd name="connsiteX77" fmla="*/ 1813560 w 3032760"/>
                  <a:gd name="connsiteY77" fmla="*/ 1722120 h 2849880"/>
                  <a:gd name="connsiteX78" fmla="*/ 1965960 w 3032760"/>
                  <a:gd name="connsiteY78" fmla="*/ 1691640 h 2849880"/>
                  <a:gd name="connsiteX79" fmla="*/ 2057400 w 3032760"/>
                  <a:gd name="connsiteY79" fmla="*/ 1615440 h 2849880"/>
                  <a:gd name="connsiteX80" fmla="*/ 2225040 w 3032760"/>
                  <a:gd name="connsiteY80" fmla="*/ 1554480 h 2849880"/>
                  <a:gd name="connsiteX81" fmla="*/ 2286000 w 3032760"/>
                  <a:gd name="connsiteY81" fmla="*/ 1722120 h 2849880"/>
                  <a:gd name="connsiteX82" fmla="*/ 2316480 w 3032760"/>
                  <a:gd name="connsiteY82" fmla="*/ 1844040 h 2849880"/>
                  <a:gd name="connsiteX83" fmla="*/ 2316480 w 3032760"/>
                  <a:gd name="connsiteY83" fmla="*/ 1996440 h 2849880"/>
                  <a:gd name="connsiteX84" fmla="*/ 2438400 w 3032760"/>
                  <a:gd name="connsiteY84" fmla="*/ 2072640 h 2849880"/>
                  <a:gd name="connsiteX85" fmla="*/ 2651760 w 3032760"/>
                  <a:gd name="connsiteY85" fmla="*/ 2103120 h 2849880"/>
                  <a:gd name="connsiteX86" fmla="*/ 2727960 w 3032760"/>
                  <a:gd name="connsiteY86" fmla="*/ 2194560 h 2849880"/>
                  <a:gd name="connsiteX87" fmla="*/ 2758440 w 3032760"/>
                  <a:gd name="connsiteY87" fmla="*/ 2286000 h 2849880"/>
                  <a:gd name="connsiteX88" fmla="*/ 2819400 w 3032760"/>
                  <a:gd name="connsiteY88" fmla="*/ 2377440 h 2849880"/>
                  <a:gd name="connsiteX89" fmla="*/ 2819400 w 3032760"/>
                  <a:gd name="connsiteY89" fmla="*/ 2529840 h 2849880"/>
                  <a:gd name="connsiteX90" fmla="*/ 2819400 w 3032760"/>
                  <a:gd name="connsiteY90" fmla="*/ 2682240 h 2849880"/>
                  <a:gd name="connsiteX91" fmla="*/ 2819400 w 3032760"/>
                  <a:gd name="connsiteY91" fmla="*/ 2788920 h 2849880"/>
                  <a:gd name="connsiteX92" fmla="*/ 2926080 w 3032760"/>
                  <a:gd name="connsiteY92" fmla="*/ 2697480 h 2849880"/>
                  <a:gd name="connsiteX93" fmla="*/ 3032760 w 3032760"/>
                  <a:gd name="connsiteY93" fmla="*/ 2849880 h 28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032760" h="2849880">
                    <a:moveTo>
                      <a:pt x="1402080" y="0"/>
                    </a:moveTo>
                    <a:cubicBezTo>
                      <a:pt x="1477010" y="66040"/>
                      <a:pt x="1551940" y="132080"/>
                      <a:pt x="1630680" y="182880"/>
                    </a:cubicBezTo>
                    <a:cubicBezTo>
                      <a:pt x="1709420" y="233680"/>
                      <a:pt x="1821180" y="264160"/>
                      <a:pt x="1874520" y="304800"/>
                    </a:cubicBezTo>
                    <a:cubicBezTo>
                      <a:pt x="1927860" y="345440"/>
                      <a:pt x="1935480" y="378460"/>
                      <a:pt x="1950720" y="426720"/>
                    </a:cubicBezTo>
                    <a:cubicBezTo>
                      <a:pt x="1965960" y="474980"/>
                      <a:pt x="1920240" y="556260"/>
                      <a:pt x="1965960" y="594360"/>
                    </a:cubicBezTo>
                    <a:cubicBezTo>
                      <a:pt x="2011680" y="632460"/>
                      <a:pt x="2161540" y="624840"/>
                      <a:pt x="2225040" y="655320"/>
                    </a:cubicBezTo>
                    <a:cubicBezTo>
                      <a:pt x="2288540" y="685800"/>
                      <a:pt x="2341880" y="713740"/>
                      <a:pt x="2346960" y="777240"/>
                    </a:cubicBezTo>
                    <a:cubicBezTo>
                      <a:pt x="2352040" y="840740"/>
                      <a:pt x="2308860" y="1021080"/>
                      <a:pt x="2255520" y="1036320"/>
                    </a:cubicBezTo>
                    <a:cubicBezTo>
                      <a:pt x="2202180" y="1051560"/>
                      <a:pt x="2070100" y="883920"/>
                      <a:pt x="2026920" y="868680"/>
                    </a:cubicBezTo>
                    <a:cubicBezTo>
                      <a:pt x="1983740" y="853440"/>
                      <a:pt x="1965960" y="899160"/>
                      <a:pt x="1996440" y="944880"/>
                    </a:cubicBezTo>
                    <a:cubicBezTo>
                      <a:pt x="2026920" y="990600"/>
                      <a:pt x="2171700" y="1097280"/>
                      <a:pt x="2209800" y="1143000"/>
                    </a:cubicBezTo>
                    <a:cubicBezTo>
                      <a:pt x="2247900" y="1188720"/>
                      <a:pt x="2252980" y="1163320"/>
                      <a:pt x="2225040" y="1219200"/>
                    </a:cubicBezTo>
                    <a:cubicBezTo>
                      <a:pt x="2197100" y="1275080"/>
                      <a:pt x="2098040" y="1447800"/>
                      <a:pt x="2042160" y="1478280"/>
                    </a:cubicBezTo>
                    <a:cubicBezTo>
                      <a:pt x="1986280" y="1508760"/>
                      <a:pt x="1958340" y="1435100"/>
                      <a:pt x="1889760" y="1402080"/>
                    </a:cubicBezTo>
                    <a:cubicBezTo>
                      <a:pt x="1821180" y="1369060"/>
                      <a:pt x="1714500" y="1328420"/>
                      <a:pt x="1630680" y="1280160"/>
                    </a:cubicBezTo>
                    <a:cubicBezTo>
                      <a:pt x="1546860" y="1231900"/>
                      <a:pt x="1450340" y="1143000"/>
                      <a:pt x="1386840" y="1112520"/>
                    </a:cubicBezTo>
                    <a:cubicBezTo>
                      <a:pt x="1323340" y="1082040"/>
                      <a:pt x="1305560" y="1120140"/>
                      <a:pt x="1249680" y="1097280"/>
                    </a:cubicBezTo>
                    <a:cubicBezTo>
                      <a:pt x="1193800" y="1074420"/>
                      <a:pt x="1071880" y="1010920"/>
                      <a:pt x="1051560" y="975360"/>
                    </a:cubicBezTo>
                    <a:cubicBezTo>
                      <a:pt x="1031240" y="939800"/>
                      <a:pt x="1076960" y="904240"/>
                      <a:pt x="1127760" y="883920"/>
                    </a:cubicBezTo>
                    <a:cubicBezTo>
                      <a:pt x="1178560" y="863600"/>
                      <a:pt x="1320800" y="904240"/>
                      <a:pt x="1356360" y="853440"/>
                    </a:cubicBezTo>
                    <a:cubicBezTo>
                      <a:pt x="1391920" y="802640"/>
                      <a:pt x="1374140" y="645160"/>
                      <a:pt x="1341120" y="579120"/>
                    </a:cubicBezTo>
                    <a:cubicBezTo>
                      <a:pt x="1308100" y="513080"/>
                      <a:pt x="1216660" y="485140"/>
                      <a:pt x="1158240" y="457200"/>
                    </a:cubicBezTo>
                    <a:cubicBezTo>
                      <a:pt x="1099820" y="429260"/>
                      <a:pt x="1018540" y="401320"/>
                      <a:pt x="990600" y="411480"/>
                    </a:cubicBezTo>
                    <a:cubicBezTo>
                      <a:pt x="962660" y="421640"/>
                      <a:pt x="995680" y="482600"/>
                      <a:pt x="990600" y="518160"/>
                    </a:cubicBezTo>
                    <a:cubicBezTo>
                      <a:pt x="985520" y="553720"/>
                      <a:pt x="980440" y="612140"/>
                      <a:pt x="960120" y="624840"/>
                    </a:cubicBezTo>
                    <a:cubicBezTo>
                      <a:pt x="939800" y="637540"/>
                      <a:pt x="873760" y="581660"/>
                      <a:pt x="868680" y="594360"/>
                    </a:cubicBezTo>
                    <a:cubicBezTo>
                      <a:pt x="863600" y="607060"/>
                      <a:pt x="934720" y="657860"/>
                      <a:pt x="929640" y="701040"/>
                    </a:cubicBezTo>
                    <a:cubicBezTo>
                      <a:pt x="924560" y="744220"/>
                      <a:pt x="868680" y="820420"/>
                      <a:pt x="838200" y="853440"/>
                    </a:cubicBezTo>
                    <a:cubicBezTo>
                      <a:pt x="807720" y="886460"/>
                      <a:pt x="759460" y="876300"/>
                      <a:pt x="746760" y="899160"/>
                    </a:cubicBezTo>
                    <a:cubicBezTo>
                      <a:pt x="734060" y="922020"/>
                      <a:pt x="736600" y="977900"/>
                      <a:pt x="762000" y="990600"/>
                    </a:cubicBezTo>
                    <a:cubicBezTo>
                      <a:pt x="787400" y="1003300"/>
                      <a:pt x="861060" y="939800"/>
                      <a:pt x="899160" y="975360"/>
                    </a:cubicBezTo>
                    <a:cubicBezTo>
                      <a:pt x="937260" y="1010920"/>
                      <a:pt x="975360" y="1155700"/>
                      <a:pt x="990600" y="1203960"/>
                    </a:cubicBezTo>
                    <a:cubicBezTo>
                      <a:pt x="1005840" y="1252220"/>
                      <a:pt x="1013460" y="1252220"/>
                      <a:pt x="990600" y="1264920"/>
                    </a:cubicBezTo>
                    <a:cubicBezTo>
                      <a:pt x="967740" y="1277620"/>
                      <a:pt x="899160" y="1282700"/>
                      <a:pt x="853440" y="1280160"/>
                    </a:cubicBezTo>
                    <a:cubicBezTo>
                      <a:pt x="807720" y="1277620"/>
                      <a:pt x="746760" y="1242060"/>
                      <a:pt x="716280" y="1249680"/>
                    </a:cubicBezTo>
                    <a:cubicBezTo>
                      <a:pt x="685800" y="1257300"/>
                      <a:pt x="706120" y="1330960"/>
                      <a:pt x="670560" y="1325880"/>
                    </a:cubicBezTo>
                    <a:cubicBezTo>
                      <a:pt x="635000" y="1320800"/>
                      <a:pt x="530860" y="1249680"/>
                      <a:pt x="502920" y="1219200"/>
                    </a:cubicBezTo>
                    <a:cubicBezTo>
                      <a:pt x="474980" y="1188720"/>
                      <a:pt x="500380" y="1181100"/>
                      <a:pt x="502920" y="1143000"/>
                    </a:cubicBezTo>
                    <a:cubicBezTo>
                      <a:pt x="505460" y="1104900"/>
                      <a:pt x="538480" y="988060"/>
                      <a:pt x="518160" y="990600"/>
                    </a:cubicBezTo>
                    <a:cubicBezTo>
                      <a:pt x="497840" y="993140"/>
                      <a:pt x="421640" y="1104900"/>
                      <a:pt x="381000" y="1158240"/>
                    </a:cubicBezTo>
                    <a:cubicBezTo>
                      <a:pt x="340360" y="1211580"/>
                      <a:pt x="312420" y="1280160"/>
                      <a:pt x="274320" y="1310640"/>
                    </a:cubicBezTo>
                    <a:cubicBezTo>
                      <a:pt x="236220" y="1341120"/>
                      <a:pt x="182880" y="1330960"/>
                      <a:pt x="152400" y="1341120"/>
                    </a:cubicBezTo>
                    <a:cubicBezTo>
                      <a:pt x="121920" y="1351280"/>
                      <a:pt x="99060" y="1341120"/>
                      <a:pt x="91440" y="1371600"/>
                    </a:cubicBezTo>
                    <a:cubicBezTo>
                      <a:pt x="83820" y="1402080"/>
                      <a:pt x="119380" y="1483360"/>
                      <a:pt x="106680" y="1524000"/>
                    </a:cubicBezTo>
                    <a:cubicBezTo>
                      <a:pt x="93980" y="1564640"/>
                      <a:pt x="30480" y="1592580"/>
                      <a:pt x="15240" y="1615440"/>
                    </a:cubicBezTo>
                    <a:cubicBezTo>
                      <a:pt x="0" y="1638300"/>
                      <a:pt x="7620" y="1648460"/>
                      <a:pt x="15240" y="1661160"/>
                    </a:cubicBezTo>
                    <a:cubicBezTo>
                      <a:pt x="22860" y="1673860"/>
                      <a:pt x="40640" y="1658620"/>
                      <a:pt x="60960" y="1691640"/>
                    </a:cubicBezTo>
                    <a:cubicBezTo>
                      <a:pt x="81280" y="1724660"/>
                      <a:pt x="106680" y="1833880"/>
                      <a:pt x="137160" y="1859280"/>
                    </a:cubicBezTo>
                    <a:cubicBezTo>
                      <a:pt x="167640" y="1884680"/>
                      <a:pt x="198120" y="1828800"/>
                      <a:pt x="243840" y="1844040"/>
                    </a:cubicBezTo>
                    <a:cubicBezTo>
                      <a:pt x="289560" y="1859280"/>
                      <a:pt x="373380" y="1927860"/>
                      <a:pt x="411480" y="1950720"/>
                    </a:cubicBezTo>
                    <a:cubicBezTo>
                      <a:pt x="449580" y="1973580"/>
                      <a:pt x="454660" y="1955800"/>
                      <a:pt x="472440" y="1981200"/>
                    </a:cubicBezTo>
                    <a:cubicBezTo>
                      <a:pt x="490220" y="2006600"/>
                      <a:pt x="487680" y="2087880"/>
                      <a:pt x="518160" y="2103120"/>
                    </a:cubicBezTo>
                    <a:cubicBezTo>
                      <a:pt x="548640" y="2118360"/>
                      <a:pt x="640080" y="2065020"/>
                      <a:pt x="655320" y="2072640"/>
                    </a:cubicBezTo>
                    <a:cubicBezTo>
                      <a:pt x="670560" y="2080260"/>
                      <a:pt x="599440" y="2125980"/>
                      <a:pt x="609600" y="2148840"/>
                    </a:cubicBezTo>
                    <a:cubicBezTo>
                      <a:pt x="619760" y="2171700"/>
                      <a:pt x="683260" y="2209800"/>
                      <a:pt x="716280" y="2209800"/>
                    </a:cubicBezTo>
                    <a:cubicBezTo>
                      <a:pt x="749300" y="2209800"/>
                      <a:pt x="782320" y="2143760"/>
                      <a:pt x="807720" y="2148840"/>
                    </a:cubicBezTo>
                    <a:cubicBezTo>
                      <a:pt x="833120" y="2153920"/>
                      <a:pt x="858520" y="2186940"/>
                      <a:pt x="868680" y="2240280"/>
                    </a:cubicBezTo>
                    <a:cubicBezTo>
                      <a:pt x="878840" y="2293620"/>
                      <a:pt x="855980" y="2423160"/>
                      <a:pt x="868680" y="2468880"/>
                    </a:cubicBezTo>
                    <a:cubicBezTo>
                      <a:pt x="881380" y="2514600"/>
                      <a:pt x="916940" y="2506980"/>
                      <a:pt x="944880" y="2514600"/>
                    </a:cubicBezTo>
                    <a:cubicBezTo>
                      <a:pt x="972820" y="2522220"/>
                      <a:pt x="1013460" y="2529840"/>
                      <a:pt x="1036320" y="2514600"/>
                    </a:cubicBezTo>
                    <a:cubicBezTo>
                      <a:pt x="1059180" y="2499360"/>
                      <a:pt x="1089660" y="2468880"/>
                      <a:pt x="1082040" y="2423160"/>
                    </a:cubicBezTo>
                    <a:cubicBezTo>
                      <a:pt x="1074420" y="2377440"/>
                      <a:pt x="998220" y="2286000"/>
                      <a:pt x="990600" y="2240280"/>
                    </a:cubicBezTo>
                    <a:cubicBezTo>
                      <a:pt x="982980" y="2194560"/>
                      <a:pt x="1013460" y="2166620"/>
                      <a:pt x="1036320" y="2148840"/>
                    </a:cubicBezTo>
                    <a:cubicBezTo>
                      <a:pt x="1059180" y="2131060"/>
                      <a:pt x="1104900" y="2153920"/>
                      <a:pt x="1127760" y="2133600"/>
                    </a:cubicBezTo>
                    <a:cubicBezTo>
                      <a:pt x="1150620" y="2113280"/>
                      <a:pt x="1165860" y="2062480"/>
                      <a:pt x="1173480" y="2026920"/>
                    </a:cubicBezTo>
                    <a:cubicBezTo>
                      <a:pt x="1181100" y="1991360"/>
                      <a:pt x="1198880" y="1960880"/>
                      <a:pt x="1173480" y="1920240"/>
                    </a:cubicBezTo>
                    <a:cubicBezTo>
                      <a:pt x="1148080" y="1879600"/>
                      <a:pt x="1038860" y="1821180"/>
                      <a:pt x="1021080" y="1783080"/>
                    </a:cubicBezTo>
                    <a:cubicBezTo>
                      <a:pt x="1003300" y="1744980"/>
                      <a:pt x="1051560" y="1742440"/>
                      <a:pt x="1066800" y="1691640"/>
                    </a:cubicBezTo>
                    <a:cubicBezTo>
                      <a:pt x="1082040" y="1640840"/>
                      <a:pt x="1102360" y="1529080"/>
                      <a:pt x="1112520" y="1478280"/>
                    </a:cubicBezTo>
                    <a:cubicBezTo>
                      <a:pt x="1122680" y="1427480"/>
                      <a:pt x="1115060" y="1419860"/>
                      <a:pt x="1127760" y="1386840"/>
                    </a:cubicBezTo>
                    <a:cubicBezTo>
                      <a:pt x="1140460" y="1353820"/>
                      <a:pt x="1145540" y="1287780"/>
                      <a:pt x="1188720" y="1280160"/>
                    </a:cubicBezTo>
                    <a:cubicBezTo>
                      <a:pt x="1231900" y="1272540"/>
                      <a:pt x="1346200" y="1341120"/>
                      <a:pt x="1386840" y="1341120"/>
                    </a:cubicBezTo>
                    <a:cubicBezTo>
                      <a:pt x="1427480" y="1341120"/>
                      <a:pt x="1404620" y="1267460"/>
                      <a:pt x="1432560" y="1280160"/>
                    </a:cubicBezTo>
                    <a:cubicBezTo>
                      <a:pt x="1460500" y="1292860"/>
                      <a:pt x="1516380" y="1379220"/>
                      <a:pt x="1554480" y="1417320"/>
                    </a:cubicBezTo>
                    <a:cubicBezTo>
                      <a:pt x="1592580" y="1455420"/>
                      <a:pt x="1623060" y="1493520"/>
                      <a:pt x="1661160" y="1508760"/>
                    </a:cubicBezTo>
                    <a:cubicBezTo>
                      <a:pt x="1699260" y="1524000"/>
                      <a:pt x="1752600" y="1488440"/>
                      <a:pt x="1783080" y="1508760"/>
                    </a:cubicBezTo>
                    <a:cubicBezTo>
                      <a:pt x="1813560" y="1529080"/>
                      <a:pt x="1838960" y="1595120"/>
                      <a:pt x="1844040" y="1630680"/>
                    </a:cubicBezTo>
                    <a:cubicBezTo>
                      <a:pt x="1849120" y="1666240"/>
                      <a:pt x="1793240" y="1711960"/>
                      <a:pt x="1813560" y="1722120"/>
                    </a:cubicBezTo>
                    <a:cubicBezTo>
                      <a:pt x="1833880" y="1732280"/>
                      <a:pt x="1925320" y="1709420"/>
                      <a:pt x="1965960" y="1691640"/>
                    </a:cubicBezTo>
                    <a:cubicBezTo>
                      <a:pt x="2006600" y="1673860"/>
                      <a:pt x="2014220" y="1638300"/>
                      <a:pt x="2057400" y="1615440"/>
                    </a:cubicBezTo>
                    <a:cubicBezTo>
                      <a:pt x="2100580" y="1592580"/>
                      <a:pt x="2186940" y="1536700"/>
                      <a:pt x="2225040" y="1554480"/>
                    </a:cubicBezTo>
                    <a:cubicBezTo>
                      <a:pt x="2263140" y="1572260"/>
                      <a:pt x="2270760" y="1673860"/>
                      <a:pt x="2286000" y="1722120"/>
                    </a:cubicBezTo>
                    <a:cubicBezTo>
                      <a:pt x="2301240" y="1770380"/>
                      <a:pt x="2311400" y="1798320"/>
                      <a:pt x="2316480" y="1844040"/>
                    </a:cubicBezTo>
                    <a:cubicBezTo>
                      <a:pt x="2321560" y="1889760"/>
                      <a:pt x="2296160" y="1958340"/>
                      <a:pt x="2316480" y="1996440"/>
                    </a:cubicBezTo>
                    <a:cubicBezTo>
                      <a:pt x="2336800" y="2034540"/>
                      <a:pt x="2382520" y="2054860"/>
                      <a:pt x="2438400" y="2072640"/>
                    </a:cubicBezTo>
                    <a:cubicBezTo>
                      <a:pt x="2494280" y="2090420"/>
                      <a:pt x="2603500" y="2082800"/>
                      <a:pt x="2651760" y="2103120"/>
                    </a:cubicBezTo>
                    <a:cubicBezTo>
                      <a:pt x="2700020" y="2123440"/>
                      <a:pt x="2710180" y="2164080"/>
                      <a:pt x="2727960" y="2194560"/>
                    </a:cubicBezTo>
                    <a:cubicBezTo>
                      <a:pt x="2745740" y="2225040"/>
                      <a:pt x="2743200" y="2255520"/>
                      <a:pt x="2758440" y="2286000"/>
                    </a:cubicBezTo>
                    <a:cubicBezTo>
                      <a:pt x="2773680" y="2316480"/>
                      <a:pt x="2809240" y="2336800"/>
                      <a:pt x="2819400" y="2377440"/>
                    </a:cubicBezTo>
                    <a:cubicBezTo>
                      <a:pt x="2829560" y="2418080"/>
                      <a:pt x="2819400" y="2529840"/>
                      <a:pt x="2819400" y="2529840"/>
                    </a:cubicBezTo>
                    <a:lnTo>
                      <a:pt x="2819400" y="2682240"/>
                    </a:lnTo>
                    <a:cubicBezTo>
                      <a:pt x="2819400" y="2725420"/>
                      <a:pt x="2801620" y="2786380"/>
                      <a:pt x="2819400" y="2788920"/>
                    </a:cubicBezTo>
                    <a:cubicBezTo>
                      <a:pt x="2837180" y="2791460"/>
                      <a:pt x="2890520" y="2687320"/>
                      <a:pt x="2926080" y="2697480"/>
                    </a:cubicBezTo>
                    <a:cubicBezTo>
                      <a:pt x="2961640" y="2707640"/>
                      <a:pt x="3014980" y="2834640"/>
                      <a:pt x="3032760" y="284988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5"/>
              <p:cNvSpPr/>
              <p:nvPr/>
            </p:nvSpPr>
            <p:spPr>
              <a:xfrm>
                <a:off x="5494020" y="3517900"/>
                <a:ext cx="3299460" cy="3335020"/>
              </a:xfrm>
              <a:custGeom>
                <a:avLst/>
                <a:gdLst>
                  <a:gd name="connsiteX0" fmla="*/ 3299460 w 3299460"/>
                  <a:gd name="connsiteY0" fmla="*/ 398780 h 3335020"/>
                  <a:gd name="connsiteX1" fmla="*/ 3101340 w 3299460"/>
                  <a:gd name="connsiteY1" fmla="*/ 383540 h 3335020"/>
                  <a:gd name="connsiteX2" fmla="*/ 2903220 w 3299460"/>
                  <a:gd name="connsiteY2" fmla="*/ 368300 h 3335020"/>
                  <a:gd name="connsiteX3" fmla="*/ 2857500 w 3299460"/>
                  <a:gd name="connsiteY3" fmla="*/ 337820 h 3335020"/>
                  <a:gd name="connsiteX4" fmla="*/ 2689860 w 3299460"/>
                  <a:gd name="connsiteY4" fmla="*/ 292100 h 3335020"/>
                  <a:gd name="connsiteX5" fmla="*/ 2811780 w 3299460"/>
                  <a:gd name="connsiteY5" fmla="*/ 154940 h 3335020"/>
                  <a:gd name="connsiteX6" fmla="*/ 2827020 w 3299460"/>
                  <a:gd name="connsiteY6" fmla="*/ 17780 h 3335020"/>
                  <a:gd name="connsiteX7" fmla="*/ 2720340 w 3299460"/>
                  <a:gd name="connsiteY7" fmla="*/ 48260 h 3335020"/>
                  <a:gd name="connsiteX8" fmla="*/ 2476500 w 3299460"/>
                  <a:gd name="connsiteY8" fmla="*/ 48260 h 3335020"/>
                  <a:gd name="connsiteX9" fmla="*/ 2171700 w 3299460"/>
                  <a:gd name="connsiteY9" fmla="*/ 17780 h 3335020"/>
                  <a:gd name="connsiteX10" fmla="*/ 2247900 w 3299460"/>
                  <a:gd name="connsiteY10" fmla="*/ 139700 h 3335020"/>
                  <a:gd name="connsiteX11" fmla="*/ 2400300 w 3299460"/>
                  <a:gd name="connsiteY11" fmla="*/ 139700 h 3335020"/>
                  <a:gd name="connsiteX12" fmla="*/ 2430780 w 3299460"/>
                  <a:gd name="connsiteY12" fmla="*/ 200660 h 3335020"/>
                  <a:gd name="connsiteX13" fmla="*/ 2446020 w 3299460"/>
                  <a:gd name="connsiteY13" fmla="*/ 398780 h 3335020"/>
                  <a:gd name="connsiteX14" fmla="*/ 2689860 w 3299460"/>
                  <a:gd name="connsiteY14" fmla="*/ 596900 h 3335020"/>
                  <a:gd name="connsiteX15" fmla="*/ 2430780 w 3299460"/>
                  <a:gd name="connsiteY15" fmla="*/ 703580 h 3335020"/>
                  <a:gd name="connsiteX16" fmla="*/ 2263140 w 3299460"/>
                  <a:gd name="connsiteY16" fmla="*/ 764540 h 3335020"/>
                  <a:gd name="connsiteX17" fmla="*/ 2247900 w 3299460"/>
                  <a:gd name="connsiteY17" fmla="*/ 581660 h 3335020"/>
                  <a:gd name="connsiteX18" fmla="*/ 2125980 w 3299460"/>
                  <a:gd name="connsiteY18" fmla="*/ 581660 h 3335020"/>
                  <a:gd name="connsiteX19" fmla="*/ 2065020 w 3299460"/>
                  <a:gd name="connsiteY19" fmla="*/ 688340 h 3335020"/>
                  <a:gd name="connsiteX20" fmla="*/ 1973580 w 3299460"/>
                  <a:gd name="connsiteY20" fmla="*/ 749300 h 3335020"/>
                  <a:gd name="connsiteX21" fmla="*/ 1973580 w 3299460"/>
                  <a:gd name="connsiteY21" fmla="*/ 962660 h 3335020"/>
                  <a:gd name="connsiteX22" fmla="*/ 1851660 w 3299460"/>
                  <a:gd name="connsiteY22" fmla="*/ 1008380 h 3335020"/>
                  <a:gd name="connsiteX23" fmla="*/ 1760220 w 3299460"/>
                  <a:gd name="connsiteY23" fmla="*/ 993140 h 3335020"/>
                  <a:gd name="connsiteX24" fmla="*/ 1607820 w 3299460"/>
                  <a:gd name="connsiteY24" fmla="*/ 1236980 h 3335020"/>
                  <a:gd name="connsiteX25" fmla="*/ 1562100 w 3299460"/>
                  <a:gd name="connsiteY25" fmla="*/ 1389380 h 3335020"/>
                  <a:gd name="connsiteX26" fmla="*/ 1623060 w 3299460"/>
                  <a:gd name="connsiteY26" fmla="*/ 1465580 h 3335020"/>
                  <a:gd name="connsiteX27" fmla="*/ 1562100 w 3299460"/>
                  <a:gd name="connsiteY27" fmla="*/ 1572260 h 3335020"/>
                  <a:gd name="connsiteX28" fmla="*/ 1242060 w 3299460"/>
                  <a:gd name="connsiteY28" fmla="*/ 1816100 h 3335020"/>
                  <a:gd name="connsiteX29" fmla="*/ 1181100 w 3299460"/>
                  <a:gd name="connsiteY29" fmla="*/ 1938020 h 3335020"/>
                  <a:gd name="connsiteX30" fmla="*/ 1242060 w 3299460"/>
                  <a:gd name="connsiteY30" fmla="*/ 2166620 h 3335020"/>
                  <a:gd name="connsiteX31" fmla="*/ 1242060 w 3299460"/>
                  <a:gd name="connsiteY31" fmla="*/ 2395220 h 3335020"/>
                  <a:gd name="connsiteX32" fmla="*/ 1181100 w 3299460"/>
                  <a:gd name="connsiteY32" fmla="*/ 2486660 h 3335020"/>
                  <a:gd name="connsiteX33" fmla="*/ 1120140 w 3299460"/>
                  <a:gd name="connsiteY33" fmla="*/ 2440940 h 3335020"/>
                  <a:gd name="connsiteX34" fmla="*/ 967740 w 3299460"/>
                  <a:gd name="connsiteY34" fmla="*/ 2273300 h 3335020"/>
                  <a:gd name="connsiteX35" fmla="*/ 982980 w 3299460"/>
                  <a:gd name="connsiteY35" fmla="*/ 2136140 h 3335020"/>
                  <a:gd name="connsiteX36" fmla="*/ 876300 w 3299460"/>
                  <a:gd name="connsiteY36" fmla="*/ 2105660 h 3335020"/>
                  <a:gd name="connsiteX37" fmla="*/ 754380 w 3299460"/>
                  <a:gd name="connsiteY37" fmla="*/ 2059940 h 3335020"/>
                  <a:gd name="connsiteX38" fmla="*/ 632460 w 3299460"/>
                  <a:gd name="connsiteY38" fmla="*/ 2059940 h 3335020"/>
                  <a:gd name="connsiteX39" fmla="*/ 647700 w 3299460"/>
                  <a:gd name="connsiteY39" fmla="*/ 2151380 h 3335020"/>
                  <a:gd name="connsiteX40" fmla="*/ 617220 w 3299460"/>
                  <a:gd name="connsiteY40" fmla="*/ 2181860 h 3335020"/>
                  <a:gd name="connsiteX41" fmla="*/ 403860 w 3299460"/>
                  <a:gd name="connsiteY41" fmla="*/ 2120900 h 3335020"/>
                  <a:gd name="connsiteX42" fmla="*/ 220980 w 3299460"/>
                  <a:gd name="connsiteY42" fmla="*/ 2105660 h 3335020"/>
                  <a:gd name="connsiteX43" fmla="*/ 38100 w 3299460"/>
                  <a:gd name="connsiteY43" fmla="*/ 2242820 h 3335020"/>
                  <a:gd name="connsiteX44" fmla="*/ 7620 w 3299460"/>
                  <a:gd name="connsiteY44" fmla="*/ 2425700 h 3335020"/>
                  <a:gd name="connsiteX45" fmla="*/ 22860 w 3299460"/>
                  <a:gd name="connsiteY45" fmla="*/ 2852420 h 3335020"/>
                  <a:gd name="connsiteX46" fmla="*/ 144780 w 3299460"/>
                  <a:gd name="connsiteY46" fmla="*/ 3020060 h 3335020"/>
                  <a:gd name="connsiteX47" fmla="*/ 327660 w 3299460"/>
                  <a:gd name="connsiteY47" fmla="*/ 3035300 h 3335020"/>
                  <a:gd name="connsiteX48" fmla="*/ 464820 w 3299460"/>
                  <a:gd name="connsiteY48" fmla="*/ 2852420 h 3335020"/>
                  <a:gd name="connsiteX49" fmla="*/ 708660 w 3299460"/>
                  <a:gd name="connsiteY49" fmla="*/ 2837180 h 3335020"/>
                  <a:gd name="connsiteX50" fmla="*/ 708660 w 3299460"/>
                  <a:gd name="connsiteY50" fmla="*/ 3111500 h 3335020"/>
                  <a:gd name="connsiteX51" fmla="*/ 723900 w 3299460"/>
                  <a:gd name="connsiteY51" fmla="*/ 3263900 h 3335020"/>
                  <a:gd name="connsiteX52" fmla="*/ 1013460 w 3299460"/>
                  <a:gd name="connsiteY52" fmla="*/ 3324860 h 333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99460" h="3335020">
                    <a:moveTo>
                      <a:pt x="3299460" y="398780"/>
                    </a:moveTo>
                    <a:lnTo>
                      <a:pt x="3101340" y="383540"/>
                    </a:lnTo>
                    <a:cubicBezTo>
                      <a:pt x="3035300" y="378460"/>
                      <a:pt x="2943860" y="375920"/>
                      <a:pt x="2903220" y="368300"/>
                    </a:cubicBezTo>
                    <a:cubicBezTo>
                      <a:pt x="2862580" y="360680"/>
                      <a:pt x="2893060" y="350520"/>
                      <a:pt x="2857500" y="337820"/>
                    </a:cubicBezTo>
                    <a:cubicBezTo>
                      <a:pt x="2821940" y="325120"/>
                      <a:pt x="2697480" y="322580"/>
                      <a:pt x="2689860" y="292100"/>
                    </a:cubicBezTo>
                    <a:cubicBezTo>
                      <a:pt x="2682240" y="261620"/>
                      <a:pt x="2788920" y="200660"/>
                      <a:pt x="2811780" y="154940"/>
                    </a:cubicBezTo>
                    <a:cubicBezTo>
                      <a:pt x="2834640" y="109220"/>
                      <a:pt x="2842260" y="35560"/>
                      <a:pt x="2827020" y="17780"/>
                    </a:cubicBezTo>
                    <a:cubicBezTo>
                      <a:pt x="2811780" y="0"/>
                      <a:pt x="2778760" y="43180"/>
                      <a:pt x="2720340" y="48260"/>
                    </a:cubicBezTo>
                    <a:cubicBezTo>
                      <a:pt x="2661920" y="53340"/>
                      <a:pt x="2567940" y="53340"/>
                      <a:pt x="2476500" y="48260"/>
                    </a:cubicBezTo>
                    <a:cubicBezTo>
                      <a:pt x="2385060" y="43180"/>
                      <a:pt x="2209800" y="2540"/>
                      <a:pt x="2171700" y="17780"/>
                    </a:cubicBezTo>
                    <a:cubicBezTo>
                      <a:pt x="2133600" y="33020"/>
                      <a:pt x="2209800" y="119380"/>
                      <a:pt x="2247900" y="139700"/>
                    </a:cubicBezTo>
                    <a:cubicBezTo>
                      <a:pt x="2286000" y="160020"/>
                      <a:pt x="2369820" y="129540"/>
                      <a:pt x="2400300" y="139700"/>
                    </a:cubicBezTo>
                    <a:cubicBezTo>
                      <a:pt x="2430780" y="149860"/>
                      <a:pt x="2423160" y="157480"/>
                      <a:pt x="2430780" y="200660"/>
                    </a:cubicBezTo>
                    <a:cubicBezTo>
                      <a:pt x="2438400" y="243840"/>
                      <a:pt x="2402840" y="332740"/>
                      <a:pt x="2446020" y="398780"/>
                    </a:cubicBezTo>
                    <a:cubicBezTo>
                      <a:pt x="2489200" y="464820"/>
                      <a:pt x="2692400" y="546100"/>
                      <a:pt x="2689860" y="596900"/>
                    </a:cubicBezTo>
                    <a:cubicBezTo>
                      <a:pt x="2687320" y="647700"/>
                      <a:pt x="2501900" y="675640"/>
                      <a:pt x="2430780" y="703580"/>
                    </a:cubicBezTo>
                    <a:cubicBezTo>
                      <a:pt x="2359660" y="731520"/>
                      <a:pt x="2293620" y="784860"/>
                      <a:pt x="2263140" y="764540"/>
                    </a:cubicBezTo>
                    <a:cubicBezTo>
                      <a:pt x="2232660" y="744220"/>
                      <a:pt x="2270760" y="612140"/>
                      <a:pt x="2247900" y="581660"/>
                    </a:cubicBezTo>
                    <a:cubicBezTo>
                      <a:pt x="2225040" y="551180"/>
                      <a:pt x="2156460" y="563880"/>
                      <a:pt x="2125980" y="581660"/>
                    </a:cubicBezTo>
                    <a:cubicBezTo>
                      <a:pt x="2095500" y="599440"/>
                      <a:pt x="2090420" y="660400"/>
                      <a:pt x="2065020" y="688340"/>
                    </a:cubicBezTo>
                    <a:cubicBezTo>
                      <a:pt x="2039620" y="716280"/>
                      <a:pt x="1988820" y="703580"/>
                      <a:pt x="1973580" y="749300"/>
                    </a:cubicBezTo>
                    <a:cubicBezTo>
                      <a:pt x="1958340" y="795020"/>
                      <a:pt x="1993900" y="919480"/>
                      <a:pt x="1973580" y="962660"/>
                    </a:cubicBezTo>
                    <a:cubicBezTo>
                      <a:pt x="1953260" y="1005840"/>
                      <a:pt x="1887220" y="1003300"/>
                      <a:pt x="1851660" y="1008380"/>
                    </a:cubicBezTo>
                    <a:cubicBezTo>
                      <a:pt x="1816100" y="1013460"/>
                      <a:pt x="1800860" y="955040"/>
                      <a:pt x="1760220" y="993140"/>
                    </a:cubicBezTo>
                    <a:cubicBezTo>
                      <a:pt x="1719580" y="1031240"/>
                      <a:pt x="1640840" y="1170940"/>
                      <a:pt x="1607820" y="1236980"/>
                    </a:cubicBezTo>
                    <a:cubicBezTo>
                      <a:pt x="1574800" y="1303020"/>
                      <a:pt x="1559560" y="1351280"/>
                      <a:pt x="1562100" y="1389380"/>
                    </a:cubicBezTo>
                    <a:cubicBezTo>
                      <a:pt x="1564640" y="1427480"/>
                      <a:pt x="1623060" y="1435100"/>
                      <a:pt x="1623060" y="1465580"/>
                    </a:cubicBezTo>
                    <a:cubicBezTo>
                      <a:pt x="1623060" y="1496060"/>
                      <a:pt x="1625600" y="1513840"/>
                      <a:pt x="1562100" y="1572260"/>
                    </a:cubicBezTo>
                    <a:cubicBezTo>
                      <a:pt x="1498600" y="1630680"/>
                      <a:pt x="1305560" y="1755140"/>
                      <a:pt x="1242060" y="1816100"/>
                    </a:cubicBezTo>
                    <a:cubicBezTo>
                      <a:pt x="1178560" y="1877060"/>
                      <a:pt x="1181100" y="1879600"/>
                      <a:pt x="1181100" y="1938020"/>
                    </a:cubicBezTo>
                    <a:cubicBezTo>
                      <a:pt x="1181100" y="1996440"/>
                      <a:pt x="1231900" y="2090420"/>
                      <a:pt x="1242060" y="2166620"/>
                    </a:cubicBezTo>
                    <a:cubicBezTo>
                      <a:pt x="1252220" y="2242820"/>
                      <a:pt x="1252220" y="2341880"/>
                      <a:pt x="1242060" y="2395220"/>
                    </a:cubicBezTo>
                    <a:cubicBezTo>
                      <a:pt x="1231900" y="2448560"/>
                      <a:pt x="1201420" y="2479040"/>
                      <a:pt x="1181100" y="2486660"/>
                    </a:cubicBezTo>
                    <a:cubicBezTo>
                      <a:pt x="1160780" y="2494280"/>
                      <a:pt x="1155700" y="2476500"/>
                      <a:pt x="1120140" y="2440940"/>
                    </a:cubicBezTo>
                    <a:cubicBezTo>
                      <a:pt x="1084580" y="2405380"/>
                      <a:pt x="990600" y="2324100"/>
                      <a:pt x="967740" y="2273300"/>
                    </a:cubicBezTo>
                    <a:cubicBezTo>
                      <a:pt x="944880" y="2222500"/>
                      <a:pt x="998220" y="2164080"/>
                      <a:pt x="982980" y="2136140"/>
                    </a:cubicBezTo>
                    <a:cubicBezTo>
                      <a:pt x="967740" y="2108200"/>
                      <a:pt x="914400" y="2118360"/>
                      <a:pt x="876300" y="2105660"/>
                    </a:cubicBezTo>
                    <a:cubicBezTo>
                      <a:pt x="838200" y="2092960"/>
                      <a:pt x="795020" y="2067560"/>
                      <a:pt x="754380" y="2059940"/>
                    </a:cubicBezTo>
                    <a:cubicBezTo>
                      <a:pt x="713740" y="2052320"/>
                      <a:pt x="650240" y="2044700"/>
                      <a:pt x="632460" y="2059940"/>
                    </a:cubicBezTo>
                    <a:cubicBezTo>
                      <a:pt x="614680" y="2075180"/>
                      <a:pt x="650240" y="2131060"/>
                      <a:pt x="647700" y="2151380"/>
                    </a:cubicBezTo>
                    <a:cubicBezTo>
                      <a:pt x="645160" y="2171700"/>
                      <a:pt x="657860" y="2186940"/>
                      <a:pt x="617220" y="2181860"/>
                    </a:cubicBezTo>
                    <a:cubicBezTo>
                      <a:pt x="576580" y="2176780"/>
                      <a:pt x="469900" y="2133600"/>
                      <a:pt x="403860" y="2120900"/>
                    </a:cubicBezTo>
                    <a:cubicBezTo>
                      <a:pt x="337820" y="2108200"/>
                      <a:pt x="281940" y="2085340"/>
                      <a:pt x="220980" y="2105660"/>
                    </a:cubicBezTo>
                    <a:cubicBezTo>
                      <a:pt x="160020" y="2125980"/>
                      <a:pt x="73660" y="2189480"/>
                      <a:pt x="38100" y="2242820"/>
                    </a:cubicBezTo>
                    <a:cubicBezTo>
                      <a:pt x="2540" y="2296160"/>
                      <a:pt x="10160" y="2324100"/>
                      <a:pt x="7620" y="2425700"/>
                    </a:cubicBezTo>
                    <a:cubicBezTo>
                      <a:pt x="5080" y="2527300"/>
                      <a:pt x="0" y="2753360"/>
                      <a:pt x="22860" y="2852420"/>
                    </a:cubicBezTo>
                    <a:cubicBezTo>
                      <a:pt x="45720" y="2951480"/>
                      <a:pt x="93980" y="2989580"/>
                      <a:pt x="144780" y="3020060"/>
                    </a:cubicBezTo>
                    <a:cubicBezTo>
                      <a:pt x="195580" y="3050540"/>
                      <a:pt x="274320" y="3063240"/>
                      <a:pt x="327660" y="3035300"/>
                    </a:cubicBezTo>
                    <a:cubicBezTo>
                      <a:pt x="381000" y="3007360"/>
                      <a:pt x="401320" y="2885440"/>
                      <a:pt x="464820" y="2852420"/>
                    </a:cubicBezTo>
                    <a:cubicBezTo>
                      <a:pt x="528320" y="2819400"/>
                      <a:pt x="668020" y="2794000"/>
                      <a:pt x="708660" y="2837180"/>
                    </a:cubicBezTo>
                    <a:cubicBezTo>
                      <a:pt x="749300" y="2880360"/>
                      <a:pt x="706120" y="3040380"/>
                      <a:pt x="708660" y="3111500"/>
                    </a:cubicBezTo>
                    <a:cubicBezTo>
                      <a:pt x="711200" y="3182620"/>
                      <a:pt x="673100" y="3228340"/>
                      <a:pt x="723900" y="3263900"/>
                    </a:cubicBezTo>
                    <a:cubicBezTo>
                      <a:pt x="774700" y="3299460"/>
                      <a:pt x="977900" y="3335020"/>
                      <a:pt x="1013460" y="332486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Rectangle 12"/>
            <p:cNvSpPr/>
            <p:nvPr/>
          </p:nvSpPr>
          <p:spPr>
            <a:xfrm>
              <a:off x="8534400" y="783336"/>
              <a:ext cx="381000" cy="114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66"/>
          <p:cNvGrpSpPr/>
          <p:nvPr/>
        </p:nvGrpSpPr>
        <p:grpSpPr>
          <a:xfrm>
            <a:off x="228600" y="3962400"/>
            <a:ext cx="3276600" cy="2743200"/>
            <a:chOff x="1905000" y="914400"/>
            <a:chExt cx="3276600" cy="2743200"/>
          </a:xfrm>
        </p:grpSpPr>
        <p:grpSp>
          <p:nvGrpSpPr>
            <p:cNvPr id="5" name="Group 41"/>
            <p:cNvGrpSpPr/>
            <p:nvPr/>
          </p:nvGrpSpPr>
          <p:grpSpPr>
            <a:xfrm>
              <a:off x="1905000" y="914400"/>
              <a:ext cx="3276600" cy="2743200"/>
              <a:chOff x="4510314" y="2438400"/>
              <a:chExt cx="3900715" cy="2743200"/>
            </a:xfrm>
          </p:grpSpPr>
          <p:grpSp>
            <p:nvGrpSpPr>
              <p:cNvPr id="6" name="Group 22"/>
              <p:cNvGrpSpPr/>
              <p:nvPr/>
            </p:nvGrpSpPr>
            <p:grpSpPr>
              <a:xfrm>
                <a:off x="4510314" y="2438400"/>
                <a:ext cx="3900715" cy="2743200"/>
                <a:chOff x="3824514" y="4495800"/>
                <a:chExt cx="3900715" cy="2743200"/>
              </a:xfrm>
            </p:grpSpPr>
            <p:sp>
              <p:nvSpPr>
                <p:cNvPr id="24" name="Rectangle 23"/>
                <p:cNvSpPr/>
                <p:nvPr/>
              </p:nvSpPr>
              <p:spPr>
                <a:xfrm>
                  <a:off x="3824514" y="4495800"/>
                  <a:ext cx="3900715" cy="27432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71"/>
                <p:cNvGrpSpPr/>
                <p:nvPr/>
              </p:nvGrpSpPr>
              <p:grpSpPr>
                <a:xfrm>
                  <a:off x="4326679" y="4495800"/>
                  <a:ext cx="3307835" cy="990600"/>
                  <a:chOff x="4250479" y="4495800"/>
                  <a:chExt cx="3307835" cy="990600"/>
                </a:xfrm>
                <a:noFill/>
              </p:grpSpPr>
              <p:sp>
                <p:nvSpPr>
                  <p:cNvPr id="28" name="TextBox 27"/>
                  <p:cNvSpPr txBox="1"/>
                  <p:nvPr/>
                </p:nvSpPr>
                <p:spPr>
                  <a:xfrm>
                    <a:off x="4250479" y="4495800"/>
                    <a:ext cx="3307835" cy="523220"/>
                  </a:xfrm>
                  <a:prstGeom prst="rect">
                    <a:avLst/>
                  </a:prstGeom>
                  <a:grpFill/>
                </p:spPr>
                <p:txBody>
                  <a:bodyPr wrap="none" rtlCol="0">
                    <a:spAutoFit/>
                  </a:bodyPr>
                  <a:lstStyle/>
                  <a:p>
                    <a:r>
                      <a:rPr lang="en-US" sz="2800" b="1" dirty="0" smtClean="0">
                        <a:solidFill>
                          <a:schemeClr val="accent1">
                            <a:lumMod val="75000"/>
                          </a:schemeClr>
                        </a:solidFill>
                      </a:rPr>
                      <a:t>Temperate Forest</a:t>
                    </a:r>
                  </a:p>
                </p:txBody>
              </p:sp>
              <p:sp>
                <p:nvSpPr>
                  <p:cNvPr id="29" name="TextBox 28"/>
                  <p:cNvSpPr txBox="1"/>
                  <p:nvPr/>
                </p:nvSpPr>
                <p:spPr>
                  <a:xfrm>
                    <a:off x="4292600" y="4963180"/>
                    <a:ext cx="2564653" cy="523220"/>
                  </a:xfrm>
                  <a:prstGeom prst="rect">
                    <a:avLst/>
                  </a:prstGeom>
                  <a:grpFill/>
                </p:spPr>
                <p:txBody>
                  <a:bodyPr wrap="none" rtlCol="0">
                    <a:spAutoFit/>
                  </a:bodyPr>
                  <a:lstStyle/>
                  <a:p>
                    <a:r>
                      <a:rPr lang="en-US" sz="2800" b="1" dirty="0" smtClean="0">
                        <a:solidFill>
                          <a:schemeClr val="accent1">
                            <a:lumMod val="75000"/>
                          </a:schemeClr>
                        </a:solidFill>
                      </a:rPr>
                      <a:t>Boreal Forest</a:t>
                    </a:r>
                  </a:p>
                </p:txBody>
              </p:sp>
            </p:grpSp>
          </p:grpSp>
          <p:pic>
            <p:nvPicPr>
              <p:cNvPr id="31" name="Picture 4" descr="http://www.worldbiomes.com/pics/leg.jpg"/>
              <p:cNvPicPr>
                <a:picLocks noChangeAspect="1" noChangeArrowheads="1"/>
              </p:cNvPicPr>
              <p:nvPr/>
            </p:nvPicPr>
            <p:blipFill>
              <a:blip r:embed="rId3" cstate="print"/>
              <a:srcRect l="-1" t="72241" r="90359" b="2902"/>
              <a:stretch>
                <a:fillRect/>
              </a:stretch>
            </p:blipFill>
            <p:spPr bwMode="auto">
              <a:xfrm>
                <a:off x="4601029" y="4267200"/>
                <a:ext cx="435691" cy="845976"/>
              </a:xfrm>
              <a:prstGeom prst="rect">
                <a:avLst/>
              </a:prstGeom>
              <a:noFill/>
            </p:spPr>
          </p:pic>
          <p:pic>
            <p:nvPicPr>
              <p:cNvPr id="38" name="Picture 2" descr="http://www.worldbiomes.com/pics/biomapf.jpg"/>
              <p:cNvPicPr preferRelativeResize="0">
                <a:picLocks noChangeArrowheads="1"/>
              </p:cNvPicPr>
              <p:nvPr/>
            </p:nvPicPr>
            <p:blipFill>
              <a:blip r:embed="rId2" cstate="print"/>
              <a:srcRect l="19255" t="34329" r="78234" b="59701"/>
              <a:stretch>
                <a:fillRect/>
              </a:stretch>
            </p:blipFill>
            <p:spPr bwMode="auto">
              <a:xfrm>
                <a:off x="4694962" y="3916680"/>
                <a:ext cx="272143" cy="320040"/>
              </a:xfrm>
              <a:prstGeom prst="rect">
                <a:avLst/>
              </a:prstGeom>
              <a:noFill/>
            </p:spPr>
          </p:pic>
          <p:sp>
            <p:nvSpPr>
              <p:cNvPr id="39" name="TextBox 38"/>
              <p:cNvSpPr txBox="1"/>
              <p:nvPr/>
            </p:nvSpPr>
            <p:spPr>
              <a:xfrm>
                <a:off x="5044057" y="3820180"/>
                <a:ext cx="1962305" cy="523220"/>
              </a:xfrm>
              <a:prstGeom prst="rect">
                <a:avLst/>
              </a:prstGeom>
              <a:noFill/>
            </p:spPr>
            <p:txBody>
              <a:bodyPr wrap="none" rtlCol="0">
                <a:spAutoFit/>
              </a:bodyPr>
              <a:lstStyle/>
              <a:p>
                <a:r>
                  <a:rPr lang="en-US" sz="2800" b="1" dirty="0" smtClean="0">
                    <a:solidFill>
                      <a:schemeClr val="accent1">
                        <a:lumMod val="75000"/>
                      </a:schemeClr>
                    </a:solidFill>
                  </a:rPr>
                  <a:t>Grassland</a:t>
                </a:r>
              </a:p>
            </p:txBody>
          </p:sp>
          <p:sp>
            <p:nvSpPr>
              <p:cNvPr id="40" name="TextBox 39"/>
              <p:cNvSpPr txBox="1"/>
              <p:nvPr/>
            </p:nvSpPr>
            <p:spPr>
              <a:xfrm>
                <a:off x="5070517" y="4267200"/>
                <a:ext cx="1391560" cy="523220"/>
              </a:xfrm>
              <a:prstGeom prst="rect">
                <a:avLst/>
              </a:prstGeom>
              <a:noFill/>
            </p:spPr>
            <p:txBody>
              <a:bodyPr wrap="none" rtlCol="0">
                <a:spAutoFit/>
              </a:bodyPr>
              <a:lstStyle/>
              <a:p>
                <a:r>
                  <a:rPr lang="en-US" sz="2800" b="1" dirty="0" smtClean="0">
                    <a:solidFill>
                      <a:schemeClr val="accent1">
                        <a:lumMod val="75000"/>
                      </a:schemeClr>
                    </a:solidFill>
                  </a:rPr>
                  <a:t>Desert</a:t>
                </a:r>
              </a:p>
            </p:txBody>
          </p:sp>
          <p:sp>
            <p:nvSpPr>
              <p:cNvPr id="41" name="TextBox 40"/>
              <p:cNvSpPr txBox="1"/>
              <p:nvPr/>
            </p:nvSpPr>
            <p:spPr>
              <a:xfrm>
                <a:off x="5100928" y="4658380"/>
                <a:ext cx="1451863" cy="523220"/>
              </a:xfrm>
              <a:prstGeom prst="rect">
                <a:avLst/>
              </a:prstGeom>
              <a:noFill/>
            </p:spPr>
            <p:txBody>
              <a:bodyPr wrap="none" rtlCol="0">
                <a:spAutoFit/>
              </a:bodyPr>
              <a:lstStyle/>
              <a:p>
                <a:r>
                  <a:rPr lang="en-US" sz="2800" b="1" dirty="0" smtClean="0">
                    <a:solidFill>
                      <a:schemeClr val="accent1">
                        <a:lumMod val="75000"/>
                      </a:schemeClr>
                    </a:solidFill>
                  </a:rPr>
                  <a:t>Tundra</a:t>
                </a:r>
              </a:p>
            </p:txBody>
          </p:sp>
        </p:grpSp>
        <p:pic>
          <p:nvPicPr>
            <p:cNvPr id="63" name="Picture 4" descr="http://www.worldbiomes.com/pics/leg.jpg"/>
            <p:cNvPicPr>
              <a:picLocks noChangeAspect="1" noChangeArrowheads="1"/>
            </p:cNvPicPr>
            <p:nvPr/>
          </p:nvPicPr>
          <p:blipFill>
            <a:blip r:embed="rId3" cstate="print"/>
            <a:srcRect l="-1" t="12776" r="91323" b="51451"/>
            <a:stretch>
              <a:fillRect/>
            </a:stretch>
          </p:blipFill>
          <p:spPr bwMode="auto">
            <a:xfrm>
              <a:off x="1965960" y="990600"/>
              <a:ext cx="365760" cy="1280161"/>
            </a:xfrm>
            <a:prstGeom prst="rect">
              <a:avLst/>
            </a:prstGeom>
            <a:noFill/>
          </p:spPr>
        </p:pic>
        <p:sp>
          <p:nvSpPr>
            <p:cNvPr id="66" name="TextBox 65"/>
            <p:cNvSpPr txBox="1"/>
            <p:nvPr/>
          </p:nvSpPr>
          <p:spPr>
            <a:xfrm>
              <a:off x="2362200" y="1838980"/>
              <a:ext cx="1630703" cy="523220"/>
            </a:xfrm>
            <a:prstGeom prst="rect">
              <a:avLst/>
            </a:prstGeom>
            <a:noFill/>
          </p:spPr>
          <p:txBody>
            <a:bodyPr wrap="none" rtlCol="0">
              <a:spAutoFit/>
            </a:bodyPr>
            <a:lstStyle/>
            <a:p>
              <a:r>
                <a:rPr lang="en-US" sz="2800" b="1" dirty="0" smtClean="0">
                  <a:solidFill>
                    <a:schemeClr val="accent1">
                      <a:lumMod val="75000"/>
                    </a:schemeClr>
                  </a:solidFill>
                </a:rPr>
                <a:t>Chaparral</a:t>
              </a:r>
            </a:p>
          </p:txBody>
        </p:sp>
      </p:grpSp>
      <p:grpSp>
        <p:nvGrpSpPr>
          <p:cNvPr id="8" name="Group 82"/>
          <p:cNvGrpSpPr/>
          <p:nvPr/>
        </p:nvGrpSpPr>
        <p:grpSpPr>
          <a:xfrm>
            <a:off x="210312" y="5007864"/>
            <a:ext cx="3371088" cy="1773936"/>
            <a:chOff x="210312" y="4953000"/>
            <a:chExt cx="3371088" cy="1773936"/>
          </a:xfrm>
        </p:grpSpPr>
        <p:sp>
          <p:nvSpPr>
            <p:cNvPr id="79" name="Rectangle 78"/>
            <p:cNvSpPr/>
            <p:nvPr/>
          </p:nvSpPr>
          <p:spPr>
            <a:xfrm>
              <a:off x="210312" y="4953000"/>
              <a:ext cx="3371088" cy="1773936"/>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1" name="Straight Connector 80"/>
            <p:cNvCxnSpPr/>
            <p:nvPr/>
          </p:nvCxnSpPr>
          <p:spPr>
            <a:xfrm>
              <a:off x="228600" y="4953000"/>
              <a:ext cx="3276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Freeform 48"/>
          <p:cNvSpPr/>
          <p:nvPr/>
        </p:nvSpPr>
        <p:spPr>
          <a:xfrm>
            <a:off x="4767580" y="3050540"/>
            <a:ext cx="1821180" cy="2402840"/>
          </a:xfrm>
          <a:custGeom>
            <a:avLst/>
            <a:gdLst>
              <a:gd name="connsiteX0" fmla="*/ 474980 w 1821180"/>
              <a:gd name="connsiteY0" fmla="*/ 1948180 h 2402840"/>
              <a:gd name="connsiteX1" fmla="*/ 520700 w 1821180"/>
              <a:gd name="connsiteY1" fmla="*/ 1902460 h 2402840"/>
              <a:gd name="connsiteX2" fmla="*/ 627380 w 1821180"/>
              <a:gd name="connsiteY2" fmla="*/ 1734820 h 2402840"/>
              <a:gd name="connsiteX3" fmla="*/ 490220 w 1821180"/>
              <a:gd name="connsiteY3" fmla="*/ 1292860 h 2402840"/>
              <a:gd name="connsiteX4" fmla="*/ 231140 w 1821180"/>
              <a:gd name="connsiteY4" fmla="*/ 728980 h 2402840"/>
              <a:gd name="connsiteX5" fmla="*/ 48260 w 1821180"/>
              <a:gd name="connsiteY5" fmla="*/ 180340 h 2402840"/>
              <a:gd name="connsiteX6" fmla="*/ 520700 w 1821180"/>
              <a:gd name="connsiteY6" fmla="*/ 12700 h 2402840"/>
              <a:gd name="connsiteX7" fmla="*/ 840740 w 1821180"/>
              <a:gd name="connsiteY7" fmla="*/ 256540 h 2402840"/>
              <a:gd name="connsiteX8" fmla="*/ 1176020 w 1821180"/>
              <a:gd name="connsiteY8" fmla="*/ 622300 h 2402840"/>
              <a:gd name="connsiteX9" fmla="*/ 1465580 w 1821180"/>
              <a:gd name="connsiteY9" fmla="*/ 805180 h 2402840"/>
              <a:gd name="connsiteX10" fmla="*/ 1633220 w 1821180"/>
              <a:gd name="connsiteY10" fmla="*/ 1094740 h 2402840"/>
              <a:gd name="connsiteX11" fmla="*/ 1800860 w 1821180"/>
              <a:gd name="connsiteY11" fmla="*/ 1262380 h 2402840"/>
              <a:gd name="connsiteX12" fmla="*/ 1511300 w 1821180"/>
              <a:gd name="connsiteY12" fmla="*/ 1536700 h 2402840"/>
              <a:gd name="connsiteX13" fmla="*/ 1236980 w 1821180"/>
              <a:gd name="connsiteY13" fmla="*/ 1795780 h 2402840"/>
              <a:gd name="connsiteX14" fmla="*/ 1084580 w 1821180"/>
              <a:gd name="connsiteY14" fmla="*/ 2009140 h 2402840"/>
              <a:gd name="connsiteX15" fmla="*/ 947420 w 1821180"/>
              <a:gd name="connsiteY15" fmla="*/ 2192020 h 2402840"/>
              <a:gd name="connsiteX16" fmla="*/ 840740 w 1821180"/>
              <a:gd name="connsiteY16" fmla="*/ 2344420 h 2402840"/>
              <a:gd name="connsiteX17" fmla="*/ 703580 w 1821180"/>
              <a:gd name="connsiteY17" fmla="*/ 2344420 h 2402840"/>
              <a:gd name="connsiteX18" fmla="*/ 429260 w 1821180"/>
              <a:gd name="connsiteY18" fmla="*/ 1993900 h 2402840"/>
              <a:gd name="connsiteX19" fmla="*/ 474980 w 1821180"/>
              <a:gd name="connsiteY19" fmla="*/ 1948180 h 240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180" h="2402840">
                <a:moveTo>
                  <a:pt x="474980" y="1948180"/>
                </a:moveTo>
                <a:cubicBezTo>
                  <a:pt x="490220" y="1932940"/>
                  <a:pt x="495300" y="1938020"/>
                  <a:pt x="520700" y="1902460"/>
                </a:cubicBezTo>
                <a:cubicBezTo>
                  <a:pt x="546100" y="1866900"/>
                  <a:pt x="632460" y="1836420"/>
                  <a:pt x="627380" y="1734820"/>
                </a:cubicBezTo>
                <a:cubicBezTo>
                  <a:pt x="622300" y="1633220"/>
                  <a:pt x="556260" y="1460500"/>
                  <a:pt x="490220" y="1292860"/>
                </a:cubicBezTo>
                <a:cubicBezTo>
                  <a:pt x="424180" y="1125220"/>
                  <a:pt x="304800" y="914400"/>
                  <a:pt x="231140" y="728980"/>
                </a:cubicBezTo>
                <a:cubicBezTo>
                  <a:pt x="157480" y="543560"/>
                  <a:pt x="0" y="299720"/>
                  <a:pt x="48260" y="180340"/>
                </a:cubicBezTo>
                <a:cubicBezTo>
                  <a:pt x="96520" y="60960"/>
                  <a:pt x="388620" y="0"/>
                  <a:pt x="520700" y="12700"/>
                </a:cubicBezTo>
                <a:cubicBezTo>
                  <a:pt x="652780" y="25400"/>
                  <a:pt x="731520" y="154940"/>
                  <a:pt x="840740" y="256540"/>
                </a:cubicBezTo>
                <a:cubicBezTo>
                  <a:pt x="949960" y="358140"/>
                  <a:pt x="1071880" y="530860"/>
                  <a:pt x="1176020" y="622300"/>
                </a:cubicBezTo>
                <a:cubicBezTo>
                  <a:pt x="1280160" y="713740"/>
                  <a:pt x="1389380" y="726440"/>
                  <a:pt x="1465580" y="805180"/>
                </a:cubicBezTo>
                <a:cubicBezTo>
                  <a:pt x="1541780" y="883920"/>
                  <a:pt x="1577340" y="1018540"/>
                  <a:pt x="1633220" y="1094740"/>
                </a:cubicBezTo>
                <a:cubicBezTo>
                  <a:pt x="1689100" y="1170940"/>
                  <a:pt x="1821180" y="1188720"/>
                  <a:pt x="1800860" y="1262380"/>
                </a:cubicBezTo>
                <a:cubicBezTo>
                  <a:pt x="1780540" y="1336040"/>
                  <a:pt x="1511300" y="1536700"/>
                  <a:pt x="1511300" y="1536700"/>
                </a:cubicBezTo>
                <a:cubicBezTo>
                  <a:pt x="1417320" y="1625600"/>
                  <a:pt x="1308100" y="1717040"/>
                  <a:pt x="1236980" y="1795780"/>
                </a:cubicBezTo>
                <a:cubicBezTo>
                  <a:pt x="1165860" y="1874520"/>
                  <a:pt x="1132840" y="1943100"/>
                  <a:pt x="1084580" y="2009140"/>
                </a:cubicBezTo>
                <a:cubicBezTo>
                  <a:pt x="1036320" y="2075180"/>
                  <a:pt x="988060" y="2136140"/>
                  <a:pt x="947420" y="2192020"/>
                </a:cubicBezTo>
                <a:cubicBezTo>
                  <a:pt x="906780" y="2247900"/>
                  <a:pt x="881380" y="2319020"/>
                  <a:pt x="840740" y="2344420"/>
                </a:cubicBezTo>
                <a:cubicBezTo>
                  <a:pt x="800100" y="2369820"/>
                  <a:pt x="772160" y="2402840"/>
                  <a:pt x="703580" y="2344420"/>
                </a:cubicBezTo>
                <a:cubicBezTo>
                  <a:pt x="635000" y="2286000"/>
                  <a:pt x="469900" y="2059940"/>
                  <a:pt x="429260" y="1993900"/>
                </a:cubicBezTo>
                <a:cubicBezTo>
                  <a:pt x="388620" y="1927860"/>
                  <a:pt x="459740" y="1963420"/>
                  <a:pt x="474980" y="194818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010660" y="3291840"/>
            <a:ext cx="1689100" cy="2672080"/>
          </a:xfrm>
          <a:custGeom>
            <a:avLst/>
            <a:gdLst>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85140 w 1689100"/>
              <a:gd name="connsiteY25" fmla="*/ 1920240 h 2814320"/>
              <a:gd name="connsiteX26" fmla="*/ 485140 w 1689100"/>
              <a:gd name="connsiteY26" fmla="*/ 178308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85140 w 1689100"/>
              <a:gd name="connsiteY26" fmla="*/ 178308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08940 w 1689100"/>
              <a:gd name="connsiteY26" fmla="*/ 173736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32740 w 1689100"/>
              <a:gd name="connsiteY22" fmla="*/ 242316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08940 w 1689100"/>
              <a:gd name="connsiteY26" fmla="*/ 173736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1780"/>
              <a:gd name="connsiteX1" fmla="*/ 287020 w 1689100"/>
              <a:gd name="connsiteY1" fmla="*/ 106680 h 2811780"/>
              <a:gd name="connsiteX2" fmla="*/ 515620 w 1689100"/>
              <a:gd name="connsiteY2" fmla="*/ 670560 h 2811780"/>
              <a:gd name="connsiteX3" fmla="*/ 683260 w 1689100"/>
              <a:gd name="connsiteY3" fmla="*/ 1021080 h 2811780"/>
              <a:gd name="connsiteX4" fmla="*/ 698500 w 1689100"/>
              <a:gd name="connsiteY4" fmla="*/ 1280160 h 2811780"/>
              <a:gd name="connsiteX5" fmla="*/ 1064260 w 1689100"/>
              <a:gd name="connsiteY5" fmla="*/ 1645920 h 2811780"/>
              <a:gd name="connsiteX6" fmla="*/ 1323340 w 1689100"/>
              <a:gd name="connsiteY6" fmla="*/ 1981200 h 2811780"/>
              <a:gd name="connsiteX7" fmla="*/ 1643380 w 1689100"/>
              <a:gd name="connsiteY7" fmla="*/ 2301240 h 2811780"/>
              <a:gd name="connsiteX8" fmla="*/ 1597660 w 1689100"/>
              <a:gd name="connsiteY8" fmla="*/ 2423160 h 2811780"/>
              <a:gd name="connsiteX9" fmla="*/ 1658620 w 1689100"/>
              <a:gd name="connsiteY9" fmla="*/ 2514600 h 2811780"/>
              <a:gd name="connsiteX10" fmla="*/ 1658620 w 1689100"/>
              <a:gd name="connsiteY10" fmla="*/ 2606040 h 2811780"/>
              <a:gd name="connsiteX11" fmla="*/ 1490980 w 1689100"/>
              <a:gd name="connsiteY11" fmla="*/ 2636520 h 2811780"/>
              <a:gd name="connsiteX12" fmla="*/ 1399540 w 1689100"/>
              <a:gd name="connsiteY12" fmla="*/ 2667000 h 2811780"/>
              <a:gd name="connsiteX13" fmla="*/ 1033780 w 1689100"/>
              <a:gd name="connsiteY13" fmla="*/ 2667000 h 2811780"/>
              <a:gd name="connsiteX14" fmla="*/ 896620 w 1689100"/>
              <a:gd name="connsiteY14" fmla="*/ 2651760 h 2811780"/>
              <a:gd name="connsiteX15" fmla="*/ 805180 w 1689100"/>
              <a:gd name="connsiteY15" fmla="*/ 2575560 h 2811780"/>
              <a:gd name="connsiteX16" fmla="*/ 683260 w 1689100"/>
              <a:gd name="connsiteY16" fmla="*/ 2392680 h 2811780"/>
              <a:gd name="connsiteX17" fmla="*/ 591820 w 1689100"/>
              <a:gd name="connsiteY17" fmla="*/ 2407920 h 2811780"/>
              <a:gd name="connsiteX18" fmla="*/ 713740 w 1689100"/>
              <a:gd name="connsiteY18" fmla="*/ 2727960 h 2811780"/>
              <a:gd name="connsiteX19" fmla="*/ 728980 w 1689100"/>
              <a:gd name="connsiteY19" fmla="*/ 2804160 h 2811780"/>
              <a:gd name="connsiteX20" fmla="*/ 591820 w 1689100"/>
              <a:gd name="connsiteY20" fmla="*/ 2758440 h 2811780"/>
              <a:gd name="connsiteX21" fmla="*/ 454660 w 1689100"/>
              <a:gd name="connsiteY21" fmla="*/ 2484120 h 2811780"/>
              <a:gd name="connsiteX22" fmla="*/ 332740 w 1689100"/>
              <a:gd name="connsiteY22" fmla="*/ 2423160 h 2811780"/>
              <a:gd name="connsiteX23" fmla="*/ 347980 w 1689100"/>
              <a:gd name="connsiteY23" fmla="*/ 2133600 h 2811780"/>
              <a:gd name="connsiteX24" fmla="*/ 317500 w 1689100"/>
              <a:gd name="connsiteY24" fmla="*/ 2042160 h 2811780"/>
              <a:gd name="connsiteX25" fmla="*/ 408940 w 1689100"/>
              <a:gd name="connsiteY25" fmla="*/ 1889760 h 2811780"/>
              <a:gd name="connsiteX26" fmla="*/ 408940 w 1689100"/>
              <a:gd name="connsiteY26" fmla="*/ 1737360 h 2811780"/>
              <a:gd name="connsiteX27" fmla="*/ 271780 w 1689100"/>
              <a:gd name="connsiteY27" fmla="*/ 1478280 h 2811780"/>
              <a:gd name="connsiteX28" fmla="*/ 43180 w 1689100"/>
              <a:gd name="connsiteY28" fmla="*/ 1341120 h 2811780"/>
              <a:gd name="connsiteX29" fmla="*/ 12700 w 1689100"/>
              <a:gd name="connsiteY29" fmla="*/ 1082040 h 2811780"/>
              <a:gd name="connsiteX30" fmla="*/ 58420 w 1689100"/>
              <a:gd name="connsiteY30" fmla="*/ 807720 h 2811780"/>
              <a:gd name="connsiteX31" fmla="*/ 119380 w 1689100"/>
              <a:gd name="connsiteY31" fmla="*/ 457200 h 2811780"/>
              <a:gd name="connsiteX32" fmla="*/ 134620 w 1689100"/>
              <a:gd name="connsiteY32" fmla="*/ 213360 h 2811780"/>
              <a:gd name="connsiteX33" fmla="*/ 149860 w 1689100"/>
              <a:gd name="connsiteY33" fmla="*/ 30480 h 2811780"/>
              <a:gd name="connsiteX0" fmla="*/ 149860 w 1689100"/>
              <a:gd name="connsiteY0" fmla="*/ 30480 h 2862580"/>
              <a:gd name="connsiteX1" fmla="*/ 287020 w 1689100"/>
              <a:gd name="connsiteY1" fmla="*/ 106680 h 2862580"/>
              <a:gd name="connsiteX2" fmla="*/ 515620 w 1689100"/>
              <a:gd name="connsiteY2" fmla="*/ 670560 h 2862580"/>
              <a:gd name="connsiteX3" fmla="*/ 683260 w 1689100"/>
              <a:gd name="connsiteY3" fmla="*/ 1021080 h 2862580"/>
              <a:gd name="connsiteX4" fmla="*/ 698500 w 1689100"/>
              <a:gd name="connsiteY4" fmla="*/ 1280160 h 2862580"/>
              <a:gd name="connsiteX5" fmla="*/ 1064260 w 1689100"/>
              <a:gd name="connsiteY5" fmla="*/ 1645920 h 2862580"/>
              <a:gd name="connsiteX6" fmla="*/ 1323340 w 1689100"/>
              <a:gd name="connsiteY6" fmla="*/ 1981200 h 2862580"/>
              <a:gd name="connsiteX7" fmla="*/ 1643380 w 1689100"/>
              <a:gd name="connsiteY7" fmla="*/ 2301240 h 2862580"/>
              <a:gd name="connsiteX8" fmla="*/ 1597660 w 1689100"/>
              <a:gd name="connsiteY8" fmla="*/ 2423160 h 2862580"/>
              <a:gd name="connsiteX9" fmla="*/ 1658620 w 1689100"/>
              <a:gd name="connsiteY9" fmla="*/ 2514600 h 2862580"/>
              <a:gd name="connsiteX10" fmla="*/ 1658620 w 1689100"/>
              <a:gd name="connsiteY10" fmla="*/ 2606040 h 2862580"/>
              <a:gd name="connsiteX11" fmla="*/ 1490980 w 1689100"/>
              <a:gd name="connsiteY11" fmla="*/ 2636520 h 2862580"/>
              <a:gd name="connsiteX12" fmla="*/ 1399540 w 1689100"/>
              <a:gd name="connsiteY12" fmla="*/ 2667000 h 2862580"/>
              <a:gd name="connsiteX13" fmla="*/ 1033780 w 1689100"/>
              <a:gd name="connsiteY13" fmla="*/ 2667000 h 2862580"/>
              <a:gd name="connsiteX14" fmla="*/ 896620 w 1689100"/>
              <a:gd name="connsiteY14" fmla="*/ 2651760 h 2862580"/>
              <a:gd name="connsiteX15" fmla="*/ 805180 w 1689100"/>
              <a:gd name="connsiteY15" fmla="*/ 2575560 h 2862580"/>
              <a:gd name="connsiteX16" fmla="*/ 683260 w 1689100"/>
              <a:gd name="connsiteY16" fmla="*/ 2392680 h 2862580"/>
              <a:gd name="connsiteX17" fmla="*/ 591820 w 1689100"/>
              <a:gd name="connsiteY17" fmla="*/ 2407920 h 2862580"/>
              <a:gd name="connsiteX18" fmla="*/ 728980 w 1689100"/>
              <a:gd name="connsiteY18" fmla="*/ 2804160 h 2862580"/>
              <a:gd name="connsiteX19" fmla="*/ 591820 w 1689100"/>
              <a:gd name="connsiteY19" fmla="*/ 2758440 h 2862580"/>
              <a:gd name="connsiteX20" fmla="*/ 454660 w 1689100"/>
              <a:gd name="connsiteY20" fmla="*/ 2484120 h 2862580"/>
              <a:gd name="connsiteX21" fmla="*/ 332740 w 1689100"/>
              <a:gd name="connsiteY21" fmla="*/ 2423160 h 2862580"/>
              <a:gd name="connsiteX22" fmla="*/ 347980 w 1689100"/>
              <a:gd name="connsiteY22" fmla="*/ 2133600 h 2862580"/>
              <a:gd name="connsiteX23" fmla="*/ 317500 w 1689100"/>
              <a:gd name="connsiteY23" fmla="*/ 2042160 h 2862580"/>
              <a:gd name="connsiteX24" fmla="*/ 408940 w 1689100"/>
              <a:gd name="connsiteY24" fmla="*/ 1889760 h 2862580"/>
              <a:gd name="connsiteX25" fmla="*/ 408940 w 1689100"/>
              <a:gd name="connsiteY25" fmla="*/ 1737360 h 2862580"/>
              <a:gd name="connsiteX26" fmla="*/ 271780 w 1689100"/>
              <a:gd name="connsiteY26" fmla="*/ 1478280 h 2862580"/>
              <a:gd name="connsiteX27" fmla="*/ 43180 w 1689100"/>
              <a:gd name="connsiteY27" fmla="*/ 1341120 h 2862580"/>
              <a:gd name="connsiteX28" fmla="*/ 12700 w 1689100"/>
              <a:gd name="connsiteY28" fmla="*/ 1082040 h 2862580"/>
              <a:gd name="connsiteX29" fmla="*/ 58420 w 1689100"/>
              <a:gd name="connsiteY29" fmla="*/ 807720 h 2862580"/>
              <a:gd name="connsiteX30" fmla="*/ 119380 w 1689100"/>
              <a:gd name="connsiteY30" fmla="*/ 457200 h 2862580"/>
              <a:gd name="connsiteX31" fmla="*/ 134620 w 1689100"/>
              <a:gd name="connsiteY31" fmla="*/ 213360 h 2862580"/>
              <a:gd name="connsiteX32" fmla="*/ 149860 w 1689100"/>
              <a:gd name="connsiteY32" fmla="*/ 30480 h 2862580"/>
              <a:gd name="connsiteX0" fmla="*/ 149860 w 1689100"/>
              <a:gd name="connsiteY0" fmla="*/ 30480 h 2771140"/>
              <a:gd name="connsiteX1" fmla="*/ 287020 w 1689100"/>
              <a:gd name="connsiteY1" fmla="*/ 106680 h 2771140"/>
              <a:gd name="connsiteX2" fmla="*/ 515620 w 1689100"/>
              <a:gd name="connsiteY2" fmla="*/ 670560 h 2771140"/>
              <a:gd name="connsiteX3" fmla="*/ 683260 w 1689100"/>
              <a:gd name="connsiteY3" fmla="*/ 1021080 h 2771140"/>
              <a:gd name="connsiteX4" fmla="*/ 698500 w 1689100"/>
              <a:gd name="connsiteY4" fmla="*/ 1280160 h 2771140"/>
              <a:gd name="connsiteX5" fmla="*/ 1064260 w 1689100"/>
              <a:gd name="connsiteY5" fmla="*/ 1645920 h 2771140"/>
              <a:gd name="connsiteX6" fmla="*/ 1323340 w 1689100"/>
              <a:gd name="connsiteY6" fmla="*/ 1981200 h 2771140"/>
              <a:gd name="connsiteX7" fmla="*/ 1643380 w 1689100"/>
              <a:gd name="connsiteY7" fmla="*/ 2301240 h 2771140"/>
              <a:gd name="connsiteX8" fmla="*/ 1597660 w 1689100"/>
              <a:gd name="connsiteY8" fmla="*/ 2423160 h 2771140"/>
              <a:gd name="connsiteX9" fmla="*/ 1658620 w 1689100"/>
              <a:gd name="connsiteY9" fmla="*/ 2514600 h 2771140"/>
              <a:gd name="connsiteX10" fmla="*/ 1658620 w 1689100"/>
              <a:gd name="connsiteY10" fmla="*/ 2606040 h 2771140"/>
              <a:gd name="connsiteX11" fmla="*/ 1490980 w 1689100"/>
              <a:gd name="connsiteY11" fmla="*/ 2636520 h 2771140"/>
              <a:gd name="connsiteX12" fmla="*/ 1399540 w 1689100"/>
              <a:gd name="connsiteY12" fmla="*/ 2667000 h 2771140"/>
              <a:gd name="connsiteX13" fmla="*/ 1033780 w 1689100"/>
              <a:gd name="connsiteY13" fmla="*/ 2667000 h 2771140"/>
              <a:gd name="connsiteX14" fmla="*/ 896620 w 1689100"/>
              <a:gd name="connsiteY14" fmla="*/ 2651760 h 2771140"/>
              <a:gd name="connsiteX15" fmla="*/ 805180 w 1689100"/>
              <a:gd name="connsiteY15" fmla="*/ 2575560 h 2771140"/>
              <a:gd name="connsiteX16" fmla="*/ 683260 w 1689100"/>
              <a:gd name="connsiteY16" fmla="*/ 2392680 h 2771140"/>
              <a:gd name="connsiteX17" fmla="*/ 591820 w 1689100"/>
              <a:gd name="connsiteY17" fmla="*/ 2407920 h 2771140"/>
              <a:gd name="connsiteX18" fmla="*/ 591820 w 1689100"/>
              <a:gd name="connsiteY18" fmla="*/ 2758440 h 2771140"/>
              <a:gd name="connsiteX19" fmla="*/ 454660 w 1689100"/>
              <a:gd name="connsiteY19" fmla="*/ 2484120 h 2771140"/>
              <a:gd name="connsiteX20" fmla="*/ 332740 w 1689100"/>
              <a:gd name="connsiteY20" fmla="*/ 2423160 h 2771140"/>
              <a:gd name="connsiteX21" fmla="*/ 347980 w 1689100"/>
              <a:gd name="connsiteY21" fmla="*/ 2133600 h 2771140"/>
              <a:gd name="connsiteX22" fmla="*/ 317500 w 1689100"/>
              <a:gd name="connsiteY22" fmla="*/ 2042160 h 2771140"/>
              <a:gd name="connsiteX23" fmla="*/ 408940 w 1689100"/>
              <a:gd name="connsiteY23" fmla="*/ 1889760 h 2771140"/>
              <a:gd name="connsiteX24" fmla="*/ 408940 w 1689100"/>
              <a:gd name="connsiteY24" fmla="*/ 1737360 h 2771140"/>
              <a:gd name="connsiteX25" fmla="*/ 271780 w 1689100"/>
              <a:gd name="connsiteY25" fmla="*/ 1478280 h 2771140"/>
              <a:gd name="connsiteX26" fmla="*/ 43180 w 1689100"/>
              <a:gd name="connsiteY26" fmla="*/ 1341120 h 2771140"/>
              <a:gd name="connsiteX27" fmla="*/ 12700 w 1689100"/>
              <a:gd name="connsiteY27" fmla="*/ 1082040 h 2771140"/>
              <a:gd name="connsiteX28" fmla="*/ 58420 w 1689100"/>
              <a:gd name="connsiteY28" fmla="*/ 807720 h 2771140"/>
              <a:gd name="connsiteX29" fmla="*/ 119380 w 1689100"/>
              <a:gd name="connsiteY29" fmla="*/ 457200 h 2771140"/>
              <a:gd name="connsiteX30" fmla="*/ 134620 w 1689100"/>
              <a:gd name="connsiteY30" fmla="*/ 213360 h 2771140"/>
              <a:gd name="connsiteX31" fmla="*/ 149860 w 1689100"/>
              <a:gd name="connsiteY31" fmla="*/ 30480 h 277114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54660 w 1689100"/>
              <a:gd name="connsiteY18" fmla="*/ 2484120 h 2672080"/>
              <a:gd name="connsiteX19" fmla="*/ 332740 w 1689100"/>
              <a:gd name="connsiteY19" fmla="*/ 2423160 h 2672080"/>
              <a:gd name="connsiteX20" fmla="*/ 347980 w 1689100"/>
              <a:gd name="connsiteY20" fmla="*/ 2133600 h 2672080"/>
              <a:gd name="connsiteX21" fmla="*/ 317500 w 1689100"/>
              <a:gd name="connsiteY21" fmla="*/ 2042160 h 2672080"/>
              <a:gd name="connsiteX22" fmla="*/ 408940 w 1689100"/>
              <a:gd name="connsiteY22" fmla="*/ 1889760 h 2672080"/>
              <a:gd name="connsiteX23" fmla="*/ 408940 w 1689100"/>
              <a:gd name="connsiteY23" fmla="*/ 1737360 h 2672080"/>
              <a:gd name="connsiteX24" fmla="*/ 271780 w 1689100"/>
              <a:gd name="connsiteY24" fmla="*/ 1478280 h 2672080"/>
              <a:gd name="connsiteX25" fmla="*/ 43180 w 1689100"/>
              <a:gd name="connsiteY25" fmla="*/ 1341120 h 2672080"/>
              <a:gd name="connsiteX26" fmla="*/ 12700 w 1689100"/>
              <a:gd name="connsiteY26" fmla="*/ 1082040 h 2672080"/>
              <a:gd name="connsiteX27" fmla="*/ 58420 w 1689100"/>
              <a:gd name="connsiteY27" fmla="*/ 807720 h 2672080"/>
              <a:gd name="connsiteX28" fmla="*/ 119380 w 1689100"/>
              <a:gd name="connsiteY28" fmla="*/ 457200 h 2672080"/>
              <a:gd name="connsiteX29" fmla="*/ 134620 w 1689100"/>
              <a:gd name="connsiteY29" fmla="*/ 213360 h 2672080"/>
              <a:gd name="connsiteX30" fmla="*/ 149860 w 1689100"/>
              <a:gd name="connsiteY30"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85140 w 1689100"/>
              <a:gd name="connsiteY18" fmla="*/ 2499360 h 2672080"/>
              <a:gd name="connsiteX19" fmla="*/ 332740 w 1689100"/>
              <a:gd name="connsiteY19" fmla="*/ 2423160 h 2672080"/>
              <a:gd name="connsiteX20" fmla="*/ 347980 w 1689100"/>
              <a:gd name="connsiteY20" fmla="*/ 2133600 h 2672080"/>
              <a:gd name="connsiteX21" fmla="*/ 317500 w 1689100"/>
              <a:gd name="connsiteY21" fmla="*/ 2042160 h 2672080"/>
              <a:gd name="connsiteX22" fmla="*/ 408940 w 1689100"/>
              <a:gd name="connsiteY22" fmla="*/ 1889760 h 2672080"/>
              <a:gd name="connsiteX23" fmla="*/ 408940 w 1689100"/>
              <a:gd name="connsiteY23" fmla="*/ 1737360 h 2672080"/>
              <a:gd name="connsiteX24" fmla="*/ 271780 w 1689100"/>
              <a:gd name="connsiteY24" fmla="*/ 1478280 h 2672080"/>
              <a:gd name="connsiteX25" fmla="*/ 43180 w 1689100"/>
              <a:gd name="connsiteY25" fmla="*/ 1341120 h 2672080"/>
              <a:gd name="connsiteX26" fmla="*/ 12700 w 1689100"/>
              <a:gd name="connsiteY26" fmla="*/ 1082040 h 2672080"/>
              <a:gd name="connsiteX27" fmla="*/ 58420 w 1689100"/>
              <a:gd name="connsiteY27" fmla="*/ 807720 h 2672080"/>
              <a:gd name="connsiteX28" fmla="*/ 119380 w 1689100"/>
              <a:gd name="connsiteY28" fmla="*/ 457200 h 2672080"/>
              <a:gd name="connsiteX29" fmla="*/ 134620 w 1689100"/>
              <a:gd name="connsiteY29" fmla="*/ 213360 h 2672080"/>
              <a:gd name="connsiteX30" fmla="*/ 149860 w 1689100"/>
              <a:gd name="connsiteY30"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32740 w 1689100"/>
              <a:gd name="connsiteY18" fmla="*/ 2423160 h 2672080"/>
              <a:gd name="connsiteX19" fmla="*/ 347980 w 1689100"/>
              <a:gd name="connsiteY19" fmla="*/ 2133600 h 2672080"/>
              <a:gd name="connsiteX20" fmla="*/ 317500 w 1689100"/>
              <a:gd name="connsiteY20" fmla="*/ 2042160 h 2672080"/>
              <a:gd name="connsiteX21" fmla="*/ 408940 w 1689100"/>
              <a:gd name="connsiteY21" fmla="*/ 1889760 h 2672080"/>
              <a:gd name="connsiteX22" fmla="*/ 408940 w 1689100"/>
              <a:gd name="connsiteY22" fmla="*/ 1737360 h 2672080"/>
              <a:gd name="connsiteX23" fmla="*/ 271780 w 1689100"/>
              <a:gd name="connsiteY23" fmla="*/ 1478280 h 2672080"/>
              <a:gd name="connsiteX24" fmla="*/ 43180 w 1689100"/>
              <a:gd name="connsiteY24" fmla="*/ 1341120 h 2672080"/>
              <a:gd name="connsiteX25" fmla="*/ 12700 w 1689100"/>
              <a:gd name="connsiteY25" fmla="*/ 1082040 h 2672080"/>
              <a:gd name="connsiteX26" fmla="*/ 58420 w 1689100"/>
              <a:gd name="connsiteY26" fmla="*/ 807720 h 2672080"/>
              <a:gd name="connsiteX27" fmla="*/ 119380 w 1689100"/>
              <a:gd name="connsiteY27" fmla="*/ 457200 h 2672080"/>
              <a:gd name="connsiteX28" fmla="*/ 134620 w 1689100"/>
              <a:gd name="connsiteY28" fmla="*/ 213360 h 2672080"/>
              <a:gd name="connsiteX29" fmla="*/ 149860 w 1689100"/>
              <a:gd name="connsiteY29"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47980 w 1689100"/>
              <a:gd name="connsiteY18" fmla="*/ 2133600 h 2672080"/>
              <a:gd name="connsiteX19" fmla="*/ 317500 w 1689100"/>
              <a:gd name="connsiteY19" fmla="*/ 2042160 h 2672080"/>
              <a:gd name="connsiteX20" fmla="*/ 408940 w 1689100"/>
              <a:gd name="connsiteY20" fmla="*/ 1889760 h 2672080"/>
              <a:gd name="connsiteX21" fmla="*/ 408940 w 1689100"/>
              <a:gd name="connsiteY21" fmla="*/ 1737360 h 2672080"/>
              <a:gd name="connsiteX22" fmla="*/ 271780 w 1689100"/>
              <a:gd name="connsiteY22" fmla="*/ 1478280 h 2672080"/>
              <a:gd name="connsiteX23" fmla="*/ 43180 w 1689100"/>
              <a:gd name="connsiteY23" fmla="*/ 1341120 h 2672080"/>
              <a:gd name="connsiteX24" fmla="*/ 12700 w 1689100"/>
              <a:gd name="connsiteY24" fmla="*/ 1082040 h 2672080"/>
              <a:gd name="connsiteX25" fmla="*/ 58420 w 1689100"/>
              <a:gd name="connsiteY25" fmla="*/ 807720 h 2672080"/>
              <a:gd name="connsiteX26" fmla="*/ 119380 w 1689100"/>
              <a:gd name="connsiteY26" fmla="*/ 457200 h 2672080"/>
              <a:gd name="connsiteX27" fmla="*/ 134620 w 1689100"/>
              <a:gd name="connsiteY27" fmla="*/ 213360 h 2672080"/>
              <a:gd name="connsiteX28" fmla="*/ 149860 w 1689100"/>
              <a:gd name="connsiteY28"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17500 w 1689100"/>
              <a:gd name="connsiteY18" fmla="*/ 2042160 h 2672080"/>
              <a:gd name="connsiteX19" fmla="*/ 408940 w 1689100"/>
              <a:gd name="connsiteY19" fmla="*/ 1889760 h 2672080"/>
              <a:gd name="connsiteX20" fmla="*/ 408940 w 1689100"/>
              <a:gd name="connsiteY20" fmla="*/ 1737360 h 2672080"/>
              <a:gd name="connsiteX21" fmla="*/ 271780 w 1689100"/>
              <a:gd name="connsiteY21" fmla="*/ 1478280 h 2672080"/>
              <a:gd name="connsiteX22" fmla="*/ 43180 w 1689100"/>
              <a:gd name="connsiteY22" fmla="*/ 1341120 h 2672080"/>
              <a:gd name="connsiteX23" fmla="*/ 12700 w 1689100"/>
              <a:gd name="connsiteY23" fmla="*/ 1082040 h 2672080"/>
              <a:gd name="connsiteX24" fmla="*/ 58420 w 1689100"/>
              <a:gd name="connsiteY24" fmla="*/ 807720 h 2672080"/>
              <a:gd name="connsiteX25" fmla="*/ 119380 w 1689100"/>
              <a:gd name="connsiteY25" fmla="*/ 457200 h 2672080"/>
              <a:gd name="connsiteX26" fmla="*/ 134620 w 1689100"/>
              <a:gd name="connsiteY26" fmla="*/ 213360 h 2672080"/>
              <a:gd name="connsiteX27" fmla="*/ 149860 w 1689100"/>
              <a:gd name="connsiteY27"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08940 w 1689100"/>
              <a:gd name="connsiteY18" fmla="*/ 1889760 h 2672080"/>
              <a:gd name="connsiteX19" fmla="*/ 408940 w 1689100"/>
              <a:gd name="connsiteY19" fmla="*/ 1737360 h 2672080"/>
              <a:gd name="connsiteX20" fmla="*/ 271780 w 1689100"/>
              <a:gd name="connsiteY20" fmla="*/ 1478280 h 2672080"/>
              <a:gd name="connsiteX21" fmla="*/ 43180 w 1689100"/>
              <a:gd name="connsiteY21" fmla="*/ 1341120 h 2672080"/>
              <a:gd name="connsiteX22" fmla="*/ 12700 w 1689100"/>
              <a:gd name="connsiteY22" fmla="*/ 1082040 h 2672080"/>
              <a:gd name="connsiteX23" fmla="*/ 58420 w 1689100"/>
              <a:gd name="connsiteY23" fmla="*/ 807720 h 2672080"/>
              <a:gd name="connsiteX24" fmla="*/ 119380 w 1689100"/>
              <a:gd name="connsiteY24" fmla="*/ 457200 h 2672080"/>
              <a:gd name="connsiteX25" fmla="*/ 134620 w 1689100"/>
              <a:gd name="connsiteY25" fmla="*/ 213360 h 2672080"/>
              <a:gd name="connsiteX26" fmla="*/ 149860 w 1689100"/>
              <a:gd name="connsiteY26" fmla="*/ 30480 h 26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9100" h="2672080">
                <a:moveTo>
                  <a:pt x="149860" y="30480"/>
                </a:moveTo>
                <a:cubicBezTo>
                  <a:pt x="175260" y="12700"/>
                  <a:pt x="226060" y="0"/>
                  <a:pt x="287020" y="106680"/>
                </a:cubicBezTo>
                <a:cubicBezTo>
                  <a:pt x="347980" y="213360"/>
                  <a:pt x="449580" y="518160"/>
                  <a:pt x="515620" y="670560"/>
                </a:cubicBezTo>
                <a:cubicBezTo>
                  <a:pt x="581660" y="822960"/>
                  <a:pt x="652780" y="919480"/>
                  <a:pt x="683260" y="1021080"/>
                </a:cubicBezTo>
                <a:cubicBezTo>
                  <a:pt x="713740" y="1122680"/>
                  <a:pt x="635000" y="1176020"/>
                  <a:pt x="698500" y="1280160"/>
                </a:cubicBezTo>
                <a:cubicBezTo>
                  <a:pt x="762000" y="1384300"/>
                  <a:pt x="960120" y="1529080"/>
                  <a:pt x="1064260" y="1645920"/>
                </a:cubicBezTo>
                <a:cubicBezTo>
                  <a:pt x="1168400" y="1762760"/>
                  <a:pt x="1226820" y="1871980"/>
                  <a:pt x="1323340" y="1981200"/>
                </a:cubicBezTo>
                <a:cubicBezTo>
                  <a:pt x="1419860" y="2090420"/>
                  <a:pt x="1597660" y="2227580"/>
                  <a:pt x="1643380" y="2301240"/>
                </a:cubicBezTo>
                <a:cubicBezTo>
                  <a:pt x="1689100" y="2374900"/>
                  <a:pt x="1595120" y="2387600"/>
                  <a:pt x="1597660" y="2423160"/>
                </a:cubicBezTo>
                <a:cubicBezTo>
                  <a:pt x="1600200" y="2458720"/>
                  <a:pt x="1648460" y="2484120"/>
                  <a:pt x="1658620" y="2514600"/>
                </a:cubicBezTo>
                <a:cubicBezTo>
                  <a:pt x="1668780" y="2545080"/>
                  <a:pt x="1686560" y="2585720"/>
                  <a:pt x="1658620" y="2606040"/>
                </a:cubicBezTo>
                <a:cubicBezTo>
                  <a:pt x="1630680" y="2626360"/>
                  <a:pt x="1534160" y="2626360"/>
                  <a:pt x="1490980" y="2636520"/>
                </a:cubicBezTo>
                <a:cubicBezTo>
                  <a:pt x="1447800" y="2646680"/>
                  <a:pt x="1475740" y="2661920"/>
                  <a:pt x="1399540" y="2667000"/>
                </a:cubicBezTo>
                <a:cubicBezTo>
                  <a:pt x="1323340" y="2672080"/>
                  <a:pt x="1117600" y="2669540"/>
                  <a:pt x="1033780" y="2667000"/>
                </a:cubicBezTo>
                <a:cubicBezTo>
                  <a:pt x="949960" y="2664460"/>
                  <a:pt x="934720" y="2667000"/>
                  <a:pt x="896620" y="2651760"/>
                </a:cubicBezTo>
                <a:cubicBezTo>
                  <a:pt x="858520" y="2636520"/>
                  <a:pt x="840740" y="2618740"/>
                  <a:pt x="805180" y="2575560"/>
                </a:cubicBezTo>
                <a:cubicBezTo>
                  <a:pt x="769620" y="2532380"/>
                  <a:pt x="718820" y="2420620"/>
                  <a:pt x="683260" y="2392680"/>
                </a:cubicBezTo>
                <a:cubicBezTo>
                  <a:pt x="647700" y="2364740"/>
                  <a:pt x="637540" y="2491740"/>
                  <a:pt x="591820" y="2407920"/>
                </a:cubicBezTo>
                <a:cubicBezTo>
                  <a:pt x="546100" y="2324100"/>
                  <a:pt x="439420" y="2001520"/>
                  <a:pt x="408940" y="1889760"/>
                </a:cubicBezTo>
                <a:cubicBezTo>
                  <a:pt x="378460" y="1778000"/>
                  <a:pt x="431800" y="1805940"/>
                  <a:pt x="408940" y="1737360"/>
                </a:cubicBezTo>
                <a:cubicBezTo>
                  <a:pt x="386080" y="1668780"/>
                  <a:pt x="332740" y="1544320"/>
                  <a:pt x="271780" y="1478280"/>
                </a:cubicBezTo>
                <a:cubicBezTo>
                  <a:pt x="210820" y="1412240"/>
                  <a:pt x="86360" y="1407160"/>
                  <a:pt x="43180" y="1341120"/>
                </a:cubicBezTo>
                <a:cubicBezTo>
                  <a:pt x="0" y="1275080"/>
                  <a:pt x="10160" y="1170940"/>
                  <a:pt x="12700" y="1082040"/>
                </a:cubicBezTo>
                <a:cubicBezTo>
                  <a:pt x="15240" y="993140"/>
                  <a:pt x="40640" y="911860"/>
                  <a:pt x="58420" y="807720"/>
                </a:cubicBezTo>
                <a:cubicBezTo>
                  <a:pt x="76200" y="703580"/>
                  <a:pt x="106680" y="556260"/>
                  <a:pt x="119380" y="457200"/>
                </a:cubicBezTo>
                <a:cubicBezTo>
                  <a:pt x="132080" y="358140"/>
                  <a:pt x="129540" y="281940"/>
                  <a:pt x="134620" y="213360"/>
                </a:cubicBezTo>
                <a:cubicBezTo>
                  <a:pt x="139700" y="144780"/>
                  <a:pt x="124460" y="48260"/>
                  <a:pt x="149860" y="3048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500380" y="726440"/>
            <a:ext cx="7785100" cy="2354580"/>
          </a:xfrm>
          <a:custGeom>
            <a:avLst/>
            <a:gdLst>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82260 w 7785100"/>
              <a:gd name="connsiteY63" fmla="*/ 2032000 h 2354580"/>
              <a:gd name="connsiteX64" fmla="*/ 4955540 w 7785100"/>
              <a:gd name="connsiteY64" fmla="*/ 151384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55540 w 7785100"/>
              <a:gd name="connsiteY64" fmla="*/ 151384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00220 w 7785100"/>
              <a:gd name="connsiteY65" fmla="*/ 102616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00220 w 7785100"/>
              <a:gd name="connsiteY65" fmla="*/ 1026160 h 2354580"/>
              <a:gd name="connsiteX66" fmla="*/ 3157220 w 7785100"/>
              <a:gd name="connsiteY66" fmla="*/ 79756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785100" h="2354580">
                <a:moveTo>
                  <a:pt x="1313180" y="1422400"/>
                </a:moveTo>
                <a:cubicBezTo>
                  <a:pt x="1264920" y="1526540"/>
                  <a:pt x="1153160" y="1498600"/>
                  <a:pt x="1130300" y="1559560"/>
                </a:cubicBezTo>
                <a:cubicBezTo>
                  <a:pt x="1107440" y="1620520"/>
                  <a:pt x="1264920" y="1676400"/>
                  <a:pt x="1176020" y="1788160"/>
                </a:cubicBezTo>
                <a:cubicBezTo>
                  <a:pt x="1087120" y="1899920"/>
                  <a:pt x="741680" y="2136140"/>
                  <a:pt x="596900" y="2230120"/>
                </a:cubicBezTo>
                <a:cubicBezTo>
                  <a:pt x="452120" y="2324100"/>
                  <a:pt x="345440" y="2354580"/>
                  <a:pt x="307340" y="2352040"/>
                </a:cubicBezTo>
                <a:cubicBezTo>
                  <a:pt x="269240" y="2349500"/>
                  <a:pt x="304800" y="2278380"/>
                  <a:pt x="368300" y="2214880"/>
                </a:cubicBezTo>
                <a:cubicBezTo>
                  <a:pt x="431800" y="2151380"/>
                  <a:pt x="685800" y="2057400"/>
                  <a:pt x="688340" y="1971040"/>
                </a:cubicBezTo>
                <a:cubicBezTo>
                  <a:pt x="690880" y="1884680"/>
                  <a:pt x="469900" y="1790700"/>
                  <a:pt x="383540" y="1696720"/>
                </a:cubicBezTo>
                <a:cubicBezTo>
                  <a:pt x="297180" y="1602740"/>
                  <a:pt x="149860" y="1488440"/>
                  <a:pt x="170180" y="1407160"/>
                </a:cubicBezTo>
                <a:cubicBezTo>
                  <a:pt x="190500" y="1325880"/>
                  <a:pt x="515620" y="1275080"/>
                  <a:pt x="505460" y="1209040"/>
                </a:cubicBezTo>
                <a:cubicBezTo>
                  <a:pt x="495300" y="1143000"/>
                  <a:pt x="185420" y="1061720"/>
                  <a:pt x="109220" y="1010920"/>
                </a:cubicBezTo>
                <a:cubicBezTo>
                  <a:pt x="33020" y="960120"/>
                  <a:pt x="0" y="937260"/>
                  <a:pt x="48260" y="904240"/>
                </a:cubicBezTo>
                <a:cubicBezTo>
                  <a:pt x="96520" y="871220"/>
                  <a:pt x="378460" y="855980"/>
                  <a:pt x="398780" y="812800"/>
                </a:cubicBezTo>
                <a:cubicBezTo>
                  <a:pt x="419100" y="769620"/>
                  <a:pt x="195580" y="695960"/>
                  <a:pt x="170180" y="645160"/>
                </a:cubicBezTo>
                <a:cubicBezTo>
                  <a:pt x="144780" y="594360"/>
                  <a:pt x="167640" y="558800"/>
                  <a:pt x="246380" y="508000"/>
                </a:cubicBezTo>
                <a:cubicBezTo>
                  <a:pt x="325120" y="457200"/>
                  <a:pt x="642620" y="340360"/>
                  <a:pt x="642620" y="340360"/>
                </a:cubicBezTo>
                <a:cubicBezTo>
                  <a:pt x="762000" y="289560"/>
                  <a:pt x="871220" y="198120"/>
                  <a:pt x="962660" y="203200"/>
                </a:cubicBezTo>
                <a:cubicBezTo>
                  <a:pt x="1054100" y="208280"/>
                  <a:pt x="1049020" y="335280"/>
                  <a:pt x="1191260" y="370840"/>
                </a:cubicBezTo>
                <a:cubicBezTo>
                  <a:pt x="1333500" y="406400"/>
                  <a:pt x="1640840" y="383540"/>
                  <a:pt x="1816100" y="416560"/>
                </a:cubicBezTo>
                <a:cubicBezTo>
                  <a:pt x="1991360" y="449580"/>
                  <a:pt x="2118360" y="556260"/>
                  <a:pt x="2242820" y="568960"/>
                </a:cubicBezTo>
                <a:cubicBezTo>
                  <a:pt x="2367280" y="581660"/>
                  <a:pt x="2443480" y="513080"/>
                  <a:pt x="2562860" y="492760"/>
                </a:cubicBezTo>
                <a:cubicBezTo>
                  <a:pt x="2682240" y="472440"/>
                  <a:pt x="2809240" y="439420"/>
                  <a:pt x="2959100" y="447040"/>
                </a:cubicBezTo>
                <a:cubicBezTo>
                  <a:pt x="3108960" y="454660"/>
                  <a:pt x="3307080" y="515620"/>
                  <a:pt x="3462020" y="538480"/>
                </a:cubicBezTo>
                <a:cubicBezTo>
                  <a:pt x="3616960" y="561340"/>
                  <a:pt x="3853180" y="637540"/>
                  <a:pt x="3888740" y="584200"/>
                </a:cubicBezTo>
                <a:cubicBezTo>
                  <a:pt x="3924300" y="530860"/>
                  <a:pt x="3749040" y="279400"/>
                  <a:pt x="3675380" y="218440"/>
                </a:cubicBezTo>
                <a:cubicBezTo>
                  <a:pt x="3601720" y="157480"/>
                  <a:pt x="3512820" y="226060"/>
                  <a:pt x="3446780" y="218440"/>
                </a:cubicBezTo>
                <a:cubicBezTo>
                  <a:pt x="3380740" y="210820"/>
                  <a:pt x="3319780" y="205740"/>
                  <a:pt x="3279140" y="172720"/>
                </a:cubicBezTo>
                <a:cubicBezTo>
                  <a:pt x="3238500" y="139700"/>
                  <a:pt x="3144520" y="40640"/>
                  <a:pt x="3202940" y="20320"/>
                </a:cubicBezTo>
                <a:cubicBezTo>
                  <a:pt x="3261360" y="0"/>
                  <a:pt x="3629660" y="50800"/>
                  <a:pt x="3629660" y="50800"/>
                </a:cubicBezTo>
                <a:lnTo>
                  <a:pt x="6601460" y="66040"/>
                </a:lnTo>
                <a:cubicBezTo>
                  <a:pt x="7124700" y="68580"/>
                  <a:pt x="6659880" y="10160"/>
                  <a:pt x="6769100" y="66040"/>
                </a:cubicBezTo>
                <a:cubicBezTo>
                  <a:pt x="6878320" y="121920"/>
                  <a:pt x="7157720" y="332740"/>
                  <a:pt x="7256780" y="401320"/>
                </a:cubicBezTo>
                <a:cubicBezTo>
                  <a:pt x="7355840" y="469900"/>
                  <a:pt x="7340600" y="431800"/>
                  <a:pt x="7363460" y="477520"/>
                </a:cubicBezTo>
                <a:cubicBezTo>
                  <a:pt x="7386320" y="523240"/>
                  <a:pt x="7332980" y="632460"/>
                  <a:pt x="7393940" y="675640"/>
                </a:cubicBezTo>
                <a:cubicBezTo>
                  <a:pt x="7454900" y="718820"/>
                  <a:pt x="7673340" y="690880"/>
                  <a:pt x="7729220" y="736600"/>
                </a:cubicBezTo>
                <a:cubicBezTo>
                  <a:pt x="7785100" y="782320"/>
                  <a:pt x="7762240" y="924560"/>
                  <a:pt x="7729220" y="949960"/>
                </a:cubicBezTo>
                <a:cubicBezTo>
                  <a:pt x="7696200" y="975360"/>
                  <a:pt x="7592060" y="891540"/>
                  <a:pt x="7531100" y="889000"/>
                </a:cubicBezTo>
                <a:cubicBezTo>
                  <a:pt x="7470140" y="886460"/>
                  <a:pt x="7363460" y="883920"/>
                  <a:pt x="7363460" y="934720"/>
                </a:cubicBezTo>
                <a:cubicBezTo>
                  <a:pt x="7363460" y="985520"/>
                  <a:pt x="7508240" y="1115060"/>
                  <a:pt x="7531100" y="1193800"/>
                </a:cubicBezTo>
                <a:cubicBezTo>
                  <a:pt x="7553960" y="1272540"/>
                  <a:pt x="7559040" y="1394460"/>
                  <a:pt x="7500620" y="1407160"/>
                </a:cubicBezTo>
                <a:cubicBezTo>
                  <a:pt x="7442200" y="1419860"/>
                  <a:pt x="7180580" y="1270000"/>
                  <a:pt x="7180580" y="1270000"/>
                </a:cubicBezTo>
                <a:cubicBezTo>
                  <a:pt x="7078980" y="1226820"/>
                  <a:pt x="6995160" y="1188720"/>
                  <a:pt x="6891020" y="1148080"/>
                </a:cubicBezTo>
                <a:cubicBezTo>
                  <a:pt x="6786880" y="1107440"/>
                  <a:pt x="6565900" y="1061720"/>
                  <a:pt x="6555740" y="1026160"/>
                </a:cubicBezTo>
                <a:cubicBezTo>
                  <a:pt x="6545580" y="990600"/>
                  <a:pt x="6791960" y="1018540"/>
                  <a:pt x="6830060" y="934720"/>
                </a:cubicBezTo>
                <a:cubicBezTo>
                  <a:pt x="6868160" y="850900"/>
                  <a:pt x="6863080" y="609600"/>
                  <a:pt x="6784340" y="523240"/>
                </a:cubicBezTo>
                <a:cubicBezTo>
                  <a:pt x="6705600" y="436880"/>
                  <a:pt x="6436360" y="403860"/>
                  <a:pt x="6357620" y="416560"/>
                </a:cubicBezTo>
                <a:cubicBezTo>
                  <a:pt x="6278880" y="429260"/>
                  <a:pt x="6342380" y="533400"/>
                  <a:pt x="6311900" y="599440"/>
                </a:cubicBezTo>
                <a:cubicBezTo>
                  <a:pt x="6281420" y="665480"/>
                  <a:pt x="6187440" y="746760"/>
                  <a:pt x="6174740" y="812800"/>
                </a:cubicBezTo>
                <a:cubicBezTo>
                  <a:pt x="6162040" y="878840"/>
                  <a:pt x="6202680" y="939800"/>
                  <a:pt x="6235700" y="995680"/>
                </a:cubicBezTo>
                <a:cubicBezTo>
                  <a:pt x="6268720" y="1051560"/>
                  <a:pt x="6365240" y="1099820"/>
                  <a:pt x="6372860" y="1148080"/>
                </a:cubicBezTo>
                <a:cubicBezTo>
                  <a:pt x="6380480" y="1196340"/>
                  <a:pt x="6324600" y="1259840"/>
                  <a:pt x="6281420" y="1285240"/>
                </a:cubicBezTo>
                <a:cubicBezTo>
                  <a:pt x="6238240" y="1310640"/>
                  <a:pt x="6156960" y="1320800"/>
                  <a:pt x="6113780" y="1300480"/>
                </a:cubicBezTo>
                <a:cubicBezTo>
                  <a:pt x="6070600" y="1280160"/>
                  <a:pt x="6047740" y="1214120"/>
                  <a:pt x="6022340" y="1163320"/>
                </a:cubicBezTo>
                <a:cubicBezTo>
                  <a:pt x="5996940" y="1112520"/>
                  <a:pt x="5986780" y="998220"/>
                  <a:pt x="5961380" y="995680"/>
                </a:cubicBezTo>
                <a:cubicBezTo>
                  <a:pt x="5935980" y="993140"/>
                  <a:pt x="5933440" y="1089660"/>
                  <a:pt x="5869940" y="1148080"/>
                </a:cubicBezTo>
                <a:cubicBezTo>
                  <a:pt x="5806440" y="1206500"/>
                  <a:pt x="5651500" y="1275080"/>
                  <a:pt x="5580380" y="1346200"/>
                </a:cubicBezTo>
                <a:cubicBezTo>
                  <a:pt x="5509260" y="1417320"/>
                  <a:pt x="5471160" y="1508760"/>
                  <a:pt x="5443220" y="1574800"/>
                </a:cubicBezTo>
                <a:cubicBezTo>
                  <a:pt x="5415280" y="1640840"/>
                  <a:pt x="5387340" y="1684020"/>
                  <a:pt x="5412740" y="1742440"/>
                </a:cubicBezTo>
                <a:cubicBezTo>
                  <a:pt x="5438140" y="1800860"/>
                  <a:pt x="5521960" y="1882140"/>
                  <a:pt x="5595620" y="1925320"/>
                </a:cubicBezTo>
                <a:cubicBezTo>
                  <a:pt x="5669280" y="1968500"/>
                  <a:pt x="5791200" y="1960880"/>
                  <a:pt x="5854700" y="2001520"/>
                </a:cubicBezTo>
                <a:cubicBezTo>
                  <a:pt x="5918200" y="2042160"/>
                  <a:pt x="5915660" y="2118360"/>
                  <a:pt x="5976620" y="2169160"/>
                </a:cubicBezTo>
                <a:cubicBezTo>
                  <a:pt x="6037580" y="2219960"/>
                  <a:pt x="6253480" y="2283460"/>
                  <a:pt x="6220460" y="2306320"/>
                </a:cubicBezTo>
                <a:cubicBezTo>
                  <a:pt x="6187440" y="2329180"/>
                  <a:pt x="5920740" y="2341880"/>
                  <a:pt x="5778500" y="2306320"/>
                </a:cubicBezTo>
                <a:cubicBezTo>
                  <a:pt x="5636260" y="2270760"/>
                  <a:pt x="5511800" y="2217420"/>
                  <a:pt x="5367020" y="2092960"/>
                </a:cubicBezTo>
                <a:cubicBezTo>
                  <a:pt x="5222240" y="1968500"/>
                  <a:pt x="5087620" y="1737360"/>
                  <a:pt x="4909820" y="1559560"/>
                </a:cubicBezTo>
                <a:cubicBezTo>
                  <a:pt x="4732020" y="1381760"/>
                  <a:pt x="4592320" y="1153160"/>
                  <a:pt x="4300220" y="1026160"/>
                </a:cubicBezTo>
                <a:cubicBezTo>
                  <a:pt x="4008120" y="899160"/>
                  <a:pt x="3489960" y="843280"/>
                  <a:pt x="3157220" y="797560"/>
                </a:cubicBezTo>
                <a:cubicBezTo>
                  <a:pt x="2824480" y="751840"/>
                  <a:pt x="2550160" y="777240"/>
                  <a:pt x="2303780" y="751840"/>
                </a:cubicBezTo>
                <a:cubicBezTo>
                  <a:pt x="2057400" y="726440"/>
                  <a:pt x="1826260" y="614680"/>
                  <a:pt x="1678940" y="645160"/>
                </a:cubicBezTo>
                <a:cubicBezTo>
                  <a:pt x="1531620" y="675640"/>
                  <a:pt x="1485900" y="805180"/>
                  <a:pt x="1419860" y="934720"/>
                </a:cubicBezTo>
                <a:cubicBezTo>
                  <a:pt x="1353820" y="1064260"/>
                  <a:pt x="1361440" y="1318260"/>
                  <a:pt x="1313180" y="142240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7000240" y="2092960"/>
            <a:ext cx="1234440" cy="924560"/>
          </a:xfrm>
          <a:custGeom>
            <a:avLst/>
            <a:gdLst>
              <a:gd name="connsiteX0" fmla="*/ 106680 w 1229360"/>
              <a:gd name="connsiteY0" fmla="*/ 789940 h 924560"/>
              <a:gd name="connsiteX1" fmla="*/ 137160 w 1229360"/>
              <a:gd name="connsiteY1" fmla="*/ 591820 h 924560"/>
              <a:gd name="connsiteX2" fmla="*/ 0 w 1229360"/>
              <a:gd name="connsiteY2" fmla="*/ 287020 h 924560"/>
              <a:gd name="connsiteX3" fmla="*/ 137160 w 1229360"/>
              <a:gd name="connsiteY3" fmla="*/ 43180 h 924560"/>
              <a:gd name="connsiteX4" fmla="*/ 289560 w 1229360"/>
              <a:gd name="connsiteY4" fmla="*/ 27940 h 924560"/>
              <a:gd name="connsiteX5" fmla="*/ 518160 w 1229360"/>
              <a:gd name="connsiteY5" fmla="*/ 165100 h 924560"/>
              <a:gd name="connsiteX6" fmla="*/ 701040 w 1229360"/>
              <a:gd name="connsiteY6" fmla="*/ 256540 h 924560"/>
              <a:gd name="connsiteX7" fmla="*/ 746760 w 1229360"/>
              <a:gd name="connsiteY7" fmla="*/ 393700 h 924560"/>
              <a:gd name="connsiteX8" fmla="*/ 883920 w 1229360"/>
              <a:gd name="connsiteY8" fmla="*/ 424180 h 924560"/>
              <a:gd name="connsiteX9" fmla="*/ 1143000 w 1229360"/>
              <a:gd name="connsiteY9" fmla="*/ 271780 h 924560"/>
              <a:gd name="connsiteX10" fmla="*/ 1203960 w 1229360"/>
              <a:gd name="connsiteY10" fmla="*/ 530860 h 924560"/>
              <a:gd name="connsiteX11" fmla="*/ 1188720 w 1229360"/>
              <a:gd name="connsiteY11" fmla="*/ 668020 h 924560"/>
              <a:gd name="connsiteX12" fmla="*/ 960120 w 1229360"/>
              <a:gd name="connsiteY12" fmla="*/ 789940 h 924560"/>
              <a:gd name="connsiteX13" fmla="*/ 533400 w 1229360"/>
              <a:gd name="connsiteY13" fmla="*/ 866140 h 924560"/>
              <a:gd name="connsiteX14" fmla="*/ 243840 w 1229360"/>
              <a:gd name="connsiteY14" fmla="*/ 911860 h 924560"/>
              <a:gd name="connsiteX15" fmla="*/ 106680 w 1229360"/>
              <a:gd name="connsiteY15" fmla="*/ 789940 h 924560"/>
              <a:gd name="connsiteX0" fmla="*/ 106680 w 1224280"/>
              <a:gd name="connsiteY0" fmla="*/ 789940 h 924560"/>
              <a:gd name="connsiteX1" fmla="*/ 137160 w 1224280"/>
              <a:gd name="connsiteY1" fmla="*/ 591820 h 924560"/>
              <a:gd name="connsiteX2" fmla="*/ 0 w 1224280"/>
              <a:gd name="connsiteY2" fmla="*/ 287020 h 924560"/>
              <a:gd name="connsiteX3" fmla="*/ 137160 w 1224280"/>
              <a:gd name="connsiteY3" fmla="*/ 43180 h 924560"/>
              <a:gd name="connsiteX4" fmla="*/ 289560 w 1224280"/>
              <a:gd name="connsiteY4" fmla="*/ 27940 h 924560"/>
              <a:gd name="connsiteX5" fmla="*/ 518160 w 1224280"/>
              <a:gd name="connsiteY5" fmla="*/ 165100 h 924560"/>
              <a:gd name="connsiteX6" fmla="*/ 701040 w 1224280"/>
              <a:gd name="connsiteY6" fmla="*/ 256540 h 924560"/>
              <a:gd name="connsiteX7" fmla="*/ 746760 w 1224280"/>
              <a:gd name="connsiteY7" fmla="*/ 393700 h 924560"/>
              <a:gd name="connsiteX8" fmla="*/ 883920 w 1224280"/>
              <a:gd name="connsiteY8" fmla="*/ 424180 h 924560"/>
              <a:gd name="connsiteX9" fmla="*/ 1143000 w 1224280"/>
              <a:gd name="connsiteY9" fmla="*/ 271780 h 924560"/>
              <a:gd name="connsiteX10" fmla="*/ 1203960 w 1224280"/>
              <a:gd name="connsiteY10" fmla="*/ 530860 h 924560"/>
              <a:gd name="connsiteX11" fmla="*/ 1188720 w 1224280"/>
              <a:gd name="connsiteY11" fmla="*/ 668020 h 924560"/>
              <a:gd name="connsiteX12" fmla="*/ 990600 w 1224280"/>
              <a:gd name="connsiteY12" fmla="*/ 881380 h 924560"/>
              <a:gd name="connsiteX13" fmla="*/ 533400 w 1224280"/>
              <a:gd name="connsiteY13" fmla="*/ 866140 h 924560"/>
              <a:gd name="connsiteX14" fmla="*/ 243840 w 1224280"/>
              <a:gd name="connsiteY14" fmla="*/ 911860 h 924560"/>
              <a:gd name="connsiteX15" fmla="*/ 106680 w 1224280"/>
              <a:gd name="connsiteY15" fmla="*/ 789940 h 924560"/>
              <a:gd name="connsiteX0" fmla="*/ 119978 w 1237578"/>
              <a:gd name="connsiteY0" fmla="*/ 789940 h 924560"/>
              <a:gd name="connsiteX1" fmla="*/ 150458 w 1237578"/>
              <a:gd name="connsiteY1" fmla="*/ 591820 h 924560"/>
              <a:gd name="connsiteX2" fmla="*/ 70672 w 1237578"/>
              <a:gd name="connsiteY2" fmla="*/ 437627 h 924560"/>
              <a:gd name="connsiteX3" fmla="*/ 13298 w 1237578"/>
              <a:gd name="connsiteY3" fmla="*/ 287020 h 924560"/>
              <a:gd name="connsiteX4" fmla="*/ 150458 w 1237578"/>
              <a:gd name="connsiteY4" fmla="*/ 43180 h 924560"/>
              <a:gd name="connsiteX5" fmla="*/ 302858 w 1237578"/>
              <a:gd name="connsiteY5" fmla="*/ 27940 h 924560"/>
              <a:gd name="connsiteX6" fmla="*/ 531458 w 1237578"/>
              <a:gd name="connsiteY6" fmla="*/ 165100 h 924560"/>
              <a:gd name="connsiteX7" fmla="*/ 714338 w 1237578"/>
              <a:gd name="connsiteY7" fmla="*/ 256540 h 924560"/>
              <a:gd name="connsiteX8" fmla="*/ 760058 w 1237578"/>
              <a:gd name="connsiteY8" fmla="*/ 393700 h 924560"/>
              <a:gd name="connsiteX9" fmla="*/ 897218 w 1237578"/>
              <a:gd name="connsiteY9" fmla="*/ 424180 h 924560"/>
              <a:gd name="connsiteX10" fmla="*/ 1156298 w 1237578"/>
              <a:gd name="connsiteY10" fmla="*/ 271780 h 924560"/>
              <a:gd name="connsiteX11" fmla="*/ 1217258 w 1237578"/>
              <a:gd name="connsiteY11" fmla="*/ 530860 h 924560"/>
              <a:gd name="connsiteX12" fmla="*/ 1202018 w 1237578"/>
              <a:gd name="connsiteY12" fmla="*/ 668020 h 924560"/>
              <a:gd name="connsiteX13" fmla="*/ 1003898 w 1237578"/>
              <a:gd name="connsiteY13" fmla="*/ 881380 h 924560"/>
              <a:gd name="connsiteX14" fmla="*/ 546698 w 1237578"/>
              <a:gd name="connsiteY14" fmla="*/ 866140 h 924560"/>
              <a:gd name="connsiteX15" fmla="*/ 257138 w 1237578"/>
              <a:gd name="connsiteY15" fmla="*/ 911860 h 924560"/>
              <a:gd name="connsiteX16" fmla="*/ 119978 w 1237578"/>
              <a:gd name="connsiteY16" fmla="*/ 789940 h 924560"/>
              <a:gd name="connsiteX0" fmla="*/ 129540 w 1247140"/>
              <a:gd name="connsiteY0" fmla="*/ 789940 h 924560"/>
              <a:gd name="connsiteX1" fmla="*/ 160020 w 1247140"/>
              <a:gd name="connsiteY1" fmla="*/ 591820 h 924560"/>
              <a:gd name="connsiteX2" fmla="*/ 22860 w 1247140"/>
              <a:gd name="connsiteY2" fmla="*/ 500380 h 924560"/>
              <a:gd name="connsiteX3" fmla="*/ 22860 w 1247140"/>
              <a:gd name="connsiteY3" fmla="*/ 287020 h 924560"/>
              <a:gd name="connsiteX4" fmla="*/ 160020 w 1247140"/>
              <a:gd name="connsiteY4" fmla="*/ 43180 h 924560"/>
              <a:gd name="connsiteX5" fmla="*/ 312420 w 1247140"/>
              <a:gd name="connsiteY5" fmla="*/ 27940 h 924560"/>
              <a:gd name="connsiteX6" fmla="*/ 541020 w 1247140"/>
              <a:gd name="connsiteY6" fmla="*/ 165100 h 924560"/>
              <a:gd name="connsiteX7" fmla="*/ 723900 w 1247140"/>
              <a:gd name="connsiteY7" fmla="*/ 256540 h 924560"/>
              <a:gd name="connsiteX8" fmla="*/ 769620 w 1247140"/>
              <a:gd name="connsiteY8" fmla="*/ 393700 h 924560"/>
              <a:gd name="connsiteX9" fmla="*/ 906780 w 1247140"/>
              <a:gd name="connsiteY9" fmla="*/ 424180 h 924560"/>
              <a:gd name="connsiteX10" fmla="*/ 1165860 w 1247140"/>
              <a:gd name="connsiteY10" fmla="*/ 271780 h 924560"/>
              <a:gd name="connsiteX11" fmla="*/ 1226820 w 1247140"/>
              <a:gd name="connsiteY11" fmla="*/ 530860 h 924560"/>
              <a:gd name="connsiteX12" fmla="*/ 1211580 w 1247140"/>
              <a:gd name="connsiteY12" fmla="*/ 668020 h 924560"/>
              <a:gd name="connsiteX13" fmla="*/ 1013460 w 1247140"/>
              <a:gd name="connsiteY13" fmla="*/ 881380 h 924560"/>
              <a:gd name="connsiteX14" fmla="*/ 556260 w 1247140"/>
              <a:gd name="connsiteY14" fmla="*/ 866140 h 924560"/>
              <a:gd name="connsiteX15" fmla="*/ 266700 w 1247140"/>
              <a:gd name="connsiteY15" fmla="*/ 911860 h 924560"/>
              <a:gd name="connsiteX16" fmla="*/ 129540 w 1247140"/>
              <a:gd name="connsiteY16" fmla="*/ 789940 h 924560"/>
              <a:gd name="connsiteX0" fmla="*/ 116840 w 1234440"/>
              <a:gd name="connsiteY0" fmla="*/ 787400 h 922020"/>
              <a:gd name="connsiteX1" fmla="*/ 147320 w 1234440"/>
              <a:gd name="connsiteY1" fmla="*/ 589280 h 922020"/>
              <a:gd name="connsiteX2" fmla="*/ 10160 w 1234440"/>
              <a:gd name="connsiteY2" fmla="*/ 497840 h 922020"/>
              <a:gd name="connsiteX3" fmla="*/ 86360 w 1234440"/>
              <a:gd name="connsiteY3" fmla="*/ 269240 h 922020"/>
              <a:gd name="connsiteX4" fmla="*/ 147320 w 1234440"/>
              <a:gd name="connsiteY4" fmla="*/ 40640 h 922020"/>
              <a:gd name="connsiteX5" fmla="*/ 299720 w 1234440"/>
              <a:gd name="connsiteY5" fmla="*/ 25400 h 922020"/>
              <a:gd name="connsiteX6" fmla="*/ 528320 w 1234440"/>
              <a:gd name="connsiteY6" fmla="*/ 162560 h 922020"/>
              <a:gd name="connsiteX7" fmla="*/ 711200 w 1234440"/>
              <a:gd name="connsiteY7" fmla="*/ 254000 h 922020"/>
              <a:gd name="connsiteX8" fmla="*/ 756920 w 1234440"/>
              <a:gd name="connsiteY8" fmla="*/ 391160 h 922020"/>
              <a:gd name="connsiteX9" fmla="*/ 894080 w 1234440"/>
              <a:gd name="connsiteY9" fmla="*/ 421640 h 922020"/>
              <a:gd name="connsiteX10" fmla="*/ 1153160 w 1234440"/>
              <a:gd name="connsiteY10" fmla="*/ 269240 h 922020"/>
              <a:gd name="connsiteX11" fmla="*/ 1214120 w 1234440"/>
              <a:gd name="connsiteY11" fmla="*/ 528320 h 922020"/>
              <a:gd name="connsiteX12" fmla="*/ 1198880 w 1234440"/>
              <a:gd name="connsiteY12" fmla="*/ 665480 h 922020"/>
              <a:gd name="connsiteX13" fmla="*/ 1000760 w 1234440"/>
              <a:gd name="connsiteY13" fmla="*/ 878840 h 922020"/>
              <a:gd name="connsiteX14" fmla="*/ 543560 w 1234440"/>
              <a:gd name="connsiteY14" fmla="*/ 863600 h 922020"/>
              <a:gd name="connsiteX15" fmla="*/ 254000 w 1234440"/>
              <a:gd name="connsiteY15" fmla="*/ 909320 h 922020"/>
              <a:gd name="connsiteX16" fmla="*/ 116840 w 1234440"/>
              <a:gd name="connsiteY16" fmla="*/ 787400 h 922020"/>
              <a:gd name="connsiteX0" fmla="*/ 116840 w 1234440"/>
              <a:gd name="connsiteY0" fmla="*/ 787400 h 924560"/>
              <a:gd name="connsiteX1" fmla="*/ 147320 w 1234440"/>
              <a:gd name="connsiteY1" fmla="*/ 589280 h 924560"/>
              <a:gd name="connsiteX2" fmla="*/ 10160 w 1234440"/>
              <a:gd name="connsiteY2" fmla="*/ 497840 h 924560"/>
              <a:gd name="connsiteX3" fmla="*/ 86360 w 1234440"/>
              <a:gd name="connsiteY3" fmla="*/ 269240 h 924560"/>
              <a:gd name="connsiteX4" fmla="*/ 147320 w 1234440"/>
              <a:gd name="connsiteY4" fmla="*/ 40640 h 924560"/>
              <a:gd name="connsiteX5" fmla="*/ 299720 w 1234440"/>
              <a:gd name="connsiteY5" fmla="*/ 25400 h 924560"/>
              <a:gd name="connsiteX6" fmla="*/ 528320 w 1234440"/>
              <a:gd name="connsiteY6" fmla="*/ 162560 h 924560"/>
              <a:gd name="connsiteX7" fmla="*/ 711200 w 1234440"/>
              <a:gd name="connsiteY7" fmla="*/ 254000 h 924560"/>
              <a:gd name="connsiteX8" fmla="*/ 756920 w 1234440"/>
              <a:gd name="connsiteY8" fmla="*/ 391160 h 924560"/>
              <a:gd name="connsiteX9" fmla="*/ 894080 w 1234440"/>
              <a:gd name="connsiteY9" fmla="*/ 421640 h 924560"/>
              <a:gd name="connsiteX10" fmla="*/ 1153160 w 1234440"/>
              <a:gd name="connsiteY10" fmla="*/ 269240 h 924560"/>
              <a:gd name="connsiteX11" fmla="*/ 1214120 w 1234440"/>
              <a:gd name="connsiteY11" fmla="*/ 528320 h 924560"/>
              <a:gd name="connsiteX12" fmla="*/ 1198880 w 1234440"/>
              <a:gd name="connsiteY12" fmla="*/ 665480 h 924560"/>
              <a:gd name="connsiteX13" fmla="*/ 1000760 w 1234440"/>
              <a:gd name="connsiteY13" fmla="*/ 878840 h 924560"/>
              <a:gd name="connsiteX14" fmla="*/ 543560 w 1234440"/>
              <a:gd name="connsiteY14" fmla="*/ 878840 h 924560"/>
              <a:gd name="connsiteX15" fmla="*/ 254000 w 1234440"/>
              <a:gd name="connsiteY15" fmla="*/ 909320 h 924560"/>
              <a:gd name="connsiteX16" fmla="*/ 116840 w 1234440"/>
              <a:gd name="connsiteY16" fmla="*/ 78740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924560">
                <a:moveTo>
                  <a:pt x="116840" y="787400"/>
                </a:moveTo>
                <a:cubicBezTo>
                  <a:pt x="99060" y="734060"/>
                  <a:pt x="165100" y="673100"/>
                  <a:pt x="147320" y="589280"/>
                </a:cubicBezTo>
                <a:cubicBezTo>
                  <a:pt x="139102" y="530561"/>
                  <a:pt x="20320" y="551180"/>
                  <a:pt x="10160" y="497840"/>
                </a:cubicBezTo>
                <a:cubicBezTo>
                  <a:pt x="0" y="444500"/>
                  <a:pt x="63500" y="345440"/>
                  <a:pt x="86360" y="269240"/>
                </a:cubicBezTo>
                <a:cubicBezTo>
                  <a:pt x="109220" y="193040"/>
                  <a:pt x="111760" y="81280"/>
                  <a:pt x="147320" y="40640"/>
                </a:cubicBezTo>
                <a:cubicBezTo>
                  <a:pt x="182880" y="0"/>
                  <a:pt x="236220" y="5080"/>
                  <a:pt x="299720" y="25400"/>
                </a:cubicBezTo>
                <a:cubicBezTo>
                  <a:pt x="363220" y="45720"/>
                  <a:pt x="459740" y="124460"/>
                  <a:pt x="528320" y="162560"/>
                </a:cubicBezTo>
                <a:cubicBezTo>
                  <a:pt x="596900" y="200660"/>
                  <a:pt x="673100" y="215900"/>
                  <a:pt x="711200" y="254000"/>
                </a:cubicBezTo>
                <a:cubicBezTo>
                  <a:pt x="749300" y="292100"/>
                  <a:pt x="726440" y="363220"/>
                  <a:pt x="756920" y="391160"/>
                </a:cubicBezTo>
                <a:cubicBezTo>
                  <a:pt x="787400" y="419100"/>
                  <a:pt x="828040" y="441960"/>
                  <a:pt x="894080" y="421640"/>
                </a:cubicBezTo>
                <a:cubicBezTo>
                  <a:pt x="960120" y="401320"/>
                  <a:pt x="1099820" y="251460"/>
                  <a:pt x="1153160" y="269240"/>
                </a:cubicBezTo>
                <a:cubicBezTo>
                  <a:pt x="1206500" y="287020"/>
                  <a:pt x="1206500" y="462280"/>
                  <a:pt x="1214120" y="528320"/>
                </a:cubicBezTo>
                <a:cubicBezTo>
                  <a:pt x="1221740" y="594360"/>
                  <a:pt x="1234440" y="607060"/>
                  <a:pt x="1198880" y="665480"/>
                </a:cubicBezTo>
                <a:cubicBezTo>
                  <a:pt x="1163320" y="723900"/>
                  <a:pt x="1109980" y="843280"/>
                  <a:pt x="1000760" y="878840"/>
                </a:cubicBezTo>
                <a:cubicBezTo>
                  <a:pt x="891540" y="914400"/>
                  <a:pt x="668020" y="873760"/>
                  <a:pt x="543560" y="878840"/>
                </a:cubicBezTo>
                <a:cubicBezTo>
                  <a:pt x="419100" y="883920"/>
                  <a:pt x="325120" y="924560"/>
                  <a:pt x="254000" y="909320"/>
                </a:cubicBezTo>
                <a:cubicBezTo>
                  <a:pt x="182880" y="894080"/>
                  <a:pt x="134620" y="840740"/>
                  <a:pt x="116840" y="78740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978400" y="787400"/>
            <a:ext cx="886460" cy="688340"/>
          </a:xfrm>
          <a:custGeom>
            <a:avLst/>
            <a:gdLst>
              <a:gd name="connsiteX0" fmla="*/ 279400 w 886460"/>
              <a:gd name="connsiteY0" fmla="*/ 50800 h 688340"/>
              <a:gd name="connsiteX1" fmla="*/ 553720 w 886460"/>
              <a:gd name="connsiteY1" fmla="*/ 218440 h 688340"/>
              <a:gd name="connsiteX2" fmla="*/ 843280 w 886460"/>
              <a:gd name="connsiteY2" fmla="*/ 553720 h 688340"/>
              <a:gd name="connsiteX3" fmla="*/ 812800 w 886460"/>
              <a:gd name="connsiteY3" fmla="*/ 599440 h 688340"/>
              <a:gd name="connsiteX4" fmla="*/ 660400 w 886460"/>
              <a:gd name="connsiteY4" fmla="*/ 660400 h 688340"/>
              <a:gd name="connsiteX5" fmla="*/ 294640 w 886460"/>
              <a:gd name="connsiteY5" fmla="*/ 645160 h 688340"/>
              <a:gd name="connsiteX6" fmla="*/ 462280 w 886460"/>
              <a:gd name="connsiteY6" fmla="*/ 401320 h 688340"/>
              <a:gd name="connsiteX7" fmla="*/ 294640 w 886460"/>
              <a:gd name="connsiteY7" fmla="*/ 340360 h 688340"/>
              <a:gd name="connsiteX8" fmla="*/ 127000 w 886460"/>
              <a:gd name="connsiteY8" fmla="*/ 203200 h 688340"/>
              <a:gd name="connsiteX9" fmla="*/ 20320 w 886460"/>
              <a:gd name="connsiteY9" fmla="*/ 35560 h 688340"/>
              <a:gd name="connsiteX10" fmla="*/ 248920 w 886460"/>
              <a:gd name="connsiteY10" fmla="*/ 5080 h 688340"/>
              <a:gd name="connsiteX11" fmla="*/ 279400 w 886460"/>
              <a:gd name="connsiteY11" fmla="*/ 50800 h 6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460" h="688340">
                <a:moveTo>
                  <a:pt x="279400" y="50800"/>
                </a:moveTo>
                <a:cubicBezTo>
                  <a:pt x="330200" y="86360"/>
                  <a:pt x="459740" y="134620"/>
                  <a:pt x="553720" y="218440"/>
                </a:cubicBezTo>
                <a:cubicBezTo>
                  <a:pt x="647700" y="302260"/>
                  <a:pt x="800100" y="490220"/>
                  <a:pt x="843280" y="553720"/>
                </a:cubicBezTo>
                <a:cubicBezTo>
                  <a:pt x="886460" y="617220"/>
                  <a:pt x="843280" y="581660"/>
                  <a:pt x="812800" y="599440"/>
                </a:cubicBezTo>
                <a:cubicBezTo>
                  <a:pt x="782320" y="617220"/>
                  <a:pt x="746760" y="652780"/>
                  <a:pt x="660400" y="660400"/>
                </a:cubicBezTo>
                <a:cubicBezTo>
                  <a:pt x="574040" y="668020"/>
                  <a:pt x="327660" y="688340"/>
                  <a:pt x="294640" y="645160"/>
                </a:cubicBezTo>
                <a:cubicBezTo>
                  <a:pt x="261620" y="601980"/>
                  <a:pt x="462280" y="452120"/>
                  <a:pt x="462280" y="401320"/>
                </a:cubicBezTo>
                <a:cubicBezTo>
                  <a:pt x="462280" y="350520"/>
                  <a:pt x="350520" y="373380"/>
                  <a:pt x="294640" y="340360"/>
                </a:cubicBezTo>
                <a:cubicBezTo>
                  <a:pt x="238760" y="307340"/>
                  <a:pt x="172720" y="254000"/>
                  <a:pt x="127000" y="203200"/>
                </a:cubicBezTo>
                <a:cubicBezTo>
                  <a:pt x="81280" y="152400"/>
                  <a:pt x="0" y="68580"/>
                  <a:pt x="20320" y="35560"/>
                </a:cubicBezTo>
                <a:cubicBezTo>
                  <a:pt x="40640" y="2540"/>
                  <a:pt x="208280" y="0"/>
                  <a:pt x="248920" y="5080"/>
                </a:cubicBezTo>
                <a:cubicBezTo>
                  <a:pt x="289560" y="10160"/>
                  <a:pt x="228600" y="15240"/>
                  <a:pt x="279400" y="50800"/>
                </a:cubicBezTo>
                <a:close/>
              </a:path>
            </a:pathLst>
          </a:custGeom>
          <a:solidFill>
            <a:schemeClr val="bg1">
              <a:lumMod val="95000"/>
            </a:schemeClr>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963920" y="833120"/>
            <a:ext cx="548640" cy="629920"/>
          </a:xfrm>
          <a:custGeom>
            <a:avLst/>
            <a:gdLst>
              <a:gd name="connsiteX0" fmla="*/ 10160 w 548640"/>
              <a:gd name="connsiteY0" fmla="*/ 35560 h 629920"/>
              <a:gd name="connsiteX1" fmla="*/ 25400 w 548640"/>
              <a:gd name="connsiteY1" fmla="*/ 279400 h 629920"/>
              <a:gd name="connsiteX2" fmla="*/ 162560 w 548640"/>
              <a:gd name="connsiteY2" fmla="*/ 401320 h 629920"/>
              <a:gd name="connsiteX3" fmla="*/ 208280 w 548640"/>
              <a:gd name="connsiteY3" fmla="*/ 538480 h 629920"/>
              <a:gd name="connsiteX4" fmla="*/ 360680 w 548640"/>
              <a:gd name="connsiteY4" fmla="*/ 431800 h 629920"/>
              <a:gd name="connsiteX5" fmla="*/ 375920 w 548640"/>
              <a:gd name="connsiteY5" fmla="*/ 614680 h 629920"/>
              <a:gd name="connsiteX6" fmla="*/ 497840 w 548640"/>
              <a:gd name="connsiteY6" fmla="*/ 523240 h 629920"/>
              <a:gd name="connsiteX7" fmla="*/ 528320 w 548640"/>
              <a:gd name="connsiteY7" fmla="*/ 355600 h 629920"/>
              <a:gd name="connsiteX8" fmla="*/ 375920 w 548640"/>
              <a:gd name="connsiteY8" fmla="*/ 187960 h 629920"/>
              <a:gd name="connsiteX9" fmla="*/ 330200 w 548640"/>
              <a:gd name="connsiteY9" fmla="*/ 35560 h 629920"/>
              <a:gd name="connsiteX10" fmla="*/ 101600 w 548640"/>
              <a:gd name="connsiteY10" fmla="*/ 35560 h 629920"/>
              <a:gd name="connsiteX11" fmla="*/ 55880 w 548640"/>
              <a:gd name="connsiteY11" fmla="*/ 66040 h 629920"/>
              <a:gd name="connsiteX12" fmla="*/ 10160 w 548640"/>
              <a:gd name="connsiteY12" fmla="*/ 3556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629920">
                <a:moveTo>
                  <a:pt x="10160" y="35560"/>
                </a:moveTo>
                <a:cubicBezTo>
                  <a:pt x="5080" y="71120"/>
                  <a:pt x="0" y="218440"/>
                  <a:pt x="25400" y="279400"/>
                </a:cubicBezTo>
                <a:cubicBezTo>
                  <a:pt x="50800" y="340360"/>
                  <a:pt x="132080" y="358140"/>
                  <a:pt x="162560" y="401320"/>
                </a:cubicBezTo>
                <a:cubicBezTo>
                  <a:pt x="193040" y="444500"/>
                  <a:pt x="175260" y="533400"/>
                  <a:pt x="208280" y="538480"/>
                </a:cubicBezTo>
                <a:cubicBezTo>
                  <a:pt x="241300" y="543560"/>
                  <a:pt x="332740" y="419100"/>
                  <a:pt x="360680" y="431800"/>
                </a:cubicBezTo>
                <a:cubicBezTo>
                  <a:pt x="388620" y="444500"/>
                  <a:pt x="353060" y="599440"/>
                  <a:pt x="375920" y="614680"/>
                </a:cubicBezTo>
                <a:cubicBezTo>
                  <a:pt x="398780" y="629920"/>
                  <a:pt x="472440" y="566420"/>
                  <a:pt x="497840" y="523240"/>
                </a:cubicBezTo>
                <a:cubicBezTo>
                  <a:pt x="523240" y="480060"/>
                  <a:pt x="548640" y="411480"/>
                  <a:pt x="528320" y="355600"/>
                </a:cubicBezTo>
                <a:cubicBezTo>
                  <a:pt x="508000" y="299720"/>
                  <a:pt x="408940" y="241300"/>
                  <a:pt x="375920" y="187960"/>
                </a:cubicBezTo>
                <a:cubicBezTo>
                  <a:pt x="342900" y="134620"/>
                  <a:pt x="375920" y="60960"/>
                  <a:pt x="330200" y="35560"/>
                </a:cubicBezTo>
                <a:cubicBezTo>
                  <a:pt x="284480" y="10160"/>
                  <a:pt x="147320" y="30480"/>
                  <a:pt x="101600" y="35560"/>
                </a:cubicBezTo>
                <a:cubicBezTo>
                  <a:pt x="55880" y="40640"/>
                  <a:pt x="66040" y="60960"/>
                  <a:pt x="55880" y="66040"/>
                </a:cubicBezTo>
                <a:cubicBezTo>
                  <a:pt x="45720" y="71120"/>
                  <a:pt x="15240" y="0"/>
                  <a:pt x="10160" y="35560"/>
                </a:cubicBezTo>
                <a:close/>
              </a:path>
            </a:pathLst>
          </a:custGeom>
          <a:solidFill>
            <a:schemeClr val="bg1">
              <a:lumMod val="95000"/>
            </a:schemeClr>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5486400" y="3685540"/>
            <a:ext cx="2430780" cy="2042160"/>
          </a:xfrm>
          <a:custGeom>
            <a:avLst/>
            <a:gdLst>
              <a:gd name="connsiteX0" fmla="*/ 2407920 w 2430780"/>
              <a:gd name="connsiteY0" fmla="*/ 17780 h 2042160"/>
              <a:gd name="connsiteX1" fmla="*/ 2286000 w 2430780"/>
              <a:gd name="connsiteY1" fmla="*/ 139700 h 2042160"/>
              <a:gd name="connsiteX2" fmla="*/ 2346960 w 2430780"/>
              <a:gd name="connsiteY2" fmla="*/ 322580 h 2042160"/>
              <a:gd name="connsiteX3" fmla="*/ 2240280 w 2430780"/>
              <a:gd name="connsiteY3" fmla="*/ 444500 h 2042160"/>
              <a:gd name="connsiteX4" fmla="*/ 2164080 w 2430780"/>
              <a:gd name="connsiteY4" fmla="*/ 612140 h 2042160"/>
              <a:gd name="connsiteX5" fmla="*/ 2164080 w 2430780"/>
              <a:gd name="connsiteY5" fmla="*/ 718820 h 2042160"/>
              <a:gd name="connsiteX6" fmla="*/ 1935480 w 2430780"/>
              <a:gd name="connsiteY6" fmla="*/ 749300 h 2042160"/>
              <a:gd name="connsiteX7" fmla="*/ 1737360 w 2430780"/>
              <a:gd name="connsiteY7" fmla="*/ 1130300 h 2042160"/>
              <a:gd name="connsiteX8" fmla="*/ 1798320 w 2430780"/>
              <a:gd name="connsiteY8" fmla="*/ 1221740 h 2042160"/>
              <a:gd name="connsiteX9" fmla="*/ 1691640 w 2430780"/>
              <a:gd name="connsiteY9" fmla="*/ 1389380 h 2042160"/>
              <a:gd name="connsiteX10" fmla="*/ 1432560 w 2430780"/>
              <a:gd name="connsiteY10" fmla="*/ 1557020 h 2042160"/>
              <a:gd name="connsiteX11" fmla="*/ 1417320 w 2430780"/>
              <a:gd name="connsiteY11" fmla="*/ 1785620 h 2042160"/>
              <a:gd name="connsiteX12" fmla="*/ 1402080 w 2430780"/>
              <a:gd name="connsiteY12" fmla="*/ 1953260 h 2042160"/>
              <a:gd name="connsiteX13" fmla="*/ 1295400 w 2430780"/>
              <a:gd name="connsiteY13" fmla="*/ 2029460 h 2042160"/>
              <a:gd name="connsiteX14" fmla="*/ 1234440 w 2430780"/>
              <a:gd name="connsiteY14" fmla="*/ 1953260 h 2042160"/>
              <a:gd name="connsiteX15" fmla="*/ 1219200 w 2430780"/>
              <a:gd name="connsiteY15" fmla="*/ 1846580 h 2042160"/>
              <a:gd name="connsiteX16" fmla="*/ 883920 w 2430780"/>
              <a:gd name="connsiteY16" fmla="*/ 1800860 h 2042160"/>
              <a:gd name="connsiteX17" fmla="*/ 792480 w 2430780"/>
              <a:gd name="connsiteY17" fmla="*/ 1892300 h 2042160"/>
              <a:gd name="connsiteX18" fmla="*/ 670560 w 2430780"/>
              <a:gd name="connsiteY18" fmla="*/ 1877060 h 2042160"/>
              <a:gd name="connsiteX19" fmla="*/ 457200 w 2430780"/>
              <a:gd name="connsiteY19" fmla="*/ 1846580 h 2042160"/>
              <a:gd name="connsiteX20" fmla="*/ 259080 w 2430780"/>
              <a:gd name="connsiteY20" fmla="*/ 1953260 h 2042160"/>
              <a:gd name="connsiteX21" fmla="*/ 167640 w 2430780"/>
              <a:gd name="connsiteY21" fmla="*/ 2029460 h 2042160"/>
              <a:gd name="connsiteX22" fmla="*/ 152400 w 2430780"/>
              <a:gd name="connsiteY22" fmla="*/ 1877060 h 2042160"/>
              <a:gd name="connsiteX23" fmla="*/ 15240 w 2430780"/>
              <a:gd name="connsiteY23" fmla="*/ 1755140 h 2042160"/>
              <a:gd name="connsiteX24" fmla="*/ 243840 w 2430780"/>
              <a:gd name="connsiteY24" fmla="*/ 1541780 h 2042160"/>
              <a:gd name="connsiteX25" fmla="*/ 441960 w 2430780"/>
              <a:gd name="connsiteY25" fmla="*/ 1176020 h 2042160"/>
              <a:gd name="connsiteX26" fmla="*/ 746760 w 2430780"/>
              <a:gd name="connsiteY26" fmla="*/ 916940 h 2042160"/>
              <a:gd name="connsiteX27" fmla="*/ 1005840 w 2430780"/>
              <a:gd name="connsiteY27" fmla="*/ 657860 h 2042160"/>
              <a:gd name="connsiteX28" fmla="*/ 1082040 w 2430780"/>
              <a:gd name="connsiteY28" fmla="*/ 596900 h 2042160"/>
              <a:gd name="connsiteX29" fmla="*/ 899160 w 2430780"/>
              <a:gd name="connsiteY29" fmla="*/ 353060 h 2042160"/>
              <a:gd name="connsiteX30" fmla="*/ 822960 w 2430780"/>
              <a:gd name="connsiteY30" fmla="*/ 200660 h 2042160"/>
              <a:gd name="connsiteX31" fmla="*/ 1158240 w 2430780"/>
              <a:gd name="connsiteY31" fmla="*/ 124460 h 2042160"/>
              <a:gd name="connsiteX32" fmla="*/ 1615440 w 2430780"/>
              <a:gd name="connsiteY32" fmla="*/ 139700 h 2042160"/>
              <a:gd name="connsiteX33" fmla="*/ 2042160 w 2430780"/>
              <a:gd name="connsiteY33" fmla="*/ 124460 h 2042160"/>
              <a:gd name="connsiteX34" fmla="*/ 2148840 w 2430780"/>
              <a:gd name="connsiteY34" fmla="*/ 33020 h 2042160"/>
              <a:gd name="connsiteX35" fmla="*/ 2407920 w 2430780"/>
              <a:gd name="connsiteY35" fmla="*/ 17780 h 20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30780" h="2042160">
                <a:moveTo>
                  <a:pt x="2407920" y="17780"/>
                </a:moveTo>
                <a:cubicBezTo>
                  <a:pt x="2430780" y="35560"/>
                  <a:pt x="2296160" y="88900"/>
                  <a:pt x="2286000" y="139700"/>
                </a:cubicBezTo>
                <a:cubicBezTo>
                  <a:pt x="2275840" y="190500"/>
                  <a:pt x="2354580" y="271780"/>
                  <a:pt x="2346960" y="322580"/>
                </a:cubicBezTo>
                <a:cubicBezTo>
                  <a:pt x="2339340" y="373380"/>
                  <a:pt x="2270760" y="396240"/>
                  <a:pt x="2240280" y="444500"/>
                </a:cubicBezTo>
                <a:cubicBezTo>
                  <a:pt x="2209800" y="492760"/>
                  <a:pt x="2176780" y="566420"/>
                  <a:pt x="2164080" y="612140"/>
                </a:cubicBezTo>
                <a:cubicBezTo>
                  <a:pt x="2151380" y="657860"/>
                  <a:pt x="2202180" y="695960"/>
                  <a:pt x="2164080" y="718820"/>
                </a:cubicBezTo>
                <a:cubicBezTo>
                  <a:pt x="2125980" y="741680"/>
                  <a:pt x="2006600" y="680720"/>
                  <a:pt x="1935480" y="749300"/>
                </a:cubicBezTo>
                <a:cubicBezTo>
                  <a:pt x="1864360" y="817880"/>
                  <a:pt x="1760220" y="1051560"/>
                  <a:pt x="1737360" y="1130300"/>
                </a:cubicBezTo>
                <a:cubicBezTo>
                  <a:pt x="1714500" y="1209040"/>
                  <a:pt x="1805940" y="1178560"/>
                  <a:pt x="1798320" y="1221740"/>
                </a:cubicBezTo>
                <a:cubicBezTo>
                  <a:pt x="1790700" y="1264920"/>
                  <a:pt x="1752600" y="1333500"/>
                  <a:pt x="1691640" y="1389380"/>
                </a:cubicBezTo>
                <a:cubicBezTo>
                  <a:pt x="1630680" y="1445260"/>
                  <a:pt x="1478280" y="1490980"/>
                  <a:pt x="1432560" y="1557020"/>
                </a:cubicBezTo>
                <a:cubicBezTo>
                  <a:pt x="1386840" y="1623060"/>
                  <a:pt x="1422400" y="1719580"/>
                  <a:pt x="1417320" y="1785620"/>
                </a:cubicBezTo>
                <a:cubicBezTo>
                  <a:pt x="1412240" y="1851660"/>
                  <a:pt x="1422400" y="1912620"/>
                  <a:pt x="1402080" y="1953260"/>
                </a:cubicBezTo>
                <a:cubicBezTo>
                  <a:pt x="1381760" y="1993900"/>
                  <a:pt x="1323340" y="2029460"/>
                  <a:pt x="1295400" y="2029460"/>
                </a:cubicBezTo>
                <a:cubicBezTo>
                  <a:pt x="1267460" y="2029460"/>
                  <a:pt x="1247140" y="1983740"/>
                  <a:pt x="1234440" y="1953260"/>
                </a:cubicBezTo>
                <a:cubicBezTo>
                  <a:pt x="1221740" y="1922780"/>
                  <a:pt x="1277620" y="1871980"/>
                  <a:pt x="1219200" y="1846580"/>
                </a:cubicBezTo>
                <a:cubicBezTo>
                  <a:pt x="1160780" y="1821180"/>
                  <a:pt x="955040" y="1793240"/>
                  <a:pt x="883920" y="1800860"/>
                </a:cubicBezTo>
                <a:cubicBezTo>
                  <a:pt x="812800" y="1808480"/>
                  <a:pt x="828040" y="1879600"/>
                  <a:pt x="792480" y="1892300"/>
                </a:cubicBezTo>
                <a:cubicBezTo>
                  <a:pt x="756920" y="1905000"/>
                  <a:pt x="670560" y="1877060"/>
                  <a:pt x="670560" y="1877060"/>
                </a:cubicBezTo>
                <a:cubicBezTo>
                  <a:pt x="614680" y="1869440"/>
                  <a:pt x="525780" y="1833880"/>
                  <a:pt x="457200" y="1846580"/>
                </a:cubicBezTo>
                <a:cubicBezTo>
                  <a:pt x="388620" y="1859280"/>
                  <a:pt x="307340" y="1922780"/>
                  <a:pt x="259080" y="1953260"/>
                </a:cubicBezTo>
                <a:cubicBezTo>
                  <a:pt x="210820" y="1983740"/>
                  <a:pt x="185420" y="2042160"/>
                  <a:pt x="167640" y="2029460"/>
                </a:cubicBezTo>
                <a:cubicBezTo>
                  <a:pt x="149860" y="2016760"/>
                  <a:pt x="177800" y="1922780"/>
                  <a:pt x="152400" y="1877060"/>
                </a:cubicBezTo>
                <a:cubicBezTo>
                  <a:pt x="127000" y="1831340"/>
                  <a:pt x="0" y="1811020"/>
                  <a:pt x="15240" y="1755140"/>
                </a:cubicBezTo>
                <a:cubicBezTo>
                  <a:pt x="30480" y="1699260"/>
                  <a:pt x="172720" y="1638300"/>
                  <a:pt x="243840" y="1541780"/>
                </a:cubicBezTo>
                <a:cubicBezTo>
                  <a:pt x="314960" y="1445260"/>
                  <a:pt x="358140" y="1280160"/>
                  <a:pt x="441960" y="1176020"/>
                </a:cubicBezTo>
                <a:cubicBezTo>
                  <a:pt x="525780" y="1071880"/>
                  <a:pt x="652780" y="1003300"/>
                  <a:pt x="746760" y="916940"/>
                </a:cubicBezTo>
                <a:cubicBezTo>
                  <a:pt x="840740" y="830580"/>
                  <a:pt x="949960" y="711200"/>
                  <a:pt x="1005840" y="657860"/>
                </a:cubicBezTo>
                <a:cubicBezTo>
                  <a:pt x="1061720" y="604520"/>
                  <a:pt x="1099820" y="647700"/>
                  <a:pt x="1082040" y="596900"/>
                </a:cubicBezTo>
                <a:cubicBezTo>
                  <a:pt x="1064260" y="546100"/>
                  <a:pt x="942340" y="419100"/>
                  <a:pt x="899160" y="353060"/>
                </a:cubicBezTo>
                <a:cubicBezTo>
                  <a:pt x="855980" y="287020"/>
                  <a:pt x="779780" y="238760"/>
                  <a:pt x="822960" y="200660"/>
                </a:cubicBezTo>
                <a:cubicBezTo>
                  <a:pt x="866140" y="162560"/>
                  <a:pt x="1026160" y="134620"/>
                  <a:pt x="1158240" y="124460"/>
                </a:cubicBezTo>
                <a:cubicBezTo>
                  <a:pt x="1290320" y="114300"/>
                  <a:pt x="1468120" y="139700"/>
                  <a:pt x="1615440" y="139700"/>
                </a:cubicBezTo>
                <a:cubicBezTo>
                  <a:pt x="1762760" y="139700"/>
                  <a:pt x="1953260" y="142240"/>
                  <a:pt x="2042160" y="124460"/>
                </a:cubicBezTo>
                <a:cubicBezTo>
                  <a:pt x="2131060" y="106680"/>
                  <a:pt x="2092960" y="53340"/>
                  <a:pt x="2148840" y="33020"/>
                </a:cubicBezTo>
                <a:cubicBezTo>
                  <a:pt x="2204720" y="12700"/>
                  <a:pt x="2385060" y="0"/>
                  <a:pt x="2407920" y="17780"/>
                </a:cubicBezTo>
                <a:close/>
              </a:path>
            </a:pathLst>
          </a:custGeom>
          <a:solidFill>
            <a:srgbClr val="0F3719"/>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Freeform 74"/>
          <p:cNvSpPr/>
          <p:nvPr/>
        </p:nvSpPr>
        <p:spPr>
          <a:xfrm>
            <a:off x="2326640" y="1554480"/>
            <a:ext cx="1163320" cy="934720"/>
          </a:xfrm>
          <a:custGeom>
            <a:avLst/>
            <a:gdLst>
              <a:gd name="connsiteX0" fmla="*/ 614680 w 1165860"/>
              <a:gd name="connsiteY0" fmla="*/ 259080 h 919480"/>
              <a:gd name="connsiteX1" fmla="*/ 995680 w 1165860"/>
              <a:gd name="connsiteY1" fmla="*/ 533400 h 919480"/>
              <a:gd name="connsiteX2" fmla="*/ 1148080 w 1165860"/>
              <a:gd name="connsiteY2" fmla="*/ 807720 h 919480"/>
              <a:gd name="connsiteX3" fmla="*/ 1102360 w 1165860"/>
              <a:gd name="connsiteY3" fmla="*/ 914400 h 919480"/>
              <a:gd name="connsiteX4" fmla="*/ 782320 w 1165860"/>
              <a:gd name="connsiteY4" fmla="*/ 777240 h 919480"/>
              <a:gd name="connsiteX5" fmla="*/ 508000 w 1165860"/>
              <a:gd name="connsiteY5" fmla="*/ 655320 h 919480"/>
              <a:gd name="connsiteX6" fmla="*/ 218440 w 1165860"/>
              <a:gd name="connsiteY6" fmla="*/ 502920 h 919480"/>
              <a:gd name="connsiteX7" fmla="*/ 81280 w 1165860"/>
              <a:gd name="connsiteY7" fmla="*/ 259080 h 919480"/>
              <a:gd name="connsiteX8" fmla="*/ 20320 w 1165860"/>
              <a:gd name="connsiteY8" fmla="*/ 121920 h 919480"/>
              <a:gd name="connsiteX9" fmla="*/ 203200 w 1165860"/>
              <a:gd name="connsiteY9" fmla="*/ 0 h 919480"/>
              <a:gd name="connsiteX10" fmla="*/ 492760 w 1165860"/>
              <a:gd name="connsiteY10" fmla="*/ 121920 h 919480"/>
              <a:gd name="connsiteX11" fmla="*/ 614680 w 1165860"/>
              <a:gd name="connsiteY11" fmla="*/ 259080 h 919480"/>
              <a:gd name="connsiteX0" fmla="*/ 614680 w 1165860"/>
              <a:gd name="connsiteY0" fmla="*/ 274320 h 934720"/>
              <a:gd name="connsiteX1" fmla="*/ 995680 w 1165860"/>
              <a:gd name="connsiteY1" fmla="*/ 548640 h 934720"/>
              <a:gd name="connsiteX2" fmla="*/ 1148080 w 1165860"/>
              <a:gd name="connsiteY2" fmla="*/ 822960 h 934720"/>
              <a:gd name="connsiteX3" fmla="*/ 1102360 w 1165860"/>
              <a:gd name="connsiteY3" fmla="*/ 929640 h 934720"/>
              <a:gd name="connsiteX4" fmla="*/ 782320 w 1165860"/>
              <a:gd name="connsiteY4" fmla="*/ 792480 h 934720"/>
              <a:gd name="connsiteX5" fmla="*/ 508000 w 1165860"/>
              <a:gd name="connsiteY5" fmla="*/ 670560 h 934720"/>
              <a:gd name="connsiteX6" fmla="*/ 218440 w 1165860"/>
              <a:gd name="connsiteY6" fmla="*/ 518160 h 934720"/>
              <a:gd name="connsiteX7" fmla="*/ 81280 w 1165860"/>
              <a:gd name="connsiteY7" fmla="*/ 274320 h 934720"/>
              <a:gd name="connsiteX8" fmla="*/ 20320 w 1165860"/>
              <a:gd name="connsiteY8" fmla="*/ 137160 h 934720"/>
              <a:gd name="connsiteX9" fmla="*/ 203200 w 1165860"/>
              <a:gd name="connsiteY9" fmla="*/ 15240 h 934720"/>
              <a:gd name="connsiteX10" fmla="*/ 492760 w 1165860"/>
              <a:gd name="connsiteY10" fmla="*/ 45720 h 934720"/>
              <a:gd name="connsiteX11" fmla="*/ 614680 w 1165860"/>
              <a:gd name="connsiteY11" fmla="*/ 274320 h 934720"/>
              <a:gd name="connsiteX0" fmla="*/ 614680 w 1163320"/>
              <a:gd name="connsiteY0" fmla="*/ 274320 h 934720"/>
              <a:gd name="connsiteX1" fmla="*/ 1026160 w 1163320"/>
              <a:gd name="connsiteY1" fmla="*/ 579120 h 934720"/>
              <a:gd name="connsiteX2" fmla="*/ 1148080 w 1163320"/>
              <a:gd name="connsiteY2" fmla="*/ 822960 h 934720"/>
              <a:gd name="connsiteX3" fmla="*/ 1102360 w 1163320"/>
              <a:gd name="connsiteY3" fmla="*/ 929640 h 934720"/>
              <a:gd name="connsiteX4" fmla="*/ 782320 w 1163320"/>
              <a:gd name="connsiteY4" fmla="*/ 792480 h 934720"/>
              <a:gd name="connsiteX5" fmla="*/ 508000 w 1163320"/>
              <a:gd name="connsiteY5" fmla="*/ 670560 h 934720"/>
              <a:gd name="connsiteX6" fmla="*/ 218440 w 1163320"/>
              <a:gd name="connsiteY6" fmla="*/ 518160 h 934720"/>
              <a:gd name="connsiteX7" fmla="*/ 81280 w 1163320"/>
              <a:gd name="connsiteY7" fmla="*/ 274320 h 934720"/>
              <a:gd name="connsiteX8" fmla="*/ 20320 w 1163320"/>
              <a:gd name="connsiteY8" fmla="*/ 137160 h 934720"/>
              <a:gd name="connsiteX9" fmla="*/ 203200 w 1163320"/>
              <a:gd name="connsiteY9" fmla="*/ 15240 h 934720"/>
              <a:gd name="connsiteX10" fmla="*/ 492760 w 1163320"/>
              <a:gd name="connsiteY10" fmla="*/ 45720 h 934720"/>
              <a:gd name="connsiteX11" fmla="*/ 614680 w 1163320"/>
              <a:gd name="connsiteY11" fmla="*/ 27432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3320" h="934720">
                <a:moveTo>
                  <a:pt x="614680" y="274320"/>
                </a:moveTo>
                <a:cubicBezTo>
                  <a:pt x="703580" y="363220"/>
                  <a:pt x="937260" y="487680"/>
                  <a:pt x="1026160" y="579120"/>
                </a:cubicBezTo>
                <a:cubicBezTo>
                  <a:pt x="1115060" y="670560"/>
                  <a:pt x="1135380" y="764540"/>
                  <a:pt x="1148080" y="822960"/>
                </a:cubicBezTo>
                <a:cubicBezTo>
                  <a:pt x="1160780" y="881380"/>
                  <a:pt x="1163320" y="934720"/>
                  <a:pt x="1102360" y="929640"/>
                </a:cubicBezTo>
                <a:cubicBezTo>
                  <a:pt x="1041400" y="924560"/>
                  <a:pt x="782320" y="792480"/>
                  <a:pt x="782320" y="792480"/>
                </a:cubicBezTo>
                <a:cubicBezTo>
                  <a:pt x="683260" y="749300"/>
                  <a:pt x="601980" y="716280"/>
                  <a:pt x="508000" y="670560"/>
                </a:cubicBezTo>
                <a:cubicBezTo>
                  <a:pt x="414020" y="624840"/>
                  <a:pt x="289560" y="584200"/>
                  <a:pt x="218440" y="518160"/>
                </a:cubicBezTo>
                <a:cubicBezTo>
                  <a:pt x="147320" y="452120"/>
                  <a:pt x="114300" y="337820"/>
                  <a:pt x="81280" y="274320"/>
                </a:cubicBezTo>
                <a:cubicBezTo>
                  <a:pt x="48260" y="210820"/>
                  <a:pt x="0" y="180340"/>
                  <a:pt x="20320" y="137160"/>
                </a:cubicBezTo>
                <a:cubicBezTo>
                  <a:pt x="40640" y="93980"/>
                  <a:pt x="124460" y="30480"/>
                  <a:pt x="203200" y="15240"/>
                </a:cubicBezTo>
                <a:cubicBezTo>
                  <a:pt x="281940" y="0"/>
                  <a:pt x="421640" y="7620"/>
                  <a:pt x="492760" y="45720"/>
                </a:cubicBezTo>
                <a:cubicBezTo>
                  <a:pt x="563880" y="83820"/>
                  <a:pt x="525780" y="185420"/>
                  <a:pt x="614680" y="27432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Rectangle 81"/>
          <p:cNvSpPr/>
          <p:nvPr/>
        </p:nvSpPr>
        <p:spPr>
          <a:xfrm>
            <a:off x="1371600" y="2590800"/>
            <a:ext cx="2049471" cy="1292662"/>
          </a:xfrm>
          <a:prstGeom prst="rect">
            <a:avLst/>
          </a:prstGeom>
          <a:solidFill>
            <a:schemeClr val="accent3">
              <a:lumMod val="50000"/>
              <a:alpha val="54000"/>
            </a:schemeClr>
          </a:solidFill>
        </p:spPr>
        <p:txBody>
          <a:bodyPr wrap="square">
            <a:spAutoFit/>
          </a:bodyPr>
          <a:lstStyle/>
          <a:p>
            <a:pPr algn="ctr"/>
            <a:r>
              <a:rPr lang="en-US" sz="2600" b="1" dirty="0" smtClean="0">
                <a:solidFill>
                  <a:schemeClr val="bg1"/>
                </a:solidFill>
                <a:effectLst>
                  <a:outerShdw dist="50800" dir="7200000" algn="ctr" rotWithShape="0">
                    <a:schemeClr val="tx1"/>
                  </a:outerShdw>
                </a:effectLst>
              </a:rPr>
              <a:t>Pacific Temperate</a:t>
            </a:r>
          </a:p>
          <a:p>
            <a:pPr algn="ctr"/>
            <a:r>
              <a:rPr lang="en-US" sz="2600" b="1" dirty="0" smtClean="0">
                <a:solidFill>
                  <a:schemeClr val="bg1"/>
                </a:solidFill>
                <a:effectLst>
                  <a:outerShdw dist="50800" dir="7200000" algn="ctr" rotWithShape="0">
                    <a:schemeClr val="tx1"/>
                  </a:outerShdw>
                </a:effectLst>
              </a:rPr>
              <a:t>Forests</a:t>
            </a:r>
          </a:p>
        </p:txBody>
      </p:sp>
      <p:sp>
        <p:nvSpPr>
          <p:cNvPr id="83" name="Freeform 82"/>
          <p:cNvSpPr/>
          <p:nvPr/>
        </p:nvSpPr>
        <p:spPr>
          <a:xfrm>
            <a:off x="3743961" y="4571999"/>
            <a:ext cx="1087438" cy="1547908"/>
          </a:xfrm>
          <a:custGeom>
            <a:avLst/>
            <a:gdLst>
              <a:gd name="connsiteX0" fmla="*/ 35560 w 741680"/>
              <a:gd name="connsiteY0" fmla="*/ 27940 h 713740"/>
              <a:gd name="connsiteX1" fmla="*/ 264160 w 741680"/>
              <a:gd name="connsiteY1" fmla="*/ 88900 h 713740"/>
              <a:gd name="connsiteX2" fmla="*/ 340360 w 741680"/>
              <a:gd name="connsiteY2" fmla="*/ 119380 h 713740"/>
              <a:gd name="connsiteX3" fmla="*/ 508000 w 741680"/>
              <a:gd name="connsiteY3" fmla="*/ 287020 h 713740"/>
              <a:gd name="connsiteX4" fmla="*/ 706120 w 741680"/>
              <a:gd name="connsiteY4" fmla="*/ 485140 h 713740"/>
              <a:gd name="connsiteX5" fmla="*/ 721360 w 741680"/>
              <a:gd name="connsiteY5" fmla="*/ 607060 h 713740"/>
              <a:gd name="connsiteX6" fmla="*/ 614680 w 741680"/>
              <a:gd name="connsiteY6" fmla="*/ 713740 h 713740"/>
              <a:gd name="connsiteX7" fmla="*/ 447040 w 741680"/>
              <a:gd name="connsiteY7" fmla="*/ 607060 h 713740"/>
              <a:gd name="connsiteX8" fmla="*/ 172720 w 741680"/>
              <a:gd name="connsiteY8" fmla="*/ 546100 h 713740"/>
              <a:gd name="connsiteX9" fmla="*/ 96520 w 741680"/>
              <a:gd name="connsiteY9" fmla="*/ 454660 h 713740"/>
              <a:gd name="connsiteX10" fmla="*/ 50800 w 741680"/>
              <a:gd name="connsiteY10" fmla="*/ 256540 h 713740"/>
              <a:gd name="connsiteX11" fmla="*/ 35560 w 741680"/>
              <a:gd name="connsiteY11" fmla="*/ 27940 h 713740"/>
              <a:gd name="connsiteX0" fmla="*/ 35560 w 736600"/>
              <a:gd name="connsiteY0" fmla="*/ 27940 h 713740"/>
              <a:gd name="connsiteX1" fmla="*/ 264160 w 736600"/>
              <a:gd name="connsiteY1" fmla="*/ 88900 h 713740"/>
              <a:gd name="connsiteX2" fmla="*/ 340360 w 736600"/>
              <a:gd name="connsiteY2" fmla="*/ 119380 h 713740"/>
              <a:gd name="connsiteX3" fmla="*/ 574384 w 736600"/>
              <a:gd name="connsiteY3" fmla="*/ 317218 h 713740"/>
              <a:gd name="connsiteX4" fmla="*/ 706120 w 736600"/>
              <a:gd name="connsiteY4" fmla="*/ 485140 h 713740"/>
              <a:gd name="connsiteX5" fmla="*/ 721360 w 736600"/>
              <a:gd name="connsiteY5" fmla="*/ 607060 h 713740"/>
              <a:gd name="connsiteX6" fmla="*/ 614680 w 736600"/>
              <a:gd name="connsiteY6" fmla="*/ 713740 h 713740"/>
              <a:gd name="connsiteX7" fmla="*/ 447040 w 736600"/>
              <a:gd name="connsiteY7" fmla="*/ 607060 h 713740"/>
              <a:gd name="connsiteX8" fmla="*/ 172720 w 736600"/>
              <a:gd name="connsiteY8" fmla="*/ 546100 h 713740"/>
              <a:gd name="connsiteX9" fmla="*/ 96520 w 736600"/>
              <a:gd name="connsiteY9" fmla="*/ 454660 h 713740"/>
              <a:gd name="connsiteX10" fmla="*/ 50800 w 736600"/>
              <a:gd name="connsiteY10" fmla="*/ 256540 h 713740"/>
              <a:gd name="connsiteX11" fmla="*/ 35560 w 736600"/>
              <a:gd name="connsiteY11" fmla="*/ 27940 h 713740"/>
              <a:gd name="connsiteX0" fmla="*/ 35560 w 736600"/>
              <a:gd name="connsiteY0" fmla="*/ 27940 h 713740"/>
              <a:gd name="connsiteX1" fmla="*/ 264160 w 736600"/>
              <a:gd name="connsiteY1" fmla="*/ 88900 h 713740"/>
              <a:gd name="connsiteX2" fmla="*/ 340360 w 736600"/>
              <a:gd name="connsiteY2" fmla="*/ 119380 h 713740"/>
              <a:gd name="connsiteX3" fmla="*/ 574384 w 736600"/>
              <a:gd name="connsiteY3" fmla="*/ 237913 h 713740"/>
              <a:gd name="connsiteX4" fmla="*/ 706120 w 736600"/>
              <a:gd name="connsiteY4" fmla="*/ 485140 h 713740"/>
              <a:gd name="connsiteX5" fmla="*/ 721360 w 736600"/>
              <a:gd name="connsiteY5" fmla="*/ 607060 h 713740"/>
              <a:gd name="connsiteX6" fmla="*/ 614680 w 736600"/>
              <a:gd name="connsiteY6" fmla="*/ 713740 h 713740"/>
              <a:gd name="connsiteX7" fmla="*/ 447040 w 736600"/>
              <a:gd name="connsiteY7" fmla="*/ 607060 h 713740"/>
              <a:gd name="connsiteX8" fmla="*/ 172720 w 736600"/>
              <a:gd name="connsiteY8" fmla="*/ 546100 h 713740"/>
              <a:gd name="connsiteX9" fmla="*/ 96520 w 736600"/>
              <a:gd name="connsiteY9" fmla="*/ 454660 h 713740"/>
              <a:gd name="connsiteX10" fmla="*/ 50800 w 736600"/>
              <a:gd name="connsiteY10" fmla="*/ 256540 h 713740"/>
              <a:gd name="connsiteX11" fmla="*/ 35560 w 736600"/>
              <a:gd name="connsiteY11" fmla="*/ 27940 h 713740"/>
              <a:gd name="connsiteX0" fmla="*/ 35560 w 954697"/>
              <a:gd name="connsiteY0" fmla="*/ 27940 h 1665393"/>
              <a:gd name="connsiteX1" fmla="*/ 264160 w 954697"/>
              <a:gd name="connsiteY1" fmla="*/ 88900 h 1665393"/>
              <a:gd name="connsiteX2" fmla="*/ 340360 w 954697"/>
              <a:gd name="connsiteY2" fmla="*/ 119380 h 1665393"/>
              <a:gd name="connsiteX3" fmla="*/ 574384 w 954697"/>
              <a:gd name="connsiteY3" fmla="*/ 237913 h 1665393"/>
              <a:gd name="connsiteX4" fmla="*/ 706120 w 954697"/>
              <a:gd name="connsiteY4" fmla="*/ 485140 h 1665393"/>
              <a:gd name="connsiteX5" fmla="*/ 721360 w 954697"/>
              <a:gd name="connsiteY5" fmla="*/ 607060 h 1665393"/>
              <a:gd name="connsiteX6" fmla="*/ 908977 w 954697"/>
              <a:gd name="connsiteY6" fmla="*/ 1665393 h 1665393"/>
              <a:gd name="connsiteX7" fmla="*/ 447040 w 954697"/>
              <a:gd name="connsiteY7" fmla="*/ 607060 h 1665393"/>
              <a:gd name="connsiteX8" fmla="*/ 172720 w 954697"/>
              <a:gd name="connsiteY8" fmla="*/ 546100 h 1665393"/>
              <a:gd name="connsiteX9" fmla="*/ 96520 w 954697"/>
              <a:gd name="connsiteY9" fmla="*/ 454660 h 1665393"/>
              <a:gd name="connsiteX10" fmla="*/ 50800 w 954697"/>
              <a:gd name="connsiteY10" fmla="*/ 256540 h 1665393"/>
              <a:gd name="connsiteX11" fmla="*/ 35560 w 954697"/>
              <a:gd name="connsiteY11" fmla="*/ 27940 h 1665393"/>
              <a:gd name="connsiteX0" fmla="*/ 35560 w 1110082"/>
              <a:gd name="connsiteY0" fmla="*/ 27940 h 1802130"/>
              <a:gd name="connsiteX1" fmla="*/ 264160 w 1110082"/>
              <a:gd name="connsiteY1" fmla="*/ 88900 h 1802130"/>
              <a:gd name="connsiteX2" fmla="*/ 340360 w 1110082"/>
              <a:gd name="connsiteY2" fmla="*/ 119380 h 1802130"/>
              <a:gd name="connsiteX3" fmla="*/ 574384 w 1110082"/>
              <a:gd name="connsiteY3" fmla="*/ 237913 h 1802130"/>
              <a:gd name="connsiteX4" fmla="*/ 706120 w 1110082"/>
              <a:gd name="connsiteY4" fmla="*/ 485140 h 1802130"/>
              <a:gd name="connsiteX5" fmla="*/ 1076273 w 1110082"/>
              <a:gd name="connsiteY5" fmla="*/ 1427480 h 1802130"/>
              <a:gd name="connsiteX6" fmla="*/ 908977 w 1110082"/>
              <a:gd name="connsiteY6" fmla="*/ 1665393 h 1802130"/>
              <a:gd name="connsiteX7" fmla="*/ 447040 w 1110082"/>
              <a:gd name="connsiteY7" fmla="*/ 607060 h 1802130"/>
              <a:gd name="connsiteX8" fmla="*/ 172720 w 1110082"/>
              <a:gd name="connsiteY8" fmla="*/ 546100 h 1802130"/>
              <a:gd name="connsiteX9" fmla="*/ 96520 w 1110082"/>
              <a:gd name="connsiteY9" fmla="*/ 454660 h 1802130"/>
              <a:gd name="connsiteX10" fmla="*/ 50800 w 1110082"/>
              <a:gd name="connsiteY10" fmla="*/ 256540 h 1802130"/>
              <a:gd name="connsiteX11" fmla="*/ 35560 w 1110082"/>
              <a:gd name="connsiteY11" fmla="*/ 27940 h 1802130"/>
              <a:gd name="connsiteX0" fmla="*/ 35560 w 1193730"/>
              <a:gd name="connsiteY0" fmla="*/ 27940 h 1802130"/>
              <a:gd name="connsiteX1" fmla="*/ 264160 w 1193730"/>
              <a:gd name="connsiteY1" fmla="*/ 88900 h 1802130"/>
              <a:gd name="connsiteX2" fmla="*/ 340360 w 1193730"/>
              <a:gd name="connsiteY2" fmla="*/ 119380 h 1802130"/>
              <a:gd name="connsiteX3" fmla="*/ 574384 w 1193730"/>
              <a:gd name="connsiteY3" fmla="*/ 237913 h 1802130"/>
              <a:gd name="connsiteX4" fmla="*/ 706120 w 1193730"/>
              <a:gd name="connsiteY4" fmla="*/ 485140 h 1802130"/>
              <a:gd name="connsiteX5" fmla="*/ 1159921 w 1193730"/>
              <a:gd name="connsiteY5" fmla="*/ 1427480 h 1802130"/>
              <a:gd name="connsiteX6" fmla="*/ 908977 w 1193730"/>
              <a:gd name="connsiteY6" fmla="*/ 1665393 h 1802130"/>
              <a:gd name="connsiteX7" fmla="*/ 447040 w 1193730"/>
              <a:gd name="connsiteY7" fmla="*/ 607060 h 1802130"/>
              <a:gd name="connsiteX8" fmla="*/ 172720 w 1193730"/>
              <a:gd name="connsiteY8" fmla="*/ 546100 h 1802130"/>
              <a:gd name="connsiteX9" fmla="*/ 96520 w 1193730"/>
              <a:gd name="connsiteY9" fmla="*/ 454660 h 1802130"/>
              <a:gd name="connsiteX10" fmla="*/ 50800 w 1193730"/>
              <a:gd name="connsiteY10" fmla="*/ 256540 h 1802130"/>
              <a:gd name="connsiteX11" fmla="*/ 35560 w 1193730"/>
              <a:gd name="connsiteY11" fmla="*/ 27940 h 1802130"/>
              <a:gd name="connsiteX0" fmla="*/ 35560 w 1193730"/>
              <a:gd name="connsiteY0" fmla="*/ 27940 h 1771132"/>
              <a:gd name="connsiteX1" fmla="*/ 264160 w 1193730"/>
              <a:gd name="connsiteY1" fmla="*/ 88900 h 1771132"/>
              <a:gd name="connsiteX2" fmla="*/ 340360 w 1193730"/>
              <a:gd name="connsiteY2" fmla="*/ 119380 h 1771132"/>
              <a:gd name="connsiteX3" fmla="*/ 574384 w 1193730"/>
              <a:gd name="connsiteY3" fmla="*/ 237913 h 1771132"/>
              <a:gd name="connsiteX4" fmla="*/ 706120 w 1193730"/>
              <a:gd name="connsiteY4" fmla="*/ 485140 h 1771132"/>
              <a:gd name="connsiteX5" fmla="*/ 1159921 w 1193730"/>
              <a:gd name="connsiteY5" fmla="*/ 1427480 h 1771132"/>
              <a:gd name="connsiteX6" fmla="*/ 908977 w 1193730"/>
              <a:gd name="connsiteY6" fmla="*/ 1665393 h 1771132"/>
              <a:gd name="connsiteX7" fmla="*/ 574383 w 1193730"/>
              <a:gd name="connsiteY7" fmla="*/ 793044 h 1771132"/>
              <a:gd name="connsiteX8" fmla="*/ 172720 w 1193730"/>
              <a:gd name="connsiteY8" fmla="*/ 546100 h 1771132"/>
              <a:gd name="connsiteX9" fmla="*/ 96520 w 1193730"/>
              <a:gd name="connsiteY9" fmla="*/ 454660 h 1771132"/>
              <a:gd name="connsiteX10" fmla="*/ 50800 w 1193730"/>
              <a:gd name="connsiteY10" fmla="*/ 256540 h 1771132"/>
              <a:gd name="connsiteX11" fmla="*/ 35560 w 1193730"/>
              <a:gd name="connsiteY11" fmla="*/ 27940 h 1771132"/>
              <a:gd name="connsiteX0" fmla="*/ 35560 w 1193730"/>
              <a:gd name="connsiteY0" fmla="*/ 27940 h 1726193"/>
              <a:gd name="connsiteX1" fmla="*/ 264160 w 1193730"/>
              <a:gd name="connsiteY1" fmla="*/ 88900 h 1726193"/>
              <a:gd name="connsiteX2" fmla="*/ 340360 w 1193730"/>
              <a:gd name="connsiteY2" fmla="*/ 119380 h 1726193"/>
              <a:gd name="connsiteX3" fmla="*/ 574384 w 1193730"/>
              <a:gd name="connsiteY3" fmla="*/ 237913 h 1726193"/>
              <a:gd name="connsiteX4" fmla="*/ 706120 w 1193730"/>
              <a:gd name="connsiteY4" fmla="*/ 485140 h 1726193"/>
              <a:gd name="connsiteX5" fmla="*/ 1159921 w 1193730"/>
              <a:gd name="connsiteY5" fmla="*/ 1427480 h 1726193"/>
              <a:gd name="connsiteX6" fmla="*/ 908977 w 1193730"/>
              <a:gd name="connsiteY6" fmla="*/ 1665393 h 1726193"/>
              <a:gd name="connsiteX7" fmla="*/ 658031 w 1193730"/>
              <a:gd name="connsiteY7" fmla="*/ 1062681 h 1726193"/>
              <a:gd name="connsiteX8" fmla="*/ 574383 w 1193730"/>
              <a:gd name="connsiteY8" fmla="*/ 793044 h 1726193"/>
              <a:gd name="connsiteX9" fmla="*/ 172720 w 1193730"/>
              <a:gd name="connsiteY9" fmla="*/ 546100 h 1726193"/>
              <a:gd name="connsiteX10" fmla="*/ 96520 w 1193730"/>
              <a:gd name="connsiteY10" fmla="*/ 454660 h 1726193"/>
              <a:gd name="connsiteX11" fmla="*/ 50800 w 1193730"/>
              <a:gd name="connsiteY11" fmla="*/ 256540 h 1726193"/>
              <a:gd name="connsiteX12" fmla="*/ 35560 w 1193730"/>
              <a:gd name="connsiteY12" fmla="*/ 27940 h 1726193"/>
              <a:gd name="connsiteX0" fmla="*/ 35560 w 1193730"/>
              <a:gd name="connsiteY0" fmla="*/ 27940 h 1718262"/>
              <a:gd name="connsiteX1" fmla="*/ 264160 w 1193730"/>
              <a:gd name="connsiteY1" fmla="*/ 88900 h 1718262"/>
              <a:gd name="connsiteX2" fmla="*/ 340360 w 1193730"/>
              <a:gd name="connsiteY2" fmla="*/ 119380 h 1718262"/>
              <a:gd name="connsiteX3" fmla="*/ 574384 w 1193730"/>
              <a:gd name="connsiteY3" fmla="*/ 237913 h 1718262"/>
              <a:gd name="connsiteX4" fmla="*/ 706120 w 1193730"/>
              <a:gd name="connsiteY4" fmla="*/ 485140 h 1718262"/>
              <a:gd name="connsiteX5" fmla="*/ 1159921 w 1193730"/>
              <a:gd name="connsiteY5" fmla="*/ 1427480 h 1718262"/>
              <a:gd name="connsiteX6" fmla="*/ 908977 w 1193730"/>
              <a:gd name="connsiteY6" fmla="*/ 1665393 h 1718262"/>
              <a:gd name="connsiteX7" fmla="*/ 658031 w 1193730"/>
              <a:gd name="connsiteY7" fmla="*/ 1110264 h 1718262"/>
              <a:gd name="connsiteX8" fmla="*/ 574383 w 1193730"/>
              <a:gd name="connsiteY8" fmla="*/ 793044 h 1718262"/>
              <a:gd name="connsiteX9" fmla="*/ 172720 w 1193730"/>
              <a:gd name="connsiteY9" fmla="*/ 546100 h 1718262"/>
              <a:gd name="connsiteX10" fmla="*/ 96520 w 1193730"/>
              <a:gd name="connsiteY10" fmla="*/ 454660 h 1718262"/>
              <a:gd name="connsiteX11" fmla="*/ 50800 w 1193730"/>
              <a:gd name="connsiteY11" fmla="*/ 256540 h 1718262"/>
              <a:gd name="connsiteX12" fmla="*/ 35560 w 1193730"/>
              <a:gd name="connsiteY12" fmla="*/ 27940 h 1718262"/>
              <a:gd name="connsiteX0" fmla="*/ 35560 w 1193730"/>
              <a:gd name="connsiteY0" fmla="*/ 27940 h 1718262"/>
              <a:gd name="connsiteX1" fmla="*/ 264160 w 1193730"/>
              <a:gd name="connsiteY1" fmla="*/ 88900 h 1718262"/>
              <a:gd name="connsiteX2" fmla="*/ 340360 w 1193730"/>
              <a:gd name="connsiteY2" fmla="*/ 119380 h 1718262"/>
              <a:gd name="connsiteX3" fmla="*/ 574384 w 1193730"/>
              <a:gd name="connsiteY3" fmla="*/ 237913 h 1718262"/>
              <a:gd name="connsiteX4" fmla="*/ 706120 w 1193730"/>
              <a:gd name="connsiteY4" fmla="*/ 485140 h 1718262"/>
              <a:gd name="connsiteX5" fmla="*/ 1159921 w 1193730"/>
              <a:gd name="connsiteY5" fmla="*/ 1427480 h 1718262"/>
              <a:gd name="connsiteX6" fmla="*/ 908977 w 1193730"/>
              <a:gd name="connsiteY6" fmla="*/ 1665393 h 1718262"/>
              <a:gd name="connsiteX7" fmla="*/ 658031 w 1193730"/>
              <a:gd name="connsiteY7" fmla="*/ 1110264 h 1718262"/>
              <a:gd name="connsiteX8" fmla="*/ 574383 w 1193730"/>
              <a:gd name="connsiteY8" fmla="*/ 793044 h 1718262"/>
              <a:gd name="connsiteX9" fmla="*/ 172720 w 1193730"/>
              <a:gd name="connsiteY9" fmla="*/ 546100 h 1718262"/>
              <a:gd name="connsiteX10" fmla="*/ 96520 w 1193730"/>
              <a:gd name="connsiteY10" fmla="*/ 454660 h 1718262"/>
              <a:gd name="connsiteX11" fmla="*/ 50800 w 1193730"/>
              <a:gd name="connsiteY11" fmla="*/ 256540 h 1718262"/>
              <a:gd name="connsiteX12" fmla="*/ 35560 w 1193730"/>
              <a:gd name="connsiteY12" fmla="*/ 27940 h 1718262"/>
              <a:gd name="connsiteX0" fmla="*/ 35560 w 1193730"/>
              <a:gd name="connsiteY0" fmla="*/ 27940 h 1682088"/>
              <a:gd name="connsiteX1" fmla="*/ 264160 w 1193730"/>
              <a:gd name="connsiteY1" fmla="*/ 88900 h 1682088"/>
              <a:gd name="connsiteX2" fmla="*/ 340360 w 1193730"/>
              <a:gd name="connsiteY2" fmla="*/ 119380 h 1682088"/>
              <a:gd name="connsiteX3" fmla="*/ 574384 w 1193730"/>
              <a:gd name="connsiteY3" fmla="*/ 237913 h 1682088"/>
              <a:gd name="connsiteX4" fmla="*/ 706120 w 1193730"/>
              <a:gd name="connsiteY4" fmla="*/ 485140 h 1682088"/>
              <a:gd name="connsiteX5" fmla="*/ 1159921 w 1193730"/>
              <a:gd name="connsiteY5" fmla="*/ 1427480 h 1682088"/>
              <a:gd name="connsiteX6" fmla="*/ 908977 w 1193730"/>
              <a:gd name="connsiteY6" fmla="*/ 1665393 h 1682088"/>
              <a:gd name="connsiteX7" fmla="*/ 729353 w 1193730"/>
              <a:gd name="connsiteY7" fmla="*/ 1327307 h 1682088"/>
              <a:gd name="connsiteX8" fmla="*/ 658031 w 1193730"/>
              <a:gd name="connsiteY8" fmla="*/ 1110264 h 1682088"/>
              <a:gd name="connsiteX9" fmla="*/ 574383 w 1193730"/>
              <a:gd name="connsiteY9" fmla="*/ 793044 h 1682088"/>
              <a:gd name="connsiteX10" fmla="*/ 172720 w 1193730"/>
              <a:gd name="connsiteY10" fmla="*/ 546100 h 1682088"/>
              <a:gd name="connsiteX11" fmla="*/ 96520 w 1193730"/>
              <a:gd name="connsiteY11" fmla="*/ 454660 h 1682088"/>
              <a:gd name="connsiteX12" fmla="*/ 50800 w 1193730"/>
              <a:gd name="connsiteY12" fmla="*/ 256540 h 1682088"/>
              <a:gd name="connsiteX13" fmla="*/ 35560 w 1193730"/>
              <a:gd name="connsiteY13" fmla="*/ 27940 h 1682088"/>
              <a:gd name="connsiteX0" fmla="*/ 35560 w 1193730"/>
              <a:gd name="connsiteY0" fmla="*/ 27940 h 1691827"/>
              <a:gd name="connsiteX1" fmla="*/ 264160 w 1193730"/>
              <a:gd name="connsiteY1" fmla="*/ 88900 h 1691827"/>
              <a:gd name="connsiteX2" fmla="*/ 340360 w 1193730"/>
              <a:gd name="connsiteY2" fmla="*/ 119380 h 1691827"/>
              <a:gd name="connsiteX3" fmla="*/ 574384 w 1193730"/>
              <a:gd name="connsiteY3" fmla="*/ 237913 h 1691827"/>
              <a:gd name="connsiteX4" fmla="*/ 706120 w 1193730"/>
              <a:gd name="connsiteY4" fmla="*/ 485140 h 1691827"/>
              <a:gd name="connsiteX5" fmla="*/ 1159921 w 1193730"/>
              <a:gd name="connsiteY5" fmla="*/ 1427480 h 1691827"/>
              <a:gd name="connsiteX6" fmla="*/ 908977 w 1193730"/>
              <a:gd name="connsiteY6" fmla="*/ 1665393 h 1691827"/>
              <a:gd name="connsiteX7" fmla="*/ 741680 w 1193730"/>
              <a:gd name="connsiteY7" fmla="*/ 1268873 h 1691827"/>
              <a:gd name="connsiteX8" fmla="*/ 658031 w 1193730"/>
              <a:gd name="connsiteY8" fmla="*/ 1110264 h 1691827"/>
              <a:gd name="connsiteX9" fmla="*/ 574383 w 1193730"/>
              <a:gd name="connsiteY9" fmla="*/ 793044 h 1691827"/>
              <a:gd name="connsiteX10" fmla="*/ 172720 w 1193730"/>
              <a:gd name="connsiteY10" fmla="*/ 546100 h 1691827"/>
              <a:gd name="connsiteX11" fmla="*/ 96520 w 1193730"/>
              <a:gd name="connsiteY11" fmla="*/ 454660 h 1691827"/>
              <a:gd name="connsiteX12" fmla="*/ 50800 w 1193730"/>
              <a:gd name="connsiteY12" fmla="*/ 256540 h 1691827"/>
              <a:gd name="connsiteX13" fmla="*/ 35560 w 1193730"/>
              <a:gd name="connsiteY13" fmla="*/ 27940 h 1691827"/>
              <a:gd name="connsiteX0" fmla="*/ 35560 w 1193730"/>
              <a:gd name="connsiteY0" fmla="*/ 27940 h 1691827"/>
              <a:gd name="connsiteX1" fmla="*/ 264160 w 1193730"/>
              <a:gd name="connsiteY1" fmla="*/ 88900 h 1691827"/>
              <a:gd name="connsiteX2" fmla="*/ 340360 w 1193730"/>
              <a:gd name="connsiteY2" fmla="*/ 119380 h 1691827"/>
              <a:gd name="connsiteX3" fmla="*/ 574384 w 1193730"/>
              <a:gd name="connsiteY3" fmla="*/ 237913 h 1691827"/>
              <a:gd name="connsiteX4" fmla="*/ 706120 w 1193730"/>
              <a:gd name="connsiteY4" fmla="*/ 485140 h 1691827"/>
              <a:gd name="connsiteX5" fmla="*/ 1159921 w 1193730"/>
              <a:gd name="connsiteY5" fmla="*/ 1427480 h 1691827"/>
              <a:gd name="connsiteX6" fmla="*/ 908977 w 1193730"/>
              <a:gd name="connsiteY6" fmla="*/ 1665393 h 1691827"/>
              <a:gd name="connsiteX7" fmla="*/ 741680 w 1193730"/>
              <a:gd name="connsiteY7" fmla="*/ 1268873 h 1691827"/>
              <a:gd name="connsiteX8" fmla="*/ 658031 w 1193730"/>
              <a:gd name="connsiteY8" fmla="*/ 1189568 h 1691827"/>
              <a:gd name="connsiteX9" fmla="*/ 574383 w 1193730"/>
              <a:gd name="connsiteY9" fmla="*/ 793044 h 1691827"/>
              <a:gd name="connsiteX10" fmla="*/ 172720 w 1193730"/>
              <a:gd name="connsiteY10" fmla="*/ 546100 h 1691827"/>
              <a:gd name="connsiteX11" fmla="*/ 96520 w 1193730"/>
              <a:gd name="connsiteY11" fmla="*/ 454660 h 1691827"/>
              <a:gd name="connsiteX12" fmla="*/ 50800 w 1193730"/>
              <a:gd name="connsiteY12" fmla="*/ 256540 h 1691827"/>
              <a:gd name="connsiteX13" fmla="*/ 35560 w 1193730"/>
              <a:gd name="connsiteY13" fmla="*/ 27940 h 1691827"/>
              <a:gd name="connsiteX0" fmla="*/ 35560 w 1193730"/>
              <a:gd name="connsiteY0" fmla="*/ 27940 h 1678610"/>
              <a:gd name="connsiteX1" fmla="*/ 264160 w 1193730"/>
              <a:gd name="connsiteY1" fmla="*/ 88900 h 1678610"/>
              <a:gd name="connsiteX2" fmla="*/ 340360 w 1193730"/>
              <a:gd name="connsiteY2" fmla="*/ 119380 h 1678610"/>
              <a:gd name="connsiteX3" fmla="*/ 574384 w 1193730"/>
              <a:gd name="connsiteY3" fmla="*/ 237913 h 1678610"/>
              <a:gd name="connsiteX4" fmla="*/ 706120 w 1193730"/>
              <a:gd name="connsiteY4" fmla="*/ 485140 h 1678610"/>
              <a:gd name="connsiteX5" fmla="*/ 1159921 w 1193730"/>
              <a:gd name="connsiteY5" fmla="*/ 1427480 h 1678610"/>
              <a:gd name="connsiteX6" fmla="*/ 908977 w 1193730"/>
              <a:gd name="connsiteY6" fmla="*/ 1665393 h 1678610"/>
              <a:gd name="connsiteX7" fmla="*/ 825328 w 1193730"/>
              <a:gd name="connsiteY7" fmla="*/ 1348177 h 1678610"/>
              <a:gd name="connsiteX8" fmla="*/ 658031 w 1193730"/>
              <a:gd name="connsiteY8" fmla="*/ 1189568 h 1678610"/>
              <a:gd name="connsiteX9" fmla="*/ 574383 w 1193730"/>
              <a:gd name="connsiteY9" fmla="*/ 793044 h 1678610"/>
              <a:gd name="connsiteX10" fmla="*/ 172720 w 1193730"/>
              <a:gd name="connsiteY10" fmla="*/ 546100 h 1678610"/>
              <a:gd name="connsiteX11" fmla="*/ 96520 w 1193730"/>
              <a:gd name="connsiteY11" fmla="*/ 454660 h 1678610"/>
              <a:gd name="connsiteX12" fmla="*/ 50800 w 1193730"/>
              <a:gd name="connsiteY12" fmla="*/ 256540 h 1678610"/>
              <a:gd name="connsiteX13" fmla="*/ 35560 w 1193730"/>
              <a:gd name="connsiteY13" fmla="*/ 27940 h 1678610"/>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172720 w 1193730"/>
              <a:gd name="connsiteY10" fmla="*/ 546100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07087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574383 w 1193730"/>
              <a:gd name="connsiteY10" fmla="*/ 713742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574383 w 1193730"/>
              <a:gd name="connsiteY10" fmla="*/ 713742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3730" h="1610972">
                <a:moveTo>
                  <a:pt x="35560" y="27940"/>
                </a:moveTo>
                <a:cubicBezTo>
                  <a:pt x="71120" y="0"/>
                  <a:pt x="213360" y="73660"/>
                  <a:pt x="264160" y="88900"/>
                </a:cubicBezTo>
                <a:cubicBezTo>
                  <a:pt x="314960" y="104140"/>
                  <a:pt x="288656" y="94544"/>
                  <a:pt x="340360" y="119380"/>
                </a:cubicBezTo>
                <a:cubicBezTo>
                  <a:pt x="392064" y="144216"/>
                  <a:pt x="574384" y="237913"/>
                  <a:pt x="574384" y="237913"/>
                </a:cubicBezTo>
                <a:cubicBezTo>
                  <a:pt x="635344" y="298873"/>
                  <a:pt x="608531" y="286879"/>
                  <a:pt x="706120" y="485140"/>
                </a:cubicBezTo>
                <a:cubicBezTo>
                  <a:pt x="803709" y="683401"/>
                  <a:pt x="1126112" y="1243988"/>
                  <a:pt x="1159921" y="1427480"/>
                </a:cubicBezTo>
                <a:cubicBezTo>
                  <a:pt x="1193730" y="1610972"/>
                  <a:pt x="964741" y="1599308"/>
                  <a:pt x="908976" y="1586091"/>
                </a:cubicBezTo>
                <a:cubicBezTo>
                  <a:pt x="853211" y="1572874"/>
                  <a:pt x="867152" y="1414264"/>
                  <a:pt x="825328" y="1348177"/>
                </a:cubicBezTo>
                <a:cubicBezTo>
                  <a:pt x="783504" y="1282090"/>
                  <a:pt x="699855" y="1282090"/>
                  <a:pt x="658031" y="1189568"/>
                </a:cubicBezTo>
                <a:cubicBezTo>
                  <a:pt x="616207" y="1097046"/>
                  <a:pt x="588324" y="872348"/>
                  <a:pt x="574383" y="793044"/>
                </a:cubicBezTo>
                <a:cubicBezTo>
                  <a:pt x="560442" y="713740"/>
                  <a:pt x="588324" y="753394"/>
                  <a:pt x="574383" y="713742"/>
                </a:cubicBezTo>
                <a:cubicBezTo>
                  <a:pt x="560442" y="674090"/>
                  <a:pt x="570379" y="598313"/>
                  <a:pt x="490735" y="555133"/>
                </a:cubicBezTo>
                <a:cubicBezTo>
                  <a:pt x="411091" y="511953"/>
                  <a:pt x="169843" y="504426"/>
                  <a:pt x="96520" y="454660"/>
                </a:cubicBezTo>
                <a:cubicBezTo>
                  <a:pt x="23198" y="404895"/>
                  <a:pt x="63500" y="327660"/>
                  <a:pt x="50800" y="256540"/>
                </a:cubicBezTo>
                <a:cubicBezTo>
                  <a:pt x="38100" y="185420"/>
                  <a:pt x="0" y="55880"/>
                  <a:pt x="35560" y="2794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567180" y="2179320"/>
            <a:ext cx="2570480" cy="2522220"/>
          </a:xfrm>
          <a:custGeom>
            <a:avLst/>
            <a:gdLst>
              <a:gd name="connsiteX0" fmla="*/ 139700 w 2570480"/>
              <a:gd name="connsiteY0" fmla="*/ 320040 h 2522220"/>
              <a:gd name="connsiteX1" fmla="*/ 48260 w 2570480"/>
              <a:gd name="connsiteY1" fmla="*/ 137160 h 2522220"/>
              <a:gd name="connsiteX2" fmla="*/ 429260 w 2570480"/>
              <a:gd name="connsiteY2" fmla="*/ 15240 h 2522220"/>
              <a:gd name="connsiteX3" fmla="*/ 1008380 w 2570480"/>
              <a:gd name="connsiteY3" fmla="*/ 45720 h 2522220"/>
              <a:gd name="connsiteX4" fmla="*/ 1465580 w 2570480"/>
              <a:gd name="connsiteY4" fmla="*/ 198120 h 2522220"/>
              <a:gd name="connsiteX5" fmla="*/ 1648460 w 2570480"/>
              <a:gd name="connsiteY5" fmla="*/ 426720 h 2522220"/>
              <a:gd name="connsiteX6" fmla="*/ 1785620 w 2570480"/>
              <a:gd name="connsiteY6" fmla="*/ 579120 h 2522220"/>
              <a:gd name="connsiteX7" fmla="*/ 1907540 w 2570480"/>
              <a:gd name="connsiteY7" fmla="*/ 822960 h 2522220"/>
              <a:gd name="connsiteX8" fmla="*/ 2044700 w 2570480"/>
              <a:gd name="connsiteY8" fmla="*/ 990600 h 2522220"/>
              <a:gd name="connsiteX9" fmla="*/ 2425700 w 2570480"/>
              <a:gd name="connsiteY9" fmla="*/ 1143000 h 2522220"/>
              <a:gd name="connsiteX10" fmla="*/ 2547620 w 2570480"/>
              <a:gd name="connsiteY10" fmla="*/ 1249680 h 2522220"/>
              <a:gd name="connsiteX11" fmla="*/ 2562860 w 2570480"/>
              <a:gd name="connsiteY11" fmla="*/ 1554480 h 2522220"/>
              <a:gd name="connsiteX12" fmla="*/ 2517140 w 2570480"/>
              <a:gd name="connsiteY12" fmla="*/ 1844040 h 2522220"/>
              <a:gd name="connsiteX13" fmla="*/ 2486660 w 2570480"/>
              <a:gd name="connsiteY13" fmla="*/ 2057400 h 2522220"/>
              <a:gd name="connsiteX14" fmla="*/ 2456180 w 2570480"/>
              <a:gd name="connsiteY14" fmla="*/ 2194560 h 2522220"/>
              <a:gd name="connsiteX15" fmla="*/ 2440940 w 2570480"/>
              <a:gd name="connsiteY15" fmla="*/ 2392680 h 2522220"/>
              <a:gd name="connsiteX16" fmla="*/ 2456180 w 2570480"/>
              <a:gd name="connsiteY16" fmla="*/ 2514600 h 2522220"/>
              <a:gd name="connsiteX17" fmla="*/ 2288540 w 2570480"/>
              <a:gd name="connsiteY17" fmla="*/ 2346960 h 2522220"/>
              <a:gd name="connsiteX18" fmla="*/ 2075180 w 2570480"/>
              <a:gd name="connsiteY18" fmla="*/ 2164080 h 2522220"/>
              <a:gd name="connsiteX19" fmla="*/ 2166620 w 2570480"/>
              <a:gd name="connsiteY19" fmla="*/ 1844040 h 2522220"/>
              <a:gd name="connsiteX20" fmla="*/ 2105660 w 2570480"/>
              <a:gd name="connsiteY20" fmla="*/ 1432560 h 2522220"/>
              <a:gd name="connsiteX21" fmla="*/ 1877060 w 2570480"/>
              <a:gd name="connsiteY21" fmla="*/ 1295400 h 2522220"/>
              <a:gd name="connsiteX22" fmla="*/ 1861820 w 2570480"/>
              <a:gd name="connsiteY22" fmla="*/ 1097280 h 2522220"/>
              <a:gd name="connsiteX23" fmla="*/ 1739900 w 2570480"/>
              <a:gd name="connsiteY23" fmla="*/ 975360 h 2522220"/>
              <a:gd name="connsiteX24" fmla="*/ 1663700 w 2570480"/>
              <a:gd name="connsiteY24" fmla="*/ 655320 h 2522220"/>
              <a:gd name="connsiteX25" fmla="*/ 1435100 w 2570480"/>
              <a:gd name="connsiteY25" fmla="*/ 533400 h 2522220"/>
              <a:gd name="connsiteX26" fmla="*/ 1389380 w 2570480"/>
              <a:gd name="connsiteY26" fmla="*/ 411480 h 2522220"/>
              <a:gd name="connsiteX27" fmla="*/ 1206500 w 2570480"/>
              <a:gd name="connsiteY27" fmla="*/ 411480 h 2522220"/>
              <a:gd name="connsiteX28" fmla="*/ 825500 w 2570480"/>
              <a:gd name="connsiteY28" fmla="*/ 198120 h 2522220"/>
              <a:gd name="connsiteX29" fmla="*/ 596900 w 2570480"/>
              <a:gd name="connsiteY29" fmla="*/ 137160 h 2522220"/>
              <a:gd name="connsiteX30" fmla="*/ 383540 w 2570480"/>
              <a:gd name="connsiteY30" fmla="*/ 152400 h 2522220"/>
              <a:gd name="connsiteX31" fmla="*/ 139700 w 2570480"/>
              <a:gd name="connsiteY31" fmla="*/ 320040 h 252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0480" h="2522220">
                <a:moveTo>
                  <a:pt x="139700" y="320040"/>
                </a:moveTo>
                <a:cubicBezTo>
                  <a:pt x="83820" y="317500"/>
                  <a:pt x="0" y="187960"/>
                  <a:pt x="48260" y="137160"/>
                </a:cubicBezTo>
                <a:cubicBezTo>
                  <a:pt x="96520" y="86360"/>
                  <a:pt x="269240" y="30480"/>
                  <a:pt x="429260" y="15240"/>
                </a:cubicBezTo>
                <a:cubicBezTo>
                  <a:pt x="589280" y="0"/>
                  <a:pt x="835660" y="15240"/>
                  <a:pt x="1008380" y="45720"/>
                </a:cubicBezTo>
                <a:cubicBezTo>
                  <a:pt x="1181100" y="76200"/>
                  <a:pt x="1358900" y="134620"/>
                  <a:pt x="1465580" y="198120"/>
                </a:cubicBezTo>
                <a:cubicBezTo>
                  <a:pt x="1572260" y="261620"/>
                  <a:pt x="1595120" y="363220"/>
                  <a:pt x="1648460" y="426720"/>
                </a:cubicBezTo>
                <a:cubicBezTo>
                  <a:pt x="1701800" y="490220"/>
                  <a:pt x="1742440" y="513080"/>
                  <a:pt x="1785620" y="579120"/>
                </a:cubicBezTo>
                <a:cubicBezTo>
                  <a:pt x="1828800" y="645160"/>
                  <a:pt x="1864360" y="754380"/>
                  <a:pt x="1907540" y="822960"/>
                </a:cubicBezTo>
                <a:cubicBezTo>
                  <a:pt x="1950720" y="891540"/>
                  <a:pt x="1958340" y="937260"/>
                  <a:pt x="2044700" y="990600"/>
                </a:cubicBezTo>
                <a:cubicBezTo>
                  <a:pt x="2131060" y="1043940"/>
                  <a:pt x="2341880" y="1099820"/>
                  <a:pt x="2425700" y="1143000"/>
                </a:cubicBezTo>
                <a:cubicBezTo>
                  <a:pt x="2509520" y="1186180"/>
                  <a:pt x="2524760" y="1181100"/>
                  <a:pt x="2547620" y="1249680"/>
                </a:cubicBezTo>
                <a:cubicBezTo>
                  <a:pt x="2570480" y="1318260"/>
                  <a:pt x="2567940" y="1455420"/>
                  <a:pt x="2562860" y="1554480"/>
                </a:cubicBezTo>
                <a:cubicBezTo>
                  <a:pt x="2557780" y="1653540"/>
                  <a:pt x="2529840" y="1760220"/>
                  <a:pt x="2517140" y="1844040"/>
                </a:cubicBezTo>
                <a:cubicBezTo>
                  <a:pt x="2504440" y="1927860"/>
                  <a:pt x="2496820" y="1998980"/>
                  <a:pt x="2486660" y="2057400"/>
                </a:cubicBezTo>
                <a:cubicBezTo>
                  <a:pt x="2476500" y="2115820"/>
                  <a:pt x="2463800" y="2138680"/>
                  <a:pt x="2456180" y="2194560"/>
                </a:cubicBezTo>
                <a:cubicBezTo>
                  <a:pt x="2448560" y="2250440"/>
                  <a:pt x="2440940" y="2339340"/>
                  <a:pt x="2440940" y="2392680"/>
                </a:cubicBezTo>
                <a:cubicBezTo>
                  <a:pt x="2440940" y="2446020"/>
                  <a:pt x="2481580" y="2522220"/>
                  <a:pt x="2456180" y="2514600"/>
                </a:cubicBezTo>
                <a:cubicBezTo>
                  <a:pt x="2430780" y="2506980"/>
                  <a:pt x="2352040" y="2405380"/>
                  <a:pt x="2288540" y="2346960"/>
                </a:cubicBezTo>
                <a:cubicBezTo>
                  <a:pt x="2225040" y="2288540"/>
                  <a:pt x="2095500" y="2247900"/>
                  <a:pt x="2075180" y="2164080"/>
                </a:cubicBezTo>
                <a:cubicBezTo>
                  <a:pt x="2054860" y="2080260"/>
                  <a:pt x="2161540" y="1965960"/>
                  <a:pt x="2166620" y="1844040"/>
                </a:cubicBezTo>
                <a:cubicBezTo>
                  <a:pt x="2171700" y="1722120"/>
                  <a:pt x="2153920" y="1524000"/>
                  <a:pt x="2105660" y="1432560"/>
                </a:cubicBezTo>
                <a:cubicBezTo>
                  <a:pt x="2057400" y="1341120"/>
                  <a:pt x="1917700" y="1351280"/>
                  <a:pt x="1877060" y="1295400"/>
                </a:cubicBezTo>
                <a:cubicBezTo>
                  <a:pt x="1836420" y="1239520"/>
                  <a:pt x="1884680" y="1150620"/>
                  <a:pt x="1861820" y="1097280"/>
                </a:cubicBezTo>
                <a:cubicBezTo>
                  <a:pt x="1838960" y="1043940"/>
                  <a:pt x="1772920" y="1049020"/>
                  <a:pt x="1739900" y="975360"/>
                </a:cubicBezTo>
                <a:cubicBezTo>
                  <a:pt x="1706880" y="901700"/>
                  <a:pt x="1714500" y="728980"/>
                  <a:pt x="1663700" y="655320"/>
                </a:cubicBezTo>
                <a:cubicBezTo>
                  <a:pt x="1612900" y="581660"/>
                  <a:pt x="1480820" y="574040"/>
                  <a:pt x="1435100" y="533400"/>
                </a:cubicBezTo>
                <a:cubicBezTo>
                  <a:pt x="1389380" y="492760"/>
                  <a:pt x="1427480" y="431800"/>
                  <a:pt x="1389380" y="411480"/>
                </a:cubicBezTo>
                <a:cubicBezTo>
                  <a:pt x="1351280" y="391160"/>
                  <a:pt x="1300480" y="447040"/>
                  <a:pt x="1206500" y="411480"/>
                </a:cubicBezTo>
                <a:cubicBezTo>
                  <a:pt x="1112520" y="375920"/>
                  <a:pt x="927100" y="243840"/>
                  <a:pt x="825500" y="198120"/>
                </a:cubicBezTo>
                <a:cubicBezTo>
                  <a:pt x="723900" y="152400"/>
                  <a:pt x="670560" y="144780"/>
                  <a:pt x="596900" y="137160"/>
                </a:cubicBezTo>
                <a:cubicBezTo>
                  <a:pt x="523240" y="129540"/>
                  <a:pt x="464820" y="124460"/>
                  <a:pt x="383540" y="152400"/>
                </a:cubicBezTo>
                <a:cubicBezTo>
                  <a:pt x="302260" y="180340"/>
                  <a:pt x="195580" y="322580"/>
                  <a:pt x="139700" y="320040"/>
                </a:cubicBezTo>
                <a:close/>
              </a:path>
            </a:pathLst>
          </a:custGeom>
          <a:solidFill>
            <a:srgbClr val="0F3719"/>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1486884" y="2207268"/>
            <a:ext cx="2138951" cy="1380626"/>
          </a:xfrm>
          <a:custGeom>
            <a:avLst/>
            <a:gdLst>
              <a:gd name="connsiteX0" fmla="*/ 106680 w 2039620"/>
              <a:gd name="connsiteY0" fmla="*/ 154940 h 1186180"/>
              <a:gd name="connsiteX1" fmla="*/ 548640 w 2039620"/>
              <a:gd name="connsiteY1" fmla="*/ 17780 h 1186180"/>
              <a:gd name="connsiteX2" fmla="*/ 1249680 w 2039620"/>
              <a:gd name="connsiteY2" fmla="*/ 63500 h 1186180"/>
              <a:gd name="connsiteX3" fmla="*/ 1844040 w 2039620"/>
              <a:gd name="connsiteY3" fmla="*/ 398780 h 1186180"/>
              <a:gd name="connsiteX4" fmla="*/ 2026920 w 2039620"/>
              <a:gd name="connsiteY4" fmla="*/ 962660 h 1186180"/>
              <a:gd name="connsiteX5" fmla="*/ 1920240 w 2039620"/>
              <a:gd name="connsiteY5" fmla="*/ 1176020 h 1186180"/>
              <a:gd name="connsiteX6" fmla="*/ 1569720 w 2039620"/>
              <a:gd name="connsiteY6" fmla="*/ 901700 h 1186180"/>
              <a:gd name="connsiteX7" fmla="*/ 1310640 w 2039620"/>
              <a:gd name="connsiteY7" fmla="*/ 627380 h 1186180"/>
              <a:gd name="connsiteX8" fmla="*/ 792480 w 2039620"/>
              <a:gd name="connsiteY8" fmla="*/ 520700 h 1186180"/>
              <a:gd name="connsiteX9" fmla="*/ 426720 w 2039620"/>
              <a:gd name="connsiteY9" fmla="*/ 535940 h 1186180"/>
              <a:gd name="connsiteX10" fmla="*/ 60960 w 2039620"/>
              <a:gd name="connsiteY10" fmla="*/ 520700 h 1186180"/>
              <a:gd name="connsiteX11" fmla="*/ 106680 w 2039620"/>
              <a:gd name="connsiteY11" fmla="*/ 154940 h 1186180"/>
              <a:gd name="connsiteX0" fmla="*/ 106680 w 2039620"/>
              <a:gd name="connsiteY0" fmla="*/ 154940 h 1186180"/>
              <a:gd name="connsiteX1" fmla="*/ 548640 w 2039620"/>
              <a:gd name="connsiteY1" fmla="*/ 17780 h 1186180"/>
              <a:gd name="connsiteX2" fmla="*/ 1249680 w 2039620"/>
              <a:gd name="connsiteY2" fmla="*/ 63500 h 1186180"/>
              <a:gd name="connsiteX3" fmla="*/ 1844040 w 2039620"/>
              <a:gd name="connsiteY3" fmla="*/ 398780 h 1186180"/>
              <a:gd name="connsiteX4" fmla="*/ 2026920 w 2039620"/>
              <a:gd name="connsiteY4" fmla="*/ 962660 h 1186180"/>
              <a:gd name="connsiteX5" fmla="*/ 1920240 w 2039620"/>
              <a:gd name="connsiteY5" fmla="*/ 1176020 h 1186180"/>
              <a:gd name="connsiteX6" fmla="*/ 1569720 w 2039620"/>
              <a:gd name="connsiteY6" fmla="*/ 901700 h 1186180"/>
              <a:gd name="connsiteX7" fmla="*/ 1310640 w 2039620"/>
              <a:gd name="connsiteY7" fmla="*/ 627380 h 1186180"/>
              <a:gd name="connsiteX8" fmla="*/ 730404 w 2039620"/>
              <a:gd name="connsiteY8" fmla="*/ 422272 h 1186180"/>
              <a:gd name="connsiteX9" fmla="*/ 426720 w 2039620"/>
              <a:gd name="connsiteY9" fmla="*/ 535940 h 1186180"/>
              <a:gd name="connsiteX10" fmla="*/ 60960 w 2039620"/>
              <a:gd name="connsiteY10" fmla="*/ 520700 h 1186180"/>
              <a:gd name="connsiteX11" fmla="*/ 106680 w 2039620"/>
              <a:gd name="connsiteY11" fmla="*/ 154940 h 1186180"/>
              <a:gd name="connsiteX0" fmla="*/ 81280 w 2014220"/>
              <a:gd name="connsiteY0" fmla="*/ 154940 h 1186180"/>
              <a:gd name="connsiteX1" fmla="*/ 523240 w 2014220"/>
              <a:gd name="connsiteY1" fmla="*/ 17780 h 1186180"/>
              <a:gd name="connsiteX2" fmla="*/ 1224280 w 2014220"/>
              <a:gd name="connsiteY2" fmla="*/ 63500 h 1186180"/>
              <a:gd name="connsiteX3" fmla="*/ 1818640 w 2014220"/>
              <a:gd name="connsiteY3" fmla="*/ 398780 h 1186180"/>
              <a:gd name="connsiteX4" fmla="*/ 2001520 w 2014220"/>
              <a:gd name="connsiteY4" fmla="*/ 962660 h 1186180"/>
              <a:gd name="connsiteX5" fmla="*/ 1894840 w 2014220"/>
              <a:gd name="connsiteY5" fmla="*/ 1176020 h 1186180"/>
              <a:gd name="connsiteX6" fmla="*/ 1544320 w 2014220"/>
              <a:gd name="connsiteY6" fmla="*/ 901700 h 1186180"/>
              <a:gd name="connsiteX7" fmla="*/ 1285240 w 2014220"/>
              <a:gd name="connsiteY7" fmla="*/ 627380 h 1186180"/>
              <a:gd name="connsiteX8" fmla="*/ 705004 w 2014220"/>
              <a:gd name="connsiteY8" fmla="*/ 422272 h 1186180"/>
              <a:gd name="connsiteX9" fmla="*/ 291568 w 2014220"/>
              <a:gd name="connsiteY9" fmla="*/ 485931 h 1186180"/>
              <a:gd name="connsiteX10" fmla="*/ 35560 w 2014220"/>
              <a:gd name="connsiteY10" fmla="*/ 520700 h 1186180"/>
              <a:gd name="connsiteX11" fmla="*/ 81280 w 2014220"/>
              <a:gd name="connsiteY11" fmla="*/ 154940 h 1186180"/>
              <a:gd name="connsiteX0" fmla="*/ 81280 w 2014220"/>
              <a:gd name="connsiteY0" fmla="*/ 154940 h 1186180"/>
              <a:gd name="connsiteX1" fmla="*/ 523240 w 2014220"/>
              <a:gd name="connsiteY1" fmla="*/ 17780 h 1186180"/>
              <a:gd name="connsiteX2" fmla="*/ 1224280 w 2014220"/>
              <a:gd name="connsiteY2" fmla="*/ 63500 h 1186180"/>
              <a:gd name="connsiteX3" fmla="*/ 1818640 w 2014220"/>
              <a:gd name="connsiteY3" fmla="*/ 398780 h 1186180"/>
              <a:gd name="connsiteX4" fmla="*/ 2001520 w 2014220"/>
              <a:gd name="connsiteY4" fmla="*/ 962660 h 1186180"/>
              <a:gd name="connsiteX5" fmla="*/ 1894840 w 2014220"/>
              <a:gd name="connsiteY5" fmla="*/ 1176020 h 1186180"/>
              <a:gd name="connsiteX6" fmla="*/ 1544320 w 2014220"/>
              <a:gd name="connsiteY6" fmla="*/ 901700 h 1186180"/>
              <a:gd name="connsiteX7" fmla="*/ 1285240 w 2014220"/>
              <a:gd name="connsiteY7" fmla="*/ 627380 h 1186180"/>
              <a:gd name="connsiteX8" fmla="*/ 705004 w 2014220"/>
              <a:gd name="connsiteY8" fmla="*/ 358613 h 1186180"/>
              <a:gd name="connsiteX9" fmla="*/ 291568 w 2014220"/>
              <a:gd name="connsiteY9" fmla="*/ 485931 h 1186180"/>
              <a:gd name="connsiteX10" fmla="*/ 35560 w 2014220"/>
              <a:gd name="connsiteY10" fmla="*/ 520700 h 1186180"/>
              <a:gd name="connsiteX11" fmla="*/ 81280 w 2014220"/>
              <a:gd name="connsiteY11" fmla="*/ 154940 h 1186180"/>
              <a:gd name="connsiteX0" fmla="*/ 81280 w 2014220"/>
              <a:gd name="connsiteY0" fmla="*/ 154940 h 1186180"/>
              <a:gd name="connsiteX1" fmla="*/ 523240 w 2014220"/>
              <a:gd name="connsiteY1" fmla="*/ 17780 h 1186180"/>
              <a:gd name="connsiteX2" fmla="*/ 1224280 w 2014220"/>
              <a:gd name="connsiteY2" fmla="*/ 63500 h 1186180"/>
              <a:gd name="connsiteX3" fmla="*/ 1818640 w 2014220"/>
              <a:gd name="connsiteY3" fmla="*/ 398780 h 1186180"/>
              <a:gd name="connsiteX4" fmla="*/ 2001520 w 2014220"/>
              <a:gd name="connsiteY4" fmla="*/ 962660 h 1186180"/>
              <a:gd name="connsiteX5" fmla="*/ 1894840 w 2014220"/>
              <a:gd name="connsiteY5" fmla="*/ 1176020 h 1186180"/>
              <a:gd name="connsiteX6" fmla="*/ 1544320 w 2014220"/>
              <a:gd name="connsiteY6" fmla="*/ 901700 h 1186180"/>
              <a:gd name="connsiteX7" fmla="*/ 1325159 w 2014220"/>
              <a:gd name="connsiteY7" fmla="*/ 613249 h 1186180"/>
              <a:gd name="connsiteX8" fmla="*/ 705004 w 2014220"/>
              <a:gd name="connsiteY8" fmla="*/ 358613 h 1186180"/>
              <a:gd name="connsiteX9" fmla="*/ 291568 w 2014220"/>
              <a:gd name="connsiteY9" fmla="*/ 485931 h 1186180"/>
              <a:gd name="connsiteX10" fmla="*/ 35560 w 2014220"/>
              <a:gd name="connsiteY10" fmla="*/ 520700 h 1186180"/>
              <a:gd name="connsiteX11" fmla="*/ 81280 w 2014220"/>
              <a:gd name="connsiteY11" fmla="*/ 154940 h 1186180"/>
              <a:gd name="connsiteX0" fmla="*/ 81280 w 2041702"/>
              <a:gd name="connsiteY0" fmla="*/ 180075 h 1211315"/>
              <a:gd name="connsiteX1" fmla="*/ 523240 w 2041702"/>
              <a:gd name="connsiteY1" fmla="*/ 42915 h 1211315"/>
              <a:gd name="connsiteX2" fmla="*/ 1224280 w 2041702"/>
              <a:gd name="connsiteY2" fmla="*/ 88635 h 1211315"/>
              <a:gd name="connsiteX3" fmla="*/ 1653746 w 2041702"/>
              <a:gd name="connsiteY3" fmla="*/ 574725 h 1211315"/>
              <a:gd name="connsiteX4" fmla="*/ 2001520 w 2041702"/>
              <a:gd name="connsiteY4" fmla="*/ 987795 h 1211315"/>
              <a:gd name="connsiteX5" fmla="*/ 1894840 w 2041702"/>
              <a:gd name="connsiteY5" fmla="*/ 1201155 h 1211315"/>
              <a:gd name="connsiteX6" fmla="*/ 1544320 w 2041702"/>
              <a:gd name="connsiteY6" fmla="*/ 926835 h 1211315"/>
              <a:gd name="connsiteX7" fmla="*/ 1325159 w 2041702"/>
              <a:gd name="connsiteY7" fmla="*/ 638384 h 1211315"/>
              <a:gd name="connsiteX8" fmla="*/ 705004 w 2041702"/>
              <a:gd name="connsiteY8" fmla="*/ 383748 h 1211315"/>
              <a:gd name="connsiteX9" fmla="*/ 291568 w 2041702"/>
              <a:gd name="connsiteY9" fmla="*/ 511066 h 1211315"/>
              <a:gd name="connsiteX10" fmla="*/ 35560 w 2041702"/>
              <a:gd name="connsiteY10" fmla="*/ 545835 h 1211315"/>
              <a:gd name="connsiteX11" fmla="*/ 81280 w 2041702"/>
              <a:gd name="connsiteY11" fmla="*/ 180075 h 1211315"/>
              <a:gd name="connsiteX0" fmla="*/ 81280 w 2041702"/>
              <a:gd name="connsiteY0" fmla="*/ 139276 h 1170516"/>
              <a:gd name="connsiteX1" fmla="*/ 523240 w 2041702"/>
              <a:gd name="connsiteY1" fmla="*/ 2116 h 1170516"/>
              <a:gd name="connsiteX2" fmla="*/ 1033590 w 2041702"/>
              <a:gd name="connsiteY2" fmla="*/ 151973 h 1170516"/>
              <a:gd name="connsiteX3" fmla="*/ 1653746 w 2041702"/>
              <a:gd name="connsiteY3" fmla="*/ 533926 h 1170516"/>
              <a:gd name="connsiteX4" fmla="*/ 2001520 w 2041702"/>
              <a:gd name="connsiteY4" fmla="*/ 946996 h 1170516"/>
              <a:gd name="connsiteX5" fmla="*/ 1894840 w 2041702"/>
              <a:gd name="connsiteY5" fmla="*/ 1160356 h 1170516"/>
              <a:gd name="connsiteX6" fmla="*/ 1544320 w 2041702"/>
              <a:gd name="connsiteY6" fmla="*/ 886036 h 1170516"/>
              <a:gd name="connsiteX7" fmla="*/ 1325159 w 2041702"/>
              <a:gd name="connsiteY7" fmla="*/ 597585 h 1170516"/>
              <a:gd name="connsiteX8" fmla="*/ 705004 w 2041702"/>
              <a:gd name="connsiteY8" fmla="*/ 342949 h 1170516"/>
              <a:gd name="connsiteX9" fmla="*/ 291568 w 2041702"/>
              <a:gd name="connsiteY9" fmla="*/ 470267 h 1170516"/>
              <a:gd name="connsiteX10" fmla="*/ 35560 w 2041702"/>
              <a:gd name="connsiteY10" fmla="*/ 505036 h 1170516"/>
              <a:gd name="connsiteX11" fmla="*/ 81280 w 2041702"/>
              <a:gd name="connsiteY11" fmla="*/ 139276 h 1170516"/>
              <a:gd name="connsiteX0" fmla="*/ 80768 w 2041190"/>
              <a:gd name="connsiteY0" fmla="*/ 116739 h 1147979"/>
              <a:gd name="connsiteX1" fmla="*/ 481830 w 2041190"/>
              <a:gd name="connsiteY1" fmla="*/ 2116 h 1147979"/>
              <a:gd name="connsiteX2" fmla="*/ 1033078 w 2041190"/>
              <a:gd name="connsiteY2" fmla="*/ 129436 h 1147979"/>
              <a:gd name="connsiteX3" fmla="*/ 1653234 w 2041190"/>
              <a:gd name="connsiteY3" fmla="*/ 511389 h 1147979"/>
              <a:gd name="connsiteX4" fmla="*/ 2001008 w 2041190"/>
              <a:gd name="connsiteY4" fmla="*/ 924459 h 1147979"/>
              <a:gd name="connsiteX5" fmla="*/ 1894328 w 2041190"/>
              <a:gd name="connsiteY5" fmla="*/ 1137819 h 1147979"/>
              <a:gd name="connsiteX6" fmla="*/ 1543808 w 2041190"/>
              <a:gd name="connsiteY6" fmla="*/ 863499 h 1147979"/>
              <a:gd name="connsiteX7" fmla="*/ 1324647 w 2041190"/>
              <a:gd name="connsiteY7" fmla="*/ 575048 h 1147979"/>
              <a:gd name="connsiteX8" fmla="*/ 704492 w 2041190"/>
              <a:gd name="connsiteY8" fmla="*/ 320412 h 1147979"/>
              <a:gd name="connsiteX9" fmla="*/ 291056 w 2041190"/>
              <a:gd name="connsiteY9" fmla="*/ 447730 h 1147979"/>
              <a:gd name="connsiteX10" fmla="*/ 35048 w 2041190"/>
              <a:gd name="connsiteY10" fmla="*/ 482499 h 1147979"/>
              <a:gd name="connsiteX11" fmla="*/ 80768 w 2041190"/>
              <a:gd name="connsiteY11" fmla="*/ 116739 h 1147979"/>
              <a:gd name="connsiteX0" fmla="*/ 45937 w 2006359"/>
              <a:gd name="connsiteY0" fmla="*/ 116739 h 1147979"/>
              <a:gd name="connsiteX1" fmla="*/ 446999 w 2006359"/>
              <a:gd name="connsiteY1" fmla="*/ 2116 h 1147979"/>
              <a:gd name="connsiteX2" fmla="*/ 998247 w 2006359"/>
              <a:gd name="connsiteY2" fmla="*/ 129436 h 1147979"/>
              <a:gd name="connsiteX3" fmla="*/ 1618403 w 2006359"/>
              <a:gd name="connsiteY3" fmla="*/ 511389 h 1147979"/>
              <a:gd name="connsiteX4" fmla="*/ 1966177 w 2006359"/>
              <a:gd name="connsiteY4" fmla="*/ 924459 h 1147979"/>
              <a:gd name="connsiteX5" fmla="*/ 1859497 w 2006359"/>
              <a:gd name="connsiteY5" fmla="*/ 1137819 h 1147979"/>
              <a:gd name="connsiteX6" fmla="*/ 1508977 w 2006359"/>
              <a:gd name="connsiteY6" fmla="*/ 863499 h 1147979"/>
              <a:gd name="connsiteX7" fmla="*/ 1289816 w 2006359"/>
              <a:gd name="connsiteY7" fmla="*/ 575048 h 1147979"/>
              <a:gd name="connsiteX8" fmla="*/ 669661 w 2006359"/>
              <a:gd name="connsiteY8" fmla="*/ 320412 h 1147979"/>
              <a:gd name="connsiteX9" fmla="*/ 256225 w 2006359"/>
              <a:gd name="connsiteY9" fmla="*/ 447730 h 1147979"/>
              <a:gd name="connsiteX10" fmla="*/ 171375 w 2006359"/>
              <a:gd name="connsiteY10" fmla="*/ 447729 h 1147979"/>
              <a:gd name="connsiteX11" fmla="*/ 45937 w 2006359"/>
              <a:gd name="connsiteY11" fmla="*/ 116739 h 1147979"/>
              <a:gd name="connsiteX0" fmla="*/ 45937 w 2006359"/>
              <a:gd name="connsiteY0" fmla="*/ 116739 h 1147979"/>
              <a:gd name="connsiteX1" fmla="*/ 446999 w 2006359"/>
              <a:gd name="connsiteY1" fmla="*/ 2116 h 1147979"/>
              <a:gd name="connsiteX2" fmla="*/ 998247 w 2006359"/>
              <a:gd name="connsiteY2" fmla="*/ 129436 h 1147979"/>
              <a:gd name="connsiteX3" fmla="*/ 1618403 w 2006359"/>
              <a:gd name="connsiteY3" fmla="*/ 511389 h 1147979"/>
              <a:gd name="connsiteX4" fmla="*/ 1966177 w 2006359"/>
              <a:gd name="connsiteY4" fmla="*/ 924459 h 1147979"/>
              <a:gd name="connsiteX5" fmla="*/ 1859497 w 2006359"/>
              <a:gd name="connsiteY5" fmla="*/ 1137819 h 1147979"/>
              <a:gd name="connsiteX6" fmla="*/ 1508977 w 2006359"/>
              <a:gd name="connsiteY6" fmla="*/ 863499 h 1147979"/>
              <a:gd name="connsiteX7" fmla="*/ 1289816 w 2006359"/>
              <a:gd name="connsiteY7" fmla="*/ 575048 h 1147979"/>
              <a:gd name="connsiteX8" fmla="*/ 669661 w 2006359"/>
              <a:gd name="connsiteY8" fmla="*/ 320412 h 1147979"/>
              <a:gd name="connsiteX9" fmla="*/ 171375 w 2006359"/>
              <a:gd name="connsiteY9" fmla="*/ 447729 h 1147979"/>
              <a:gd name="connsiteX10" fmla="*/ 45937 w 2006359"/>
              <a:gd name="connsiteY10" fmla="*/ 116739 h 1147979"/>
              <a:gd name="connsiteX0" fmla="*/ 45937 w 2006359"/>
              <a:gd name="connsiteY0" fmla="*/ 116739 h 1147979"/>
              <a:gd name="connsiteX1" fmla="*/ 446999 w 2006359"/>
              <a:gd name="connsiteY1" fmla="*/ 2116 h 1147979"/>
              <a:gd name="connsiteX2" fmla="*/ 998247 w 2006359"/>
              <a:gd name="connsiteY2" fmla="*/ 129436 h 1147979"/>
              <a:gd name="connsiteX3" fmla="*/ 1618403 w 2006359"/>
              <a:gd name="connsiteY3" fmla="*/ 511389 h 1147979"/>
              <a:gd name="connsiteX4" fmla="*/ 1966177 w 2006359"/>
              <a:gd name="connsiteY4" fmla="*/ 924459 h 1147979"/>
              <a:gd name="connsiteX5" fmla="*/ 1859497 w 2006359"/>
              <a:gd name="connsiteY5" fmla="*/ 1137819 h 1147979"/>
              <a:gd name="connsiteX6" fmla="*/ 1508977 w 2006359"/>
              <a:gd name="connsiteY6" fmla="*/ 863499 h 1147979"/>
              <a:gd name="connsiteX7" fmla="*/ 1289816 w 2006359"/>
              <a:gd name="connsiteY7" fmla="*/ 575048 h 1147979"/>
              <a:gd name="connsiteX8" fmla="*/ 669661 w 2006359"/>
              <a:gd name="connsiteY8" fmla="*/ 320412 h 1147979"/>
              <a:gd name="connsiteX9" fmla="*/ 171375 w 2006359"/>
              <a:gd name="connsiteY9" fmla="*/ 384070 h 1147979"/>
              <a:gd name="connsiteX10" fmla="*/ 45937 w 2006359"/>
              <a:gd name="connsiteY10" fmla="*/ 116739 h 1147979"/>
              <a:gd name="connsiteX0" fmla="*/ 45937 w 2006359"/>
              <a:gd name="connsiteY0" fmla="*/ 116739 h 1147979"/>
              <a:gd name="connsiteX1" fmla="*/ 446999 w 2006359"/>
              <a:gd name="connsiteY1" fmla="*/ 2116 h 1147979"/>
              <a:gd name="connsiteX2" fmla="*/ 998247 w 2006359"/>
              <a:gd name="connsiteY2" fmla="*/ 129436 h 1147979"/>
              <a:gd name="connsiteX3" fmla="*/ 1618403 w 2006359"/>
              <a:gd name="connsiteY3" fmla="*/ 511389 h 1147979"/>
              <a:gd name="connsiteX4" fmla="*/ 1966177 w 2006359"/>
              <a:gd name="connsiteY4" fmla="*/ 924459 h 1147979"/>
              <a:gd name="connsiteX5" fmla="*/ 1859497 w 2006359"/>
              <a:gd name="connsiteY5" fmla="*/ 1137819 h 1147979"/>
              <a:gd name="connsiteX6" fmla="*/ 1508977 w 2006359"/>
              <a:gd name="connsiteY6" fmla="*/ 863499 h 1147979"/>
              <a:gd name="connsiteX7" fmla="*/ 1289816 w 2006359"/>
              <a:gd name="connsiteY7" fmla="*/ 575048 h 1147979"/>
              <a:gd name="connsiteX8" fmla="*/ 669661 w 2006359"/>
              <a:gd name="connsiteY8" fmla="*/ 320412 h 1147979"/>
              <a:gd name="connsiteX9" fmla="*/ 584811 w 2006359"/>
              <a:gd name="connsiteY9" fmla="*/ 256752 h 1147979"/>
              <a:gd name="connsiteX10" fmla="*/ 171375 w 2006359"/>
              <a:gd name="connsiteY10" fmla="*/ 384070 h 1147979"/>
              <a:gd name="connsiteX11" fmla="*/ 45937 w 2006359"/>
              <a:gd name="connsiteY11" fmla="*/ 116739 h 1147979"/>
              <a:gd name="connsiteX0" fmla="*/ 45937 w 1934209"/>
              <a:gd name="connsiteY0" fmla="*/ 116739 h 1153403"/>
              <a:gd name="connsiteX1" fmla="*/ 446999 w 1934209"/>
              <a:gd name="connsiteY1" fmla="*/ 2116 h 1153403"/>
              <a:gd name="connsiteX2" fmla="*/ 998247 w 1934209"/>
              <a:gd name="connsiteY2" fmla="*/ 129436 h 1153403"/>
              <a:gd name="connsiteX3" fmla="*/ 1618403 w 1934209"/>
              <a:gd name="connsiteY3" fmla="*/ 511389 h 1153403"/>
              <a:gd name="connsiteX4" fmla="*/ 1894027 w 1934209"/>
              <a:gd name="connsiteY4" fmla="*/ 957002 h 1153403"/>
              <a:gd name="connsiteX5" fmla="*/ 1859497 w 1934209"/>
              <a:gd name="connsiteY5" fmla="*/ 1137819 h 1153403"/>
              <a:gd name="connsiteX6" fmla="*/ 1508977 w 1934209"/>
              <a:gd name="connsiteY6" fmla="*/ 863499 h 1153403"/>
              <a:gd name="connsiteX7" fmla="*/ 1289816 w 1934209"/>
              <a:gd name="connsiteY7" fmla="*/ 575048 h 1153403"/>
              <a:gd name="connsiteX8" fmla="*/ 669661 w 1934209"/>
              <a:gd name="connsiteY8" fmla="*/ 320412 h 1153403"/>
              <a:gd name="connsiteX9" fmla="*/ 584811 w 1934209"/>
              <a:gd name="connsiteY9" fmla="*/ 256752 h 1153403"/>
              <a:gd name="connsiteX10" fmla="*/ 171375 w 1934209"/>
              <a:gd name="connsiteY10" fmla="*/ 384070 h 1153403"/>
              <a:gd name="connsiteX11" fmla="*/ 45937 w 1934209"/>
              <a:gd name="connsiteY11" fmla="*/ 116739 h 11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209" h="1153403">
                <a:moveTo>
                  <a:pt x="45937" y="116739"/>
                </a:moveTo>
                <a:cubicBezTo>
                  <a:pt x="91874" y="53080"/>
                  <a:pt x="288281" y="0"/>
                  <a:pt x="446999" y="2116"/>
                </a:cubicBezTo>
                <a:cubicBezTo>
                  <a:pt x="605717" y="4232"/>
                  <a:pt x="803013" y="44557"/>
                  <a:pt x="998247" y="129436"/>
                </a:cubicBezTo>
                <a:cubicBezTo>
                  <a:pt x="1193481" y="214315"/>
                  <a:pt x="1469106" y="373461"/>
                  <a:pt x="1618403" y="511389"/>
                </a:cubicBezTo>
                <a:cubicBezTo>
                  <a:pt x="1767700" y="649317"/>
                  <a:pt x="1853845" y="852597"/>
                  <a:pt x="1894027" y="957002"/>
                </a:cubicBezTo>
                <a:cubicBezTo>
                  <a:pt x="1934209" y="1061407"/>
                  <a:pt x="1923672" y="1153403"/>
                  <a:pt x="1859497" y="1137819"/>
                </a:cubicBezTo>
                <a:cubicBezTo>
                  <a:pt x="1795322" y="1122235"/>
                  <a:pt x="1603924" y="957294"/>
                  <a:pt x="1508977" y="863499"/>
                </a:cubicBezTo>
                <a:cubicBezTo>
                  <a:pt x="1414030" y="769704"/>
                  <a:pt x="1429702" y="665562"/>
                  <a:pt x="1289816" y="575048"/>
                </a:cubicBezTo>
                <a:cubicBezTo>
                  <a:pt x="1149930" y="484534"/>
                  <a:pt x="787162" y="373461"/>
                  <a:pt x="669661" y="320412"/>
                </a:cubicBezTo>
                <a:cubicBezTo>
                  <a:pt x="552160" y="267363"/>
                  <a:pt x="667859" y="246142"/>
                  <a:pt x="584811" y="256752"/>
                </a:cubicBezTo>
                <a:cubicBezTo>
                  <a:pt x="501763" y="267362"/>
                  <a:pt x="261187" y="407405"/>
                  <a:pt x="171375" y="384070"/>
                </a:cubicBezTo>
                <a:cubicBezTo>
                  <a:pt x="81563" y="360735"/>
                  <a:pt x="0" y="180398"/>
                  <a:pt x="45937" y="116739"/>
                </a:cubicBezTo>
                <a:close/>
              </a:path>
            </a:pathLst>
          </a:cu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879834" y="2006598"/>
            <a:ext cx="2463566" cy="2863968"/>
          </a:xfrm>
          <a:custGeom>
            <a:avLst/>
            <a:gdLst>
              <a:gd name="connsiteX0" fmla="*/ 568960 w 848360"/>
              <a:gd name="connsiteY0" fmla="*/ 1587500 h 1635760"/>
              <a:gd name="connsiteX1" fmla="*/ 142240 w 848360"/>
              <a:gd name="connsiteY1" fmla="*/ 1343660 h 1635760"/>
              <a:gd name="connsiteX2" fmla="*/ 203200 w 848360"/>
              <a:gd name="connsiteY2" fmla="*/ 795020 h 1635760"/>
              <a:gd name="connsiteX3" fmla="*/ 20320 w 848360"/>
              <a:gd name="connsiteY3" fmla="*/ 459740 h 1635760"/>
              <a:gd name="connsiteX4" fmla="*/ 81280 w 848360"/>
              <a:gd name="connsiteY4" fmla="*/ 215900 h 1635760"/>
              <a:gd name="connsiteX5" fmla="*/ 416560 w 848360"/>
              <a:gd name="connsiteY5" fmla="*/ 2540 h 1635760"/>
              <a:gd name="connsiteX6" fmla="*/ 751840 w 848360"/>
              <a:gd name="connsiteY6" fmla="*/ 200660 h 1635760"/>
              <a:gd name="connsiteX7" fmla="*/ 843280 w 848360"/>
              <a:gd name="connsiteY7" fmla="*/ 718820 h 1635760"/>
              <a:gd name="connsiteX8" fmla="*/ 721360 w 848360"/>
              <a:gd name="connsiteY8" fmla="*/ 1313180 h 1635760"/>
              <a:gd name="connsiteX9" fmla="*/ 736600 w 848360"/>
              <a:gd name="connsiteY9" fmla="*/ 1587500 h 1635760"/>
              <a:gd name="connsiteX10" fmla="*/ 568960 w 848360"/>
              <a:gd name="connsiteY10" fmla="*/ 1587500 h 1635760"/>
              <a:gd name="connsiteX0" fmla="*/ 568960 w 848360"/>
              <a:gd name="connsiteY0" fmla="*/ 1587500 h 1657528"/>
              <a:gd name="connsiteX1" fmla="*/ 442973 w 848360"/>
              <a:gd name="connsiteY1" fmla="*/ 1167331 h 1657528"/>
              <a:gd name="connsiteX2" fmla="*/ 203200 w 848360"/>
              <a:gd name="connsiteY2" fmla="*/ 795020 h 1657528"/>
              <a:gd name="connsiteX3" fmla="*/ 20320 w 848360"/>
              <a:gd name="connsiteY3" fmla="*/ 459740 h 1657528"/>
              <a:gd name="connsiteX4" fmla="*/ 81280 w 848360"/>
              <a:gd name="connsiteY4" fmla="*/ 215900 h 1657528"/>
              <a:gd name="connsiteX5" fmla="*/ 416560 w 848360"/>
              <a:gd name="connsiteY5" fmla="*/ 2540 h 1657528"/>
              <a:gd name="connsiteX6" fmla="*/ 751840 w 848360"/>
              <a:gd name="connsiteY6" fmla="*/ 200660 h 1657528"/>
              <a:gd name="connsiteX7" fmla="*/ 843280 w 848360"/>
              <a:gd name="connsiteY7" fmla="*/ 718820 h 1657528"/>
              <a:gd name="connsiteX8" fmla="*/ 721360 w 848360"/>
              <a:gd name="connsiteY8" fmla="*/ 1313180 h 1657528"/>
              <a:gd name="connsiteX9" fmla="*/ 736600 w 848360"/>
              <a:gd name="connsiteY9" fmla="*/ 1587500 h 1657528"/>
              <a:gd name="connsiteX10" fmla="*/ 568960 w 848360"/>
              <a:gd name="connsiteY10" fmla="*/ 1587500 h 1657528"/>
              <a:gd name="connsiteX0" fmla="*/ 588787 w 868187"/>
              <a:gd name="connsiteY0" fmla="*/ 1587500 h 1657528"/>
              <a:gd name="connsiteX1" fmla="*/ 462800 w 868187"/>
              <a:gd name="connsiteY1" fmla="*/ 1167331 h 1657528"/>
              <a:gd name="connsiteX2" fmla="*/ 341989 w 868187"/>
              <a:gd name="connsiteY2" fmla="*/ 583665 h 1657528"/>
              <a:gd name="connsiteX3" fmla="*/ 40147 w 868187"/>
              <a:gd name="connsiteY3" fmla="*/ 459740 h 1657528"/>
              <a:gd name="connsiteX4" fmla="*/ 101107 w 868187"/>
              <a:gd name="connsiteY4" fmla="*/ 215900 h 1657528"/>
              <a:gd name="connsiteX5" fmla="*/ 436387 w 868187"/>
              <a:gd name="connsiteY5" fmla="*/ 2540 h 1657528"/>
              <a:gd name="connsiteX6" fmla="*/ 771667 w 868187"/>
              <a:gd name="connsiteY6" fmla="*/ 200660 h 1657528"/>
              <a:gd name="connsiteX7" fmla="*/ 863107 w 868187"/>
              <a:gd name="connsiteY7" fmla="*/ 718820 h 1657528"/>
              <a:gd name="connsiteX8" fmla="*/ 741187 w 868187"/>
              <a:gd name="connsiteY8" fmla="*/ 1313180 h 1657528"/>
              <a:gd name="connsiteX9" fmla="*/ 756427 w 868187"/>
              <a:gd name="connsiteY9" fmla="*/ 1587500 h 1657528"/>
              <a:gd name="connsiteX10" fmla="*/ 588787 w 868187"/>
              <a:gd name="connsiteY10" fmla="*/ 1587500 h 1657528"/>
              <a:gd name="connsiteX0" fmla="*/ 530260 w 809660"/>
              <a:gd name="connsiteY0" fmla="*/ 1587500 h 1657528"/>
              <a:gd name="connsiteX1" fmla="*/ 404273 w 809660"/>
              <a:gd name="connsiteY1" fmla="*/ 1167331 h 1657528"/>
              <a:gd name="connsiteX2" fmla="*/ 283462 w 809660"/>
              <a:gd name="connsiteY2" fmla="*/ 583665 h 1657528"/>
              <a:gd name="connsiteX3" fmla="*/ 122382 w 809660"/>
              <a:gd name="connsiteY3" fmla="*/ 224487 h 1657528"/>
              <a:gd name="connsiteX4" fmla="*/ 42580 w 809660"/>
              <a:gd name="connsiteY4" fmla="*/ 215900 h 1657528"/>
              <a:gd name="connsiteX5" fmla="*/ 377860 w 809660"/>
              <a:gd name="connsiteY5" fmla="*/ 2540 h 1657528"/>
              <a:gd name="connsiteX6" fmla="*/ 713140 w 809660"/>
              <a:gd name="connsiteY6" fmla="*/ 200660 h 1657528"/>
              <a:gd name="connsiteX7" fmla="*/ 804580 w 809660"/>
              <a:gd name="connsiteY7" fmla="*/ 718820 h 1657528"/>
              <a:gd name="connsiteX8" fmla="*/ 682660 w 809660"/>
              <a:gd name="connsiteY8" fmla="*/ 1313180 h 1657528"/>
              <a:gd name="connsiteX9" fmla="*/ 697900 w 809660"/>
              <a:gd name="connsiteY9" fmla="*/ 1587500 h 1657528"/>
              <a:gd name="connsiteX10" fmla="*/ 530260 w 809660"/>
              <a:gd name="connsiteY10" fmla="*/ 1587500 h 1657528"/>
              <a:gd name="connsiteX0" fmla="*/ 1083422 w 1473966"/>
              <a:gd name="connsiteY0" fmla="*/ 1545143 h 1615171"/>
              <a:gd name="connsiteX1" fmla="*/ 957435 w 1473966"/>
              <a:gd name="connsiteY1" fmla="*/ 1124974 h 1615171"/>
              <a:gd name="connsiteX2" fmla="*/ 836624 w 1473966"/>
              <a:gd name="connsiteY2" fmla="*/ 541308 h 1615171"/>
              <a:gd name="connsiteX3" fmla="*/ 675544 w 1473966"/>
              <a:gd name="connsiteY3" fmla="*/ 182130 h 1615171"/>
              <a:gd name="connsiteX4" fmla="*/ 595742 w 1473966"/>
              <a:gd name="connsiteY4" fmla="*/ 173543 h 1615171"/>
              <a:gd name="connsiteX5" fmla="*/ 111760 w 1473966"/>
              <a:gd name="connsiteY5" fmla="*/ 2540 h 1615171"/>
              <a:gd name="connsiteX6" fmla="*/ 1266302 w 1473966"/>
              <a:gd name="connsiteY6" fmla="*/ 158303 h 1615171"/>
              <a:gd name="connsiteX7" fmla="*/ 1357742 w 1473966"/>
              <a:gd name="connsiteY7" fmla="*/ 676463 h 1615171"/>
              <a:gd name="connsiteX8" fmla="*/ 1235822 w 1473966"/>
              <a:gd name="connsiteY8" fmla="*/ 1270823 h 1615171"/>
              <a:gd name="connsiteX9" fmla="*/ 1251062 w 1473966"/>
              <a:gd name="connsiteY9" fmla="*/ 1545143 h 1615171"/>
              <a:gd name="connsiteX10" fmla="*/ 1083422 w 1473966"/>
              <a:gd name="connsiteY10" fmla="*/ 1545143 h 1615171"/>
              <a:gd name="connsiteX0" fmla="*/ 984962 w 1352662"/>
              <a:gd name="connsiteY0" fmla="*/ 1654924 h 1724952"/>
              <a:gd name="connsiteX1" fmla="*/ 858975 w 1352662"/>
              <a:gd name="connsiteY1" fmla="*/ 1234755 h 1724952"/>
              <a:gd name="connsiteX2" fmla="*/ 738164 w 1352662"/>
              <a:gd name="connsiteY2" fmla="*/ 651089 h 1724952"/>
              <a:gd name="connsiteX3" fmla="*/ 577084 w 1352662"/>
              <a:gd name="connsiteY3" fmla="*/ 291911 h 1724952"/>
              <a:gd name="connsiteX4" fmla="*/ 497282 w 1352662"/>
              <a:gd name="connsiteY4" fmla="*/ 283324 h 1724952"/>
              <a:gd name="connsiteX5" fmla="*/ 13300 w 1352662"/>
              <a:gd name="connsiteY5" fmla="*/ 112321 h 1724952"/>
              <a:gd name="connsiteX6" fmla="*/ 577084 w 1352662"/>
              <a:gd name="connsiteY6" fmla="*/ 112320 h 1724952"/>
              <a:gd name="connsiteX7" fmla="*/ 1259282 w 1352662"/>
              <a:gd name="connsiteY7" fmla="*/ 786244 h 1724952"/>
              <a:gd name="connsiteX8" fmla="*/ 1137362 w 1352662"/>
              <a:gd name="connsiteY8" fmla="*/ 1380604 h 1724952"/>
              <a:gd name="connsiteX9" fmla="*/ 1152602 w 1352662"/>
              <a:gd name="connsiteY9" fmla="*/ 1654924 h 1724952"/>
              <a:gd name="connsiteX10" fmla="*/ 984962 w 1352662"/>
              <a:gd name="connsiteY10" fmla="*/ 1654924 h 1724952"/>
              <a:gd name="connsiteX0" fmla="*/ 984962 w 1395328"/>
              <a:gd name="connsiteY0" fmla="*/ 1669813 h 1739841"/>
              <a:gd name="connsiteX1" fmla="*/ 858975 w 1395328"/>
              <a:gd name="connsiteY1" fmla="*/ 1249644 h 1739841"/>
              <a:gd name="connsiteX2" fmla="*/ 738164 w 1395328"/>
              <a:gd name="connsiteY2" fmla="*/ 665978 h 1739841"/>
              <a:gd name="connsiteX3" fmla="*/ 577084 w 1395328"/>
              <a:gd name="connsiteY3" fmla="*/ 306800 h 1739841"/>
              <a:gd name="connsiteX4" fmla="*/ 497282 w 1395328"/>
              <a:gd name="connsiteY4" fmla="*/ 298213 h 1739841"/>
              <a:gd name="connsiteX5" fmla="*/ 13300 w 1395328"/>
              <a:gd name="connsiteY5" fmla="*/ 127210 h 1739841"/>
              <a:gd name="connsiteX6" fmla="*/ 577084 w 1395328"/>
              <a:gd name="connsiteY6" fmla="*/ 127209 h 1739841"/>
              <a:gd name="connsiteX7" fmla="*/ 1301948 w 1395328"/>
              <a:gd name="connsiteY7" fmla="*/ 890465 h 1739841"/>
              <a:gd name="connsiteX8" fmla="*/ 1137362 w 1395328"/>
              <a:gd name="connsiteY8" fmla="*/ 1395493 h 1739841"/>
              <a:gd name="connsiteX9" fmla="*/ 1152602 w 1395328"/>
              <a:gd name="connsiteY9" fmla="*/ 1669813 h 1739841"/>
              <a:gd name="connsiteX10" fmla="*/ 984962 w 1395328"/>
              <a:gd name="connsiteY10" fmla="*/ 1669813 h 1739841"/>
              <a:gd name="connsiteX0" fmla="*/ 984962 w 1330895"/>
              <a:gd name="connsiteY0" fmla="*/ 1593488 h 1663516"/>
              <a:gd name="connsiteX1" fmla="*/ 858975 w 1330895"/>
              <a:gd name="connsiteY1" fmla="*/ 1173319 h 1663516"/>
              <a:gd name="connsiteX2" fmla="*/ 738164 w 1330895"/>
              <a:gd name="connsiteY2" fmla="*/ 589653 h 1663516"/>
              <a:gd name="connsiteX3" fmla="*/ 577084 w 1330895"/>
              <a:gd name="connsiteY3" fmla="*/ 230475 h 1663516"/>
              <a:gd name="connsiteX4" fmla="*/ 497282 w 1330895"/>
              <a:gd name="connsiteY4" fmla="*/ 221888 h 1663516"/>
              <a:gd name="connsiteX5" fmla="*/ 13300 w 1330895"/>
              <a:gd name="connsiteY5" fmla="*/ 50885 h 1663516"/>
              <a:gd name="connsiteX6" fmla="*/ 577084 w 1330895"/>
              <a:gd name="connsiteY6" fmla="*/ 50884 h 1663516"/>
              <a:gd name="connsiteX7" fmla="*/ 963678 w 1330895"/>
              <a:gd name="connsiteY7" fmla="*/ 356187 h 1663516"/>
              <a:gd name="connsiteX8" fmla="*/ 1301948 w 1330895"/>
              <a:gd name="connsiteY8" fmla="*/ 814140 h 1663516"/>
              <a:gd name="connsiteX9" fmla="*/ 1137362 w 1330895"/>
              <a:gd name="connsiteY9" fmla="*/ 1319168 h 1663516"/>
              <a:gd name="connsiteX10" fmla="*/ 1152602 w 1330895"/>
              <a:gd name="connsiteY10" fmla="*/ 1593488 h 1663516"/>
              <a:gd name="connsiteX11" fmla="*/ 984962 w 1330895"/>
              <a:gd name="connsiteY11" fmla="*/ 1593488 h 1663516"/>
              <a:gd name="connsiteX0" fmla="*/ 984962 w 1334922"/>
              <a:gd name="connsiteY0" fmla="*/ 1617433 h 1687461"/>
              <a:gd name="connsiteX1" fmla="*/ 858975 w 1334922"/>
              <a:gd name="connsiteY1" fmla="*/ 1197264 h 1687461"/>
              <a:gd name="connsiteX2" fmla="*/ 738164 w 1334922"/>
              <a:gd name="connsiteY2" fmla="*/ 613598 h 1687461"/>
              <a:gd name="connsiteX3" fmla="*/ 577084 w 1334922"/>
              <a:gd name="connsiteY3" fmla="*/ 254420 h 1687461"/>
              <a:gd name="connsiteX4" fmla="*/ 497282 w 1334922"/>
              <a:gd name="connsiteY4" fmla="*/ 245833 h 1687461"/>
              <a:gd name="connsiteX5" fmla="*/ 13300 w 1334922"/>
              <a:gd name="connsiteY5" fmla="*/ 74830 h 1687461"/>
              <a:gd name="connsiteX6" fmla="*/ 577084 w 1334922"/>
              <a:gd name="connsiteY6" fmla="*/ 74829 h 1687461"/>
              <a:gd name="connsiteX7" fmla="*/ 939516 w 1334922"/>
              <a:gd name="connsiteY7" fmla="*/ 523803 h 1687461"/>
              <a:gd name="connsiteX8" fmla="*/ 1301948 w 1334922"/>
              <a:gd name="connsiteY8" fmla="*/ 838085 h 1687461"/>
              <a:gd name="connsiteX9" fmla="*/ 1137362 w 1334922"/>
              <a:gd name="connsiteY9" fmla="*/ 1343113 h 1687461"/>
              <a:gd name="connsiteX10" fmla="*/ 1152602 w 1334922"/>
              <a:gd name="connsiteY10" fmla="*/ 1617433 h 1687461"/>
              <a:gd name="connsiteX11" fmla="*/ 984962 w 1334922"/>
              <a:gd name="connsiteY11" fmla="*/ 1617433 h 1687461"/>
              <a:gd name="connsiteX0" fmla="*/ 984962 w 1294652"/>
              <a:gd name="connsiteY0" fmla="*/ 1617433 h 1687461"/>
              <a:gd name="connsiteX1" fmla="*/ 858975 w 1294652"/>
              <a:gd name="connsiteY1" fmla="*/ 1197264 h 1687461"/>
              <a:gd name="connsiteX2" fmla="*/ 738164 w 1294652"/>
              <a:gd name="connsiteY2" fmla="*/ 613598 h 1687461"/>
              <a:gd name="connsiteX3" fmla="*/ 577084 w 1294652"/>
              <a:gd name="connsiteY3" fmla="*/ 254420 h 1687461"/>
              <a:gd name="connsiteX4" fmla="*/ 497282 w 1294652"/>
              <a:gd name="connsiteY4" fmla="*/ 245833 h 1687461"/>
              <a:gd name="connsiteX5" fmla="*/ 13300 w 1294652"/>
              <a:gd name="connsiteY5" fmla="*/ 74830 h 1687461"/>
              <a:gd name="connsiteX6" fmla="*/ 577084 w 1294652"/>
              <a:gd name="connsiteY6" fmla="*/ 74829 h 1687461"/>
              <a:gd name="connsiteX7" fmla="*/ 939516 w 1294652"/>
              <a:gd name="connsiteY7" fmla="*/ 523803 h 1687461"/>
              <a:gd name="connsiteX8" fmla="*/ 1261678 w 1294652"/>
              <a:gd name="connsiteY8" fmla="*/ 927879 h 1687461"/>
              <a:gd name="connsiteX9" fmla="*/ 1137362 w 1294652"/>
              <a:gd name="connsiteY9" fmla="*/ 1343113 h 1687461"/>
              <a:gd name="connsiteX10" fmla="*/ 1152602 w 1294652"/>
              <a:gd name="connsiteY10" fmla="*/ 1617433 h 1687461"/>
              <a:gd name="connsiteX11" fmla="*/ 984962 w 1294652"/>
              <a:gd name="connsiteY11" fmla="*/ 1617433 h 1687461"/>
              <a:gd name="connsiteX0" fmla="*/ 984962 w 1301948"/>
              <a:gd name="connsiteY0" fmla="*/ 1617433 h 1687461"/>
              <a:gd name="connsiteX1" fmla="*/ 858975 w 1301948"/>
              <a:gd name="connsiteY1" fmla="*/ 1197264 h 1687461"/>
              <a:gd name="connsiteX2" fmla="*/ 738164 w 1301948"/>
              <a:gd name="connsiteY2" fmla="*/ 613598 h 1687461"/>
              <a:gd name="connsiteX3" fmla="*/ 577084 w 1301948"/>
              <a:gd name="connsiteY3" fmla="*/ 254420 h 1687461"/>
              <a:gd name="connsiteX4" fmla="*/ 497282 w 1301948"/>
              <a:gd name="connsiteY4" fmla="*/ 245833 h 1687461"/>
              <a:gd name="connsiteX5" fmla="*/ 13300 w 1301948"/>
              <a:gd name="connsiteY5" fmla="*/ 74830 h 1687461"/>
              <a:gd name="connsiteX6" fmla="*/ 577084 w 1301948"/>
              <a:gd name="connsiteY6" fmla="*/ 74829 h 1687461"/>
              <a:gd name="connsiteX7" fmla="*/ 939516 w 1301948"/>
              <a:gd name="connsiteY7" fmla="*/ 523803 h 1687461"/>
              <a:gd name="connsiteX8" fmla="*/ 1261678 w 1301948"/>
              <a:gd name="connsiteY8" fmla="*/ 927879 h 1687461"/>
              <a:gd name="connsiteX9" fmla="*/ 1181137 w 1301948"/>
              <a:gd name="connsiteY9" fmla="*/ 1376853 h 1687461"/>
              <a:gd name="connsiteX10" fmla="*/ 1152602 w 1301948"/>
              <a:gd name="connsiteY10" fmla="*/ 1617433 h 1687461"/>
              <a:gd name="connsiteX11" fmla="*/ 984962 w 1301948"/>
              <a:gd name="connsiteY11" fmla="*/ 1617433 h 168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1948" h="1687461">
                <a:moveTo>
                  <a:pt x="984962" y="1617433"/>
                </a:moveTo>
                <a:cubicBezTo>
                  <a:pt x="936024" y="1547405"/>
                  <a:pt x="900108" y="1364570"/>
                  <a:pt x="858975" y="1197264"/>
                </a:cubicBezTo>
                <a:cubicBezTo>
                  <a:pt x="817842" y="1029958"/>
                  <a:pt x="785146" y="770739"/>
                  <a:pt x="738164" y="613598"/>
                </a:cubicBezTo>
                <a:cubicBezTo>
                  <a:pt x="691182" y="456457"/>
                  <a:pt x="617231" y="315714"/>
                  <a:pt x="577084" y="254420"/>
                </a:cubicBezTo>
                <a:cubicBezTo>
                  <a:pt x="536937" y="193126"/>
                  <a:pt x="591246" y="275765"/>
                  <a:pt x="497282" y="245833"/>
                </a:cubicBezTo>
                <a:cubicBezTo>
                  <a:pt x="403318" y="215901"/>
                  <a:pt x="0" y="103331"/>
                  <a:pt x="13300" y="74830"/>
                </a:cubicBezTo>
                <a:cubicBezTo>
                  <a:pt x="26600" y="46329"/>
                  <a:pt x="422715" y="0"/>
                  <a:pt x="577084" y="74829"/>
                </a:cubicBezTo>
                <a:cubicBezTo>
                  <a:pt x="731453" y="149658"/>
                  <a:pt x="825417" y="381628"/>
                  <a:pt x="939516" y="523803"/>
                </a:cubicBezTo>
                <a:cubicBezTo>
                  <a:pt x="1053615" y="665978"/>
                  <a:pt x="1221408" y="785704"/>
                  <a:pt x="1261678" y="927879"/>
                </a:cubicBezTo>
                <a:cubicBezTo>
                  <a:pt x="1301948" y="1070054"/>
                  <a:pt x="1199316" y="1261927"/>
                  <a:pt x="1181137" y="1376853"/>
                </a:cubicBezTo>
                <a:cubicBezTo>
                  <a:pt x="1162958" y="1491779"/>
                  <a:pt x="1185298" y="1577337"/>
                  <a:pt x="1152602" y="1617433"/>
                </a:cubicBezTo>
                <a:cubicBezTo>
                  <a:pt x="1119906" y="1657529"/>
                  <a:pt x="1033900" y="1687461"/>
                  <a:pt x="984962" y="1617433"/>
                </a:cubicBezTo>
                <a:close/>
              </a:path>
            </a:pathLst>
          </a:cu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Group 60"/>
          <p:cNvGrpSpPr/>
          <p:nvPr/>
        </p:nvGrpSpPr>
        <p:grpSpPr>
          <a:xfrm>
            <a:off x="4343400" y="2895600"/>
            <a:ext cx="4648200" cy="3905310"/>
            <a:chOff x="4343400" y="3657600"/>
            <a:chExt cx="3657600" cy="3139563"/>
          </a:xfrm>
        </p:grpSpPr>
        <p:grpSp>
          <p:nvGrpSpPr>
            <p:cNvPr id="54" name="Group 53"/>
            <p:cNvGrpSpPr/>
            <p:nvPr/>
          </p:nvGrpSpPr>
          <p:grpSpPr>
            <a:xfrm>
              <a:off x="4343400" y="3657600"/>
              <a:ext cx="3657600" cy="3139563"/>
              <a:chOff x="2005642" y="0"/>
              <a:chExt cx="6909758" cy="5513379"/>
            </a:xfrm>
          </p:grpSpPr>
          <p:pic>
            <p:nvPicPr>
              <p:cNvPr id="55" name="Picture 2" descr="http://galerainwater.com/blog/wp-content/uploads/2010/07/redwoods-gale-rainwater.jpg"/>
              <p:cNvPicPr>
                <a:picLocks noChangeAspect="1" noChangeArrowheads="1"/>
              </p:cNvPicPr>
              <p:nvPr/>
            </p:nvPicPr>
            <p:blipFill>
              <a:blip r:embed="rId4" cstate="print"/>
              <a:srcRect l="23093" r="3505" b="10974"/>
              <a:stretch>
                <a:fillRect/>
              </a:stretch>
            </p:blipFill>
            <p:spPr bwMode="auto">
              <a:xfrm>
                <a:off x="2133600" y="0"/>
                <a:ext cx="6781800" cy="5486400"/>
              </a:xfrm>
              <a:prstGeom prst="rect">
                <a:avLst/>
              </a:prstGeom>
              <a:noFill/>
              <a:ln w="38100">
                <a:solidFill>
                  <a:schemeClr val="tx1"/>
                </a:solidFill>
              </a:ln>
            </p:spPr>
          </p:pic>
          <p:sp>
            <p:nvSpPr>
              <p:cNvPr id="56" name="TextBox 55"/>
              <p:cNvSpPr txBox="1"/>
              <p:nvPr/>
            </p:nvSpPr>
            <p:spPr>
              <a:xfrm>
                <a:off x="2005642" y="4948518"/>
                <a:ext cx="4191165" cy="564861"/>
              </a:xfrm>
              <a:prstGeom prst="rect">
                <a:avLst/>
              </a:prstGeom>
              <a:noFill/>
              <a:ln w="50800">
                <a:noFill/>
              </a:ln>
            </p:spPr>
            <p:txBody>
              <a:bodyPr wrap="square" rtlCol="0">
                <a:spAutoFit/>
              </a:bodyPr>
              <a:lstStyle/>
              <a:p>
                <a:pPr algn="ctr"/>
                <a:r>
                  <a:rPr lang="en-US" sz="2000" b="1" dirty="0" smtClean="0">
                    <a:solidFill>
                      <a:schemeClr val="bg1"/>
                    </a:solidFill>
                    <a:effectLst>
                      <a:outerShdw dist="50800" dir="5400000" algn="ctr" rotWithShape="0">
                        <a:schemeClr val="tx1"/>
                      </a:outerShdw>
                    </a:effectLst>
                  </a:rPr>
                  <a:t>Redwood State </a:t>
                </a:r>
                <a:r>
                  <a:rPr lang="en-US" sz="2000" b="1" dirty="0" err="1" smtClean="0">
                    <a:solidFill>
                      <a:schemeClr val="bg1"/>
                    </a:solidFill>
                    <a:effectLst>
                      <a:outerShdw dist="50800" dir="5400000" algn="ctr" rotWithShape="0">
                        <a:schemeClr val="tx1"/>
                      </a:outerShdw>
                    </a:effectLst>
                  </a:rPr>
                  <a:t>Pk</a:t>
                </a:r>
                <a:r>
                  <a:rPr lang="en-US" sz="2000" b="1" dirty="0" smtClean="0">
                    <a:solidFill>
                      <a:schemeClr val="bg1"/>
                    </a:solidFill>
                    <a:effectLst>
                      <a:outerShdw dist="50800" dir="5400000" algn="ctr" rotWithShape="0">
                        <a:schemeClr val="tx1"/>
                      </a:outerShdw>
                    </a:effectLst>
                  </a:rPr>
                  <a:t>, CA</a:t>
                </a:r>
              </a:p>
            </p:txBody>
          </p:sp>
        </p:grpSp>
        <p:sp>
          <p:nvSpPr>
            <p:cNvPr id="60" name="TextBox 59"/>
            <p:cNvSpPr txBox="1"/>
            <p:nvPr/>
          </p:nvSpPr>
          <p:spPr>
            <a:xfrm>
              <a:off x="4343400" y="3657600"/>
              <a:ext cx="3657600" cy="461665"/>
            </a:xfrm>
            <a:prstGeom prst="rect">
              <a:avLst/>
            </a:prstGeom>
            <a:noFill/>
            <a:ln w="50800">
              <a:noFill/>
            </a:ln>
          </p:spPr>
          <p:txBody>
            <a:bodyPr wrap="square" rtlCol="0">
              <a:spAutoFit/>
            </a:bodyPr>
            <a:lstStyle/>
            <a:p>
              <a:pPr algn="ctr"/>
              <a:r>
                <a:rPr lang="en-US" sz="2400" b="1" dirty="0" smtClean="0">
                  <a:solidFill>
                    <a:schemeClr val="bg1"/>
                  </a:solidFill>
                  <a:effectLst>
                    <a:outerShdw dist="50800" dir="5400000" algn="ctr" rotWithShape="0">
                      <a:schemeClr val="tx1"/>
                    </a:outerShdw>
                  </a:effectLst>
                </a:rPr>
                <a:t>temperate coniferous</a:t>
              </a:r>
            </a:p>
          </p:txBody>
        </p:sp>
      </p:grpSp>
      <p:grpSp>
        <p:nvGrpSpPr>
          <p:cNvPr id="69" name="Group 68"/>
          <p:cNvGrpSpPr/>
          <p:nvPr/>
        </p:nvGrpSpPr>
        <p:grpSpPr>
          <a:xfrm>
            <a:off x="4191000" y="685800"/>
            <a:ext cx="4800600" cy="4038600"/>
            <a:chOff x="4336344" y="685800"/>
            <a:chExt cx="3664656" cy="2743200"/>
          </a:xfrm>
        </p:grpSpPr>
        <p:grpSp>
          <p:nvGrpSpPr>
            <p:cNvPr id="57" name="Group 56"/>
            <p:cNvGrpSpPr/>
            <p:nvPr/>
          </p:nvGrpSpPr>
          <p:grpSpPr>
            <a:xfrm>
              <a:off x="4336344" y="762000"/>
              <a:ext cx="3664656" cy="2667000"/>
              <a:chOff x="4891747" y="80553"/>
              <a:chExt cx="4670680" cy="3505200"/>
            </a:xfrm>
          </p:grpSpPr>
          <p:pic>
            <p:nvPicPr>
              <p:cNvPr id="58" name="Picture 4" descr="http://upload.wikimedia.org/wikipedia/commons/0/09/Hoh_Rain_Forest_Maples.JPG"/>
              <p:cNvPicPr>
                <a:picLocks noChangeAspect="1" noChangeArrowheads="1"/>
              </p:cNvPicPr>
              <p:nvPr/>
            </p:nvPicPr>
            <p:blipFill>
              <a:blip r:embed="rId5" cstate="print"/>
              <a:srcRect/>
              <a:stretch>
                <a:fillRect/>
              </a:stretch>
            </p:blipFill>
            <p:spPr bwMode="auto">
              <a:xfrm>
                <a:off x="4891747" y="80553"/>
                <a:ext cx="4670680" cy="3505200"/>
              </a:xfrm>
              <a:prstGeom prst="rect">
                <a:avLst/>
              </a:prstGeom>
              <a:noFill/>
              <a:ln w="76200">
                <a:solidFill>
                  <a:schemeClr val="tx1"/>
                </a:solidFill>
              </a:ln>
            </p:spPr>
          </p:pic>
          <p:sp>
            <p:nvSpPr>
              <p:cNvPr id="59" name="TextBox 58"/>
              <p:cNvSpPr txBox="1"/>
              <p:nvPr/>
            </p:nvSpPr>
            <p:spPr>
              <a:xfrm>
                <a:off x="4891747" y="3177600"/>
                <a:ext cx="2330578" cy="391597"/>
              </a:xfrm>
              <a:prstGeom prst="rect">
                <a:avLst/>
              </a:prstGeom>
              <a:noFill/>
              <a:ln w="76200">
                <a:noFill/>
              </a:ln>
            </p:spPr>
            <p:txBody>
              <a:bodyPr wrap="none" rtlCol="0">
                <a:spAutoFit/>
              </a:bodyPr>
              <a:lstStyle/>
              <a:p>
                <a:r>
                  <a:rPr lang="en-US" sz="2000" b="1" dirty="0" smtClean="0">
                    <a:solidFill>
                      <a:schemeClr val="bg1"/>
                    </a:solidFill>
                  </a:rPr>
                  <a:t>Olympic Nat’l Park, WA</a:t>
                </a:r>
              </a:p>
            </p:txBody>
          </p:sp>
        </p:grpSp>
        <p:sp>
          <p:nvSpPr>
            <p:cNvPr id="68" name="TextBox 67"/>
            <p:cNvSpPr txBox="1"/>
            <p:nvPr/>
          </p:nvSpPr>
          <p:spPr>
            <a:xfrm>
              <a:off x="4648200" y="685800"/>
              <a:ext cx="2819400" cy="461665"/>
            </a:xfrm>
            <a:prstGeom prst="rect">
              <a:avLst/>
            </a:prstGeom>
            <a:noFill/>
            <a:ln w="50800">
              <a:noFill/>
            </a:ln>
          </p:spPr>
          <p:txBody>
            <a:bodyPr wrap="square" rtlCol="0">
              <a:spAutoFit/>
            </a:bodyPr>
            <a:lstStyle/>
            <a:p>
              <a:pPr algn="ctr"/>
              <a:r>
                <a:rPr lang="en-US" sz="2400" b="1" dirty="0" smtClean="0">
                  <a:solidFill>
                    <a:schemeClr val="bg1"/>
                  </a:solidFill>
                  <a:effectLst>
                    <a:outerShdw dist="50800" dir="5400000" algn="ctr" rotWithShape="0">
                      <a:schemeClr val="tx1"/>
                    </a:outerShdw>
                  </a:effectLst>
                </a:rPr>
                <a:t>temperate rainforest</a:t>
              </a:r>
            </a:p>
          </p:txBody>
        </p:sp>
      </p:grpSp>
      <p:sp>
        <p:nvSpPr>
          <p:cNvPr id="71" name="Rectangle 70"/>
          <p:cNvSpPr/>
          <p:nvPr/>
        </p:nvSpPr>
        <p:spPr>
          <a:xfrm>
            <a:off x="228600" y="4953000"/>
            <a:ext cx="4038600" cy="1815882"/>
          </a:xfrm>
          <a:prstGeom prst="rect">
            <a:avLst/>
          </a:prstGeom>
          <a:solidFill>
            <a:schemeClr val="bg1"/>
          </a:solidFill>
        </p:spPr>
        <p:txBody>
          <a:bodyPr wrap="square">
            <a:spAutoFit/>
          </a:bodyPr>
          <a:lstStyle/>
          <a:p>
            <a:pPr algn="ctr"/>
            <a:r>
              <a:rPr lang="en-US" sz="2800" b="1" dirty="0" smtClean="0"/>
              <a:t>Extensive commercial logging has destroyed 90% of some of these coniferous forests</a:t>
            </a:r>
            <a:endParaRPr lang="en-US" sz="2800" b="1" dirty="0"/>
          </a:p>
        </p:txBody>
      </p:sp>
      <p:sp>
        <p:nvSpPr>
          <p:cNvPr id="65" name="Oval 64"/>
          <p:cNvSpPr/>
          <p:nvPr/>
        </p:nvSpPr>
        <p:spPr>
          <a:xfrm>
            <a:off x="685800" y="3886200"/>
            <a:ext cx="1676400" cy="6858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1000" fill="hold"/>
                                        <p:tgtEl>
                                          <p:spTgt spid="82"/>
                                        </p:tgtEl>
                                        <p:attrNameLst>
                                          <p:attrName>ppt_w</p:attrName>
                                        </p:attrNameLst>
                                      </p:cBhvr>
                                      <p:tavLst>
                                        <p:tav tm="0">
                                          <p:val>
                                            <p:fltVal val="0"/>
                                          </p:val>
                                        </p:tav>
                                        <p:tav tm="100000">
                                          <p:val>
                                            <p:strVal val="#ppt_w"/>
                                          </p:val>
                                        </p:tav>
                                      </p:tavLst>
                                    </p:anim>
                                    <p:anim calcmode="lin" valueType="num">
                                      <p:cBhvr>
                                        <p:cTn id="8" dur="1000" fill="hold"/>
                                        <p:tgtEl>
                                          <p:spTgt spid="82"/>
                                        </p:tgtEl>
                                        <p:attrNameLst>
                                          <p:attrName>ppt_h</p:attrName>
                                        </p:attrNameLst>
                                      </p:cBhvr>
                                      <p:tavLst>
                                        <p:tav tm="0">
                                          <p:val>
                                            <p:fltVal val="0"/>
                                          </p:val>
                                        </p:tav>
                                        <p:tav tm="100000">
                                          <p:val>
                                            <p:strVal val="#ppt_h"/>
                                          </p:val>
                                        </p:tav>
                                      </p:tavLst>
                                    </p:anim>
                                    <p:animEffect transition="in" filter="fade">
                                      <p:cBhvr>
                                        <p:cTn id="9" dur="1000"/>
                                        <p:tgtEl>
                                          <p:spTgt spid="8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down)">
                                      <p:cBhvr>
                                        <p:cTn id="14" dur="1000"/>
                                        <p:tgtEl>
                                          <p:spTgt spid="53"/>
                                        </p:tgtEl>
                                      </p:cBhvr>
                                    </p:animEffect>
                                  </p:childTnLst>
                                </p:cTn>
                              </p:par>
                              <p:par>
                                <p:cTn id="15" presetID="10"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1000" fill="hold"/>
                                        <p:tgtEl>
                                          <p:spTgt spid="61"/>
                                        </p:tgtEl>
                                      </p:cBhvr>
                                      <p:by x="50000" y="50000"/>
                                    </p:animScale>
                                  </p:childTnLst>
                                </p:cTn>
                              </p:par>
                              <p:par>
                                <p:cTn id="22" presetID="42" presetClass="path" presetSubtype="0" accel="50000" decel="50000" fill="hold" nodeType="withEffect">
                                  <p:stCondLst>
                                    <p:cond delay="0"/>
                                  </p:stCondLst>
                                  <p:childTnLst>
                                    <p:animMotion origin="layout" path="M 3.33333E-6 -4.44444E-6 L -0.12917 -0.08472 " pathEditMode="relative" rAng="0" ptsTypes="AA">
                                      <p:cBhvr>
                                        <p:cTn id="23" dur="1000" fill="hold"/>
                                        <p:tgtEl>
                                          <p:spTgt spid="61"/>
                                        </p:tgtEl>
                                        <p:attrNameLst>
                                          <p:attrName>ppt_x</p:attrName>
                                          <p:attrName>ppt_y</p:attrName>
                                        </p:attrNameLst>
                                      </p:cBhvr>
                                      <p:rCtr x="-65" y="-42"/>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1000"/>
                                        <p:tgtEl>
                                          <p:spTgt spid="52"/>
                                        </p:tgtEl>
                                      </p:cBhvr>
                                    </p:animEffect>
                                  </p:childTnLst>
                                </p:cTn>
                              </p:par>
                              <p:par>
                                <p:cTn id="29" presetID="10"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1000"/>
                                        <p:tgtEl>
                                          <p:spTgt spid="6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1000" fill="hold"/>
                                        <p:tgtEl>
                                          <p:spTgt spid="69"/>
                                        </p:tgtEl>
                                      </p:cBhvr>
                                      <p:by x="50000" y="50000"/>
                                    </p:animScale>
                                  </p:childTnLst>
                                </p:cTn>
                              </p:par>
                              <p:par>
                                <p:cTn id="36" presetID="35" presetClass="path" presetSubtype="0" accel="50000" decel="50000" fill="hold" nodeType="withEffect">
                                  <p:stCondLst>
                                    <p:cond delay="0"/>
                                  </p:stCondLst>
                                  <p:childTnLst>
                                    <p:animMotion origin="layout" path="M -3.33333E-6 -4.44444E-6 L -0.17083 -0.11666 " pathEditMode="relative" rAng="0" ptsTypes="AA">
                                      <p:cBhvr>
                                        <p:cTn id="37" dur="1000" fill="hold"/>
                                        <p:tgtEl>
                                          <p:spTgt spid="69"/>
                                        </p:tgtEl>
                                        <p:attrNameLst>
                                          <p:attrName>ppt_x</p:attrName>
                                          <p:attrName>ppt_y</p:attrName>
                                        </p:attrNameLst>
                                      </p:cBhvr>
                                      <p:rCtr x="-85" y="-58"/>
                                    </p:animMotion>
                                  </p:childTnLst>
                                </p:cTn>
                              </p:par>
                            </p:childTnLst>
                          </p:cTn>
                        </p:par>
                        <p:par>
                          <p:cTn id="38" fill="hold">
                            <p:stCondLst>
                              <p:cond delay="1000"/>
                            </p:stCondLst>
                            <p:childTnLst>
                              <p:par>
                                <p:cTn id="39" presetID="10" presetClass="entr" presetSubtype="0" fill="hold" grpId="1"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1000"/>
                                        <p:tgtEl>
                                          <p:spTgt spid="7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1000"/>
                                        <p:tgtEl>
                                          <p:spTgt spid="71"/>
                                        </p:tgtEl>
                                      </p:cBhvr>
                                    </p:animEffect>
                                    <p:set>
                                      <p:cBhvr>
                                        <p:cTn id="46" dur="1" fill="hold">
                                          <p:stCondLst>
                                            <p:cond delay="999"/>
                                          </p:stCondLst>
                                        </p:cTn>
                                        <p:tgtEl>
                                          <p:spTgt spid="7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1000"/>
                                        <p:tgtEl>
                                          <p:spTgt spid="69"/>
                                        </p:tgtEl>
                                      </p:cBhvr>
                                    </p:animEffect>
                                    <p:set>
                                      <p:cBhvr>
                                        <p:cTn id="49" dur="1" fill="hold">
                                          <p:stCondLst>
                                            <p:cond delay="999"/>
                                          </p:stCondLst>
                                        </p:cTn>
                                        <p:tgtEl>
                                          <p:spTgt spid="6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61"/>
                                        </p:tgtEl>
                                      </p:cBhvr>
                                    </p:animEffect>
                                    <p:set>
                                      <p:cBhvr>
                                        <p:cTn id="52" dur="1" fill="hold">
                                          <p:stCondLst>
                                            <p:cond delay="999"/>
                                          </p:stCondLst>
                                        </p:cTn>
                                        <p:tgtEl>
                                          <p:spTgt spid="6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82"/>
                                        </p:tgtEl>
                                      </p:cBhvr>
                                    </p:animEffect>
                                    <p:set>
                                      <p:cBhvr>
                                        <p:cTn id="55" dur="1" fill="hold">
                                          <p:stCondLst>
                                            <p:cond delay="999"/>
                                          </p:stCondLst>
                                        </p:cTn>
                                        <p:tgtEl>
                                          <p:spTgt spid="8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52"/>
                                        </p:tgtEl>
                                      </p:cBhvr>
                                    </p:animEffect>
                                    <p:set>
                                      <p:cBhvr>
                                        <p:cTn id="58" dur="1" fill="hold">
                                          <p:stCondLst>
                                            <p:cond delay="999"/>
                                          </p:stCondLst>
                                        </p:cTn>
                                        <p:tgtEl>
                                          <p:spTgt spid="5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53"/>
                                        </p:tgtEl>
                                      </p:cBhvr>
                                    </p:animEffect>
                                    <p:set>
                                      <p:cBhvr>
                                        <p:cTn id="61" dur="1" fill="hold">
                                          <p:stCondLst>
                                            <p:cond delay="999"/>
                                          </p:stCondLst>
                                        </p:cTn>
                                        <p:tgtEl>
                                          <p:spTgt spid="53"/>
                                        </p:tgtEl>
                                        <p:attrNameLst>
                                          <p:attrName>style.visibility</p:attrName>
                                        </p:attrNameLst>
                                      </p:cBhvr>
                                      <p:to>
                                        <p:strVal val="hidden"/>
                                      </p:to>
                                    </p:set>
                                  </p:childTnLst>
                                </p:cTn>
                              </p:par>
                            </p:childTnLst>
                          </p:cTn>
                        </p:par>
                        <p:par>
                          <p:cTn id="62" fill="hold">
                            <p:stCondLst>
                              <p:cond delay="1000"/>
                            </p:stCondLst>
                            <p:childTnLst>
                              <p:par>
                                <p:cTn id="63" presetID="42" presetClass="path" presetSubtype="0" accel="50000" decel="50000" fill="hold" grpId="0" nodeType="afterEffect">
                                  <p:stCondLst>
                                    <p:cond delay="0"/>
                                  </p:stCondLst>
                                  <p:childTnLst>
                                    <p:animMotion origin="layout" path="M -0.00834 3.33333E-6 L -0.03334 0.07222 " pathEditMode="relative" rAng="0" ptsTypes="AA">
                                      <p:cBhvr>
                                        <p:cTn id="64" dur="1000" fill="hold"/>
                                        <p:tgtEl>
                                          <p:spTgt spid="65"/>
                                        </p:tgtEl>
                                        <p:attrNameLst>
                                          <p:attrName>ppt_x</p:attrName>
                                          <p:attrName>ppt_y</p:attrName>
                                        </p:attrNameLst>
                                      </p:cBhvr>
                                      <p:rCtr x="-13" y="36"/>
                                    </p:animMotion>
                                  </p:childTnLst>
                                </p:cTn>
                              </p:par>
                              <p:par>
                                <p:cTn id="65" presetID="6" presetClass="emph" presetSubtype="0" fill="hold" nodeType="withEffect">
                                  <p:stCondLst>
                                    <p:cond delay="0"/>
                                  </p:stCondLst>
                                  <p:childTnLst>
                                    <p:animScale>
                                      <p:cBhvr>
                                        <p:cTn id="66" dur="1000" fill="hold"/>
                                        <p:tgtEl>
                                          <p:spTgt spid="6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P spid="52" grpId="0" animBg="1"/>
      <p:bldP spid="52" grpId="1" animBg="1"/>
      <p:bldP spid="53" grpId="0" animBg="1"/>
      <p:bldP spid="53" grpId="1" animBg="1"/>
      <p:bldP spid="71" grpId="0" animBg="1"/>
      <p:bldP spid="71" grpId="1" animBg="1"/>
      <p:bldP spid="6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0" y="0"/>
            <a:ext cx="9144000" cy="762000"/>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North American Forests</a:t>
            </a:r>
          </a:p>
        </p:txBody>
      </p:sp>
      <p:grpSp>
        <p:nvGrpSpPr>
          <p:cNvPr id="2" name="Group 8"/>
          <p:cNvGrpSpPr/>
          <p:nvPr/>
        </p:nvGrpSpPr>
        <p:grpSpPr>
          <a:xfrm>
            <a:off x="198120" y="766556"/>
            <a:ext cx="8793480" cy="6035040"/>
            <a:chOff x="152400" y="772652"/>
            <a:chExt cx="8793480" cy="6035040"/>
          </a:xfrm>
        </p:grpSpPr>
        <p:grpSp>
          <p:nvGrpSpPr>
            <p:cNvPr id="3" name="Group 6"/>
            <p:cNvGrpSpPr/>
            <p:nvPr/>
          </p:nvGrpSpPr>
          <p:grpSpPr>
            <a:xfrm>
              <a:off x="152400" y="772652"/>
              <a:ext cx="8793480" cy="6035040"/>
              <a:chOff x="0" y="838200"/>
              <a:chExt cx="8793480" cy="6035040"/>
            </a:xfrm>
          </p:grpSpPr>
          <p:pic>
            <p:nvPicPr>
              <p:cNvPr id="14" name="Picture 2" descr="http://www.worldbiomes.com/pics/biomapf.jpg"/>
              <p:cNvPicPr>
                <a:picLocks noChangeAspect="1" noChangeArrowheads="1"/>
              </p:cNvPicPr>
              <p:nvPr/>
            </p:nvPicPr>
            <p:blipFill>
              <a:blip r:embed="rId2" cstate="print"/>
              <a:srcRect t="13931" r="67560" b="46269"/>
              <a:stretch>
                <a:fillRect/>
              </a:stretch>
            </p:blipFill>
            <p:spPr bwMode="auto">
              <a:xfrm>
                <a:off x="0" y="842788"/>
                <a:ext cx="8763000" cy="6030452"/>
              </a:xfrm>
              <a:prstGeom prst="rect">
                <a:avLst/>
              </a:prstGeom>
              <a:noFill/>
              <a:ln w="50800">
                <a:solidFill>
                  <a:schemeClr val="tx1"/>
                </a:solidFill>
              </a:ln>
            </p:spPr>
          </p:pic>
          <p:sp>
            <p:nvSpPr>
              <p:cNvPr id="15" name="Freeform 2"/>
              <p:cNvSpPr/>
              <p:nvPr/>
            </p:nvSpPr>
            <p:spPr>
              <a:xfrm>
                <a:off x="624840" y="2385060"/>
                <a:ext cx="4724400" cy="4472940"/>
              </a:xfrm>
              <a:custGeom>
                <a:avLst/>
                <a:gdLst>
                  <a:gd name="connsiteX0" fmla="*/ 0 w 4724400"/>
                  <a:gd name="connsiteY0" fmla="*/ 769620 h 4472940"/>
                  <a:gd name="connsiteX1" fmla="*/ 91440 w 4724400"/>
                  <a:gd name="connsiteY1" fmla="*/ 769620 h 4472940"/>
                  <a:gd name="connsiteX2" fmla="*/ 396240 w 4724400"/>
                  <a:gd name="connsiteY2" fmla="*/ 556260 h 4472940"/>
                  <a:gd name="connsiteX3" fmla="*/ 777240 w 4724400"/>
                  <a:gd name="connsiteY3" fmla="*/ 281940 h 4472940"/>
                  <a:gd name="connsiteX4" fmla="*/ 929640 w 4724400"/>
                  <a:gd name="connsiteY4" fmla="*/ 190500 h 4472940"/>
                  <a:gd name="connsiteX5" fmla="*/ 1127760 w 4724400"/>
                  <a:gd name="connsiteY5" fmla="*/ 38100 h 4472940"/>
                  <a:gd name="connsiteX6" fmla="*/ 1341120 w 4724400"/>
                  <a:gd name="connsiteY6" fmla="*/ 22860 h 4472940"/>
                  <a:gd name="connsiteX7" fmla="*/ 1783080 w 4724400"/>
                  <a:gd name="connsiteY7" fmla="*/ 175260 h 4472940"/>
                  <a:gd name="connsiteX8" fmla="*/ 1981200 w 4724400"/>
                  <a:gd name="connsiteY8" fmla="*/ 281940 h 4472940"/>
                  <a:gd name="connsiteX9" fmla="*/ 2072640 w 4724400"/>
                  <a:gd name="connsiteY9" fmla="*/ 297180 h 4472940"/>
                  <a:gd name="connsiteX10" fmla="*/ 2148840 w 4724400"/>
                  <a:gd name="connsiteY10" fmla="*/ 297180 h 4472940"/>
                  <a:gd name="connsiteX11" fmla="*/ 2225040 w 4724400"/>
                  <a:gd name="connsiteY11" fmla="*/ 434340 h 4472940"/>
                  <a:gd name="connsiteX12" fmla="*/ 2362200 w 4724400"/>
                  <a:gd name="connsiteY12" fmla="*/ 525780 h 4472940"/>
                  <a:gd name="connsiteX13" fmla="*/ 2423160 w 4724400"/>
                  <a:gd name="connsiteY13" fmla="*/ 739140 h 4472940"/>
                  <a:gd name="connsiteX14" fmla="*/ 2484120 w 4724400"/>
                  <a:gd name="connsiteY14" fmla="*/ 906780 h 4472940"/>
                  <a:gd name="connsiteX15" fmla="*/ 2575560 w 4724400"/>
                  <a:gd name="connsiteY15" fmla="*/ 982980 h 4472940"/>
                  <a:gd name="connsiteX16" fmla="*/ 2590800 w 4724400"/>
                  <a:gd name="connsiteY16" fmla="*/ 1165860 h 4472940"/>
                  <a:gd name="connsiteX17" fmla="*/ 2819400 w 4724400"/>
                  <a:gd name="connsiteY17" fmla="*/ 1363980 h 4472940"/>
                  <a:gd name="connsiteX18" fmla="*/ 2819400 w 4724400"/>
                  <a:gd name="connsiteY18" fmla="*/ 1775460 h 4472940"/>
                  <a:gd name="connsiteX19" fmla="*/ 2788920 w 4724400"/>
                  <a:gd name="connsiteY19" fmla="*/ 1973580 h 4472940"/>
                  <a:gd name="connsiteX20" fmla="*/ 2895600 w 4724400"/>
                  <a:gd name="connsiteY20" fmla="*/ 2308860 h 4472940"/>
                  <a:gd name="connsiteX21" fmla="*/ 2956560 w 4724400"/>
                  <a:gd name="connsiteY21" fmla="*/ 2522220 h 4472940"/>
                  <a:gd name="connsiteX22" fmla="*/ 3017520 w 4724400"/>
                  <a:gd name="connsiteY22" fmla="*/ 2735580 h 4472940"/>
                  <a:gd name="connsiteX23" fmla="*/ 3230880 w 4724400"/>
                  <a:gd name="connsiteY23" fmla="*/ 2811780 h 4472940"/>
                  <a:gd name="connsiteX24" fmla="*/ 3413760 w 4724400"/>
                  <a:gd name="connsiteY24" fmla="*/ 2903220 h 4472940"/>
                  <a:gd name="connsiteX25" fmla="*/ 3444240 w 4724400"/>
                  <a:gd name="connsiteY25" fmla="*/ 3055620 h 4472940"/>
                  <a:gd name="connsiteX26" fmla="*/ 3459480 w 4724400"/>
                  <a:gd name="connsiteY26" fmla="*/ 3208020 h 4472940"/>
                  <a:gd name="connsiteX27" fmla="*/ 3459480 w 4724400"/>
                  <a:gd name="connsiteY27" fmla="*/ 3421380 h 4472940"/>
                  <a:gd name="connsiteX28" fmla="*/ 3596640 w 4724400"/>
                  <a:gd name="connsiteY28" fmla="*/ 3497580 h 4472940"/>
                  <a:gd name="connsiteX29" fmla="*/ 3688080 w 4724400"/>
                  <a:gd name="connsiteY29" fmla="*/ 3680460 h 4472940"/>
                  <a:gd name="connsiteX30" fmla="*/ 3810000 w 4724400"/>
                  <a:gd name="connsiteY30" fmla="*/ 3848100 h 4472940"/>
                  <a:gd name="connsiteX31" fmla="*/ 3947160 w 4724400"/>
                  <a:gd name="connsiteY31" fmla="*/ 3771900 h 4472940"/>
                  <a:gd name="connsiteX32" fmla="*/ 3901440 w 4724400"/>
                  <a:gd name="connsiteY32" fmla="*/ 3604260 h 4472940"/>
                  <a:gd name="connsiteX33" fmla="*/ 3840480 w 4724400"/>
                  <a:gd name="connsiteY33" fmla="*/ 3482340 h 4472940"/>
                  <a:gd name="connsiteX34" fmla="*/ 3810000 w 4724400"/>
                  <a:gd name="connsiteY34" fmla="*/ 3360420 h 4472940"/>
                  <a:gd name="connsiteX35" fmla="*/ 3916680 w 4724400"/>
                  <a:gd name="connsiteY35" fmla="*/ 3573780 h 4472940"/>
                  <a:gd name="connsiteX36" fmla="*/ 4053840 w 4724400"/>
                  <a:gd name="connsiteY36" fmla="*/ 3771900 h 4472940"/>
                  <a:gd name="connsiteX37" fmla="*/ 4191000 w 4724400"/>
                  <a:gd name="connsiteY37" fmla="*/ 3924300 h 4472940"/>
                  <a:gd name="connsiteX38" fmla="*/ 4130040 w 4724400"/>
                  <a:gd name="connsiteY38" fmla="*/ 4076700 h 4472940"/>
                  <a:gd name="connsiteX39" fmla="*/ 4328160 w 4724400"/>
                  <a:gd name="connsiteY39" fmla="*/ 4213860 h 4472940"/>
                  <a:gd name="connsiteX40" fmla="*/ 4648200 w 4724400"/>
                  <a:gd name="connsiteY40" fmla="*/ 4381500 h 4472940"/>
                  <a:gd name="connsiteX41" fmla="*/ 4724400 w 4724400"/>
                  <a:gd name="connsiteY41" fmla="*/ 4472940 h 447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24400" h="4472940">
                    <a:moveTo>
                      <a:pt x="0" y="769620"/>
                    </a:moveTo>
                    <a:cubicBezTo>
                      <a:pt x="12700" y="787400"/>
                      <a:pt x="25400" y="805180"/>
                      <a:pt x="91440" y="769620"/>
                    </a:cubicBezTo>
                    <a:cubicBezTo>
                      <a:pt x="157480" y="734060"/>
                      <a:pt x="396240" y="556260"/>
                      <a:pt x="396240" y="556260"/>
                    </a:cubicBezTo>
                    <a:cubicBezTo>
                      <a:pt x="510540" y="474980"/>
                      <a:pt x="688340" y="342900"/>
                      <a:pt x="777240" y="281940"/>
                    </a:cubicBezTo>
                    <a:cubicBezTo>
                      <a:pt x="866140" y="220980"/>
                      <a:pt x="871220" y="231140"/>
                      <a:pt x="929640" y="190500"/>
                    </a:cubicBezTo>
                    <a:cubicBezTo>
                      <a:pt x="988060" y="149860"/>
                      <a:pt x="1059180" y="66040"/>
                      <a:pt x="1127760" y="38100"/>
                    </a:cubicBezTo>
                    <a:cubicBezTo>
                      <a:pt x="1196340" y="10160"/>
                      <a:pt x="1231900" y="0"/>
                      <a:pt x="1341120" y="22860"/>
                    </a:cubicBezTo>
                    <a:cubicBezTo>
                      <a:pt x="1450340" y="45720"/>
                      <a:pt x="1676400" y="132080"/>
                      <a:pt x="1783080" y="175260"/>
                    </a:cubicBezTo>
                    <a:cubicBezTo>
                      <a:pt x="1889760" y="218440"/>
                      <a:pt x="1932940" y="261620"/>
                      <a:pt x="1981200" y="281940"/>
                    </a:cubicBezTo>
                    <a:cubicBezTo>
                      <a:pt x="2029460" y="302260"/>
                      <a:pt x="2044700" y="294640"/>
                      <a:pt x="2072640" y="297180"/>
                    </a:cubicBezTo>
                    <a:cubicBezTo>
                      <a:pt x="2100580" y="299720"/>
                      <a:pt x="2123440" y="274320"/>
                      <a:pt x="2148840" y="297180"/>
                    </a:cubicBezTo>
                    <a:cubicBezTo>
                      <a:pt x="2174240" y="320040"/>
                      <a:pt x="2189480" y="396240"/>
                      <a:pt x="2225040" y="434340"/>
                    </a:cubicBezTo>
                    <a:cubicBezTo>
                      <a:pt x="2260600" y="472440"/>
                      <a:pt x="2329180" y="474980"/>
                      <a:pt x="2362200" y="525780"/>
                    </a:cubicBezTo>
                    <a:cubicBezTo>
                      <a:pt x="2395220" y="576580"/>
                      <a:pt x="2402840" y="675640"/>
                      <a:pt x="2423160" y="739140"/>
                    </a:cubicBezTo>
                    <a:cubicBezTo>
                      <a:pt x="2443480" y="802640"/>
                      <a:pt x="2458720" y="866140"/>
                      <a:pt x="2484120" y="906780"/>
                    </a:cubicBezTo>
                    <a:cubicBezTo>
                      <a:pt x="2509520" y="947420"/>
                      <a:pt x="2557780" y="939800"/>
                      <a:pt x="2575560" y="982980"/>
                    </a:cubicBezTo>
                    <a:cubicBezTo>
                      <a:pt x="2593340" y="1026160"/>
                      <a:pt x="2550160" y="1102360"/>
                      <a:pt x="2590800" y="1165860"/>
                    </a:cubicBezTo>
                    <a:cubicBezTo>
                      <a:pt x="2631440" y="1229360"/>
                      <a:pt x="2781300" y="1262380"/>
                      <a:pt x="2819400" y="1363980"/>
                    </a:cubicBezTo>
                    <a:cubicBezTo>
                      <a:pt x="2857500" y="1465580"/>
                      <a:pt x="2824480" y="1673860"/>
                      <a:pt x="2819400" y="1775460"/>
                    </a:cubicBezTo>
                    <a:cubicBezTo>
                      <a:pt x="2814320" y="1877060"/>
                      <a:pt x="2776220" y="1884680"/>
                      <a:pt x="2788920" y="1973580"/>
                    </a:cubicBezTo>
                    <a:cubicBezTo>
                      <a:pt x="2801620" y="2062480"/>
                      <a:pt x="2867660" y="2217420"/>
                      <a:pt x="2895600" y="2308860"/>
                    </a:cubicBezTo>
                    <a:cubicBezTo>
                      <a:pt x="2923540" y="2400300"/>
                      <a:pt x="2956560" y="2522220"/>
                      <a:pt x="2956560" y="2522220"/>
                    </a:cubicBezTo>
                    <a:cubicBezTo>
                      <a:pt x="2976880" y="2593340"/>
                      <a:pt x="2971800" y="2687320"/>
                      <a:pt x="3017520" y="2735580"/>
                    </a:cubicBezTo>
                    <a:cubicBezTo>
                      <a:pt x="3063240" y="2783840"/>
                      <a:pt x="3164840" y="2783840"/>
                      <a:pt x="3230880" y="2811780"/>
                    </a:cubicBezTo>
                    <a:cubicBezTo>
                      <a:pt x="3296920" y="2839720"/>
                      <a:pt x="3378200" y="2862580"/>
                      <a:pt x="3413760" y="2903220"/>
                    </a:cubicBezTo>
                    <a:cubicBezTo>
                      <a:pt x="3449320" y="2943860"/>
                      <a:pt x="3436620" y="3004820"/>
                      <a:pt x="3444240" y="3055620"/>
                    </a:cubicBezTo>
                    <a:cubicBezTo>
                      <a:pt x="3451860" y="3106420"/>
                      <a:pt x="3456940" y="3147060"/>
                      <a:pt x="3459480" y="3208020"/>
                    </a:cubicBezTo>
                    <a:cubicBezTo>
                      <a:pt x="3462020" y="3268980"/>
                      <a:pt x="3436620" y="3373120"/>
                      <a:pt x="3459480" y="3421380"/>
                    </a:cubicBezTo>
                    <a:cubicBezTo>
                      <a:pt x="3482340" y="3469640"/>
                      <a:pt x="3558540" y="3454400"/>
                      <a:pt x="3596640" y="3497580"/>
                    </a:cubicBezTo>
                    <a:cubicBezTo>
                      <a:pt x="3634740" y="3540760"/>
                      <a:pt x="3652520" y="3622040"/>
                      <a:pt x="3688080" y="3680460"/>
                    </a:cubicBezTo>
                    <a:cubicBezTo>
                      <a:pt x="3723640" y="3738880"/>
                      <a:pt x="3766820" y="3832860"/>
                      <a:pt x="3810000" y="3848100"/>
                    </a:cubicBezTo>
                    <a:cubicBezTo>
                      <a:pt x="3853180" y="3863340"/>
                      <a:pt x="3931920" y="3812540"/>
                      <a:pt x="3947160" y="3771900"/>
                    </a:cubicBezTo>
                    <a:cubicBezTo>
                      <a:pt x="3962400" y="3731260"/>
                      <a:pt x="3919220" y="3652520"/>
                      <a:pt x="3901440" y="3604260"/>
                    </a:cubicBezTo>
                    <a:cubicBezTo>
                      <a:pt x="3883660" y="3556000"/>
                      <a:pt x="3855720" y="3522980"/>
                      <a:pt x="3840480" y="3482340"/>
                    </a:cubicBezTo>
                    <a:cubicBezTo>
                      <a:pt x="3825240" y="3441700"/>
                      <a:pt x="3797300" y="3345180"/>
                      <a:pt x="3810000" y="3360420"/>
                    </a:cubicBezTo>
                    <a:cubicBezTo>
                      <a:pt x="3822700" y="3375660"/>
                      <a:pt x="3876040" y="3505200"/>
                      <a:pt x="3916680" y="3573780"/>
                    </a:cubicBezTo>
                    <a:cubicBezTo>
                      <a:pt x="3957320" y="3642360"/>
                      <a:pt x="4008120" y="3713480"/>
                      <a:pt x="4053840" y="3771900"/>
                    </a:cubicBezTo>
                    <a:cubicBezTo>
                      <a:pt x="4099560" y="3830320"/>
                      <a:pt x="4178300" y="3873500"/>
                      <a:pt x="4191000" y="3924300"/>
                    </a:cubicBezTo>
                    <a:cubicBezTo>
                      <a:pt x="4203700" y="3975100"/>
                      <a:pt x="4107180" y="4028440"/>
                      <a:pt x="4130040" y="4076700"/>
                    </a:cubicBezTo>
                    <a:cubicBezTo>
                      <a:pt x="4152900" y="4124960"/>
                      <a:pt x="4241800" y="4163060"/>
                      <a:pt x="4328160" y="4213860"/>
                    </a:cubicBezTo>
                    <a:cubicBezTo>
                      <a:pt x="4414520" y="4264660"/>
                      <a:pt x="4582160" y="4338320"/>
                      <a:pt x="4648200" y="4381500"/>
                    </a:cubicBezTo>
                    <a:cubicBezTo>
                      <a:pt x="4714240" y="4424680"/>
                      <a:pt x="4721860" y="4467860"/>
                      <a:pt x="4724400" y="447294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3"/>
              <p:cNvSpPr/>
              <p:nvPr/>
            </p:nvSpPr>
            <p:spPr>
              <a:xfrm>
                <a:off x="256540" y="838200"/>
                <a:ext cx="3863340" cy="2331720"/>
              </a:xfrm>
              <a:custGeom>
                <a:avLst/>
                <a:gdLst>
                  <a:gd name="connsiteX0" fmla="*/ 459740 w 3863340"/>
                  <a:gd name="connsiteY0" fmla="*/ 2331720 h 2331720"/>
                  <a:gd name="connsiteX1" fmla="*/ 307340 w 3863340"/>
                  <a:gd name="connsiteY1" fmla="*/ 2270760 h 2331720"/>
                  <a:gd name="connsiteX2" fmla="*/ 337820 w 3863340"/>
                  <a:gd name="connsiteY2" fmla="*/ 2179320 h 2331720"/>
                  <a:gd name="connsiteX3" fmla="*/ 642620 w 3863340"/>
                  <a:gd name="connsiteY3" fmla="*/ 2011680 h 2331720"/>
                  <a:gd name="connsiteX4" fmla="*/ 779780 w 3863340"/>
                  <a:gd name="connsiteY4" fmla="*/ 1920240 h 2331720"/>
                  <a:gd name="connsiteX5" fmla="*/ 612140 w 3863340"/>
                  <a:gd name="connsiteY5" fmla="*/ 1798320 h 2331720"/>
                  <a:gd name="connsiteX6" fmla="*/ 429260 w 3863340"/>
                  <a:gd name="connsiteY6" fmla="*/ 1676400 h 2331720"/>
                  <a:gd name="connsiteX7" fmla="*/ 292100 w 3863340"/>
                  <a:gd name="connsiteY7" fmla="*/ 1600200 h 2331720"/>
                  <a:gd name="connsiteX8" fmla="*/ 154940 w 3863340"/>
                  <a:gd name="connsiteY8" fmla="*/ 1402080 h 2331720"/>
                  <a:gd name="connsiteX9" fmla="*/ 246380 w 3863340"/>
                  <a:gd name="connsiteY9" fmla="*/ 1280160 h 2331720"/>
                  <a:gd name="connsiteX10" fmla="*/ 444500 w 3863340"/>
                  <a:gd name="connsiteY10" fmla="*/ 1127760 h 2331720"/>
                  <a:gd name="connsiteX11" fmla="*/ 307340 w 3863340"/>
                  <a:gd name="connsiteY11" fmla="*/ 1066800 h 2331720"/>
                  <a:gd name="connsiteX12" fmla="*/ 93980 w 3863340"/>
                  <a:gd name="connsiteY12" fmla="*/ 960120 h 2331720"/>
                  <a:gd name="connsiteX13" fmla="*/ 17780 w 3863340"/>
                  <a:gd name="connsiteY13" fmla="*/ 883920 h 2331720"/>
                  <a:gd name="connsiteX14" fmla="*/ 200660 w 3863340"/>
                  <a:gd name="connsiteY14" fmla="*/ 838200 h 2331720"/>
                  <a:gd name="connsiteX15" fmla="*/ 353060 w 3863340"/>
                  <a:gd name="connsiteY15" fmla="*/ 746760 h 2331720"/>
                  <a:gd name="connsiteX16" fmla="*/ 353060 w 3863340"/>
                  <a:gd name="connsiteY16" fmla="*/ 701040 h 2331720"/>
                  <a:gd name="connsiteX17" fmla="*/ 200660 w 3863340"/>
                  <a:gd name="connsiteY17" fmla="*/ 609600 h 2331720"/>
                  <a:gd name="connsiteX18" fmla="*/ 261620 w 3863340"/>
                  <a:gd name="connsiteY18" fmla="*/ 441960 h 2331720"/>
                  <a:gd name="connsiteX19" fmla="*/ 444500 w 3863340"/>
                  <a:gd name="connsiteY19" fmla="*/ 396240 h 2331720"/>
                  <a:gd name="connsiteX20" fmla="*/ 673100 w 3863340"/>
                  <a:gd name="connsiteY20" fmla="*/ 228600 h 2331720"/>
                  <a:gd name="connsiteX21" fmla="*/ 810260 w 3863340"/>
                  <a:gd name="connsiteY21" fmla="*/ 228600 h 2331720"/>
                  <a:gd name="connsiteX22" fmla="*/ 1008380 w 3863340"/>
                  <a:gd name="connsiteY22" fmla="*/ 121920 h 2331720"/>
                  <a:gd name="connsiteX23" fmla="*/ 1191260 w 3863340"/>
                  <a:gd name="connsiteY23" fmla="*/ 213360 h 2331720"/>
                  <a:gd name="connsiteX24" fmla="*/ 1252220 w 3863340"/>
                  <a:gd name="connsiteY24" fmla="*/ 289560 h 2331720"/>
                  <a:gd name="connsiteX25" fmla="*/ 1435100 w 3863340"/>
                  <a:gd name="connsiteY25" fmla="*/ 304800 h 2331720"/>
                  <a:gd name="connsiteX26" fmla="*/ 1861820 w 3863340"/>
                  <a:gd name="connsiteY26" fmla="*/ 320040 h 2331720"/>
                  <a:gd name="connsiteX27" fmla="*/ 2197100 w 3863340"/>
                  <a:gd name="connsiteY27" fmla="*/ 411480 h 2331720"/>
                  <a:gd name="connsiteX28" fmla="*/ 2288540 w 3863340"/>
                  <a:gd name="connsiteY28" fmla="*/ 457200 h 2331720"/>
                  <a:gd name="connsiteX29" fmla="*/ 2471420 w 3863340"/>
                  <a:gd name="connsiteY29" fmla="*/ 381000 h 2331720"/>
                  <a:gd name="connsiteX30" fmla="*/ 2684780 w 3863340"/>
                  <a:gd name="connsiteY30" fmla="*/ 396240 h 2331720"/>
                  <a:gd name="connsiteX31" fmla="*/ 2821940 w 3863340"/>
                  <a:gd name="connsiteY31" fmla="*/ 304800 h 2331720"/>
                  <a:gd name="connsiteX32" fmla="*/ 2913380 w 3863340"/>
                  <a:gd name="connsiteY32" fmla="*/ 350520 h 2331720"/>
                  <a:gd name="connsiteX33" fmla="*/ 3050540 w 3863340"/>
                  <a:gd name="connsiteY33" fmla="*/ 304800 h 2331720"/>
                  <a:gd name="connsiteX34" fmla="*/ 3279140 w 3863340"/>
                  <a:gd name="connsiteY34" fmla="*/ 365760 h 2331720"/>
                  <a:gd name="connsiteX35" fmla="*/ 3568700 w 3863340"/>
                  <a:gd name="connsiteY35" fmla="*/ 411480 h 2331720"/>
                  <a:gd name="connsiteX36" fmla="*/ 3782060 w 3863340"/>
                  <a:gd name="connsiteY36" fmla="*/ 487680 h 2331720"/>
                  <a:gd name="connsiteX37" fmla="*/ 3858260 w 3863340"/>
                  <a:gd name="connsiteY37" fmla="*/ 441960 h 2331720"/>
                  <a:gd name="connsiteX38" fmla="*/ 3812540 w 3863340"/>
                  <a:gd name="connsiteY38" fmla="*/ 259080 h 2331720"/>
                  <a:gd name="connsiteX39" fmla="*/ 3553460 w 3863340"/>
                  <a:gd name="connsiteY39" fmla="*/ 152400 h 2331720"/>
                  <a:gd name="connsiteX40" fmla="*/ 3477260 w 3863340"/>
                  <a:gd name="connsiteY40" fmla="*/ 274320 h 2331720"/>
                  <a:gd name="connsiteX41" fmla="*/ 3340100 w 3863340"/>
                  <a:gd name="connsiteY41" fmla="*/ 228600 h 2331720"/>
                  <a:gd name="connsiteX42" fmla="*/ 3218180 w 3863340"/>
                  <a:gd name="connsiteY42" fmla="*/ 152400 h 2331720"/>
                  <a:gd name="connsiteX43" fmla="*/ 3202940 w 3863340"/>
                  <a:gd name="connsiteY43" fmla="*/ 0 h 2331720"/>
                  <a:gd name="connsiteX44" fmla="*/ 3202940 w 3863340"/>
                  <a:gd name="connsiteY44" fmla="*/ 0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63340" h="2331720">
                    <a:moveTo>
                      <a:pt x="459740" y="2331720"/>
                    </a:moveTo>
                    <a:cubicBezTo>
                      <a:pt x="393700" y="2313940"/>
                      <a:pt x="327660" y="2296160"/>
                      <a:pt x="307340" y="2270760"/>
                    </a:cubicBezTo>
                    <a:cubicBezTo>
                      <a:pt x="287020" y="2245360"/>
                      <a:pt x="281940" y="2222500"/>
                      <a:pt x="337820" y="2179320"/>
                    </a:cubicBezTo>
                    <a:cubicBezTo>
                      <a:pt x="393700" y="2136140"/>
                      <a:pt x="568960" y="2054860"/>
                      <a:pt x="642620" y="2011680"/>
                    </a:cubicBezTo>
                    <a:cubicBezTo>
                      <a:pt x="716280" y="1968500"/>
                      <a:pt x="784860" y="1955800"/>
                      <a:pt x="779780" y="1920240"/>
                    </a:cubicBezTo>
                    <a:cubicBezTo>
                      <a:pt x="774700" y="1884680"/>
                      <a:pt x="670560" y="1838960"/>
                      <a:pt x="612140" y="1798320"/>
                    </a:cubicBezTo>
                    <a:cubicBezTo>
                      <a:pt x="553720" y="1757680"/>
                      <a:pt x="482600" y="1709420"/>
                      <a:pt x="429260" y="1676400"/>
                    </a:cubicBezTo>
                    <a:cubicBezTo>
                      <a:pt x="375920" y="1643380"/>
                      <a:pt x="337820" y="1645920"/>
                      <a:pt x="292100" y="1600200"/>
                    </a:cubicBezTo>
                    <a:cubicBezTo>
                      <a:pt x="246380" y="1554480"/>
                      <a:pt x="162560" y="1455420"/>
                      <a:pt x="154940" y="1402080"/>
                    </a:cubicBezTo>
                    <a:cubicBezTo>
                      <a:pt x="147320" y="1348740"/>
                      <a:pt x="198120" y="1325880"/>
                      <a:pt x="246380" y="1280160"/>
                    </a:cubicBezTo>
                    <a:cubicBezTo>
                      <a:pt x="294640" y="1234440"/>
                      <a:pt x="434340" y="1163320"/>
                      <a:pt x="444500" y="1127760"/>
                    </a:cubicBezTo>
                    <a:cubicBezTo>
                      <a:pt x="454660" y="1092200"/>
                      <a:pt x="365760" y="1094740"/>
                      <a:pt x="307340" y="1066800"/>
                    </a:cubicBezTo>
                    <a:cubicBezTo>
                      <a:pt x="248920" y="1038860"/>
                      <a:pt x="142240" y="990600"/>
                      <a:pt x="93980" y="960120"/>
                    </a:cubicBezTo>
                    <a:cubicBezTo>
                      <a:pt x="45720" y="929640"/>
                      <a:pt x="0" y="904240"/>
                      <a:pt x="17780" y="883920"/>
                    </a:cubicBezTo>
                    <a:cubicBezTo>
                      <a:pt x="35560" y="863600"/>
                      <a:pt x="144780" y="861060"/>
                      <a:pt x="200660" y="838200"/>
                    </a:cubicBezTo>
                    <a:cubicBezTo>
                      <a:pt x="256540" y="815340"/>
                      <a:pt x="327660" y="769620"/>
                      <a:pt x="353060" y="746760"/>
                    </a:cubicBezTo>
                    <a:cubicBezTo>
                      <a:pt x="378460" y="723900"/>
                      <a:pt x="378460" y="723900"/>
                      <a:pt x="353060" y="701040"/>
                    </a:cubicBezTo>
                    <a:cubicBezTo>
                      <a:pt x="327660" y="678180"/>
                      <a:pt x="215900" y="652780"/>
                      <a:pt x="200660" y="609600"/>
                    </a:cubicBezTo>
                    <a:cubicBezTo>
                      <a:pt x="185420" y="566420"/>
                      <a:pt x="220980" y="477520"/>
                      <a:pt x="261620" y="441960"/>
                    </a:cubicBezTo>
                    <a:cubicBezTo>
                      <a:pt x="302260" y="406400"/>
                      <a:pt x="375920" y="431800"/>
                      <a:pt x="444500" y="396240"/>
                    </a:cubicBezTo>
                    <a:cubicBezTo>
                      <a:pt x="513080" y="360680"/>
                      <a:pt x="612140" y="256540"/>
                      <a:pt x="673100" y="228600"/>
                    </a:cubicBezTo>
                    <a:cubicBezTo>
                      <a:pt x="734060" y="200660"/>
                      <a:pt x="754380" y="246380"/>
                      <a:pt x="810260" y="228600"/>
                    </a:cubicBezTo>
                    <a:cubicBezTo>
                      <a:pt x="866140" y="210820"/>
                      <a:pt x="944880" y="124460"/>
                      <a:pt x="1008380" y="121920"/>
                    </a:cubicBezTo>
                    <a:cubicBezTo>
                      <a:pt x="1071880" y="119380"/>
                      <a:pt x="1150620" y="185420"/>
                      <a:pt x="1191260" y="213360"/>
                    </a:cubicBezTo>
                    <a:cubicBezTo>
                      <a:pt x="1231900" y="241300"/>
                      <a:pt x="1211580" y="274320"/>
                      <a:pt x="1252220" y="289560"/>
                    </a:cubicBezTo>
                    <a:cubicBezTo>
                      <a:pt x="1292860" y="304800"/>
                      <a:pt x="1333500" y="299720"/>
                      <a:pt x="1435100" y="304800"/>
                    </a:cubicBezTo>
                    <a:cubicBezTo>
                      <a:pt x="1536700" y="309880"/>
                      <a:pt x="1734820" y="302260"/>
                      <a:pt x="1861820" y="320040"/>
                    </a:cubicBezTo>
                    <a:cubicBezTo>
                      <a:pt x="1988820" y="337820"/>
                      <a:pt x="2125980" y="388620"/>
                      <a:pt x="2197100" y="411480"/>
                    </a:cubicBezTo>
                    <a:cubicBezTo>
                      <a:pt x="2268220" y="434340"/>
                      <a:pt x="2242820" y="462280"/>
                      <a:pt x="2288540" y="457200"/>
                    </a:cubicBezTo>
                    <a:cubicBezTo>
                      <a:pt x="2334260" y="452120"/>
                      <a:pt x="2405380" y="391160"/>
                      <a:pt x="2471420" y="381000"/>
                    </a:cubicBezTo>
                    <a:cubicBezTo>
                      <a:pt x="2537460" y="370840"/>
                      <a:pt x="2626360" y="408940"/>
                      <a:pt x="2684780" y="396240"/>
                    </a:cubicBezTo>
                    <a:cubicBezTo>
                      <a:pt x="2743200" y="383540"/>
                      <a:pt x="2783840" y="312420"/>
                      <a:pt x="2821940" y="304800"/>
                    </a:cubicBezTo>
                    <a:cubicBezTo>
                      <a:pt x="2860040" y="297180"/>
                      <a:pt x="2875280" y="350520"/>
                      <a:pt x="2913380" y="350520"/>
                    </a:cubicBezTo>
                    <a:cubicBezTo>
                      <a:pt x="2951480" y="350520"/>
                      <a:pt x="2989580" y="302260"/>
                      <a:pt x="3050540" y="304800"/>
                    </a:cubicBezTo>
                    <a:cubicBezTo>
                      <a:pt x="3111500" y="307340"/>
                      <a:pt x="3192780" y="347980"/>
                      <a:pt x="3279140" y="365760"/>
                    </a:cubicBezTo>
                    <a:cubicBezTo>
                      <a:pt x="3365500" y="383540"/>
                      <a:pt x="3484880" y="391160"/>
                      <a:pt x="3568700" y="411480"/>
                    </a:cubicBezTo>
                    <a:cubicBezTo>
                      <a:pt x="3652520" y="431800"/>
                      <a:pt x="3733800" y="482600"/>
                      <a:pt x="3782060" y="487680"/>
                    </a:cubicBezTo>
                    <a:cubicBezTo>
                      <a:pt x="3830320" y="492760"/>
                      <a:pt x="3853180" y="480060"/>
                      <a:pt x="3858260" y="441960"/>
                    </a:cubicBezTo>
                    <a:cubicBezTo>
                      <a:pt x="3863340" y="403860"/>
                      <a:pt x="3863340" y="307340"/>
                      <a:pt x="3812540" y="259080"/>
                    </a:cubicBezTo>
                    <a:cubicBezTo>
                      <a:pt x="3761740" y="210820"/>
                      <a:pt x="3609340" y="149860"/>
                      <a:pt x="3553460" y="152400"/>
                    </a:cubicBezTo>
                    <a:cubicBezTo>
                      <a:pt x="3497580" y="154940"/>
                      <a:pt x="3512820" y="261620"/>
                      <a:pt x="3477260" y="274320"/>
                    </a:cubicBezTo>
                    <a:cubicBezTo>
                      <a:pt x="3441700" y="287020"/>
                      <a:pt x="3383280" y="248920"/>
                      <a:pt x="3340100" y="228600"/>
                    </a:cubicBezTo>
                    <a:cubicBezTo>
                      <a:pt x="3296920" y="208280"/>
                      <a:pt x="3241040" y="190500"/>
                      <a:pt x="3218180" y="152400"/>
                    </a:cubicBezTo>
                    <a:cubicBezTo>
                      <a:pt x="3195320" y="114300"/>
                      <a:pt x="3202940" y="0"/>
                      <a:pt x="3202940" y="0"/>
                    </a:cubicBezTo>
                    <a:lnTo>
                      <a:pt x="3202940" y="0"/>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4"/>
              <p:cNvSpPr/>
              <p:nvPr/>
            </p:nvSpPr>
            <p:spPr>
              <a:xfrm>
                <a:off x="5730240" y="838200"/>
                <a:ext cx="3032760" cy="2849880"/>
              </a:xfrm>
              <a:custGeom>
                <a:avLst/>
                <a:gdLst>
                  <a:gd name="connsiteX0" fmla="*/ 1402080 w 3032760"/>
                  <a:gd name="connsiteY0" fmla="*/ 0 h 2849880"/>
                  <a:gd name="connsiteX1" fmla="*/ 1630680 w 3032760"/>
                  <a:gd name="connsiteY1" fmla="*/ 182880 h 2849880"/>
                  <a:gd name="connsiteX2" fmla="*/ 1874520 w 3032760"/>
                  <a:gd name="connsiteY2" fmla="*/ 304800 h 2849880"/>
                  <a:gd name="connsiteX3" fmla="*/ 1950720 w 3032760"/>
                  <a:gd name="connsiteY3" fmla="*/ 426720 h 2849880"/>
                  <a:gd name="connsiteX4" fmla="*/ 1965960 w 3032760"/>
                  <a:gd name="connsiteY4" fmla="*/ 594360 h 2849880"/>
                  <a:gd name="connsiteX5" fmla="*/ 2225040 w 3032760"/>
                  <a:gd name="connsiteY5" fmla="*/ 655320 h 2849880"/>
                  <a:gd name="connsiteX6" fmla="*/ 2346960 w 3032760"/>
                  <a:gd name="connsiteY6" fmla="*/ 777240 h 2849880"/>
                  <a:gd name="connsiteX7" fmla="*/ 2255520 w 3032760"/>
                  <a:gd name="connsiteY7" fmla="*/ 1036320 h 2849880"/>
                  <a:gd name="connsiteX8" fmla="*/ 2026920 w 3032760"/>
                  <a:gd name="connsiteY8" fmla="*/ 868680 h 2849880"/>
                  <a:gd name="connsiteX9" fmla="*/ 1996440 w 3032760"/>
                  <a:gd name="connsiteY9" fmla="*/ 944880 h 2849880"/>
                  <a:gd name="connsiteX10" fmla="*/ 2209800 w 3032760"/>
                  <a:gd name="connsiteY10" fmla="*/ 1143000 h 2849880"/>
                  <a:gd name="connsiteX11" fmla="*/ 2225040 w 3032760"/>
                  <a:gd name="connsiteY11" fmla="*/ 1219200 h 2849880"/>
                  <a:gd name="connsiteX12" fmla="*/ 2042160 w 3032760"/>
                  <a:gd name="connsiteY12" fmla="*/ 1478280 h 2849880"/>
                  <a:gd name="connsiteX13" fmla="*/ 1889760 w 3032760"/>
                  <a:gd name="connsiteY13" fmla="*/ 1402080 h 2849880"/>
                  <a:gd name="connsiteX14" fmla="*/ 1630680 w 3032760"/>
                  <a:gd name="connsiteY14" fmla="*/ 1280160 h 2849880"/>
                  <a:gd name="connsiteX15" fmla="*/ 1386840 w 3032760"/>
                  <a:gd name="connsiteY15" fmla="*/ 1112520 h 2849880"/>
                  <a:gd name="connsiteX16" fmla="*/ 1249680 w 3032760"/>
                  <a:gd name="connsiteY16" fmla="*/ 1097280 h 2849880"/>
                  <a:gd name="connsiteX17" fmla="*/ 1051560 w 3032760"/>
                  <a:gd name="connsiteY17" fmla="*/ 975360 h 2849880"/>
                  <a:gd name="connsiteX18" fmla="*/ 1127760 w 3032760"/>
                  <a:gd name="connsiteY18" fmla="*/ 883920 h 2849880"/>
                  <a:gd name="connsiteX19" fmla="*/ 1356360 w 3032760"/>
                  <a:gd name="connsiteY19" fmla="*/ 853440 h 2849880"/>
                  <a:gd name="connsiteX20" fmla="*/ 1341120 w 3032760"/>
                  <a:gd name="connsiteY20" fmla="*/ 579120 h 2849880"/>
                  <a:gd name="connsiteX21" fmla="*/ 1158240 w 3032760"/>
                  <a:gd name="connsiteY21" fmla="*/ 457200 h 2849880"/>
                  <a:gd name="connsiteX22" fmla="*/ 990600 w 3032760"/>
                  <a:gd name="connsiteY22" fmla="*/ 411480 h 2849880"/>
                  <a:gd name="connsiteX23" fmla="*/ 990600 w 3032760"/>
                  <a:gd name="connsiteY23" fmla="*/ 518160 h 2849880"/>
                  <a:gd name="connsiteX24" fmla="*/ 960120 w 3032760"/>
                  <a:gd name="connsiteY24" fmla="*/ 624840 h 2849880"/>
                  <a:gd name="connsiteX25" fmla="*/ 868680 w 3032760"/>
                  <a:gd name="connsiteY25" fmla="*/ 594360 h 2849880"/>
                  <a:gd name="connsiteX26" fmla="*/ 929640 w 3032760"/>
                  <a:gd name="connsiteY26" fmla="*/ 701040 h 2849880"/>
                  <a:gd name="connsiteX27" fmla="*/ 838200 w 3032760"/>
                  <a:gd name="connsiteY27" fmla="*/ 853440 h 2849880"/>
                  <a:gd name="connsiteX28" fmla="*/ 746760 w 3032760"/>
                  <a:gd name="connsiteY28" fmla="*/ 899160 h 2849880"/>
                  <a:gd name="connsiteX29" fmla="*/ 762000 w 3032760"/>
                  <a:gd name="connsiteY29" fmla="*/ 990600 h 2849880"/>
                  <a:gd name="connsiteX30" fmla="*/ 899160 w 3032760"/>
                  <a:gd name="connsiteY30" fmla="*/ 975360 h 2849880"/>
                  <a:gd name="connsiteX31" fmla="*/ 990600 w 3032760"/>
                  <a:gd name="connsiteY31" fmla="*/ 1203960 h 2849880"/>
                  <a:gd name="connsiteX32" fmla="*/ 990600 w 3032760"/>
                  <a:gd name="connsiteY32" fmla="*/ 1264920 h 2849880"/>
                  <a:gd name="connsiteX33" fmla="*/ 853440 w 3032760"/>
                  <a:gd name="connsiteY33" fmla="*/ 1280160 h 2849880"/>
                  <a:gd name="connsiteX34" fmla="*/ 716280 w 3032760"/>
                  <a:gd name="connsiteY34" fmla="*/ 1249680 h 2849880"/>
                  <a:gd name="connsiteX35" fmla="*/ 670560 w 3032760"/>
                  <a:gd name="connsiteY35" fmla="*/ 1325880 h 2849880"/>
                  <a:gd name="connsiteX36" fmla="*/ 502920 w 3032760"/>
                  <a:gd name="connsiteY36" fmla="*/ 1219200 h 2849880"/>
                  <a:gd name="connsiteX37" fmla="*/ 502920 w 3032760"/>
                  <a:gd name="connsiteY37" fmla="*/ 1143000 h 2849880"/>
                  <a:gd name="connsiteX38" fmla="*/ 518160 w 3032760"/>
                  <a:gd name="connsiteY38" fmla="*/ 990600 h 2849880"/>
                  <a:gd name="connsiteX39" fmla="*/ 381000 w 3032760"/>
                  <a:gd name="connsiteY39" fmla="*/ 1158240 h 2849880"/>
                  <a:gd name="connsiteX40" fmla="*/ 274320 w 3032760"/>
                  <a:gd name="connsiteY40" fmla="*/ 1310640 h 2849880"/>
                  <a:gd name="connsiteX41" fmla="*/ 152400 w 3032760"/>
                  <a:gd name="connsiteY41" fmla="*/ 1341120 h 2849880"/>
                  <a:gd name="connsiteX42" fmla="*/ 91440 w 3032760"/>
                  <a:gd name="connsiteY42" fmla="*/ 1371600 h 2849880"/>
                  <a:gd name="connsiteX43" fmla="*/ 106680 w 3032760"/>
                  <a:gd name="connsiteY43" fmla="*/ 1524000 h 2849880"/>
                  <a:gd name="connsiteX44" fmla="*/ 15240 w 3032760"/>
                  <a:gd name="connsiteY44" fmla="*/ 1615440 h 2849880"/>
                  <a:gd name="connsiteX45" fmla="*/ 15240 w 3032760"/>
                  <a:gd name="connsiteY45" fmla="*/ 1661160 h 2849880"/>
                  <a:gd name="connsiteX46" fmla="*/ 60960 w 3032760"/>
                  <a:gd name="connsiteY46" fmla="*/ 1691640 h 2849880"/>
                  <a:gd name="connsiteX47" fmla="*/ 137160 w 3032760"/>
                  <a:gd name="connsiteY47" fmla="*/ 1859280 h 2849880"/>
                  <a:gd name="connsiteX48" fmla="*/ 243840 w 3032760"/>
                  <a:gd name="connsiteY48" fmla="*/ 1844040 h 2849880"/>
                  <a:gd name="connsiteX49" fmla="*/ 411480 w 3032760"/>
                  <a:gd name="connsiteY49" fmla="*/ 1950720 h 2849880"/>
                  <a:gd name="connsiteX50" fmla="*/ 472440 w 3032760"/>
                  <a:gd name="connsiteY50" fmla="*/ 1981200 h 2849880"/>
                  <a:gd name="connsiteX51" fmla="*/ 518160 w 3032760"/>
                  <a:gd name="connsiteY51" fmla="*/ 2103120 h 2849880"/>
                  <a:gd name="connsiteX52" fmla="*/ 655320 w 3032760"/>
                  <a:gd name="connsiteY52" fmla="*/ 2072640 h 2849880"/>
                  <a:gd name="connsiteX53" fmla="*/ 609600 w 3032760"/>
                  <a:gd name="connsiteY53" fmla="*/ 2148840 h 2849880"/>
                  <a:gd name="connsiteX54" fmla="*/ 716280 w 3032760"/>
                  <a:gd name="connsiteY54" fmla="*/ 2209800 h 2849880"/>
                  <a:gd name="connsiteX55" fmla="*/ 807720 w 3032760"/>
                  <a:gd name="connsiteY55" fmla="*/ 2148840 h 2849880"/>
                  <a:gd name="connsiteX56" fmla="*/ 868680 w 3032760"/>
                  <a:gd name="connsiteY56" fmla="*/ 2240280 h 2849880"/>
                  <a:gd name="connsiteX57" fmla="*/ 868680 w 3032760"/>
                  <a:gd name="connsiteY57" fmla="*/ 2468880 h 2849880"/>
                  <a:gd name="connsiteX58" fmla="*/ 944880 w 3032760"/>
                  <a:gd name="connsiteY58" fmla="*/ 2514600 h 2849880"/>
                  <a:gd name="connsiteX59" fmla="*/ 1036320 w 3032760"/>
                  <a:gd name="connsiteY59" fmla="*/ 2514600 h 2849880"/>
                  <a:gd name="connsiteX60" fmla="*/ 1082040 w 3032760"/>
                  <a:gd name="connsiteY60" fmla="*/ 2423160 h 2849880"/>
                  <a:gd name="connsiteX61" fmla="*/ 990600 w 3032760"/>
                  <a:gd name="connsiteY61" fmla="*/ 2240280 h 2849880"/>
                  <a:gd name="connsiteX62" fmla="*/ 1036320 w 3032760"/>
                  <a:gd name="connsiteY62" fmla="*/ 2148840 h 2849880"/>
                  <a:gd name="connsiteX63" fmla="*/ 1127760 w 3032760"/>
                  <a:gd name="connsiteY63" fmla="*/ 2133600 h 2849880"/>
                  <a:gd name="connsiteX64" fmla="*/ 1173480 w 3032760"/>
                  <a:gd name="connsiteY64" fmla="*/ 2026920 h 2849880"/>
                  <a:gd name="connsiteX65" fmla="*/ 1173480 w 3032760"/>
                  <a:gd name="connsiteY65" fmla="*/ 1920240 h 2849880"/>
                  <a:gd name="connsiteX66" fmla="*/ 1021080 w 3032760"/>
                  <a:gd name="connsiteY66" fmla="*/ 1783080 h 2849880"/>
                  <a:gd name="connsiteX67" fmla="*/ 1066800 w 3032760"/>
                  <a:gd name="connsiteY67" fmla="*/ 1691640 h 2849880"/>
                  <a:gd name="connsiteX68" fmla="*/ 1112520 w 3032760"/>
                  <a:gd name="connsiteY68" fmla="*/ 1478280 h 2849880"/>
                  <a:gd name="connsiteX69" fmla="*/ 1127760 w 3032760"/>
                  <a:gd name="connsiteY69" fmla="*/ 1386840 h 2849880"/>
                  <a:gd name="connsiteX70" fmla="*/ 1188720 w 3032760"/>
                  <a:gd name="connsiteY70" fmla="*/ 1280160 h 2849880"/>
                  <a:gd name="connsiteX71" fmla="*/ 1386840 w 3032760"/>
                  <a:gd name="connsiteY71" fmla="*/ 1341120 h 2849880"/>
                  <a:gd name="connsiteX72" fmla="*/ 1432560 w 3032760"/>
                  <a:gd name="connsiteY72" fmla="*/ 1280160 h 2849880"/>
                  <a:gd name="connsiteX73" fmla="*/ 1554480 w 3032760"/>
                  <a:gd name="connsiteY73" fmla="*/ 1417320 h 2849880"/>
                  <a:gd name="connsiteX74" fmla="*/ 1661160 w 3032760"/>
                  <a:gd name="connsiteY74" fmla="*/ 1508760 h 2849880"/>
                  <a:gd name="connsiteX75" fmla="*/ 1783080 w 3032760"/>
                  <a:gd name="connsiteY75" fmla="*/ 1508760 h 2849880"/>
                  <a:gd name="connsiteX76" fmla="*/ 1844040 w 3032760"/>
                  <a:gd name="connsiteY76" fmla="*/ 1630680 h 2849880"/>
                  <a:gd name="connsiteX77" fmla="*/ 1813560 w 3032760"/>
                  <a:gd name="connsiteY77" fmla="*/ 1722120 h 2849880"/>
                  <a:gd name="connsiteX78" fmla="*/ 1965960 w 3032760"/>
                  <a:gd name="connsiteY78" fmla="*/ 1691640 h 2849880"/>
                  <a:gd name="connsiteX79" fmla="*/ 2057400 w 3032760"/>
                  <a:gd name="connsiteY79" fmla="*/ 1615440 h 2849880"/>
                  <a:gd name="connsiteX80" fmla="*/ 2225040 w 3032760"/>
                  <a:gd name="connsiteY80" fmla="*/ 1554480 h 2849880"/>
                  <a:gd name="connsiteX81" fmla="*/ 2286000 w 3032760"/>
                  <a:gd name="connsiteY81" fmla="*/ 1722120 h 2849880"/>
                  <a:gd name="connsiteX82" fmla="*/ 2316480 w 3032760"/>
                  <a:gd name="connsiteY82" fmla="*/ 1844040 h 2849880"/>
                  <a:gd name="connsiteX83" fmla="*/ 2316480 w 3032760"/>
                  <a:gd name="connsiteY83" fmla="*/ 1996440 h 2849880"/>
                  <a:gd name="connsiteX84" fmla="*/ 2438400 w 3032760"/>
                  <a:gd name="connsiteY84" fmla="*/ 2072640 h 2849880"/>
                  <a:gd name="connsiteX85" fmla="*/ 2651760 w 3032760"/>
                  <a:gd name="connsiteY85" fmla="*/ 2103120 h 2849880"/>
                  <a:gd name="connsiteX86" fmla="*/ 2727960 w 3032760"/>
                  <a:gd name="connsiteY86" fmla="*/ 2194560 h 2849880"/>
                  <a:gd name="connsiteX87" fmla="*/ 2758440 w 3032760"/>
                  <a:gd name="connsiteY87" fmla="*/ 2286000 h 2849880"/>
                  <a:gd name="connsiteX88" fmla="*/ 2819400 w 3032760"/>
                  <a:gd name="connsiteY88" fmla="*/ 2377440 h 2849880"/>
                  <a:gd name="connsiteX89" fmla="*/ 2819400 w 3032760"/>
                  <a:gd name="connsiteY89" fmla="*/ 2529840 h 2849880"/>
                  <a:gd name="connsiteX90" fmla="*/ 2819400 w 3032760"/>
                  <a:gd name="connsiteY90" fmla="*/ 2682240 h 2849880"/>
                  <a:gd name="connsiteX91" fmla="*/ 2819400 w 3032760"/>
                  <a:gd name="connsiteY91" fmla="*/ 2788920 h 2849880"/>
                  <a:gd name="connsiteX92" fmla="*/ 2926080 w 3032760"/>
                  <a:gd name="connsiteY92" fmla="*/ 2697480 h 2849880"/>
                  <a:gd name="connsiteX93" fmla="*/ 3032760 w 3032760"/>
                  <a:gd name="connsiteY93" fmla="*/ 2849880 h 28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032760" h="2849880">
                    <a:moveTo>
                      <a:pt x="1402080" y="0"/>
                    </a:moveTo>
                    <a:cubicBezTo>
                      <a:pt x="1477010" y="66040"/>
                      <a:pt x="1551940" y="132080"/>
                      <a:pt x="1630680" y="182880"/>
                    </a:cubicBezTo>
                    <a:cubicBezTo>
                      <a:pt x="1709420" y="233680"/>
                      <a:pt x="1821180" y="264160"/>
                      <a:pt x="1874520" y="304800"/>
                    </a:cubicBezTo>
                    <a:cubicBezTo>
                      <a:pt x="1927860" y="345440"/>
                      <a:pt x="1935480" y="378460"/>
                      <a:pt x="1950720" y="426720"/>
                    </a:cubicBezTo>
                    <a:cubicBezTo>
                      <a:pt x="1965960" y="474980"/>
                      <a:pt x="1920240" y="556260"/>
                      <a:pt x="1965960" y="594360"/>
                    </a:cubicBezTo>
                    <a:cubicBezTo>
                      <a:pt x="2011680" y="632460"/>
                      <a:pt x="2161540" y="624840"/>
                      <a:pt x="2225040" y="655320"/>
                    </a:cubicBezTo>
                    <a:cubicBezTo>
                      <a:pt x="2288540" y="685800"/>
                      <a:pt x="2341880" y="713740"/>
                      <a:pt x="2346960" y="777240"/>
                    </a:cubicBezTo>
                    <a:cubicBezTo>
                      <a:pt x="2352040" y="840740"/>
                      <a:pt x="2308860" y="1021080"/>
                      <a:pt x="2255520" y="1036320"/>
                    </a:cubicBezTo>
                    <a:cubicBezTo>
                      <a:pt x="2202180" y="1051560"/>
                      <a:pt x="2070100" y="883920"/>
                      <a:pt x="2026920" y="868680"/>
                    </a:cubicBezTo>
                    <a:cubicBezTo>
                      <a:pt x="1983740" y="853440"/>
                      <a:pt x="1965960" y="899160"/>
                      <a:pt x="1996440" y="944880"/>
                    </a:cubicBezTo>
                    <a:cubicBezTo>
                      <a:pt x="2026920" y="990600"/>
                      <a:pt x="2171700" y="1097280"/>
                      <a:pt x="2209800" y="1143000"/>
                    </a:cubicBezTo>
                    <a:cubicBezTo>
                      <a:pt x="2247900" y="1188720"/>
                      <a:pt x="2252980" y="1163320"/>
                      <a:pt x="2225040" y="1219200"/>
                    </a:cubicBezTo>
                    <a:cubicBezTo>
                      <a:pt x="2197100" y="1275080"/>
                      <a:pt x="2098040" y="1447800"/>
                      <a:pt x="2042160" y="1478280"/>
                    </a:cubicBezTo>
                    <a:cubicBezTo>
                      <a:pt x="1986280" y="1508760"/>
                      <a:pt x="1958340" y="1435100"/>
                      <a:pt x="1889760" y="1402080"/>
                    </a:cubicBezTo>
                    <a:cubicBezTo>
                      <a:pt x="1821180" y="1369060"/>
                      <a:pt x="1714500" y="1328420"/>
                      <a:pt x="1630680" y="1280160"/>
                    </a:cubicBezTo>
                    <a:cubicBezTo>
                      <a:pt x="1546860" y="1231900"/>
                      <a:pt x="1450340" y="1143000"/>
                      <a:pt x="1386840" y="1112520"/>
                    </a:cubicBezTo>
                    <a:cubicBezTo>
                      <a:pt x="1323340" y="1082040"/>
                      <a:pt x="1305560" y="1120140"/>
                      <a:pt x="1249680" y="1097280"/>
                    </a:cubicBezTo>
                    <a:cubicBezTo>
                      <a:pt x="1193800" y="1074420"/>
                      <a:pt x="1071880" y="1010920"/>
                      <a:pt x="1051560" y="975360"/>
                    </a:cubicBezTo>
                    <a:cubicBezTo>
                      <a:pt x="1031240" y="939800"/>
                      <a:pt x="1076960" y="904240"/>
                      <a:pt x="1127760" y="883920"/>
                    </a:cubicBezTo>
                    <a:cubicBezTo>
                      <a:pt x="1178560" y="863600"/>
                      <a:pt x="1320800" y="904240"/>
                      <a:pt x="1356360" y="853440"/>
                    </a:cubicBezTo>
                    <a:cubicBezTo>
                      <a:pt x="1391920" y="802640"/>
                      <a:pt x="1374140" y="645160"/>
                      <a:pt x="1341120" y="579120"/>
                    </a:cubicBezTo>
                    <a:cubicBezTo>
                      <a:pt x="1308100" y="513080"/>
                      <a:pt x="1216660" y="485140"/>
                      <a:pt x="1158240" y="457200"/>
                    </a:cubicBezTo>
                    <a:cubicBezTo>
                      <a:pt x="1099820" y="429260"/>
                      <a:pt x="1018540" y="401320"/>
                      <a:pt x="990600" y="411480"/>
                    </a:cubicBezTo>
                    <a:cubicBezTo>
                      <a:pt x="962660" y="421640"/>
                      <a:pt x="995680" y="482600"/>
                      <a:pt x="990600" y="518160"/>
                    </a:cubicBezTo>
                    <a:cubicBezTo>
                      <a:pt x="985520" y="553720"/>
                      <a:pt x="980440" y="612140"/>
                      <a:pt x="960120" y="624840"/>
                    </a:cubicBezTo>
                    <a:cubicBezTo>
                      <a:pt x="939800" y="637540"/>
                      <a:pt x="873760" y="581660"/>
                      <a:pt x="868680" y="594360"/>
                    </a:cubicBezTo>
                    <a:cubicBezTo>
                      <a:pt x="863600" y="607060"/>
                      <a:pt x="934720" y="657860"/>
                      <a:pt x="929640" y="701040"/>
                    </a:cubicBezTo>
                    <a:cubicBezTo>
                      <a:pt x="924560" y="744220"/>
                      <a:pt x="868680" y="820420"/>
                      <a:pt x="838200" y="853440"/>
                    </a:cubicBezTo>
                    <a:cubicBezTo>
                      <a:pt x="807720" y="886460"/>
                      <a:pt x="759460" y="876300"/>
                      <a:pt x="746760" y="899160"/>
                    </a:cubicBezTo>
                    <a:cubicBezTo>
                      <a:pt x="734060" y="922020"/>
                      <a:pt x="736600" y="977900"/>
                      <a:pt x="762000" y="990600"/>
                    </a:cubicBezTo>
                    <a:cubicBezTo>
                      <a:pt x="787400" y="1003300"/>
                      <a:pt x="861060" y="939800"/>
                      <a:pt x="899160" y="975360"/>
                    </a:cubicBezTo>
                    <a:cubicBezTo>
                      <a:pt x="937260" y="1010920"/>
                      <a:pt x="975360" y="1155700"/>
                      <a:pt x="990600" y="1203960"/>
                    </a:cubicBezTo>
                    <a:cubicBezTo>
                      <a:pt x="1005840" y="1252220"/>
                      <a:pt x="1013460" y="1252220"/>
                      <a:pt x="990600" y="1264920"/>
                    </a:cubicBezTo>
                    <a:cubicBezTo>
                      <a:pt x="967740" y="1277620"/>
                      <a:pt x="899160" y="1282700"/>
                      <a:pt x="853440" y="1280160"/>
                    </a:cubicBezTo>
                    <a:cubicBezTo>
                      <a:pt x="807720" y="1277620"/>
                      <a:pt x="746760" y="1242060"/>
                      <a:pt x="716280" y="1249680"/>
                    </a:cubicBezTo>
                    <a:cubicBezTo>
                      <a:pt x="685800" y="1257300"/>
                      <a:pt x="706120" y="1330960"/>
                      <a:pt x="670560" y="1325880"/>
                    </a:cubicBezTo>
                    <a:cubicBezTo>
                      <a:pt x="635000" y="1320800"/>
                      <a:pt x="530860" y="1249680"/>
                      <a:pt x="502920" y="1219200"/>
                    </a:cubicBezTo>
                    <a:cubicBezTo>
                      <a:pt x="474980" y="1188720"/>
                      <a:pt x="500380" y="1181100"/>
                      <a:pt x="502920" y="1143000"/>
                    </a:cubicBezTo>
                    <a:cubicBezTo>
                      <a:pt x="505460" y="1104900"/>
                      <a:pt x="538480" y="988060"/>
                      <a:pt x="518160" y="990600"/>
                    </a:cubicBezTo>
                    <a:cubicBezTo>
                      <a:pt x="497840" y="993140"/>
                      <a:pt x="421640" y="1104900"/>
                      <a:pt x="381000" y="1158240"/>
                    </a:cubicBezTo>
                    <a:cubicBezTo>
                      <a:pt x="340360" y="1211580"/>
                      <a:pt x="312420" y="1280160"/>
                      <a:pt x="274320" y="1310640"/>
                    </a:cubicBezTo>
                    <a:cubicBezTo>
                      <a:pt x="236220" y="1341120"/>
                      <a:pt x="182880" y="1330960"/>
                      <a:pt x="152400" y="1341120"/>
                    </a:cubicBezTo>
                    <a:cubicBezTo>
                      <a:pt x="121920" y="1351280"/>
                      <a:pt x="99060" y="1341120"/>
                      <a:pt x="91440" y="1371600"/>
                    </a:cubicBezTo>
                    <a:cubicBezTo>
                      <a:pt x="83820" y="1402080"/>
                      <a:pt x="119380" y="1483360"/>
                      <a:pt x="106680" y="1524000"/>
                    </a:cubicBezTo>
                    <a:cubicBezTo>
                      <a:pt x="93980" y="1564640"/>
                      <a:pt x="30480" y="1592580"/>
                      <a:pt x="15240" y="1615440"/>
                    </a:cubicBezTo>
                    <a:cubicBezTo>
                      <a:pt x="0" y="1638300"/>
                      <a:pt x="7620" y="1648460"/>
                      <a:pt x="15240" y="1661160"/>
                    </a:cubicBezTo>
                    <a:cubicBezTo>
                      <a:pt x="22860" y="1673860"/>
                      <a:pt x="40640" y="1658620"/>
                      <a:pt x="60960" y="1691640"/>
                    </a:cubicBezTo>
                    <a:cubicBezTo>
                      <a:pt x="81280" y="1724660"/>
                      <a:pt x="106680" y="1833880"/>
                      <a:pt x="137160" y="1859280"/>
                    </a:cubicBezTo>
                    <a:cubicBezTo>
                      <a:pt x="167640" y="1884680"/>
                      <a:pt x="198120" y="1828800"/>
                      <a:pt x="243840" y="1844040"/>
                    </a:cubicBezTo>
                    <a:cubicBezTo>
                      <a:pt x="289560" y="1859280"/>
                      <a:pt x="373380" y="1927860"/>
                      <a:pt x="411480" y="1950720"/>
                    </a:cubicBezTo>
                    <a:cubicBezTo>
                      <a:pt x="449580" y="1973580"/>
                      <a:pt x="454660" y="1955800"/>
                      <a:pt x="472440" y="1981200"/>
                    </a:cubicBezTo>
                    <a:cubicBezTo>
                      <a:pt x="490220" y="2006600"/>
                      <a:pt x="487680" y="2087880"/>
                      <a:pt x="518160" y="2103120"/>
                    </a:cubicBezTo>
                    <a:cubicBezTo>
                      <a:pt x="548640" y="2118360"/>
                      <a:pt x="640080" y="2065020"/>
                      <a:pt x="655320" y="2072640"/>
                    </a:cubicBezTo>
                    <a:cubicBezTo>
                      <a:pt x="670560" y="2080260"/>
                      <a:pt x="599440" y="2125980"/>
                      <a:pt x="609600" y="2148840"/>
                    </a:cubicBezTo>
                    <a:cubicBezTo>
                      <a:pt x="619760" y="2171700"/>
                      <a:pt x="683260" y="2209800"/>
                      <a:pt x="716280" y="2209800"/>
                    </a:cubicBezTo>
                    <a:cubicBezTo>
                      <a:pt x="749300" y="2209800"/>
                      <a:pt x="782320" y="2143760"/>
                      <a:pt x="807720" y="2148840"/>
                    </a:cubicBezTo>
                    <a:cubicBezTo>
                      <a:pt x="833120" y="2153920"/>
                      <a:pt x="858520" y="2186940"/>
                      <a:pt x="868680" y="2240280"/>
                    </a:cubicBezTo>
                    <a:cubicBezTo>
                      <a:pt x="878840" y="2293620"/>
                      <a:pt x="855980" y="2423160"/>
                      <a:pt x="868680" y="2468880"/>
                    </a:cubicBezTo>
                    <a:cubicBezTo>
                      <a:pt x="881380" y="2514600"/>
                      <a:pt x="916940" y="2506980"/>
                      <a:pt x="944880" y="2514600"/>
                    </a:cubicBezTo>
                    <a:cubicBezTo>
                      <a:pt x="972820" y="2522220"/>
                      <a:pt x="1013460" y="2529840"/>
                      <a:pt x="1036320" y="2514600"/>
                    </a:cubicBezTo>
                    <a:cubicBezTo>
                      <a:pt x="1059180" y="2499360"/>
                      <a:pt x="1089660" y="2468880"/>
                      <a:pt x="1082040" y="2423160"/>
                    </a:cubicBezTo>
                    <a:cubicBezTo>
                      <a:pt x="1074420" y="2377440"/>
                      <a:pt x="998220" y="2286000"/>
                      <a:pt x="990600" y="2240280"/>
                    </a:cubicBezTo>
                    <a:cubicBezTo>
                      <a:pt x="982980" y="2194560"/>
                      <a:pt x="1013460" y="2166620"/>
                      <a:pt x="1036320" y="2148840"/>
                    </a:cubicBezTo>
                    <a:cubicBezTo>
                      <a:pt x="1059180" y="2131060"/>
                      <a:pt x="1104900" y="2153920"/>
                      <a:pt x="1127760" y="2133600"/>
                    </a:cubicBezTo>
                    <a:cubicBezTo>
                      <a:pt x="1150620" y="2113280"/>
                      <a:pt x="1165860" y="2062480"/>
                      <a:pt x="1173480" y="2026920"/>
                    </a:cubicBezTo>
                    <a:cubicBezTo>
                      <a:pt x="1181100" y="1991360"/>
                      <a:pt x="1198880" y="1960880"/>
                      <a:pt x="1173480" y="1920240"/>
                    </a:cubicBezTo>
                    <a:cubicBezTo>
                      <a:pt x="1148080" y="1879600"/>
                      <a:pt x="1038860" y="1821180"/>
                      <a:pt x="1021080" y="1783080"/>
                    </a:cubicBezTo>
                    <a:cubicBezTo>
                      <a:pt x="1003300" y="1744980"/>
                      <a:pt x="1051560" y="1742440"/>
                      <a:pt x="1066800" y="1691640"/>
                    </a:cubicBezTo>
                    <a:cubicBezTo>
                      <a:pt x="1082040" y="1640840"/>
                      <a:pt x="1102360" y="1529080"/>
                      <a:pt x="1112520" y="1478280"/>
                    </a:cubicBezTo>
                    <a:cubicBezTo>
                      <a:pt x="1122680" y="1427480"/>
                      <a:pt x="1115060" y="1419860"/>
                      <a:pt x="1127760" y="1386840"/>
                    </a:cubicBezTo>
                    <a:cubicBezTo>
                      <a:pt x="1140460" y="1353820"/>
                      <a:pt x="1145540" y="1287780"/>
                      <a:pt x="1188720" y="1280160"/>
                    </a:cubicBezTo>
                    <a:cubicBezTo>
                      <a:pt x="1231900" y="1272540"/>
                      <a:pt x="1346200" y="1341120"/>
                      <a:pt x="1386840" y="1341120"/>
                    </a:cubicBezTo>
                    <a:cubicBezTo>
                      <a:pt x="1427480" y="1341120"/>
                      <a:pt x="1404620" y="1267460"/>
                      <a:pt x="1432560" y="1280160"/>
                    </a:cubicBezTo>
                    <a:cubicBezTo>
                      <a:pt x="1460500" y="1292860"/>
                      <a:pt x="1516380" y="1379220"/>
                      <a:pt x="1554480" y="1417320"/>
                    </a:cubicBezTo>
                    <a:cubicBezTo>
                      <a:pt x="1592580" y="1455420"/>
                      <a:pt x="1623060" y="1493520"/>
                      <a:pt x="1661160" y="1508760"/>
                    </a:cubicBezTo>
                    <a:cubicBezTo>
                      <a:pt x="1699260" y="1524000"/>
                      <a:pt x="1752600" y="1488440"/>
                      <a:pt x="1783080" y="1508760"/>
                    </a:cubicBezTo>
                    <a:cubicBezTo>
                      <a:pt x="1813560" y="1529080"/>
                      <a:pt x="1838960" y="1595120"/>
                      <a:pt x="1844040" y="1630680"/>
                    </a:cubicBezTo>
                    <a:cubicBezTo>
                      <a:pt x="1849120" y="1666240"/>
                      <a:pt x="1793240" y="1711960"/>
                      <a:pt x="1813560" y="1722120"/>
                    </a:cubicBezTo>
                    <a:cubicBezTo>
                      <a:pt x="1833880" y="1732280"/>
                      <a:pt x="1925320" y="1709420"/>
                      <a:pt x="1965960" y="1691640"/>
                    </a:cubicBezTo>
                    <a:cubicBezTo>
                      <a:pt x="2006600" y="1673860"/>
                      <a:pt x="2014220" y="1638300"/>
                      <a:pt x="2057400" y="1615440"/>
                    </a:cubicBezTo>
                    <a:cubicBezTo>
                      <a:pt x="2100580" y="1592580"/>
                      <a:pt x="2186940" y="1536700"/>
                      <a:pt x="2225040" y="1554480"/>
                    </a:cubicBezTo>
                    <a:cubicBezTo>
                      <a:pt x="2263140" y="1572260"/>
                      <a:pt x="2270760" y="1673860"/>
                      <a:pt x="2286000" y="1722120"/>
                    </a:cubicBezTo>
                    <a:cubicBezTo>
                      <a:pt x="2301240" y="1770380"/>
                      <a:pt x="2311400" y="1798320"/>
                      <a:pt x="2316480" y="1844040"/>
                    </a:cubicBezTo>
                    <a:cubicBezTo>
                      <a:pt x="2321560" y="1889760"/>
                      <a:pt x="2296160" y="1958340"/>
                      <a:pt x="2316480" y="1996440"/>
                    </a:cubicBezTo>
                    <a:cubicBezTo>
                      <a:pt x="2336800" y="2034540"/>
                      <a:pt x="2382520" y="2054860"/>
                      <a:pt x="2438400" y="2072640"/>
                    </a:cubicBezTo>
                    <a:cubicBezTo>
                      <a:pt x="2494280" y="2090420"/>
                      <a:pt x="2603500" y="2082800"/>
                      <a:pt x="2651760" y="2103120"/>
                    </a:cubicBezTo>
                    <a:cubicBezTo>
                      <a:pt x="2700020" y="2123440"/>
                      <a:pt x="2710180" y="2164080"/>
                      <a:pt x="2727960" y="2194560"/>
                    </a:cubicBezTo>
                    <a:cubicBezTo>
                      <a:pt x="2745740" y="2225040"/>
                      <a:pt x="2743200" y="2255520"/>
                      <a:pt x="2758440" y="2286000"/>
                    </a:cubicBezTo>
                    <a:cubicBezTo>
                      <a:pt x="2773680" y="2316480"/>
                      <a:pt x="2809240" y="2336800"/>
                      <a:pt x="2819400" y="2377440"/>
                    </a:cubicBezTo>
                    <a:cubicBezTo>
                      <a:pt x="2829560" y="2418080"/>
                      <a:pt x="2819400" y="2529840"/>
                      <a:pt x="2819400" y="2529840"/>
                    </a:cubicBezTo>
                    <a:lnTo>
                      <a:pt x="2819400" y="2682240"/>
                    </a:lnTo>
                    <a:cubicBezTo>
                      <a:pt x="2819400" y="2725420"/>
                      <a:pt x="2801620" y="2786380"/>
                      <a:pt x="2819400" y="2788920"/>
                    </a:cubicBezTo>
                    <a:cubicBezTo>
                      <a:pt x="2837180" y="2791460"/>
                      <a:pt x="2890520" y="2687320"/>
                      <a:pt x="2926080" y="2697480"/>
                    </a:cubicBezTo>
                    <a:cubicBezTo>
                      <a:pt x="2961640" y="2707640"/>
                      <a:pt x="3014980" y="2834640"/>
                      <a:pt x="3032760" y="284988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5"/>
              <p:cNvSpPr/>
              <p:nvPr/>
            </p:nvSpPr>
            <p:spPr>
              <a:xfrm>
                <a:off x="5494020" y="3517900"/>
                <a:ext cx="3299460" cy="3335020"/>
              </a:xfrm>
              <a:custGeom>
                <a:avLst/>
                <a:gdLst>
                  <a:gd name="connsiteX0" fmla="*/ 3299460 w 3299460"/>
                  <a:gd name="connsiteY0" fmla="*/ 398780 h 3335020"/>
                  <a:gd name="connsiteX1" fmla="*/ 3101340 w 3299460"/>
                  <a:gd name="connsiteY1" fmla="*/ 383540 h 3335020"/>
                  <a:gd name="connsiteX2" fmla="*/ 2903220 w 3299460"/>
                  <a:gd name="connsiteY2" fmla="*/ 368300 h 3335020"/>
                  <a:gd name="connsiteX3" fmla="*/ 2857500 w 3299460"/>
                  <a:gd name="connsiteY3" fmla="*/ 337820 h 3335020"/>
                  <a:gd name="connsiteX4" fmla="*/ 2689860 w 3299460"/>
                  <a:gd name="connsiteY4" fmla="*/ 292100 h 3335020"/>
                  <a:gd name="connsiteX5" fmla="*/ 2811780 w 3299460"/>
                  <a:gd name="connsiteY5" fmla="*/ 154940 h 3335020"/>
                  <a:gd name="connsiteX6" fmla="*/ 2827020 w 3299460"/>
                  <a:gd name="connsiteY6" fmla="*/ 17780 h 3335020"/>
                  <a:gd name="connsiteX7" fmla="*/ 2720340 w 3299460"/>
                  <a:gd name="connsiteY7" fmla="*/ 48260 h 3335020"/>
                  <a:gd name="connsiteX8" fmla="*/ 2476500 w 3299460"/>
                  <a:gd name="connsiteY8" fmla="*/ 48260 h 3335020"/>
                  <a:gd name="connsiteX9" fmla="*/ 2171700 w 3299460"/>
                  <a:gd name="connsiteY9" fmla="*/ 17780 h 3335020"/>
                  <a:gd name="connsiteX10" fmla="*/ 2247900 w 3299460"/>
                  <a:gd name="connsiteY10" fmla="*/ 139700 h 3335020"/>
                  <a:gd name="connsiteX11" fmla="*/ 2400300 w 3299460"/>
                  <a:gd name="connsiteY11" fmla="*/ 139700 h 3335020"/>
                  <a:gd name="connsiteX12" fmla="*/ 2430780 w 3299460"/>
                  <a:gd name="connsiteY12" fmla="*/ 200660 h 3335020"/>
                  <a:gd name="connsiteX13" fmla="*/ 2446020 w 3299460"/>
                  <a:gd name="connsiteY13" fmla="*/ 398780 h 3335020"/>
                  <a:gd name="connsiteX14" fmla="*/ 2689860 w 3299460"/>
                  <a:gd name="connsiteY14" fmla="*/ 596900 h 3335020"/>
                  <a:gd name="connsiteX15" fmla="*/ 2430780 w 3299460"/>
                  <a:gd name="connsiteY15" fmla="*/ 703580 h 3335020"/>
                  <a:gd name="connsiteX16" fmla="*/ 2263140 w 3299460"/>
                  <a:gd name="connsiteY16" fmla="*/ 764540 h 3335020"/>
                  <a:gd name="connsiteX17" fmla="*/ 2247900 w 3299460"/>
                  <a:gd name="connsiteY17" fmla="*/ 581660 h 3335020"/>
                  <a:gd name="connsiteX18" fmla="*/ 2125980 w 3299460"/>
                  <a:gd name="connsiteY18" fmla="*/ 581660 h 3335020"/>
                  <a:gd name="connsiteX19" fmla="*/ 2065020 w 3299460"/>
                  <a:gd name="connsiteY19" fmla="*/ 688340 h 3335020"/>
                  <a:gd name="connsiteX20" fmla="*/ 1973580 w 3299460"/>
                  <a:gd name="connsiteY20" fmla="*/ 749300 h 3335020"/>
                  <a:gd name="connsiteX21" fmla="*/ 1973580 w 3299460"/>
                  <a:gd name="connsiteY21" fmla="*/ 962660 h 3335020"/>
                  <a:gd name="connsiteX22" fmla="*/ 1851660 w 3299460"/>
                  <a:gd name="connsiteY22" fmla="*/ 1008380 h 3335020"/>
                  <a:gd name="connsiteX23" fmla="*/ 1760220 w 3299460"/>
                  <a:gd name="connsiteY23" fmla="*/ 993140 h 3335020"/>
                  <a:gd name="connsiteX24" fmla="*/ 1607820 w 3299460"/>
                  <a:gd name="connsiteY24" fmla="*/ 1236980 h 3335020"/>
                  <a:gd name="connsiteX25" fmla="*/ 1562100 w 3299460"/>
                  <a:gd name="connsiteY25" fmla="*/ 1389380 h 3335020"/>
                  <a:gd name="connsiteX26" fmla="*/ 1623060 w 3299460"/>
                  <a:gd name="connsiteY26" fmla="*/ 1465580 h 3335020"/>
                  <a:gd name="connsiteX27" fmla="*/ 1562100 w 3299460"/>
                  <a:gd name="connsiteY27" fmla="*/ 1572260 h 3335020"/>
                  <a:gd name="connsiteX28" fmla="*/ 1242060 w 3299460"/>
                  <a:gd name="connsiteY28" fmla="*/ 1816100 h 3335020"/>
                  <a:gd name="connsiteX29" fmla="*/ 1181100 w 3299460"/>
                  <a:gd name="connsiteY29" fmla="*/ 1938020 h 3335020"/>
                  <a:gd name="connsiteX30" fmla="*/ 1242060 w 3299460"/>
                  <a:gd name="connsiteY30" fmla="*/ 2166620 h 3335020"/>
                  <a:gd name="connsiteX31" fmla="*/ 1242060 w 3299460"/>
                  <a:gd name="connsiteY31" fmla="*/ 2395220 h 3335020"/>
                  <a:gd name="connsiteX32" fmla="*/ 1181100 w 3299460"/>
                  <a:gd name="connsiteY32" fmla="*/ 2486660 h 3335020"/>
                  <a:gd name="connsiteX33" fmla="*/ 1120140 w 3299460"/>
                  <a:gd name="connsiteY33" fmla="*/ 2440940 h 3335020"/>
                  <a:gd name="connsiteX34" fmla="*/ 967740 w 3299460"/>
                  <a:gd name="connsiteY34" fmla="*/ 2273300 h 3335020"/>
                  <a:gd name="connsiteX35" fmla="*/ 982980 w 3299460"/>
                  <a:gd name="connsiteY35" fmla="*/ 2136140 h 3335020"/>
                  <a:gd name="connsiteX36" fmla="*/ 876300 w 3299460"/>
                  <a:gd name="connsiteY36" fmla="*/ 2105660 h 3335020"/>
                  <a:gd name="connsiteX37" fmla="*/ 754380 w 3299460"/>
                  <a:gd name="connsiteY37" fmla="*/ 2059940 h 3335020"/>
                  <a:gd name="connsiteX38" fmla="*/ 632460 w 3299460"/>
                  <a:gd name="connsiteY38" fmla="*/ 2059940 h 3335020"/>
                  <a:gd name="connsiteX39" fmla="*/ 647700 w 3299460"/>
                  <a:gd name="connsiteY39" fmla="*/ 2151380 h 3335020"/>
                  <a:gd name="connsiteX40" fmla="*/ 617220 w 3299460"/>
                  <a:gd name="connsiteY40" fmla="*/ 2181860 h 3335020"/>
                  <a:gd name="connsiteX41" fmla="*/ 403860 w 3299460"/>
                  <a:gd name="connsiteY41" fmla="*/ 2120900 h 3335020"/>
                  <a:gd name="connsiteX42" fmla="*/ 220980 w 3299460"/>
                  <a:gd name="connsiteY42" fmla="*/ 2105660 h 3335020"/>
                  <a:gd name="connsiteX43" fmla="*/ 38100 w 3299460"/>
                  <a:gd name="connsiteY43" fmla="*/ 2242820 h 3335020"/>
                  <a:gd name="connsiteX44" fmla="*/ 7620 w 3299460"/>
                  <a:gd name="connsiteY44" fmla="*/ 2425700 h 3335020"/>
                  <a:gd name="connsiteX45" fmla="*/ 22860 w 3299460"/>
                  <a:gd name="connsiteY45" fmla="*/ 2852420 h 3335020"/>
                  <a:gd name="connsiteX46" fmla="*/ 144780 w 3299460"/>
                  <a:gd name="connsiteY46" fmla="*/ 3020060 h 3335020"/>
                  <a:gd name="connsiteX47" fmla="*/ 327660 w 3299460"/>
                  <a:gd name="connsiteY47" fmla="*/ 3035300 h 3335020"/>
                  <a:gd name="connsiteX48" fmla="*/ 464820 w 3299460"/>
                  <a:gd name="connsiteY48" fmla="*/ 2852420 h 3335020"/>
                  <a:gd name="connsiteX49" fmla="*/ 708660 w 3299460"/>
                  <a:gd name="connsiteY49" fmla="*/ 2837180 h 3335020"/>
                  <a:gd name="connsiteX50" fmla="*/ 708660 w 3299460"/>
                  <a:gd name="connsiteY50" fmla="*/ 3111500 h 3335020"/>
                  <a:gd name="connsiteX51" fmla="*/ 723900 w 3299460"/>
                  <a:gd name="connsiteY51" fmla="*/ 3263900 h 3335020"/>
                  <a:gd name="connsiteX52" fmla="*/ 1013460 w 3299460"/>
                  <a:gd name="connsiteY52" fmla="*/ 3324860 h 333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99460" h="3335020">
                    <a:moveTo>
                      <a:pt x="3299460" y="398780"/>
                    </a:moveTo>
                    <a:lnTo>
                      <a:pt x="3101340" y="383540"/>
                    </a:lnTo>
                    <a:cubicBezTo>
                      <a:pt x="3035300" y="378460"/>
                      <a:pt x="2943860" y="375920"/>
                      <a:pt x="2903220" y="368300"/>
                    </a:cubicBezTo>
                    <a:cubicBezTo>
                      <a:pt x="2862580" y="360680"/>
                      <a:pt x="2893060" y="350520"/>
                      <a:pt x="2857500" y="337820"/>
                    </a:cubicBezTo>
                    <a:cubicBezTo>
                      <a:pt x="2821940" y="325120"/>
                      <a:pt x="2697480" y="322580"/>
                      <a:pt x="2689860" y="292100"/>
                    </a:cubicBezTo>
                    <a:cubicBezTo>
                      <a:pt x="2682240" y="261620"/>
                      <a:pt x="2788920" y="200660"/>
                      <a:pt x="2811780" y="154940"/>
                    </a:cubicBezTo>
                    <a:cubicBezTo>
                      <a:pt x="2834640" y="109220"/>
                      <a:pt x="2842260" y="35560"/>
                      <a:pt x="2827020" y="17780"/>
                    </a:cubicBezTo>
                    <a:cubicBezTo>
                      <a:pt x="2811780" y="0"/>
                      <a:pt x="2778760" y="43180"/>
                      <a:pt x="2720340" y="48260"/>
                    </a:cubicBezTo>
                    <a:cubicBezTo>
                      <a:pt x="2661920" y="53340"/>
                      <a:pt x="2567940" y="53340"/>
                      <a:pt x="2476500" y="48260"/>
                    </a:cubicBezTo>
                    <a:cubicBezTo>
                      <a:pt x="2385060" y="43180"/>
                      <a:pt x="2209800" y="2540"/>
                      <a:pt x="2171700" y="17780"/>
                    </a:cubicBezTo>
                    <a:cubicBezTo>
                      <a:pt x="2133600" y="33020"/>
                      <a:pt x="2209800" y="119380"/>
                      <a:pt x="2247900" y="139700"/>
                    </a:cubicBezTo>
                    <a:cubicBezTo>
                      <a:pt x="2286000" y="160020"/>
                      <a:pt x="2369820" y="129540"/>
                      <a:pt x="2400300" y="139700"/>
                    </a:cubicBezTo>
                    <a:cubicBezTo>
                      <a:pt x="2430780" y="149860"/>
                      <a:pt x="2423160" y="157480"/>
                      <a:pt x="2430780" y="200660"/>
                    </a:cubicBezTo>
                    <a:cubicBezTo>
                      <a:pt x="2438400" y="243840"/>
                      <a:pt x="2402840" y="332740"/>
                      <a:pt x="2446020" y="398780"/>
                    </a:cubicBezTo>
                    <a:cubicBezTo>
                      <a:pt x="2489200" y="464820"/>
                      <a:pt x="2692400" y="546100"/>
                      <a:pt x="2689860" y="596900"/>
                    </a:cubicBezTo>
                    <a:cubicBezTo>
                      <a:pt x="2687320" y="647700"/>
                      <a:pt x="2501900" y="675640"/>
                      <a:pt x="2430780" y="703580"/>
                    </a:cubicBezTo>
                    <a:cubicBezTo>
                      <a:pt x="2359660" y="731520"/>
                      <a:pt x="2293620" y="784860"/>
                      <a:pt x="2263140" y="764540"/>
                    </a:cubicBezTo>
                    <a:cubicBezTo>
                      <a:pt x="2232660" y="744220"/>
                      <a:pt x="2270760" y="612140"/>
                      <a:pt x="2247900" y="581660"/>
                    </a:cubicBezTo>
                    <a:cubicBezTo>
                      <a:pt x="2225040" y="551180"/>
                      <a:pt x="2156460" y="563880"/>
                      <a:pt x="2125980" y="581660"/>
                    </a:cubicBezTo>
                    <a:cubicBezTo>
                      <a:pt x="2095500" y="599440"/>
                      <a:pt x="2090420" y="660400"/>
                      <a:pt x="2065020" y="688340"/>
                    </a:cubicBezTo>
                    <a:cubicBezTo>
                      <a:pt x="2039620" y="716280"/>
                      <a:pt x="1988820" y="703580"/>
                      <a:pt x="1973580" y="749300"/>
                    </a:cubicBezTo>
                    <a:cubicBezTo>
                      <a:pt x="1958340" y="795020"/>
                      <a:pt x="1993900" y="919480"/>
                      <a:pt x="1973580" y="962660"/>
                    </a:cubicBezTo>
                    <a:cubicBezTo>
                      <a:pt x="1953260" y="1005840"/>
                      <a:pt x="1887220" y="1003300"/>
                      <a:pt x="1851660" y="1008380"/>
                    </a:cubicBezTo>
                    <a:cubicBezTo>
                      <a:pt x="1816100" y="1013460"/>
                      <a:pt x="1800860" y="955040"/>
                      <a:pt x="1760220" y="993140"/>
                    </a:cubicBezTo>
                    <a:cubicBezTo>
                      <a:pt x="1719580" y="1031240"/>
                      <a:pt x="1640840" y="1170940"/>
                      <a:pt x="1607820" y="1236980"/>
                    </a:cubicBezTo>
                    <a:cubicBezTo>
                      <a:pt x="1574800" y="1303020"/>
                      <a:pt x="1559560" y="1351280"/>
                      <a:pt x="1562100" y="1389380"/>
                    </a:cubicBezTo>
                    <a:cubicBezTo>
                      <a:pt x="1564640" y="1427480"/>
                      <a:pt x="1623060" y="1435100"/>
                      <a:pt x="1623060" y="1465580"/>
                    </a:cubicBezTo>
                    <a:cubicBezTo>
                      <a:pt x="1623060" y="1496060"/>
                      <a:pt x="1625600" y="1513840"/>
                      <a:pt x="1562100" y="1572260"/>
                    </a:cubicBezTo>
                    <a:cubicBezTo>
                      <a:pt x="1498600" y="1630680"/>
                      <a:pt x="1305560" y="1755140"/>
                      <a:pt x="1242060" y="1816100"/>
                    </a:cubicBezTo>
                    <a:cubicBezTo>
                      <a:pt x="1178560" y="1877060"/>
                      <a:pt x="1181100" y="1879600"/>
                      <a:pt x="1181100" y="1938020"/>
                    </a:cubicBezTo>
                    <a:cubicBezTo>
                      <a:pt x="1181100" y="1996440"/>
                      <a:pt x="1231900" y="2090420"/>
                      <a:pt x="1242060" y="2166620"/>
                    </a:cubicBezTo>
                    <a:cubicBezTo>
                      <a:pt x="1252220" y="2242820"/>
                      <a:pt x="1252220" y="2341880"/>
                      <a:pt x="1242060" y="2395220"/>
                    </a:cubicBezTo>
                    <a:cubicBezTo>
                      <a:pt x="1231900" y="2448560"/>
                      <a:pt x="1201420" y="2479040"/>
                      <a:pt x="1181100" y="2486660"/>
                    </a:cubicBezTo>
                    <a:cubicBezTo>
                      <a:pt x="1160780" y="2494280"/>
                      <a:pt x="1155700" y="2476500"/>
                      <a:pt x="1120140" y="2440940"/>
                    </a:cubicBezTo>
                    <a:cubicBezTo>
                      <a:pt x="1084580" y="2405380"/>
                      <a:pt x="990600" y="2324100"/>
                      <a:pt x="967740" y="2273300"/>
                    </a:cubicBezTo>
                    <a:cubicBezTo>
                      <a:pt x="944880" y="2222500"/>
                      <a:pt x="998220" y="2164080"/>
                      <a:pt x="982980" y="2136140"/>
                    </a:cubicBezTo>
                    <a:cubicBezTo>
                      <a:pt x="967740" y="2108200"/>
                      <a:pt x="914400" y="2118360"/>
                      <a:pt x="876300" y="2105660"/>
                    </a:cubicBezTo>
                    <a:cubicBezTo>
                      <a:pt x="838200" y="2092960"/>
                      <a:pt x="795020" y="2067560"/>
                      <a:pt x="754380" y="2059940"/>
                    </a:cubicBezTo>
                    <a:cubicBezTo>
                      <a:pt x="713740" y="2052320"/>
                      <a:pt x="650240" y="2044700"/>
                      <a:pt x="632460" y="2059940"/>
                    </a:cubicBezTo>
                    <a:cubicBezTo>
                      <a:pt x="614680" y="2075180"/>
                      <a:pt x="650240" y="2131060"/>
                      <a:pt x="647700" y="2151380"/>
                    </a:cubicBezTo>
                    <a:cubicBezTo>
                      <a:pt x="645160" y="2171700"/>
                      <a:pt x="657860" y="2186940"/>
                      <a:pt x="617220" y="2181860"/>
                    </a:cubicBezTo>
                    <a:cubicBezTo>
                      <a:pt x="576580" y="2176780"/>
                      <a:pt x="469900" y="2133600"/>
                      <a:pt x="403860" y="2120900"/>
                    </a:cubicBezTo>
                    <a:cubicBezTo>
                      <a:pt x="337820" y="2108200"/>
                      <a:pt x="281940" y="2085340"/>
                      <a:pt x="220980" y="2105660"/>
                    </a:cubicBezTo>
                    <a:cubicBezTo>
                      <a:pt x="160020" y="2125980"/>
                      <a:pt x="73660" y="2189480"/>
                      <a:pt x="38100" y="2242820"/>
                    </a:cubicBezTo>
                    <a:cubicBezTo>
                      <a:pt x="2540" y="2296160"/>
                      <a:pt x="10160" y="2324100"/>
                      <a:pt x="7620" y="2425700"/>
                    </a:cubicBezTo>
                    <a:cubicBezTo>
                      <a:pt x="5080" y="2527300"/>
                      <a:pt x="0" y="2753360"/>
                      <a:pt x="22860" y="2852420"/>
                    </a:cubicBezTo>
                    <a:cubicBezTo>
                      <a:pt x="45720" y="2951480"/>
                      <a:pt x="93980" y="2989580"/>
                      <a:pt x="144780" y="3020060"/>
                    </a:cubicBezTo>
                    <a:cubicBezTo>
                      <a:pt x="195580" y="3050540"/>
                      <a:pt x="274320" y="3063240"/>
                      <a:pt x="327660" y="3035300"/>
                    </a:cubicBezTo>
                    <a:cubicBezTo>
                      <a:pt x="381000" y="3007360"/>
                      <a:pt x="401320" y="2885440"/>
                      <a:pt x="464820" y="2852420"/>
                    </a:cubicBezTo>
                    <a:cubicBezTo>
                      <a:pt x="528320" y="2819400"/>
                      <a:pt x="668020" y="2794000"/>
                      <a:pt x="708660" y="2837180"/>
                    </a:cubicBezTo>
                    <a:cubicBezTo>
                      <a:pt x="749300" y="2880360"/>
                      <a:pt x="706120" y="3040380"/>
                      <a:pt x="708660" y="3111500"/>
                    </a:cubicBezTo>
                    <a:cubicBezTo>
                      <a:pt x="711200" y="3182620"/>
                      <a:pt x="673100" y="3228340"/>
                      <a:pt x="723900" y="3263900"/>
                    </a:cubicBezTo>
                    <a:cubicBezTo>
                      <a:pt x="774700" y="3299460"/>
                      <a:pt x="977900" y="3335020"/>
                      <a:pt x="1013460" y="332486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Rectangle 12"/>
            <p:cNvSpPr/>
            <p:nvPr/>
          </p:nvSpPr>
          <p:spPr>
            <a:xfrm>
              <a:off x="8534400" y="783336"/>
              <a:ext cx="381000" cy="114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66"/>
          <p:cNvGrpSpPr/>
          <p:nvPr/>
        </p:nvGrpSpPr>
        <p:grpSpPr>
          <a:xfrm>
            <a:off x="228600" y="3962400"/>
            <a:ext cx="3276600" cy="2743200"/>
            <a:chOff x="1905000" y="914400"/>
            <a:chExt cx="3276600" cy="2743200"/>
          </a:xfrm>
        </p:grpSpPr>
        <p:grpSp>
          <p:nvGrpSpPr>
            <p:cNvPr id="5" name="Group 41"/>
            <p:cNvGrpSpPr/>
            <p:nvPr/>
          </p:nvGrpSpPr>
          <p:grpSpPr>
            <a:xfrm>
              <a:off x="1905000" y="914400"/>
              <a:ext cx="3276600" cy="2743200"/>
              <a:chOff x="4510314" y="2438400"/>
              <a:chExt cx="3900715" cy="2743200"/>
            </a:xfrm>
          </p:grpSpPr>
          <p:grpSp>
            <p:nvGrpSpPr>
              <p:cNvPr id="6" name="Group 22"/>
              <p:cNvGrpSpPr/>
              <p:nvPr/>
            </p:nvGrpSpPr>
            <p:grpSpPr>
              <a:xfrm>
                <a:off x="4510314" y="2438400"/>
                <a:ext cx="3900715" cy="2743200"/>
                <a:chOff x="3824514" y="4495800"/>
                <a:chExt cx="3900715" cy="2743200"/>
              </a:xfrm>
            </p:grpSpPr>
            <p:sp>
              <p:nvSpPr>
                <p:cNvPr id="24" name="Rectangle 23"/>
                <p:cNvSpPr/>
                <p:nvPr/>
              </p:nvSpPr>
              <p:spPr>
                <a:xfrm>
                  <a:off x="3824514" y="4495800"/>
                  <a:ext cx="3900715" cy="27432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71"/>
                <p:cNvGrpSpPr/>
                <p:nvPr/>
              </p:nvGrpSpPr>
              <p:grpSpPr>
                <a:xfrm>
                  <a:off x="4326679" y="4495800"/>
                  <a:ext cx="3307835" cy="990600"/>
                  <a:chOff x="4250479" y="4495800"/>
                  <a:chExt cx="3307835" cy="990600"/>
                </a:xfrm>
                <a:noFill/>
              </p:grpSpPr>
              <p:sp>
                <p:nvSpPr>
                  <p:cNvPr id="28" name="TextBox 27"/>
                  <p:cNvSpPr txBox="1"/>
                  <p:nvPr/>
                </p:nvSpPr>
                <p:spPr>
                  <a:xfrm>
                    <a:off x="4250479" y="4495800"/>
                    <a:ext cx="3307835" cy="523220"/>
                  </a:xfrm>
                  <a:prstGeom prst="rect">
                    <a:avLst/>
                  </a:prstGeom>
                  <a:grpFill/>
                </p:spPr>
                <p:txBody>
                  <a:bodyPr wrap="none" rtlCol="0">
                    <a:spAutoFit/>
                  </a:bodyPr>
                  <a:lstStyle/>
                  <a:p>
                    <a:r>
                      <a:rPr lang="en-US" sz="2800" b="1" dirty="0" smtClean="0">
                        <a:solidFill>
                          <a:schemeClr val="accent1">
                            <a:lumMod val="75000"/>
                          </a:schemeClr>
                        </a:solidFill>
                      </a:rPr>
                      <a:t>Temperate Forest</a:t>
                    </a:r>
                  </a:p>
                </p:txBody>
              </p:sp>
              <p:sp>
                <p:nvSpPr>
                  <p:cNvPr id="29" name="TextBox 28"/>
                  <p:cNvSpPr txBox="1"/>
                  <p:nvPr/>
                </p:nvSpPr>
                <p:spPr>
                  <a:xfrm>
                    <a:off x="4292600" y="4963180"/>
                    <a:ext cx="2564653" cy="523220"/>
                  </a:xfrm>
                  <a:prstGeom prst="rect">
                    <a:avLst/>
                  </a:prstGeom>
                  <a:grpFill/>
                </p:spPr>
                <p:txBody>
                  <a:bodyPr wrap="none" rtlCol="0">
                    <a:spAutoFit/>
                  </a:bodyPr>
                  <a:lstStyle/>
                  <a:p>
                    <a:r>
                      <a:rPr lang="en-US" sz="2800" b="1" dirty="0" smtClean="0">
                        <a:solidFill>
                          <a:schemeClr val="accent1">
                            <a:lumMod val="75000"/>
                          </a:schemeClr>
                        </a:solidFill>
                      </a:rPr>
                      <a:t>Boreal Forest</a:t>
                    </a:r>
                  </a:p>
                </p:txBody>
              </p:sp>
            </p:grpSp>
          </p:grpSp>
          <p:pic>
            <p:nvPicPr>
              <p:cNvPr id="31" name="Picture 4" descr="http://www.worldbiomes.com/pics/leg.jpg"/>
              <p:cNvPicPr>
                <a:picLocks noChangeAspect="1" noChangeArrowheads="1"/>
              </p:cNvPicPr>
              <p:nvPr/>
            </p:nvPicPr>
            <p:blipFill>
              <a:blip r:embed="rId3" cstate="print"/>
              <a:srcRect l="-1" t="72241" r="90359" b="2902"/>
              <a:stretch>
                <a:fillRect/>
              </a:stretch>
            </p:blipFill>
            <p:spPr bwMode="auto">
              <a:xfrm>
                <a:off x="4601029" y="4267200"/>
                <a:ext cx="435691" cy="845976"/>
              </a:xfrm>
              <a:prstGeom prst="rect">
                <a:avLst/>
              </a:prstGeom>
              <a:noFill/>
            </p:spPr>
          </p:pic>
          <p:pic>
            <p:nvPicPr>
              <p:cNvPr id="38" name="Picture 2" descr="http://www.worldbiomes.com/pics/biomapf.jpg"/>
              <p:cNvPicPr preferRelativeResize="0">
                <a:picLocks noChangeArrowheads="1"/>
              </p:cNvPicPr>
              <p:nvPr/>
            </p:nvPicPr>
            <p:blipFill>
              <a:blip r:embed="rId2" cstate="print"/>
              <a:srcRect l="19255" t="34329" r="78234" b="59701"/>
              <a:stretch>
                <a:fillRect/>
              </a:stretch>
            </p:blipFill>
            <p:spPr bwMode="auto">
              <a:xfrm>
                <a:off x="4694962" y="3916680"/>
                <a:ext cx="272143" cy="320040"/>
              </a:xfrm>
              <a:prstGeom prst="rect">
                <a:avLst/>
              </a:prstGeom>
              <a:noFill/>
            </p:spPr>
          </p:pic>
          <p:sp>
            <p:nvSpPr>
              <p:cNvPr id="39" name="TextBox 38"/>
              <p:cNvSpPr txBox="1"/>
              <p:nvPr/>
            </p:nvSpPr>
            <p:spPr>
              <a:xfrm>
                <a:off x="5044057" y="3820180"/>
                <a:ext cx="1962305" cy="523220"/>
              </a:xfrm>
              <a:prstGeom prst="rect">
                <a:avLst/>
              </a:prstGeom>
              <a:noFill/>
            </p:spPr>
            <p:txBody>
              <a:bodyPr wrap="none" rtlCol="0">
                <a:spAutoFit/>
              </a:bodyPr>
              <a:lstStyle/>
              <a:p>
                <a:r>
                  <a:rPr lang="en-US" sz="2800" b="1" dirty="0" smtClean="0">
                    <a:solidFill>
                      <a:schemeClr val="accent1">
                        <a:lumMod val="75000"/>
                      </a:schemeClr>
                    </a:solidFill>
                  </a:rPr>
                  <a:t>Grassland</a:t>
                </a:r>
              </a:p>
            </p:txBody>
          </p:sp>
          <p:sp>
            <p:nvSpPr>
              <p:cNvPr id="40" name="TextBox 39"/>
              <p:cNvSpPr txBox="1"/>
              <p:nvPr/>
            </p:nvSpPr>
            <p:spPr>
              <a:xfrm>
                <a:off x="5070517" y="4267200"/>
                <a:ext cx="1391560" cy="523220"/>
              </a:xfrm>
              <a:prstGeom prst="rect">
                <a:avLst/>
              </a:prstGeom>
              <a:noFill/>
            </p:spPr>
            <p:txBody>
              <a:bodyPr wrap="none" rtlCol="0">
                <a:spAutoFit/>
              </a:bodyPr>
              <a:lstStyle/>
              <a:p>
                <a:r>
                  <a:rPr lang="en-US" sz="2800" b="1" dirty="0" smtClean="0">
                    <a:solidFill>
                      <a:schemeClr val="accent1">
                        <a:lumMod val="75000"/>
                      </a:schemeClr>
                    </a:solidFill>
                  </a:rPr>
                  <a:t>Desert</a:t>
                </a:r>
              </a:p>
            </p:txBody>
          </p:sp>
          <p:sp>
            <p:nvSpPr>
              <p:cNvPr id="41" name="TextBox 40"/>
              <p:cNvSpPr txBox="1"/>
              <p:nvPr/>
            </p:nvSpPr>
            <p:spPr>
              <a:xfrm>
                <a:off x="5100928" y="4658380"/>
                <a:ext cx="1451863" cy="523220"/>
              </a:xfrm>
              <a:prstGeom prst="rect">
                <a:avLst/>
              </a:prstGeom>
              <a:noFill/>
            </p:spPr>
            <p:txBody>
              <a:bodyPr wrap="none" rtlCol="0">
                <a:spAutoFit/>
              </a:bodyPr>
              <a:lstStyle/>
              <a:p>
                <a:r>
                  <a:rPr lang="en-US" sz="2800" b="1" dirty="0" smtClean="0">
                    <a:solidFill>
                      <a:schemeClr val="accent1">
                        <a:lumMod val="75000"/>
                      </a:schemeClr>
                    </a:solidFill>
                  </a:rPr>
                  <a:t>Tundra</a:t>
                </a:r>
              </a:p>
            </p:txBody>
          </p:sp>
        </p:grpSp>
        <p:pic>
          <p:nvPicPr>
            <p:cNvPr id="63" name="Picture 4" descr="http://www.worldbiomes.com/pics/leg.jpg"/>
            <p:cNvPicPr>
              <a:picLocks noChangeAspect="1" noChangeArrowheads="1"/>
            </p:cNvPicPr>
            <p:nvPr/>
          </p:nvPicPr>
          <p:blipFill>
            <a:blip r:embed="rId3" cstate="print"/>
            <a:srcRect l="-1" t="12776" r="91323" b="51451"/>
            <a:stretch>
              <a:fillRect/>
            </a:stretch>
          </p:blipFill>
          <p:spPr bwMode="auto">
            <a:xfrm>
              <a:off x="1965960" y="990600"/>
              <a:ext cx="365760" cy="1280161"/>
            </a:xfrm>
            <a:prstGeom prst="rect">
              <a:avLst/>
            </a:prstGeom>
            <a:noFill/>
          </p:spPr>
        </p:pic>
        <p:sp>
          <p:nvSpPr>
            <p:cNvPr id="66" name="TextBox 65"/>
            <p:cNvSpPr txBox="1"/>
            <p:nvPr/>
          </p:nvSpPr>
          <p:spPr>
            <a:xfrm>
              <a:off x="2362200" y="1838980"/>
              <a:ext cx="1630703" cy="523220"/>
            </a:xfrm>
            <a:prstGeom prst="rect">
              <a:avLst/>
            </a:prstGeom>
            <a:noFill/>
          </p:spPr>
          <p:txBody>
            <a:bodyPr wrap="none" rtlCol="0">
              <a:spAutoFit/>
            </a:bodyPr>
            <a:lstStyle/>
            <a:p>
              <a:r>
                <a:rPr lang="en-US" sz="2800" b="1" dirty="0" smtClean="0">
                  <a:solidFill>
                    <a:schemeClr val="accent1">
                      <a:lumMod val="75000"/>
                    </a:schemeClr>
                  </a:solidFill>
                </a:rPr>
                <a:t>Chaparral</a:t>
              </a:r>
            </a:p>
          </p:txBody>
        </p:sp>
      </p:grpSp>
      <p:grpSp>
        <p:nvGrpSpPr>
          <p:cNvPr id="8" name="Group 82"/>
          <p:cNvGrpSpPr/>
          <p:nvPr/>
        </p:nvGrpSpPr>
        <p:grpSpPr>
          <a:xfrm>
            <a:off x="210312" y="5007864"/>
            <a:ext cx="3371088" cy="1773936"/>
            <a:chOff x="210312" y="4953000"/>
            <a:chExt cx="3371088" cy="1773936"/>
          </a:xfrm>
        </p:grpSpPr>
        <p:sp>
          <p:nvSpPr>
            <p:cNvPr id="79" name="Rectangle 78"/>
            <p:cNvSpPr/>
            <p:nvPr/>
          </p:nvSpPr>
          <p:spPr>
            <a:xfrm>
              <a:off x="210312" y="4953000"/>
              <a:ext cx="3371088" cy="1773936"/>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1" name="Straight Connector 80"/>
            <p:cNvCxnSpPr/>
            <p:nvPr/>
          </p:nvCxnSpPr>
          <p:spPr>
            <a:xfrm>
              <a:off x="228600" y="4953000"/>
              <a:ext cx="3276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Freeform 48"/>
          <p:cNvSpPr/>
          <p:nvPr/>
        </p:nvSpPr>
        <p:spPr>
          <a:xfrm>
            <a:off x="4767580" y="3050540"/>
            <a:ext cx="1821180" cy="2402840"/>
          </a:xfrm>
          <a:custGeom>
            <a:avLst/>
            <a:gdLst>
              <a:gd name="connsiteX0" fmla="*/ 474980 w 1821180"/>
              <a:gd name="connsiteY0" fmla="*/ 1948180 h 2402840"/>
              <a:gd name="connsiteX1" fmla="*/ 520700 w 1821180"/>
              <a:gd name="connsiteY1" fmla="*/ 1902460 h 2402840"/>
              <a:gd name="connsiteX2" fmla="*/ 627380 w 1821180"/>
              <a:gd name="connsiteY2" fmla="*/ 1734820 h 2402840"/>
              <a:gd name="connsiteX3" fmla="*/ 490220 w 1821180"/>
              <a:gd name="connsiteY3" fmla="*/ 1292860 h 2402840"/>
              <a:gd name="connsiteX4" fmla="*/ 231140 w 1821180"/>
              <a:gd name="connsiteY4" fmla="*/ 728980 h 2402840"/>
              <a:gd name="connsiteX5" fmla="*/ 48260 w 1821180"/>
              <a:gd name="connsiteY5" fmla="*/ 180340 h 2402840"/>
              <a:gd name="connsiteX6" fmla="*/ 520700 w 1821180"/>
              <a:gd name="connsiteY6" fmla="*/ 12700 h 2402840"/>
              <a:gd name="connsiteX7" fmla="*/ 840740 w 1821180"/>
              <a:gd name="connsiteY7" fmla="*/ 256540 h 2402840"/>
              <a:gd name="connsiteX8" fmla="*/ 1176020 w 1821180"/>
              <a:gd name="connsiteY8" fmla="*/ 622300 h 2402840"/>
              <a:gd name="connsiteX9" fmla="*/ 1465580 w 1821180"/>
              <a:gd name="connsiteY9" fmla="*/ 805180 h 2402840"/>
              <a:gd name="connsiteX10" fmla="*/ 1633220 w 1821180"/>
              <a:gd name="connsiteY10" fmla="*/ 1094740 h 2402840"/>
              <a:gd name="connsiteX11" fmla="*/ 1800860 w 1821180"/>
              <a:gd name="connsiteY11" fmla="*/ 1262380 h 2402840"/>
              <a:gd name="connsiteX12" fmla="*/ 1511300 w 1821180"/>
              <a:gd name="connsiteY12" fmla="*/ 1536700 h 2402840"/>
              <a:gd name="connsiteX13" fmla="*/ 1236980 w 1821180"/>
              <a:gd name="connsiteY13" fmla="*/ 1795780 h 2402840"/>
              <a:gd name="connsiteX14" fmla="*/ 1084580 w 1821180"/>
              <a:gd name="connsiteY14" fmla="*/ 2009140 h 2402840"/>
              <a:gd name="connsiteX15" fmla="*/ 947420 w 1821180"/>
              <a:gd name="connsiteY15" fmla="*/ 2192020 h 2402840"/>
              <a:gd name="connsiteX16" fmla="*/ 840740 w 1821180"/>
              <a:gd name="connsiteY16" fmla="*/ 2344420 h 2402840"/>
              <a:gd name="connsiteX17" fmla="*/ 703580 w 1821180"/>
              <a:gd name="connsiteY17" fmla="*/ 2344420 h 2402840"/>
              <a:gd name="connsiteX18" fmla="*/ 429260 w 1821180"/>
              <a:gd name="connsiteY18" fmla="*/ 1993900 h 2402840"/>
              <a:gd name="connsiteX19" fmla="*/ 474980 w 1821180"/>
              <a:gd name="connsiteY19" fmla="*/ 1948180 h 240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180" h="2402840">
                <a:moveTo>
                  <a:pt x="474980" y="1948180"/>
                </a:moveTo>
                <a:cubicBezTo>
                  <a:pt x="490220" y="1932940"/>
                  <a:pt x="495300" y="1938020"/>
                  <a:pt x="520700" y="1902460"/>
                </a:cubicBezTo>
                <a:cubicBezTo>
                  <a:pt x="546100" y="1866900"/>
                  <a:pt x="632460" y="1836420"/>
                  <a:pt x="627380" y="1734820"/>
                </a:cubicBezTo>
                <a:cubicBezTo>
                  <a:pt x="622300" y="1633220"/>
                  <a:pt x="556260" y="1460500"/>
                  <a:pt x="490220" y="1292860"/>
                </a:cubicBezTo>
                <a:cubicBezTo>
                  <a:pt x="424180" y="1125220"/>
                  <a:pt x="304800" y="914400"/>
                  <a:pt x="231140" y="728980"/>
                </a:cubicBezTo>
                <a:cubicBezTo>
                  <a:pt x="157480" y="543560"/>
                  <a:pt x="0" y="299720"/>
                  <a:pt x="48260" y="180340"/>
                </a:cubicBezTo>
                <a:cubicBezTo>
                  <a:pt x="96520" y="60960"/>
                  <a:pt x="388620" y="0"/>
                  <a:pt x="520700" y="12700"/>
                </a:cubicBezTo>
                <a:cubicBezTo>
                  <a:pt x="652780" y="25400"/>
                  <a:pt x="731520" y="154940"/>
                  <a:pt x="840740" y="256540"/>
                </a:cubicBezTo>
                <a:cubicBezTo>
                  <a:pt x="949960" y="358140"/>
                  <a:pt x="1071880" y="530860"/>
                  <a:pt x="1176020" y="622300"/>
                </a:cubicBezTo>
                <a:cubicBezTo>
                  <a:pt x="1280160" y="713740"/>
                  <a:pt x="1389380" y="726440"/>
                  <a:pt x="1465580" y="805180"/>
                </a:cubicBezTo>
                <a:cubicBezTo>
                  <a:pt x="1541780" y="883920"/>
                  <a:pt x="1577340" y="1018540"/>
                  <a:pt x="1633220" y="1094740"/>
                </a:cubicBezTo>
                <a:cubicBezTo>
                  <a:pt x="1689100" y="1170940"/>
                  <a:pt x="1821180" y="1188720"/>
                  <a:pt x="1800860" y="1262380"/>
                </a:cubicBezTo>
                <a:cubicBezTo>
                  <a:pt x="1780540" y="1336040"/>
                  <a:pt x="1511300" y="1536700"/>
                  <a:pt x="1511300" y="1536700"/>
                </a:cubicBezTo>
                <a:cubicBezTo>
                  <a:pt x="1417320" y="1625600"/>
                  <a:pt x="1308100" y="1717040"/>
                  <a:pt x="1236980" y="1795780"/>
                </a:cubicBezTo>
                <a:cubicBezTo>
                  <a:pt x="1165860" y="1874520"/>
                  <a:pt x="1132840" y="1943100"/>
                  <a:pt x="1084580" y="2009140"/>
                </a:cubicBezTo>
                <a:cubicBezTo>
                  <a:pt x="1036320" y="2075180"/>
                  <a:pt x="988060" y="2136140"/>
                  <a:pt x="947420" y="2192020"/>
                </a:cubicBezTo>
                <a:cubicBezTo>
                  <a:pt x="906780" y="2247900"/>
                  <a:pt x="881380" y="2319020"/>
                  <a:pt x="840740" y="2344420"/>
                </a:cubicBezTo>
                <a:cubicBezTo>
                  <a:pt x="800100" y="2369820"/>
                  <a:pt x="772160" y="2402840"/>
                  <a:pt x="703580" y="2344420"/>
                </a:cubicBezTo>
                <a:cubicBezTo>
                  <a:pt x="635000" y="2286000"/>
                  <a:pt x="469900" y="2059940"/>
                  <a:pt x="429260" y="1993900"/>
                </a:cubicBezTo>
                <a:cubicBezTo>
                  <a:pt x="388620" y="1927860"/>
                  <a:pt x="459740" y="1963420"/>
                  <a:pt x="474980" y="194818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010660" y="3291840"/>
            <a:ext cx="1689100" cy="2672080"/>
          </a:xfrm>
          <a:custGeom>
            <a:avLst/>
            <a:gdLst>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85140 w 1689100"/>
              <a:gd name="connsiteY25" fmla="*/ 1920240 h 2814320"/>
              <a:gd name="connsiteX26" fmla="*/ 485140 w 1689100"/>
              <a:gd name="connsiteY26" fmla="*/ 178308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85140 w 1689100"/>
              <a:gd name="connsiteY26" fmla="*/ 178308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08940 w 1689100"/>
              <a:gd name="connsiteY26" fmla="*/ 173736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32740 w 1689100"/>
              <a:gd name="connsiteY22" fmla="*/ 242316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08940 w 1689100"/>
              <a:gd name="connsiteY26" fmla="*/ 173736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1780"/>
              <a:gd name="connsiteX1" fmla="*/ 287020 w 1689100"/>
              <a:gd name="connsiteY1" fmla="*/ 106680 h 2811780"/>
              <a:gd name="connsiteX2" fmla="*/ 515620 w 1689100"/>
              <a:gd name="connsiteY2" fmla="*/ 670560 h 2811780"/>
              <a:gd name="connsiteX3" fmla="*/ 683260 w 1689100"/>
              <a:gd name="connsiteY3" fmla="*/ 1021080 h 2811780"/>
              <a:gd name="connsiteX4" fmla="*/ 698500 w 1689100"/>
              <a:gd name="connsiteY4" fmla="*/ 1280160 h 2811780"/>
              <a:gd name="connsiteX5" fmla="*/ 1064260 w 1689100"/>
              <a:gd name="connsiteY5" fmla="*/ 1645920 h 2811780"/>
              <a:gd name="connsiteX6" fmla="*/ 1323340 w 1689100"/>
              <a:gd name="connsiteY6" fmla="*/ 1981200 h 2811780"/>
              <a:gd name="connsiteX7" fmla="*/ 1643380 w 1689100"/>
              <a:gd name="connsiteY7" fmla="*/ 2301240 h 2811780"/>
              <a:gd name="connsiteX8" fmla="*/ 1597660 w 1689100"/>
              <a:gd name="connsiteY8" fmla="*/ 2423160 h 2811780"/>
              <a:gd name="connsiteX9" fmla="*/ 1658620 w 1689100"/>
              <a:gd name="connsiteY9" fmla="*/ 2514600 h 2811780"/>
              <a:gd name="connsiteX10" fmla="*/ 1658620 w 1689100"/>
              <a:gd name="connsiteY10" fmla="*/ 2606040 h 2811780"/>
              <a:gd name="connsiteX11" fmla="*/ 1490980 w 1689100"/>
              <a:gd name="connsiteY11" fmla="*/ 2636520 h 2811780"/>
              <a:gd name="connsiteX12" fmla="*/ 1399540 w 1689100"/>
              <a:gd name="connsiteY12" fmla="*/ 2667000 h 2811780"/>
              <a:gd name="connsiteX13" fmla="*/ 1033780 w 1689100"/>
              <a:gd name="connsiteY13" fmla="*/ 2667000 h 2811780"/>
              <a:gd name="connsiteX14" fmla="*/ 896620 w 1689100"/>
              <a:gd name="connsiteY14" fmla="*/ 2651760 h 2811780"/>
              <a:gd name="connsiteX15" fmla="*/ 805180 w 1689100"/>
              <a:gd name="connsiteY15" fmla="*/ 2575560 h 2811780"/>
              <a:gd name="connsiteX16" fmla="*/ 683260 w 1689100"/>
              <a:gd name="connsiteY16" fmla="*/ 2392680 h 2811780"/>
              <a:gd name="connsiteX17" fmla="*/ 591820 w 1689100"/>
              <a:gd name="connsiteY17" fmla="*/ 2407920 h 2811780"/>
              <a:gd name="connsiteX18" fmla="*/ 713740 w 1689100"/>
              <a:gd name="connsiteY18" fmla="*/ 2727960 h 2811780"/>
              <a:gd name="connsiteX19" fmla="*/ 728980 w 1689100"/>
              <a:gd name="connsiteY19" fmla="*/ 2804160 h 2811780"/>
              <a:gd name="connsiteX20" fmla="*/ 591820 w 1689100"/>
              <a:gd name="connsiteY20" fmla="*/ 2758440 h 2811780"/>
              <a:gd name="connsiteX21" fmla="*/ 454660 w 1689100"/>
              <a:gd name="connsiteY21" fmla="*/ 2484120 h 2811780"/>
              <a:gd name="connsiteX22" fmla="*/ 332740 w 1689100"/>
              <a:gd name="connsiteY22" fmla="*/ 2423160 h 2811780"/>
              <a:gd name="connsiteX23" fmla="*/ 347980 w 1689100"/>
              <a:gd name="connsiteY23" fmla="*/ 2133600 h 2811780"/>
              <a:gd name="connsiteX24" fmla="*/ 317500 w 1689100"/>
              <a:gd name="connsiteY24" fmla="*/ 2042160 h 2811780"/>
              <a:gd name="connsiteX25" fmla="*/ 408940 w 1689100"/>
              <a:gd name="connsiteY25" fmla="*/ 1889760 h 2811780"/>
              <a:gd name="connsiteX26" fmla="*/ 408940 w 1689100"/>
              <a:gd name="connsiteY26" fmla="*/ 1737360 h 2811780"/>
              <a:gd name="connsiteX27" fmla="*/ 271780 w 1689100"/>
              <a:gd name="connsiteY27" fmla="*/ 1478280 h 2811780"/>
              <a:gd name="connsiteX28" fmla="*/ 43180 w 1689100"/>
              <a:gd name="connsiteY28" fmla="*/ 1341120 h 2811780"/>
              <a:gd name="connsiteX29" fmla="*/ 12700 w 1689100"/>
              <a:gd name="connsiteY29" fmla="*/ 1082040 h 2811780"/>
              <a:gd name="connsiteX30" fmla="*/ 58420 w 1689100"/>
              <a:gd name="connsiteY30" fmla="*/ 807720 h 2811780"/>
              <a:gd name="connsiteX31" fmla="*/ 119380 w 1689100"/>
              <a:gd name="connsiteY31" fmla="*/ 457200 h 2811780"/>
              <a:gd name="connsiteX32" fmla="*/ 134620 w 1689100"/>
              <a:gd name="connsiteY32" fmla="*/ 213360 h 2811780"/>
              <a:gd name="connsiteX33" fmla="*/ 149860 w 1689100"/>
              <a:gd name="connsiteY33" fmla="*/ 30480 h 2811780"/>
              <a:gd name="connsiteX0" fmla="*/ 149860 w 1689100"/>
              <a:gd name="connsiteY0" fmla="*/ 30480 h 2862580"/>
              <a:gd name="connsiteX1" fmla="*/ 287020 w 1689100"/>
              <a:gd name="connsiteY1" fmla="*/ 106680 h 2862580"/>
              <a:gd name="connsiteX2" fmla="*/ 515620 w 1689100"/>
              <a:gd name="connsiteY2" fmla="*/ 670560 h 2862580"/>
              <a:gd name="connsiteX3" fmla="*/ 683260 w 1689100"/>
              <a:gd name="connsiteY3" fmla="*/ 1021080 h 2862580"/>
              <a:gd name="connsiteX4" fmla="*/ 698500 w 1689100"/>
              <a:gd name="connsiteY4" fmla="*/ 1280160 h 2862580"/>
              <a:gd name="connsiteX5" fmla="*/ 1064260 w 1689100"/>
              <a:gd name="connsiteY5" fmla="*/ 1645920 h 2862580"/>
              <a:gd name="connsiteX6" fmla="*/ 1323340 w 1689100"/>
              <a:gd name="connsiteY6" fmla="*/ 1981200 h 2862580"/>
              <a:gd name="connsiteX7" fmla="*/ 1643380 w 1689100"/>
              <a:gd name="connsiteY7" fmla="*/ 2301240 h 2862580"/>
              <a:gd name="connsiteX8" fmla="*/ 1597660 w 1689100"/>
              <a:gd name="connsiteY8" fmla="*/ 2423160 h 2862580"/>
              <a:gd name="connsiteX9" fmla="*/ 1658620 w 1689100"/>
              <a:gd name="connsiteY9" fmla="*/ 2514600 h 2862580"/>
              <a:gd name="connsiteX10" fmla="*/ 1658620 w 1689100"/>
              <a:gd name="connsiteY10" fmla="*/ 2606040 h 2862580"/>
              <a:gd name="connsiteX11" fmla="*/ 1490980 w 1689100"/>
              <a:gd name="connsiteY11" fmla="*/ 2636520 h 2862580"/>
              <a:gd name="connsiteX12" fmla="*/ 1399540 w 1689100"/>
              <a:gd name="connsiteY12" fmla="*/ 2667000 h 2862580"/>
              <a:gd name="connsiteX13" fmla="*/ 1033780 w 1689100"/>
              <a:gd name="connsiteY13" fmla="*/ 2667000 h 2862580"/>
              <a:gd name="connsiteX14" fmla="*/ 896620 w 1689100"/>
              <a:gd name="connsiteY14" fmla="*/ 2651760 h 2862580"/>
              <a:gd name="connsiteX15" fmla="*/ 805180 w 1689100"/>
              <a:gd name="connsiteY15" fmla="*/ 2575560 h 2862580"/>
              <a:gd name="connsiteX16" fmla="*/ 683260 w 1689100"/>
              <a:gd name="connsiteY16" fmla="*/ 2392680 h 2862580"/>
              <a:gd name="connsiteX17" fmla="*/ 591820 w 1689100"/>
              <a:gd name="connsiteY17" fmla="*/ 2407920 h 2862580"/>
              <a:gd name="connsiteX18" fmla="*/ 728980 w 1689100"/>
              <a:gd name="connsiteY18" fmla="*/ 2804160 h 2862580"/>
              <a:gd name="connsiteX19" fmla="*/ 591820 w 1689100"/>
              <a:gd name="connsiteY19" fmla="*/ 2758440 h 2862580"/>
              <a:gd name="connsiteX20" fmla="*/ 454660 w 1689100"/>
              <a:gd name="connsiteY20" fmla="*/ 2484120 h 2862580"/>
              <a:gd name="connsiteX21" fmla="*/ 332740 w 1689100"/>
              <a:gd name="connsiteY21" fmla="*/ 2423160 h 2862580"/>
              <a:gd name="connsiteX22" fmla="*/ 347980 w 1689100"/>
              <a:gd name="connsiteY22" fmla="*/ 2133600 h 2862580"/>
              <a:gd name="connsiteX23" fmla="*/ 317500 w 1689100"/>
              <a:gd name="connsiteY23" fmla="*/ 2042160 h 2862580"/>
              <a:gd name="connsiteX24" fmla="*/ 408940 w 1689100"/>
              <a:gd name="connsiteY24" fmla="*/ 1889760 h 2862580"/>
              <a:gd name="connsiteX25" fmla="*/ 408940 w 1689100"/>
              <a:gd name="connsiteY25" fmla="*/ 1737360 h 2862580"/>
              <a:gd name="connsiteX26" fmla="*/ 271780 w 1689100"/>
              <a:gd name="connsiteY26" fmla="*/ 1478280 h 2862580"/>
              <a:gd name="connsiteX27" fmla="*/ 43180 w 1689100"/>
              <a:gd name="connsiteY27" fmla="*/ 1341120 h 2862580"/>
              <a:gd name="connsiteX28" fmla="*/ 12700 w 1689100"/>
              <a:gd name="connsiteY28" fmla="*/ 1082040 h 2862580"/>
              <a:gd name="connsiteX29" fmla="*/ 58420 w 1689100"/>
              <a:gd name="connsiteY29" fmla="*/ 807720 h 2862580"/>
              <a:gd name="connsiteX30" fmla="*/ 119380 w 1689100"/>
              <a:gd name="connsiteY30" fmla="*/ 457200 h 2862580"/>
              <a:gd name="connsiteX31" fmla="*/ 134620 w 1689100"/>
              <a:gd name="connsiteY31" fmla="*/ 213360 h 2862580"/>
              <a:gd name="connsiteX32" fmla="*/ 149860 w 1689100"/>
              <a:gd name="connsiteY32" fmla="*/ 30480 h 2862580"/>
              <a:gd name="connsiteX0" fmla="*/ 149860 w 1689100"/>
              <a:gd name="connsiteY0" fmla="*/ 30480 h 2771140"/>
              <a:gd name="connsiteX1" fmla="*/ 287020 w 1689100"/>
              <a:gd name="connsiteY1" fmla="*/ 106680 h 2771140"/>
              <a:gd name="connsiteX2" fmla="*/ 515620 w 1689100"/>
              <a:gd name="connsiteY2" fmla="*/ 670560 h 2771140"/>
              <a:gd name="connsiteX3" fmla="*/ 683260 w 1689100"/>
              <a:gd name="connsiteY3" fmla="*/ 1021080 h 2771140"/>
              <a:gd name="connsiteX4" fmla="*/ 698500 w 1689100"/>
              <a:gd name="connsiteY4" fmla="*/ 1280160 h 2771140"/>
              <a:gd name="connsiteX5" fmla="*/ 1064260 w 1689100"/>
              <a:gd name="connsiteY5" fmla="*/ 1645920 h 2771140"/>
              <a:gd name="connsiteX6" fmla="*/ 1323340 w 1689100"/>
              <a:gd name="connsiteY6" fmla="*/ 1981200 h 2771140"/>
              <a:gd name="connsiteX7" fmla="*/ 1643380 w 1689100"/>
              <a:gd name="connsiteY7" fmla="*/ 2301240 h 2771140"/>
              <a:gd name="connsiteX8" fmla="*/ 1597660 w 1689100"/>
              <a:gd name="connsiteY8" fmla="*/ 2423160 h 2771140"/>
              <a:gd name="connsiteX9" fmla="*/ 1658620 w 1689100"/>
              <a:gd name="connsiteY9" fmla="*/ 2514600 h 2771140"/>
              <a:gd name="connsiteX10" fmla="*/ 1658620 w 1689100"/>
              <a:gd name="connsiteY10" fmla="*/ 2606040 h 2771140"/>
              <a:gd name="connsiteX11" fmla="*/ 1490980 w 1689100"/>
              <a:gd name="connsiteY11" fmla="*/ 2636520 h 2771140"/>
              <a:gd name="connsiteX12" fmla="*/ 1399540 w 1689100"/>
              <a:gd name="connsiteY12" fmla="*/ 2667000 h 2771140"/>
              <a:gd name="connsiteX13" fmla="*/ 1033780 w 1689100"/>
              <a:gd name="connsiteY13" fmla="*/ 2667000 h 2771140"/>
              <a:gd name="connsiteX14" fmla="*/ 896620 w 1689100"/>
              <a:gd name="connsiteY14" fmla="*/ 2651760 h 2771140"/>
              <a:gd name="connsiteX15" fmla="*/ 805180 w 1689100"/>
              <a:gd name="connsiteY15" fmla="*/ 2575560 h 2771140"/>
              <a:gd name="connsiteX16" fmla="*/ 683260 w 1689100"/>
              <a:gd name="connsiteY16" fmla="*/ 2392680 h 2771140"/>
              <a:gd name="connsiteX17" fmla="*/ 591820 w 1689100"/>
              <a:gd name="connsiteY17" fmla="*/ 2407920 h 2771140"/>
              <a:gd name="connsiteX18" fmla="*/ 591820 w 1689100"/>
              <a:gd name="connsiteY18" fmla="*/ 2758440 h 2771140"/>
              <a:gd name="connsiteX19" fmla="*/ 454660 w 1689100"/>
              <a:gd name="connsiteY19" fmla="*/ 2484120 h 2771140"/>
              <a:gd name="connsiteX20" fmla="*/ 332740 w 1689100"/>
              <a:gd name="connsiteY20" fmla="*/ 2423160 h 2771140"/>
              <a:gd name="connsiteX21" fmla="*/ 347980 w 1689100"/>
              <a:gd name="connsiteY21" fmla="*/ 2133600 h 2771140"/>
              <a:gd name="connsiteX22" fmla="*/ 317500 w 1689100"/>
              <a:gd name="connsiteY22" fmla="*/ 2042160 h 2771140"/>
              <a:gd name="connsiteX23" fmla="*/ 408940 w 1689100"/>
              <a:gd name="connsiteY23" fmla="*/ 1889760 h 2771140"/>
              <a:gd name="connsiteX24" fmla="*/ 408940 w 1689100"/>
              <a:gd name="connsiteY24" fmla="*/ 1737360 h 2771140"/>
              <a:gd name="connsiteX25" fmla="*/ 271780 w 1689100"/>
              <a:gd name="connsiteY25" fmla="*/ 1478280 h 2771140"/>
              <a:gd name="connsiteX26" fmla="*/ 43180 w 1689100"/>
              <a:gd name="connsiteY26" fmla="*/ 1341120 h 2771140"/>
              <a:gd name="connsiteX27" fmla="*/ 12700 w 1689100"/>
              <a:gd name="connsiteY27" fmla="*/ 1082040 h 2771140"/>
              <a:gd name="connsiteX28" fmla="*/ 58420 w 1689100"/>
              <a:gd name="connsiteY28" fmla="*/ 807720 h 2771140"/>
              <a:gd name="connsiteX29" fmla="*/ 119380 w 1689100"/>
              <a:gd name="connsiteY29" fmla="*/ 457200 h 2771140"/>
              <a:gd name="connsiteX30" fmla="*/ 134620 w 1689100"/>
              <a:gd name="connsiteY30" fmla="*/ 213360 h 2771140"/>
              <a:gd name="connsiteX31" fmla="*/ 149860 w 1689100"/>
              <a:gd name="connsiteY31" fmla="*/ 30480 h 277114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54660 w 1689100"/>
              <a:gd name="connsiteY18" fmla="*/ 2484120 h 2672080"/>
              <a:gd name="connsiteX19" fmla="*/ 332740 w 1689100"/>
              <a:gd name="connsiteY19" fmla="*/ 2423160 h 2672080"/>
              <a:gd name="connsiteX20" fmla="*/ 347980 w 1689100"/>
              <a:gd name="connsiteY20" fmla="*/ 2133600 h 2672080"/>
              <a:gd name="connsiteX21" fmla="*/ 317500 w 1689100"/>
              <a:gd name="connsiteY21" fmla="*/ 2042160 h 2672080"/>
              <a:gd name="connsiteX22" fmla="*/ 408940 w 1689100"/>
              <a:gd name="connsiteY22" fmla="*/ 1889760 h 2672080"/>
              <a:gd name="connsiteX23" fmla="*/ 408940 w 1689100"/>
              <a:gd name="connsiteY23" fmla="*/ 1737360 h 2672080"/>
              <a:gd name="connsiteX24" fmla="*/ 271780 w 1689100"/>
              <a:gd name="connsiteY24" fmla="*/ 1478280 h 2672080"/>
              <a:gd name="connsiteX25" fmla="*/ 43180 w 1689100"/>
              <a:gd name="connsiteY25" fmla="*/ 1341120 h 2672080"/>
              <a:gd name="connsiteX26" fmla="*/ 12700 w 1689100"/>
              <a:gd name="connsiteY26" fmla="*/ 1082040 h 2672080"/>
              <a:gd name="connsiteX27" fmla="*/ 58420 w 1689100"/>
              <a:gd name="connsiteY27" fmla="*/ 807720 h 2672080"/>
              <a:gd name="connsiteX28" fmla="*/ 119380 w 1689100"/>
              <a:gd name="connsiteY28" fmla="*/ 457200 h 2672080"/>
              <a:gd name="connsiteX29" fmla="*/ 134620 w 1689100"/>
              <a:gd name="connsiteY29" fmla="*/ 213360 h 2672080"/>
              <a:gd name="connsiteX30" fmla="*/ 149860 w 1689100"/>
              <a:gd name="connsiteY30"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85140 w 1689100"/>
              <a:gd name="connsiteY18" fmla="*/ 2499360 h 2672080"/>
              <a:gd name="connsiteX19" fmla="*/ 332740 w 1689100"/>
              <a:gd name="connsiteY19" fmla="*/ 2423160 h 2672080"/>
              <a:gd name="connsiteX20" fmla="*/ 347980 w 1689100"/>
              <a:gd name="connsiteY20" fmla="*/ 2133600 h 2672080"/>
              <a:gd name="connsiteX21" fmla="*/ 317500 w 1689100"/>
              <a:gd name="connsiteY21" fmla="*/ 2042160 h 2672080"/>
              <a:gd name="connsiteX22" fmla="*/ 408940 w 1689100"/>
              <a:gd name="connsiteY22" fmla="*/ 1889760 h 2672080"/>
              <a:gd name="connsiteX23" fmla="*/ 408940 w 1689100"/>
              <a:gd name="connsiteY23" fmla="*/ 1737360 h 2672080"/>
              <a:gd name="connsiteX24" fmla="*/ 271780 w 1689100"/>
              <a:gd name="connsiteY24" fmla="*/ 1478280 h 2672080"/>
              <a:gd name="connsiteX25" fmla="*/ 43180 w 1689100"/>
              <a:gd name="connsiteY25" fmla="*/ 1341120 h 2672080"/>
              <a:gd name="connsiteX26" fmla="*/ 12700 w 1689100"/>
              <a:gd name="connsiteY26" fmla="*/ 1082040 h 2672080"/>
              <a:gd name="connsiteX27" fmla="*/ 58420 w 1689100"/>
              <a:gd name="connsiteY27" fmla="*/ 807720 h 2672080"/>
              <a:gd name="connsiteX28" fmla="*/ 119380 w 1689100"/>
              <a:gd name="connsiteY28" fmla="*/ 457200 h 2672080"/>
              <a:gd name="connsiteX29" fmla="*/ 134620 w 1689100"/>
              <a:gd name="connsiteY29" fmla="*/ 213360 h 2672080"/>
              <a:gd name="connsiteX30" fmla="*/ 149860 w 1689100"/>
              <a:gd name="connsiteY30"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32740 w 1689100"/>
              <a:gd name="connsiteY18" fmla="*/ 2423160 h 2672080"/>
              <a:gd name="connsiteX19" fmla="*/ 347980 w 1689100"/>
              <a:gd name="connsiteY19" fmla="*/ 2133600 h 2672080"/>
              <a:gd name="connsiteX20" fmla="*/ 317500 w 1689100"/>
              <a:gd name="connsiteY20" fmla="*/ 2042160 h 2672080"/>
              <a:gd name="connsiteX21" fmla="*/ 408940 w 1689100"/>
              <a:gd name="connsiteY21" fmla="*/ 1889760 h 2672080"/>
              <a:gd name="connsiteX22" fmla="*/ 408940 w 1689100"/>
              <a:gd name="connsiteY22" fmla="*/ 1737360 h 2672080"/>
              <a:gd name="connsiteX23" fmla="*/ 271780 w 1689100"/>
              <a:gd name="connsiteY23" fmla="*/ 1478280 h 2672080"/>
              <a:gd name="connsiteX24" fmla="*/ 43180 w 1689100"/>
              <a:gd name="connsiteY24" fmla="*/ 1341120 h 2672080"/>
              <a:gd name="connsiteX25" fmla="*/ 12700 w 1689100"/>
              <a:gd name="connsiteY25" fmla="*/ 1082040 h 2672080"/>
              <a:gd name="connsiteX26" fmla="*/ 58420 w 1689100"/>
              <a:gd name="connsiteY26" fmla="*/ 807720 h 2672080"/>
              <a:gd name="connsiteX27" fmla="*/ 119380 w 1689100"/>
              <a:gd name="connsiteY27" fmla="*/ 457200 h 2672080"/>
              <a:gd name="connsiteX28" fmla="*/ 134620 w 1689100"/>
              <a:gd name="connsiteY28" fmla="*/ 213360 h 2672080"/>
              <a:gd name="connsiteX29" fmla="*/ 149860 w 1689100"/>
              <a:gd name="connsiteY29"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47980 w 1689100"/>
              <a:gd name="connsiteY18" fmla="*/ 2133600 h 2672080"/>
              <a:gd name="connsiteX19" fmla="*/ 317500 w 1689100"/>
              <a:gd name="connsiteY19" fmla="*/ 2042160 h 2672080"/>
              <a:gd name="connsiteX20" fmla="*/ 408940 w 1689100"/>
              <a:gd name="connsiteY20" fmla="*/ 1889760 h 2672080"/>
              <a:gd name="connsiteX21" fmla="*/ 408940 w 1689100"/>
              <a:gd name="connsiteY21" fmla="*/ 1737360 h 2672080"/>
              <a:gd name="connsiteX22" fmla="*/ 271780 w 1689100"/>
              <a:gd name="connsiteY22" fmla="*/ 1478280 h 2672080"/>
              <a:gd name="connsiteX23" fmla="*/ 43180 w 1689100"/>
              <a:gd name="connsiteY23" fmla="*/ 1341120 h 2672080"/>
              <a:gd name="connsiteX24" fmla="*/ 12700 w 1689100"/>
              <a:gd name="connsiteY24" fmla="*/ 1082040 h 2672080"/>
              <a:gd name="connsiteX25" fmla="*/ 58420 w 1689100"/>
              <a:gd name="connsiteY25" fmla="*/ 807720 h 2672080"/>
              <a:gd name="connsiteX26" fmla="*/ 119380 w 1689100"/>
              <a:gd name="connsiteY26" fmla="*/ 457200 h 2672080"/>
              <a:gd name="connsiteX27" fmla="*/ 134620 w 1689100"/>
              <a:gd name="connsiteY27" fmla="*/ 213360 h 2672080"/>
              <a:gd name="connsiteX28" fmla="*/ 149860 w 1689100"/>
              <a:gd name="connsiteY28"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17500 w 1689100"/>
              <a:gd name="connsiteY18" fmla="*/ 2042160 h 2672080"/>
              <a:gd name="connsiteX19" fmla="*/ 408940 w 1689100"/>
              <a:gd name="connsiteY19" fmla="*/ 1889760 h 2672080"/>
              <a:gd name="connsiteX20" fmla="*/ 408940 w 1689100"/>
              <a:gd name="connsiteY20" fmla="*/ 1737360 h 2672080"/>
              <a:gd name="connsiteX21" fmla="*/ 271780 w 1689100"/>
              <a:gd name="connsiteY21" fmla="*/ 1478280 h 2672080"/>
              <a:gd name="connsiteX22" fmla="*/ 43180 w 1689100"/>
              <a:gd name="connsiteY22" fmla="*/ 1341120 h 2672080"/>
              <a:gd name="connsiteX23" fmla="*/ 12700 w 1689100"/>
              <a:gd name="connsiteY23" fmla="*/ 1082040 h 2672080"/>
              <a:gd name="connsiteX24" fmla="*/ 58420 w 1689100"/>
              <a:gd name="connsiteY24" fmla="*/ 807720 h 2672080"/>
              <a:gd name="connsiteX25" fmla="*/ 119380 w 1689100"/>
              <a:gd name="connsiteY25" fmla="*/ 457200 h 2672080"/>
              <a:gd name="connsiteX26" fmla="*/ 134620 w 1689100"/>
              <a:gd name="connsiteY26" fmla="*/ 213360 h 2672080"/>
              <a:gd name="connsiteX27" fmla="*/ 149860 w 1689100"/>
              <a:gd name="connsiteY27"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08940 w 1689100"/>
              <a:gd name="connsiteY18" fmla="*/ 1889760 h 2672080"/>
              <a:gd name="connsiteX19" fmla="*/ 408940 w 1689100"/>
              <a:gd name="connsiteY19" fmla="*/ 1737360 h 2672080"/>
              <a:gd name="connsiteX20" fmla="*/ 271780 w 1689100"/>
              <a:gd name="connsiteY20" fmla="*/ 1478280 h 2672080"/>
              <a:gd name="connsiteX21" fmla="*/ 43180 w 1689100"/>
              <a:gd name="connsiteY21" fmla="*/ 1341120 h 2672080"/>
              <a:gd name="connsiteX22" fmla="*/ 12700 w 1689100"/>
              <a:gd name="connsiteY22" fmla="*/ 1082040 h 2672080"/>
              <a:gd name="connsiteX23" fmla="*/ 58420 w 1689100"/>
              <a:gd name="connsiteY23" fmla="*/ 807720 h 2672080"/>
              <a:gd name="connsiteX24" fmla="*/ 119380 w 1689100"/>
              <a:gd name="connsiteY24" fmla="*/ 457200 h 2672080"/>
              <a:gd name="connsiteX25" fmla="*/ 134620 w 1689100"/>
              <a:gd name="connsiteY25" fmla="*/ 213360 h 2672080"/>
              <a:gd name="connsiteX26" fmla="*/ 149860 w 1689100"/>
              <a:gd name="connsiteY26" fmla="*/ 30480 h 26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9100" h="2672080">
                <a:moveTo>
                  <a:pt x="149860" y="30480"/>
                </a:moveTo>
                <a:cubicBezTo>
                  <a:pt x="175260" y="12700"/>
                  <a:pt x="226060" y="0"/>
                  <a:pt x="287020" y="106680"/>
                </a:cubicBezTo>
                <a:cubicBezTo>
                  <a:pt x="347980" y="213360"/>
                  <a:pt x="449580" y="518160"/>
                  <a:pt x="515620" y="670560"/>
                </a:cubicBezTo>
                <a:cubicBezTo>
                  <a:pt x="581660" y="822960"/>
                  <a:pt x="652780" y="919480"/>
                  <a:pt x="683260" y="1021080"/>
                </a:cubicBezTo>
                <a:cubicBezTo>
                  <a:pt x="713740" y="1122680"/>
                  <a:pt x="635000" y="1176020"/>
                  <a:pt x="698500" y="1280160"/>
                </a:cubicBezTo>
                <a:cubicBezTo>
                  <a:pt x="762000" y="1384300"/>
                  <a:pt x="960120" y="1529080"/>
                  <a:pt x="1064260" y="1645920"/>
                </a:cubicBezTo>
                <a:cubicBezTo>
                  <a:pt x="1168400" y="1762760"/>
                  <a:pt x="1226820" y="1871980"/>
                  <a:pt x="1323340" y="1981200"/>
                </a:cubicBezTo>
                <a:cubicBezTo>
                  <a:pt x="1419860" y="2090420"/>
                  <a:pt x="1597660" y="2227580"/>
                  <a:pt x="1643380" y="2301240"/>
                </a:cubicBezTo>
                <a:cubicBezTo>
                  <a:pt x="1689100" y="2374900"/>
                  <a:pt x="1595120" y="2387600"/>
                  <a:pt x="1597660" y="2423160"/>
                </a:cubicBezTo>
                <a:cubicBezTo>
                  <a:pt x="1600200" y="2458720"/>
                  <a:pt x="1648460" y="2484120"/>
                  <a:pt x="1658620" y="2514600"/>
                </a:cubicBezTo>
                <a:cubicBezTo>
                  <a:pt x="1668780" y="2545080"/>
                  <a:pt x="1686560" y="2585720"/>
                  <a:pt x="1658620" y="2606040"/>
                </a:cubicBezTo>
                <a:cubicBezTo>
                  <a:pt x="1630680" y="2626360"/>
                  <a:pt x="1534160" y="2626360"/>
                  <a:pt x="1490980" y="2636520"/>
                </a:cubicBezTo>
                <a:cubicBezTo>
                  <a:pt x="1447800" y="2646680"/>
                  <a:pt x="1475740" y="2661920"/>
                  <a:pt x="1399540" y="2667000"/>
                </a:cubicBezTo>
                <a:cubicBezTo>
                  <a:pt x="1323340" y="2672080"/>
                  <a:pt x="1117600" y="2669540"/>
                  <a:pt x="1033780" y="2667000"/>
                </a:cubicBezTo>
                <a:cubicBezTo>
                  <a:pt x="949960" y="2664460"/>
                  <a:pt x="934720" y="2667000"/>
                  <a:pt x="896620" y="2651760"/>
                </a:cubicBezTo>
                <a:cubicBezTo>
                  <a:pt x="858520" y="2636520"/>
                  <a:pt x="840740" y="2618740"/>
                  <a:pt x="805180" y="2575560"/>
                </a:cubicBezTo>
                <a:cubicBezTo>
                  <a:pt x="769620" y="2532380"/>
                  <a:pt x="718820" y="2420620"/>
                  <a:pt x="683260" y="2392680"/>
                </a:cubicBezTo>
                <a:cubicBezTo>
                  <a:pt x="647700" y="2364740"/>
                  <a:pt x="637540" y="2491740"/>
                  <a:pt x="591820" y="2407920"/>
                </a:cubicBezTo>
                <a:cubicBezTo>
                  <a:pt x="546100" y="2324100"/>
                  <a:pt x="439420" y="2001520"/>
                  <a:pt x="408940" y="1889760"/>
                </a:cubicBezTo>
                <a:cubicBezTo>
                  <a:pt x="378460" y="1778000"/>
                  <a:pt x="431800" y="1805940"/>
                  <a:pt x="408940" y="1737360"/>
                </a:cubicBezTo>
                <a:cubicBezTo>
                  <a:pt x="386080" y="1668780"/>
                  <a:pt x="332740" y="1544320"/>
                  <a:pt x="271780" y="1478280"/>
                </a:cubicBezTo>
                <a:cubicBezTo>
                  <a:pt x="210820" y="1412240"/>
                  <a:pt x="86360" y="1407160"/>
                  <a:pt x="43180" y="1341120"/>
                </a:cubicBezTo>
                <a:cubicBezTo>
                  <a:pt x="0" y="1275080"/>
                  <a:pt x="10160" y="1170940"/>
                  <a:pt x="12700" y="1082040"/>
                </a:cubicBezTo>
                <a:cubicBezTo>
                  <a:pt x="15240" y="993140"/>
                  <a:pt x="40640" y="911860"/>
                  <a:pt x="58420" y="807720"/>
                </a:cubicBezTo>
                <a:cubicBezTo>
                  <a:pt x="76200" y="703580"/>
                  <a:pt x="106680" y="556260"/>
                  <a:pt x="119380" y="457200"/>
                </a:cubicBezTo>
                <a:cubicBezTo>
                  <a:pt x="132080" y="358140"/>
                  <a:pt x="129540" y="281940"/>
                  <a:pt x="134620" y="213360"/>
                </a:cubicBezTo>
                <a:cubicBezTo>
                  <a:pt x="139700" y="144780"/>
                  <a:pt x="124460" y="48260"/>
                  <a:pt x="149860" y="3048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500380" y="726440"/>
            <a:ext cx="7785100" cy="2354580"/>
          </a:xfrm>
          <a:custGeom>
            <a:avLst/>
            <a:gdLst>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82260 w 7785100"/>
              <a:gd name="connsiteY63" fmla="*/ 2032000 h 2354580"/>
              <a:gd name="connsiteX64" fmla="*/ 4955540 w 7785100"/>
              <a:gd name="connsiteY64" fmla="*/ 151384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55540 w 7785100"/>
              <a:gd name="connsiteY64" fmla="*/ 151384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00220 w 7785100"/>
              <a:gd name="connsiteY65" fmla="*/ 102616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00220 w 7785100"/>
              <a:gd name="connsiteY65" fmla="*/ 1026160 h 2354580"/>
              <a:gd name="connsiteX66" fmla="*/ 3157220 w 7785100"/>
              <a:gd name="connsiteY66" fmla="*/ 79756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785100" h="2354580">
                <a:moveTo>
                  <a:pt x="1313180" y="1422400"/>
                </a:moveTo>
                <a:cubicBezTo>
                  <a:pt x="1264920" y="1526540"/>
                  <a:pt x="1153160" y="1498600"/>
                  <a:pt x="1130300" y="1559560"/>
                </a:cubicBezTo>
                <a:cubicBezTo>
                  <a:pt x="1107440" y="1620520"/>
                  <a:pt x="1264920" y="1676400"/>
                  <a:pt x="1176020" y="1788160"/>
                </a:cubicBezTo>
                <a:cubicBezTo>
                  <a:pt x="1087120" y="1899920"/>
                  <a:pt x="741680" y="2136140"/>
                  <a:pt x="596900" y="2230120"/>
                </a:cubicBezTo>
                <a:cubicBezTo>
                  <a:pt x="452120" y="2324100"/>
                  <a:pt x="345440" y="2354580"/>
                  <a:pt x="307340" y="2352040"/>
                </a:cubicBezTo>
                <a:cubicBezTo>
                  <a:pt x="269240" y="2349500"/>
                  <a:pt x="304800" y="2278380"/>
                  <a:pt x="368300" y="2214880"/>
                </a:cubicBezTo>
                <a:cubicBezTo>
                  <a:pt x="431800" y="2151380"/>
                  <a:pt x="685800" y="2057400"/>
                  <a:pt x="688340" y="1971040"/>
                </a:cubicBezTo>
                <a:cubicBezTo>
                  <a:pt x="690880" y="1884680"/>
                  <a:pt x="469900" y="1790700"/>
                  <a:pt x="383540" y="1696720"/>
                </a:cubicBezTo>
                <a:cubicBezTo>
                  <a:pt x="297180" y="1602740"/>
                  <a:pt x="149860" y="1488440"/>
                  <a:pt x="170180" y="1407160"/>
                </a:cubicBezTo>
                <a:cubicBezTo>
                  <a:pt x="190500" y="1325880"/>
                  <a:pt x="515620" y="1275080"/>
                  <a:pt x="505460" y="1209040"/>
                </a:cubicBezTo>
                <a:cubicBezTo>
                  <a:pt x="495300" y="1143000"/>
                  <a:pt x="185420" y="1061720"/>
                  <a:pt x="109220" y="1010920"/>
                </a:cubicBezTo>
                <a:cubicBezTo>
                  <a:pt x="33020" y="960120"/>
                  <a:pt x="0" y="937260"/>
                  <a:pt x="48260" y="904240"/>
                </a:cubicBezTo>
                <a:cubicBezTo>
                  <a:pt x="96520" y="871220"/>
                  <a:pt x="378460" y="855980"/>
                  <a:pt x="398780" y="812800"/>
                </a:cubicBezTo>
                <a:cubicBezTo>
                  <a:pt x="419100" y="769620"/>
                  <a:pt x="195580" y="695960"/>
                  <a:pt x="170180" y="645160"/>
                </a:cubicBezTo>
                <a:cubicBezTo>
                  <a:pt x="144780" y="594360"/>
                  <a:pt x="167640" y="558800"/>
                  <a:pt x="246380" y="508000"/>
                </a:cubicBezTo>
                <a:cubicBezTo>
                  <a:pt x="325120" y="457200"/>
                  <a:pt x="642620" y="340360"/>
                  <a:pt x="642620" y="340360"/>
                </a:cubicBezTo>
                <a:cubicBezTo>
                  <a:pt x="762000" y="289560"/>
                  <a:pt x="871220" y="198120"/>
                  <a:pt x="962660" y="203200"/>
                </a:cubicBezTo>
                <a:cubicBezTo>
                  <a:pt x="1054100" y="208280"/>
                  <a:pt x="1049020" y="335280"/>
                  <a:pt x="1191260" y="370840"/>
                </a:cubicBezTo>
                <a:cubicBezTo>
                  <a:pt x="1333500" y="406400"/>
                  <a:pt x="1640840" y="383540"/>
                  <a:pt x="1816100" y="416560"/>
                </a:cubicBezTo>
                <a:cubicBezTo>
                  <a:pt x="1991360" y="449580"/>
                  <a:pt x="2118360" y="556260"/>
                  <a:pt x="2242820" y="568960"/>
                </a:cubicBezTo>
                <a:cubicBezTo>
                  <a:pt x="2367280" y="581660"/>
                  <a:pt x="2443480" y="513080"/>
                  <a:pt x="2562860" y="492760"/>
                </a:cubicBezTo>
                <a:cubicBezTo>
                  <a:pt x="2682240" y="472440"/>
                  <a:pt x="2809240" y="439420"/>
                  <a:pt x="2959100" y="447040"/>
                </a:cubicBezTo>
                <a:cubicBezTo>
                  <a:pt x="3108960" y="454660"/>
                  <a:pt x="3307080" y="515620"/>
                  <a:pt x="3462020" y="538480"/>
                </a:cubicBezTo>
                <a:cubicBezTo>
                  <a:pt x="3616960" y="561340"/>
                  <a:pt x="3853180" y="637540"/>
                  <a:pt x="3888740" y="584200"/>
                </a:cubicBezTo>
                <a:cubicBezTo>
                  <a:pt x="3924300" y="530860"/>
                  <a:pt x="3749040" y="279400"/>
                  <a:pt x="3675380" y="218440"/>
                </a:cubicBezTo>
                <a:cubicBezTo>
                  <a:pt x="3601720" y="157480"/>
                  <a:pt x="3512820" y="226060"/>
                  <a:pt x="3446780" y="218440"/>
                </a:cubicBezTo>
                <a:cubicBezTo>
                  <a:pt x="3380740" y="210820"/>
                  <a:pt x="3319780" y="205740"/>
                  <a:pt x="3279140" y="172720"/>
                </a:cubicBezTo>
                <a:cubicBezTo>
                  <a:pt x="3238500" y="139700"/>
                  <a:pt x="3144520" y="40640"/>
                  <a:pt x="3202940" y="20320"/>
                </a:cubicBezTo>
                <a:cubicBezTo>
                  <a:pt x="3261360" y="0"/>
                  <a:pt x="3629660" y="50800"/>
                  <a:pt x="3629660" y="50800"/>
                </a:cubicBezTo>
                <a:lnTo>
                  <a:pt x="6601460" y="66040"/>
                </a:lnTo>
                <a:cubicBezTo>
                  <a:pt x="7124700" y="68580"/>
                  <a:pt x="6659880" y="10160"/>
                  <a:pt x="6769100" y="66040"/>
                </a:cubicBezTo>
                <a:cubicBezTo>
                  <a:pt x="6878320" y="121920"/>
                  <a:pt x="7157720" y="332740"/>
                  <a:pt x="7256780" y="401320"/>
                </a:cubicBezTo>
                <a:cubicBezTo>
                  <a:pt x="7355840" y="469900"/>
                  <a:pt x="7340600" y="431800"/>
                  <a:pt x="7363460" y="477520"/>
                </a:cubicBezTo>
                <a:cubicBezTo>
                  <a:pt x="7386320" y="523240"/>
                  <a:pt x="7332980" y="632460"/>
                  <a:pt x="7393940" y="675640"/>
                </a:cubicBezTo>
                <a:cubicBezTo>
                  <a:pt x="7454900" y="718820"/>
                  <a:pt x="7673340" y="690880"/>
                  <a:pt x="7729220" y="736600"/>
                </a:cubicBezTo>
                <a:cubicBezTo>
                  <a:pt x="7785100" y="782320"/>
                  <a:pt x="7762240" y="924560"/>
                  <a:pt x="7729220" y="949960"/>
                </a:cubicBezTo>
                <a:cubicBezTo>
                  <a:pt x="7696200" y="975360"/>
                  <a:pt x="7592060" y="891540"/>
                  <a:pt x="7531100" y="889000"/>
                </a:cubicBezTo>
                <a:cubicBezTo>
                  <a:pt x="7470140" y="886460"/>
                  <a:pt x="7363460" y="883920"/>
                  <a:pt x="7363460" y="934720"/>
                </a:cubicBezTo>
                <a:cubicBezTo>
                  <a:pt x="7363460" y="985520"/>
                  <a:pt x="7508240" y="1115060"/>
                  <a:pt x="7531100" y="1193800"/>
                </a:cubicBezTo>
                <a:cubicBezTo>
                  <a:pt x="7553960" y="1272540"/>
                  <a:pt x="7559040" y="1394460"/>
                  <a:pt x="7500620" y="1407160"/>
                </a:cubicBezTo>
                <a:cubicBezTo>
                  <a:pt x="7442200" y="1419860"/>
                  <a:pt x="7180580" y="1270000"/>
                  <a:pt x="7180580" y="1270000"/>
                </a:cubicBezTo>
                <a:cubicBezTo>
                  <a:pt x="7078980" y="1226820"/>
                  <a:pt x="6995160" y="1188720"/>
                  <a:pt x="6891020" y="1148080"/>
                </a:cubicBezTo>
                <a:cubicBezTo>
                  <a:pt x="6786880" y="1107440"/>
                  <a:pt x="6565900" y="1061720"/>
                  <a:pt x="6555740" y="1026160"/>
                </a:cubicBezTo>
                <a:cubicBezTo>
                  <a:pt x="6545580" y="990600"/>
                  <a:pt x="6791960" y="1018540"/>
                  <a:pt x="6830060" y="934720"/>
                </a:cubicBezTo>
                <a:cubicBezTo>
                  <a:pt x="6868160" y="850900"/>
                  <a:pt x="6863080" y="609600"/>
                  <a:pt x="6784340" y="523240"/>
                </a:cubicBezTo>
                <a:cubicBezTo>
                  <a:pt x="6705600" y="436880"/>
                  <a:pt x="6436360" y="403860"/>
                  <a:pt x="6357620" y="416560"/>
                </a:cubicBezTo>
                <a:cubicBezTo>
                  <a:pt x="6278880" y="429260"/>
                  <a:pt x="6342380" y="533400"/>
                  <a:pt x="6311900" y="599440"/>
                </a:cubicBezTo>
                <a:cubicBezTo>
                  <a:pt x="6281420" y="665480"/>
                  <a:pt x="6187440" y="746760"/>
                  <a:pt x="6174740" y="812800"/>
                </a:cubicBezTo>
                <a:cubicBezTo>
                  <a:pt x="6162040" y="878840"/>
                  <a:pt x="6202680" y="939800"/>
                  <a:pt x="6235700" y="995680"/>
                </a:cubicBezTo>
                <a:cubicBezTo>
                  <a:pt x="6268720" y="1051560"/>
                  <a:pt x="6365240" y="1099820"/>
                  <a:pt x="6372860" y="1148080"/>
                </a:cubicBezTo>
                <a:cubicBezTo>
                  <a:pt x="6380480" y="1196340"/>
                  <a:pt x="6324600" y="1259840"/>
                  <a:pt x="6281420" y="1285240"/>
                </a:cubicBezTo>
                <a:cubicBezTo>
                  <a:pt x="6238240" y="1310640"/>
                  <a:pt x="6156960" y="1320800"/>
                  <a:pt x="6113780" y="1300480"/>
                </a:cubicBezTo>
                <a:cubicBezTo>
                  <a:pt x="6070600" y="1280160"/>
                  <a:pt x="6047740" y="1214120"/>
                  <a:pt x="6022340" y="1163320"/>
                </a:cubicBezTo>
                <a:cubicBezTo>
                  <a:pt x="5996940" y="1112520"/>
                  <a:pt x="5986780" y="998220"/>
                  <a:pt x="5961380" y="995680"/>
                </a:cubicBezTo>
                <a:cubicBezTo>
                  <a:pt x="5935980" y="993140"/>
                  <a:pt x="5933440" y="1089660"/>
                  <a:pt x="5869940" y="1148080"/>
                </a:cubicBezTo>
                <a:cubicBezTo>
                  <a:pt x="5806440" y="1206500"/>
                  <a:pt x="5651500" y="1275080"/>
                  <a:pt x="5580380" y="1346200"/>
                </a:cubicBezTo>
                <a:cubicBezTo>
                  <a:pt x="5509260" y="1417320"/>
                  <a:pt x="5471160" y="1508760"/>
                  <a:pt x="5443220" y="1574800"/>
                </a:cubicBezTo>
                <a:cubicBezTo>
                  <a:pt x="5415280" y="1640840"/>
                  <a:pt x="5387340" y="1684020"/>
                  <a:pt x="5412740" y="1742440"/>
                </a:cubicBezTo>
                <a:cubicBezTo>
                  <a:pt x="5438140" y="1800860"/>
                  <a:pt x="5521960" y="1882140"/>
                  <a:pt x="5595620" y="1925320"/>
                </a:cubicBezTo>
                <a:cubicBezTo>
                  <a:pt x="5669280" y="1968500"/>
                  <a:pt x="5791200" y="1960880"/>
                  <a:pt x="5854700" y="2001520"/>
                </a:cubicBezTo>
                <a:cubicBezTo>
                  <a:pt x="5918200" y="2042160"/>
                  <a:pt x="5915660" y="2118360"/>
                  <a:pt x="5976620" y="2169160"/>
                </a:cubicBezTo>
                <a:cubicBezTo>
                  <a:pt x="6037580" y="2219960"/>
                  <a:pt x="6253480" y="2283460"/>
                  <a:pt x="6220460" y="2306320"/>
                </a:cubicBezTo>
                <a:cubicBezTo>
                  <a:pt x="6187440" y="2329180"/>
                  <a:pt x="5920740" y="2341880"/>
                  <a:pt x="5778500" y="2306320"/>
                </a:cubicBezTo>
                <a:cubicBezTo>
                  <a:pt x="5636260" y="2270760"/>
                  <a:pt x="5511800" y="2217420"/>
                  <a:pt x="5367020" y="2092960"/>
                </a:cubicBezTo>
                <a:cubicBezTo>
                  <a:pt x="5222240" y="1968500"/>
                  <a:pt x="5087620" y="1737360"/>
                  <a:pt x="4909820" y="1559560"/>
                </a:cubicBezTo>
                <a:cubicBezTo>
                  <a:pt x="4732020" y="1381760"/>
                  <a:pt x="4592320" y="1153160"/>
                  <a:pt x="4300220" y="1026160"/>
                </a:cubicBezTo>
                <a:cubicBezTo>
                  <a:pt x="4008120" y="899160"/>
                  <a:pt x="3489960" y="843280"/>
                  <a:pt x="3157220" y="797560"/>
                </a:cubicBezTo>
                <a:cubicBezTo>
                  <a:pt x="2824480" y="751840"/>
                  <a:pt x="2550160" y="777240"/>
                  <a:pt x="2303780" y="751840"/>
                </a:cubicBezTo>
                <a:cubicBezTo>
                  <a:pt x="2057400" y="726440"/>
                  <a:pt x="1826260" y="614680"/>
                  <a:pt x="1678940" y="645160"/>
                </a:cubicBezTo>
                <a:cubicBezTo>
                  <a:pt x="1531620" y="675640"/>
                  <a:pt x="1485900" y="805180"/>
                  <a:pt x="1419860" y="934720"/>
                </a:cubicBezTo>
                <a:cubicBezTo>
                  <a:pt x="1353820" y="1064260"/>
                  <a:pt x="1361440" y="1318260"/>
                  <a:pt x="1313180" y="142240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7000240" y="2092960"/>
            <a:ext cx="1234440" cy="924560"/>
          </a:xfrm>
          <a:custGeom>
            <a:avLst/>
            <a:gdLst>
              <a:gd name="connsiteX0" fmla="*/ 106680 w 1229360"/>
              <a:gd name="connsiteY0" fmla="*/ 789940 h 924560"/>
              <a:gd name="connsiteX1" fmla="*/ 137160 w 1229360"/>
              <a:gd name="connsiteY1" fmla="*/ 591820 h 924560"/>
              <a:gd name="connsiteX2" fmla="*/ 0 w 1229360"/>
              <a:gd name="connsiteY2" fmla="*/ 287020 h 924560"/>
              <a:gd name="connsiteX3" fmla="*/ 137160 w 1229360"/>
              <a:gd name="connsiteY3" fmla="*/ 43180 h 924560"/>
              <a:gd name="connsiteX4" fmla="*/ 289560 w 1229360"/>
              <a:gd name="connsiteY4" fmla="*/ 27940 h 924560"/>
              <a:gd name="connsiteX5" fmla="*/ 518160 w 1229360"/>
              <a:gd name="connsiteY5" fmla="*/ 165100 h 924560"/>
              <a:gd name="connsiteX6" fmla="*/ 701040 w 1229360"/>
              <a:gd name="connsiteY6" fmla="*/ 256540 h 924560"/>
              <a:gd name="connsiteX7" fmla="*/ 746760 w 1229360"/>
              <a:gd name="connsiteY7" fmla="*/ 393700 h 924560"/>
              <a:gd name="connsiteX8" fmla="*/ 883920 w 1229360"/>
              <a:gd name="connsiteY8" fmla="*/ 424180 h 924560"/>
              <a:gd name="connsiteX9" fmla="*/ 1143000 w 1229360"/>
              <a:gd name="connsiteY9" fmla="*/ 271780 h 924560"/>
              <a:gd name="connsiteX10" fmla="*/ 1203960 w 1229360"/>
              <a:gd name="connsiteY10" fmla="*/ 530860 h 924560"/>
              <a:gd name="connsiteX11" fmla="*/ 1188720 w 1229360"/>
              <a:gd name="connsiteY11" fmla="*/ 668020 h 924560"/>
              <a:gd name="connsiteX12" fmla="*/ 960120 w 1229360"/>
              <a:gd name="connsiteY12" fmla="*/ 789940 h 924560"/>
              <a:gd name="connsiteX13" fmla="*/ 533400 w 1229360"/>
              <a:gd name="connsiteY13" fmla="*/ 866140 h 924560"/>
              <a:gd name="connsiteX14" fmla="*/ 243840 w 1229360"/>
              <a:gd name="connsiteY14" fmla="*/ 911860 h 924560"/>
              <a:gd name="connsiteX15" fmla="*/ 106680 w 1229360"/>
              <a:gd name="connsiteY15" fmla="*/ 789940 h 924560"/>
              <a:gd name="connsiteX0" fmla="*/ 106680 w 1224280"/>
              <a:gd name="connsiteY0" fmla="*/ 789940 h 924560"/>
              <a:gd name="connsiteX1" fmla="*/ 137160 w 1224280"/>
              <a:gd name="connsiteY1" fmla="*/ 591820 h 924560"/>
              <a:gd name="connsiteX2" fmla="*/ 0 w 1224280"/>
              <a:gd name="connsiteY2" fmla="*/ 287020 h 924560"/>
              <a:gd name="connsiteX3" fmla="*/ 137160 w 1224280"/>
              <a:gd name="connsiteY3" fmla="*/ 43180 h 924560"/>
              <a:gd name="connsiteX4" fmla="*/ 289560 w 1224280"/>
              <a:gd name="connsiteY4" fmla="*/ 27940 h 924560"/>
              <a:gd name="connsiteX5" fmla="*/ 518160 w 1224280"/>
              <a:gd name="connsiteY5" fmla="*/ 165100 h 924560"/>
              <a:gd name="connsiteX6" fmla="*/ 701040 w 1224280"/>
              <a:gd name="connsiteY6" fmla="*/ 256540 h 924560"/>
              <a:gd name="connsiteX7" fmla="*/ 746760 w 1224280"/>
              <a:gd name="connsiteY7" fmla="*/ 393700 h 924560"/>
              <a:gd name="connsiteX8" fmla="*/ 883920 w 1224280"/>
              <a:gd name="connsiteY8" fmla="*/ 424180 h 924560"/>
              <a:gd name="connsiteX9" fmla="*/ 1143000 w 1224280"/>
              <a:gd name="connsiteY9" fmla="*/ 271780 h 924560"/>
              <a:gd name="connsiteX10" fmla="*/ 1203960 w 1224280"/>
              <a:gd name="connsiteY10" fmla="*/ 530860 h 924560"/>
              <a:gd name="connsiteX11" fmla="*/ 1188720 w 1224280"/>
              <a:gd name="connsiteY11" fmla="*/ 668020 h 924560"/>
              <a:gd name="connsiteX12" fmla="*/ 990600 w 1224280"/>
              <a:gd name="connsiteY12" fmla="*/ 881380 h 924560"/>
              <a:gd name="connsiteX13" fmla="*/ 533400 w 1224280"/>
              <a:gd name="connsiteY13" fmla="*/ 866140 h 924560"/>
              <a:gd name="connsiteX14" fmla="*/ 243840 w 1224280"/>
              <a:gd name="connsiteY14" fmla="*/ 911860 h 924560"/>
              <a:gd name="connsiteX15" fmla="*/ 106680 w 1224280"/>
              <a:gd name="connsiteY15" fmla="*/ 789940 h 924560"/>
              <a:gd name="connsiteX0" fmla="*/ 119978 w 1237578"/>
              <a:gd name="connsiteY0" fmla="*/ 789940 h 924560"/>
              <a:gd name="connsiteX1" fmla="*/ 150458 w 1237578"/>
              <a:gd name="connsiteY1" fmla="*/ 591820 h 924560"/>
              <a:gd name="connsiteX2" fmla="*/ 70672 w 1237578"/>
              <a:gd name="connsiteY2" fmla="*/ 437627 h 924560"/>
              <a:gd name="connsiteX3" fmla="*/ 13298 w 1237578"/>
              <a:gd name="connsiteY3" fmla="*/ 287020 h 924560"/>
              <a:gd name="connsiteX4" fmla="*/ 150458 w 1237578"/>
              <a:gd name="connsiteY4" fmla="*/ 43180 h 924560"/>
              <a:gd name="connsiteX5" fmla="*/ 302858 w 1237578"/>
              <a:gd name="connsiteY5" fmla="*/ 27940 h 924560"/>
              <a:gd name="connsiteX6" fmla="*/ 531458 w 1237578"/>
              <a:gd name="connsiteY6" fmla="*/ 165100 h 924560"/>
              <a:gd name="connsiteX7" fmla="*/ 714338 w 1237578"/>
              <a:gd name="connsiteY7" fmla="*/ 256540 h 924560"/>
              <a:gd name="connsiteX8" fmla="*/ 760058 w 1237578"/>
              <a:gd name="connsiteY8" fmla="*/ 393700 h 924560"/>
              <a:gd name="connsiteX9" fmla="*/ 897218 w 1237578"/>
              <a:gd name="connsiteY9" fmla="*/ 424180 h 924560"/>
              <a:gd name="connsiteX10" fmla="*/ 1156298 w 1237578"/>
              <a:gd name="connsiteY10" fmla="*/ 271780 h 924560"/>
              <a:gd name="connsiteX11" fmla="*/ 1217258 w 1237578"/>
              <a:gd name="connsiteY11" fmla="*/ 530860 h 924560"/>
              <a:gd name="connsiteX12" fmla="*/ 1202018 w 1237578"/>
              <a:gd name="connsiteY12" fmla="*/ 668020 h 924560"/>
              <a:gd name="connsiteX13" fmla="*/ 1003898 w 1237578"/>
              <a:gd name="connsiteY13" fmla="*/ 881380 h 924560"/>
              <a:gd name="connsiteX14" fmla="*/ 546698 w 1237578"/>
              <a:gd name="connsiteY14" fmla="*/ 866140 h 924560"/>
              <a:gd name="connsiteX15" fmla="*/ 257138 w 1237578"/>
              <a:gd name="connsiteY15" fmla="*/ 911860 h 924560"/>
              <a:gd name="connsiteX16" fmla="*/ 119978 w 1237578"/>
              <a:gd name="connsiteY16" fmla="*/ 789940 h 924560"/>
              <a:gd name="connsiteX0" fmla="*/ 129540 w 1247140"/>
              <a:gd name="connsiteY0" fmla="*/ 789940 h 924560"/>
              <a:gd name="connsiteX1" fmla="*/ 160020 w 1247140"/>
              <a:gd name="connsiteY1" fmla="*/ 591820 h 924560"/>
              <a:gd name="connsiteX2" fmla="*/ 22860 w 1247140"/>
              <a:gd name="connsiteY2" fmla="*/ 500380 h 924560"/>
              <a:gd name="connsiteX3" fmla="*/ 22860 w 1247140"/>
              <a:gd name="connsiteY3" fmla="*/ 287020 h 924560"/>
              <a:gd name="connsiteX4" fmla="*/ 160020 w 1247140"/>
              <a:gd name="connsiteY4" fmla="*/ 43180 h 924560"/>
              <a:gd name="connsiteX5" fmla="*/ 312420 w 1247140"/>
              <a:gd name="connsiteY5" fmla="*/ 27940 h 924560"/>
              <a:gd name="connsiteX6" fmla="*/ 541020 w 1247140"/>
              <a:gd name="connsiteY6" fmla="*/ 165100 h 924560"/>
              <a:gd name="connsiteX7" fmla="*/ 723900 w 1247140"/>
              <a:gd name="connsiteY7" fmla="*/ 256540 h 924560"/>
              <a:gd name="connsiteX8" fmla="*/ 769620 w 1247140"/>
              <a:gd name="connsiteY8" fmla="*/ 393700 h 924560"/>
              <a:gd name="connsiteX9" fmla="*/ 906780 w 1247140"/>
              <a:gd name="connsiteY9" fmla="*/ 424180 h 924560"/>
              <a:gd name="connsiteX10" fmla="*/ 1165860 w 1247140"/>
              <a:gd name="connsiteY10" fmla="*/ 271780 h 924560"/>
              <a:gd name="connsiteX11" fmla="*/ 1226820 w 1247140"/>
              <a:gd name="connsiteY11" fmla="*/ 530860 h 924560"/>
              <a:gd name="connsiteX12" fmla="*/ 1211580 w 1247140"/>
              <a:gd name="connsiteY12" fmla="*/ 668020 h 924560"/>
              <a:gd name="connsiteX13" fmla="*/ 1013460 w 1247140"/>
              <a:gd name="connsiteY13" fmla="*/ 881380 h 924560"/>
              <a:gd name="connsiteX14" fmla="*/ 556260 w 1247140"/>
              <a:gd name="connsiteY14" fmla="*/ 866140 h 924560"/>
              <a:gd name="connsiteX15" fmla="*/ 266700 w 1247140"/>
              <a:gd name="connsiteY15" fmla="*/ 911860 h 924560"/>
              <a:gd name="connsiteX16" fmla="*/ 129540 w 1247140"/>
              <a:gd name="connsiteY16" fmla="*/ 789940 h 924560"/>
              <a:gd name="connsiteX0" fmla="*/ 116840 w 1234440"/>
              <a:gd name="connsiteY0" fmla="*/ 787400 h 922020"/>
              <a:gd name="connsiteX1" fmla="*/ 147320 w 1234440"/>
              <a:gd name="connsiteY1" fmla="*/ 589280 h 922020"/>
              <a:gd name="connsiteX2" fmla="*/ 10160 w 1234440"/>
              <a:gd name="connsiteY2" fmla="*/ 497840 h 922020"/>
              <a:gd name="connsiteX3" fmla="*/ 86360 w 1234440"/>
              <a:gd name="connsiteY3" fmla="*/ 269240 h 922020"/>
              <a:gd name="connsiteX4" fmla="*/ 147320 w 1234440"/>
              <a:gd name="connsiteY4" fmla="*/ 40640 h 922020"/>
              <a:gd name="connsiteX5" fmla="*/ 299720 w 1234440"/>
              <a:gd name="connsiteY5" fmla="*/ 25400 h 922020"/>
              <a:gd name="connsiteX6" fmla="*/ 528320 w 1234440"/>
              <a:gd name="connsiteY6" fmla="*/ 162560 h 922020"/>
              <a:gd name="connsiteX7" fmla="*/ 711200 w 1234440"/>
              <a:gd name="connsiteY7" fmla="*/ 254000 h 922020"/>
              <a:gd name="connsiteX8" fmla="*/ 756920 w 1234440"/>
              <a:gd name="connsiteY8" fmla="*/ 391160 h 922020"/>
              <a:gd name="connsiteX9" fmla="*/ 894080 w 1234440"/>
              <a:gd name="connsiteY9" fmla="*/ 421640 h 922020"/>
              <a:gd name="connsiteX10" fmla="*/ 1153160 w 1234440"/>
              <a:gd name="connsiteY10" fmla="*/ 269240 h 922020"/>
              <a:gd name="connsiteX11" fmla="*/ 1214120 w 1234440"/>
              <a:gd name="connsiteY11" fmla="*/ 528320 h 922020"/>
              <a:gd name="connsiteX12" fmla="*/ 1198880 w 1234440"/>
              <a:gd name="connsiteY12" fmla="*/ 665480 h 922020"/>
              <a:gd name="connsiteX13" fmla="*/ 1000760 w 1234440"/>
              <a:gd name="connsiteY13" fmla="*/ 878840 h 922020"/>
              <a:gd name="connsiteX14" fmla="*/ 543560 w 1234440"/>
              <a:gd name="connsiteY14" fmla="*/ 863600 h 922020"/>
              <a:gd name="connsiteX15" fmla="*/ 254000 w 1234440"/>
              <a:gd name="connsiteY15" fmla="*/ 909320 h 922020"/>
              <a:gd name="connsiteX16" fmla="*/ 116840 w 1234440"/>
              <a:gd name="connsiteY16" fmla="*/ 787400 h 922020"/>
              <a:gd name="connsiteX0" fmla="*/ 116840 w 1234440"/>
              <a:gd name="connsiteY0" fmla="*/ 787400 h 924560"/>
              <a:gd name="connsiteX1" fmla="*/ 147320 w 1234440"/>
              <a:gd name="connsiteY1" fmla="*/ 589280 h 924560"/>
              <a:gd name="connsiteX2" fmla="*/ 10160 w 1234440"/>
              <a:gd name="connsiteY2" fmla="*/ 497840 h 924560"/>
              <a:gd name="connsiteX3" fmla="*/ 86360 w 1234440"/>
              <a:gd name="connsiteY3" fmla="*/ 269240 h 924560"/>
              <a:gd name="connsiteX4" fmla="*/ 147320 w 1234440"/>
              <a:gd name="connsiteY4" fmla="*/ 40640 h 924560"/>
              <a:gd name="connsiteX5" fmla="*/ 299720 w 1234440"/>
              <a:gd name="connsiteY5" fmla="*/ 25400 h 924560"/>
              <a:gd name="connsiteX6" fmla="*/ 528320 w 1234440"/>
              <a:gd name="connsiteY6" fmla="*/ 162560 h 924560"/>
              <a:gd name="connsiteX7" fmla="*/ 711200 w 1234440"/>
              <a:gd name="connsiteY7" fmla="*/ 254000 h 924560"/>
              <a:gd name="connsiteX8" fmla="*/ 756920 w 1234440"/>
              <a:gd name="connsiteY8" fmla="*/ 391160 h 924560"/>
              <a:gd name="connsiteX9" fmla="*/ 894080 w 1234440"/>
              <a:gd name="connsiteY9" fmla="*/ 421640 h 924560"/>
              <a:gd name="connsiteX10" fmla="*/ 1153160 w 1234440"/>
              <a:gd name="connsiteY10" fmla="*/ 269240 h 924560"/>
              <a:gd name="connsiteX11" fmla="*/ 1214120 w 1234440"/>
              <a:gd name="connsiteY11" fmla="*/ 528320 h 924560"/>
              <a:gd name="connsiteX12" fmla="*/ 1198880 w 1234440"/>
              <a:gd name="connsiteY12" fmla="*/ 665480 h 924560"/>
              <a:gd name="connsiteX13" fmla="*/ 1000760 w 1234440"/>
              <a:gd name="connsiteY13" fmla="*/ 878840 h 924560"/>
              <a:gd name="connsiteX14" fmla="*/ 543560 w 1234440"/>
              <a:gd name="connsiteY14" fmla="*/ 878840 h 924560"/>
              <a:gd name="connsiteX15" fmla="*/ 254000 w 1234440"/>
              <a:gd name="connsiteY15" fmla="*/ 909320 h 924560"/>
              <a:gd name="connsiteX16" fmla="*/ 116840 w 1234440"/>
              <a:gd name="connsiteY16" fmla="*/ 78740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924560">
                <a:moveTo>
                  <a:pt x="116840" y="787400"/>
                </a:moveTo>
                <a:cubicBezTo>
                  <a:pt x="99060" y="734060"/>
                  <a:pt x="165100" y="673100"/>
                  <a:pt x="147320" y="589280"/>
                </a:cubicBezTo>
                <a:cubicBezTo>
                  <a:pt x="139102" y="530561"/>
                  <a:pt x="20320" y="551180"/>
                  <a:pt x="10160" y="497840"/>
                </a:cubicBezTo>
                <a:cubicBezTo>
                  <a:pt x="0" y="444500"/>
                  <a:pt x="63500" y="345440"/>
                  <a:pt x="86360" y="269240"/>
                </a:cubicBezTo>
                <a:cubicBezTo>
                  <a:pt x="109220" y="193040"/>
                  <a:pt x="111760" y="81280"/>
                  <a:pt x="147320" y="40640"/>
                </a:cubicBezTo>
                <a:cubicBezTo>
                  <a:pt x="182880" y="0"/>
                  <a:pt x="236220" y="5080"/>
                  <a:pt x="299720" y="25400"/>
                </a:cubicBezTo>
                <a:cubicBezTo>
                  <a:pt x="363220" y="45720"/>
                  <a:pt x="459740" y="124460"/>
                  <a:pt x="528320" y="162560"/>
                </a:cubicBezTo>
                <a:cubicBezTo>
                  <a:pt x="596900" y="200660"/>
                  <a:pt x="673100" y="215900"/>
                  <a:pt x="711200" y="254000"/>
                </a:cubicBezTo>
                <a:cubicBezTo>
                  <a:pt x="749300" y="292100"/>
                  <a:pt x="726440" y="363220"/>
                  <a:pt x="756920" y="391160"/>
                </a:cubicBezTo>
                <a:cubicBezTo>
                  <a:pt x="787400" y="419100"/>
                  <a:pt x="828040" y="441960"/>
                  <a:pt x="894080" y="421640"/>
                </a:cubicBezTo>
                <a:cubicBezTo>
                  <a:pt x="960120" y="401320"/>
                  <a:pt x="1099820" y="251460"/>
                  <a:pt x="1153160" y="269240"/>
                </a:cubicBezTo>
                <a:cubicBezTo>
                  <a:pt x="1206500" y="287020"/>
                  <a:pt x="1206500" y="462280"/>
                  <a:pt x="1214120" y="528320"/>
                </a:cubicBezTo>
                <a:cubicBezTo>
                  <a:pt x="1221740" y="594360"/>
                  <a:pt x="1234440" y="607060"/>
                  <a:pt x="1198880" y="665480"/>
                </a:cubicBezTo>
                <a:cubicBezTo>
                  <a:pt x="1163320" y="723900"/>
                  <a:pt x="1109980" y="843280"/>
                  <a:pt x="1000760" y="878840"/>
                </a:cubicBezTo>
                <a:cubicBezTo>
                  <a:pt x="891540" y="914400"/>
                  <a:pt x="668020" y="873760"/>
                  <a:pt x="543560" y="878840"/>
                </a:cubicBezTo>
                <a:cubicBezTo>
                  <a:pt x="419100" y="883920"/>
                  <a:pt x="325120" y="924560"/>
                  <a:pt x="254000" y="909320"/>
                </a:cubicBezTo>
                <a:cubicBezTo>
                  <a:pt x="182880" y="894080"/>
                  <a:pt x="134620" y="840740"/>
                  <a:pt x="116840" y="78740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978400" y="787400"/>
            <a:ext cx="886460" cy="688340"/>
          </a:xfrm>
          <a:custGeom>
            <a:avLst/>
            <a:gdLst>
              <a:gd name="connsiteX0" fmla="*/ 279400 w 886460"/>
              <a:gd name="connsiteY0" fmla="*/ 50800 h 688340"/>
              <a:gd name="connsiteX1" fmla="*/ 553720 w 886460"/>
              <a:gd name="connsiteY1" fmla="*/ 218440 h 688340"/>
              <a:gd name="connsiteX2" fmla="*/ 843280 w 886460"/>
              <a:gd name="connsiteY2" fmla="*/ 553720 h 688340"/>
              <a:gd name="connsiteX3" fmla="*/ 812800 w 886460"/>
              <a:gd name="connsiteY3" fmla="*/ 599440 h 688340"/>
              <a:gd name="connsiteX4" fmla="*/ 660400 w 886460"/>
              <a:gd name="connsiteY4" fmla="*/ 660400 h 688340"/>
              <a:gd name="connsiteX5" fmla="*/ 294640 w 886460"/>
              <a:gd name="connsiteY5" fmla="*/ 645160 h 688340"/>
              <a:gd name="connsiteX6" fmla="*/ 462280 w 886460"/>
              <a:gd name="connsiteY6" fmla="*/ 401320 h 688340"/>
              <a:gd name="connsiteX7" fmla="*/ 294640 w 886460"/>
              <a:gd name="connsiteY7" fmla="*/ 340360 h 688340"/>
              <a:gd name="connsiteX8" fmla="*/ 127000 w 886460"/>
              <a:gd name="connsiteY8" fmla="*/ 203200 h 688340"/>
              <a:gd name="connsiteX9" fmla="*/ 20320 w 886460"/>
              <a:gd name="connsiteY9" fmla="*/ 35560 h 688340"/>
              <a:gd name="connsiteX10" fmla="*/ 248920 w 886460"/>
              <a:gd name="connsiteY10" fmla="*/ 5080 h 688340"/>
              <a:gd name="connsiteX11" fmla="*/ 279400 w 886460"/>
              <a:gd name="connsiteY11" fmla="*/ 50800 h 6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460" h="688340">
                <a:moveTo>
                  <a:pt x="279400" y="50800"/>
                </a:moveTo>
                <a:cubicBezTo>
                  <a:pt x="330200" y="86360"/>
                  <a:pt x="459740" y="134620"/>
                  <a:pt x="553720" y="218440"/>
                </a:cubicBezTo>
                <a:cubicBezTo>
                  <a:pt x="647700" y="302260"/>
                  <a:pt x="800100" y="490220"/>
                  <a:pt x="843280" y="553720"/>
                </a:cubicBezTo>
                <a:cubicBezTo>
                  <a:pt x="886460" y="617220"/>
                  <a:pt x="843280" y="581660"/>
                  <a:pt x="812800" y="599440"/>
                </a:cubicBezTo>
                <a:cubicBezTo>
                  <a:pt x="782320" y="617220"/>
                  <a:pt x="746760" y="652780"/>
                  <a:pt x="660400" y="660400"/>
                </a:cubicBezTo>
                <a:cubicBezTo>
                  <a:pt x="574040" y="668020"/>
                  <a:pt x="327660" y="688340"/>
                  <a:pt x="294640" y="645160"/>
                </a:cubicBezTo>
                <a:cubicBezTo>
                  <a:pt x="261620" y="601980"/>
                  <a:pt x="462280" y="452120"/>
                  <a:pt x="462280" y="401320"/>
                </a:cubicBezTo>
                <a:cubicBezTo>
                  <a:pt x="462280" y="350520"/>
                  <a:pt x="350520" y="373380"/>
                  <a:pt x="294640" y="340360"/>
                </a:cubicBezTo>
                <a:cubicBezTo>
                  <a:pt x="238760" y="307340"/>
                  <a:pt x="172720" y="254000"/>
                  <a:pt x="127000" y="203200"/>
                </a:cubicBezTo>
                <a:cubicBezTo>
                  <a:pt x="81280" y="152400"/>
                  <a:pt x="0" y="68580"/>
                  <a:pt x="20320" y="35560"/>
                </a:cubicBezTo>
                <a:cubicBezTo>
                  <a:pt x="40640" y="2540"/>
                  <a:pt x="208280" y="0"/>
                  <a:pt x="248920" y="5080"/>
                </a:cubicBezTo>
                <a:cubicBezTo>
                  <a:pt x="289560" y="10160"/>
                  <a:pt x="228600" y="15240"/>
                  <a:pt x="279400" y="50800"/>
                </a:cubicBezTo>
                <a:close/>
              </a:path>
            </a:pathLst>
          </a:custGeom>
          <a:solidFill>
            <a:schemeClr val="bg1">
              <a:lumMod val="95000"/>
            </a:schemeClr>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963920" y="833120"/>
            <a:ext cx="548640" cy="629920"/>
          </a:xfrm>
          <a:custGeom>
            <a:avLst/>
            <a:gdLst>
              <a:gd name="connsiteX0" fmla="*/ 10160 w 548640"/>
              <a:gd name="connsiteY0" fmla="*/ 35560 h 629920"/>
              <a:gd name="connsiteX1" fmla="*/ 25400 w 548640"/>
              <a:gd name="connsiteY1" fmla="*/ 279400 h 629920"/>
              <a:gd name="connsiteX2" fmla="*/ 162560 w 548640"/>
              <a:gd name="connsiteY2" fmla="*/ 401320 h 629920"/>
              <a:gd name="connsiteX3" fmla="*/ 208280 w 548640"/>
              <a:gd name="connsiteY3" fmla="*/ 538480 h 629920"/>
              <a:gd name="connsiteX4" fmla="*/ 360680 w 548640"/>
              <a:gd name="connsiteY4" fmla="*/ 431800 h 629920"/>
              <a:gd name="connsiteX5" fmla="*/ 375920 w 548640"/>
              <a:gd name="connsiteY5" fmla="*/ 614680 h 629920"/>
              <a:gd name="connsiteX6" fmla="*/ 497840 w 548640"/>
              <a:gd name="connsiteY6" fmla="*/ 523240 h 629920"/>
              <a:gd name="connsiteX7" fmla="*/ 528320 w 548640"/>
              <a:gd name="connsiteY7" fmla="*/ 355600 h 629920"/>
              <a:gd name="connsiteX8" fmla="*/ 375920 w 548640"/>
              <a:gd name="connsiteY8" fmla="*/ 187960 h 629920"/>
              <a:gd name="connsiteX9" fmla="*/ 330200 w 548640"/>
              <a:gd name="connsiteY9" fmla="*/ 35560 h 629920"/>
              <a:gd name="connsiteX10" fmla="*/ 101600 w 548640"/>
              <a:gd name="connsiteY10" fmla="*/ 35560 h 629920"/>
              <a:gd name="connsiteX11" fmla="*/ 55880 w 548640"/>
              <a:gd name="connsiteY11" fmla="*/ 66040 h 629920"/>
              <a:gd name="connsiteX12" fmla="*/ 10160 w 548640"/>
              <a:gd name="connsiteY12" fmla="*/ 3556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629920">
                <a:moveTo>
                  <a:pt x="10160" y="35560"/>
                </a:moveTo>
                <a:cubicBezTo>
                  <a:pt x="5080" y="71120"/>
                  <a:pt x="0" y="218440"/>
                  <a:pt x="25400" y="279400"/>
                </a:cubicBezTo>
                <a:cubicBezTo>
                  <a:pt x="50800" y="340360"/>
                  <a:pt x="132080" y="358140"/>
                  <a:pt x="162560" y="401320"/>
                </a:cubicBezTo>
                <a:cubicBezTo>
                  <a:pt x="193040" y="444500"/>
                  <a:pt x="175260" y="533400"/>
                  <a:pt x="208280" y="538480"/>
                </a:cubicBezTo>
                <a:cubicBezTo>
                  <a:pt x="241300" y="543560"/>
                  <a:pt x="332740" y="419100"/>
                  <a:pt x="360680" y="431800"/>
                </a:cubicBezTo>
                <a:cubicBezTo>
                  <a:pt x="388620" y="444500"/>
                  <a:pt x="353060" y="599440"/>
                  <a:pt x="375920" y="614680"/>
                </a:cubicBezTo>
                <a:cubicBezTo>
                  <a:pt x="398780" y="629920"/>
                  <a:pt x="472440" y="566420"/>
                  <a:pt x="497840" y="523240"/>
                </a:cubicBezTo>
                <a:cubicBezTo>
                  <a:pt x="523240" y="480060"/>
                  <a:pt x="548640" y="411480"/>
                  <a:pt x="528320" y="355600"/>
                </a:cubicBezTo>
                <a:cubicBezTo>
                  <a:pt x="508000" y="299720"/>
                  <a:pt x="408940" y="241300"/>
                  <a:pt x="375920" y="187960"/>
                </a:cubicBezTo>
                <a:cubicBezTo>
                  <a:pt x="342900" y="134620"/>
                  <a:pt x="375920" y="60960"/>
                  <a:pt x="330200" y="35560"/>
                </a:cubicBezTo>
                <a:cubicBezTo>
                  <a:pt x="284480" y="10160"/>
                  <a:pt x="147320" y="30480"/>
                  <a:pt x="101600" y="35560"/>
                </a:cubicBezTo>
                <a:cubicBezTo>
                  <a:pt x="55880" y="40640"/>
                  <a:pt x="66040" y="60960"/>
                  <a:pt x="55880" y="66040"/>
                </a:cubicBezTo>
                <a:cubicBezTo>
                  <a:pt x="45720" y="71120"/>
                  <a:pt x="15240" y="0"/>
                  <a:pt x="10160" y="35560"/>
                </a:cubicBezTo>
                <a:close/>
              </a:path>
            </a:pathLst>
          </a:custGeom>
          <a:solidFill>
            <a:schemeClr val="bg1">
              <a:lumMod val="95000"/>
            </a:schemeClr>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5486400" y="3685540"/>
            <a:ext cx="2430780" cy="2042160"/>
          </a:xfrm>
          <a:custGeom>
            <a:avLst/>
            <a:gdLst>
              <a:gd name="connsiteX0" fmla="*/ 2407920 w 2430780"/>
              <a:gd name="connsiteY0" fmla="*/ 17780 h 2042160"/>
              <a:gd name="connsiteX1" fmla="*/ 2286000 w 2430780"/>
              <a:gd name="connsiteY1" fmla="*/ 139700 h 2042160"/>
              <a:gd name="connsiteX2" fmla="*/ 2346960 w 2430780"/>
              <a:gd name="connsiteY2" fmla="*/ 322580 h 2042160"/>
              <a:gd name="connsiteX3" fmla="*/ 2240280 w 2430780"/>
              <a:gd name="connsiteY3" fmla="*/ 444500 h 2042160"/>
              <a:gd name="connsiteX4" fmla="*/ 2164080 w 2430780"/>
              <a:gd name="connsiteY4" fmla="*/ 612140 h 2042160"/>
              <a:gd name="connsiteX5" fmla="*/ 2164080 w 2430780"/>
              <a:gd name="connsiteY5" fmla="*/ 718820 h 2042160"/>
              <a:gd name="connsiteX6" fmla="*/ 1935480 w 2430780"/>
              <a:gd name="connsiteY6" fmla="*/ 749300 h 2042160"/>
              <a:gd name="connsiteX7" fmla="*/ 1737360 w 2430780"/>
              <a:gd name="connsiteY7" fmla="*/ 1130300 h 2042160"/>
              <a:gd name="connsiteX8" fmla="*/ 1798320 w 2430780"/>
              <a:gd name="connsiteY8" fmla="*/ 1221740 h 2042160"/>
              <a:gd name="connsiteX9" fmla="*/ 1691640 w 2430780"/>
              <a:gd name="connsiteY9" fmla="*/ 1389380 h 2042160"/>
              <a:gd name="connsiteX10" fmla="*/ 1432560 w 2430780"/>
              <a:gd name="connsiteY10" fmla="*/ 1557020 h 2042160"/>
              <a:gd name="connsiteX11" fmla="*/ 1417320 w 2430780"/>
              <a:gd name="connsiteY11" fmla="*/ 1785620 h 2042160"/>
              <a:gd name="connsiteX12" fmla="*/ 1402080 w 2430780"/>
              <a:gd name="connsiteY12" fmla="*/ 1953260 h 2042160"/>
              <a:gd name="connsiteX13" fmla="*/ 1295400 w 2430780"/>
              <a:gd name="connsiteY13" fmla="*/ 2029460 h 2042160"/>
              <a:gd name="connsiteX14" fmla="*/ 1234440 w 2430780"/>
              <a:gd name="connsiteY14" fmla="*/ 1953260 h 2042160"/>
              <a:gd name="connsiteX15" fmla="*/ 1219200 w 2430780"/>
              <a:gd name="connsiteY15" fmla="*/ 1846580 h 2042160"/>
              <a:gd name="connsiteX16" fmla="*/ 883920 w 2430780"/>
              <a:gd name="connsiteY16" fmla="*/ 1800860 h 2042160"/>
              <a:gd name="connsiteX17" fmla="*/ 792480 w 2430780"/>
              <a:gd name="connsiteY17" fmla="*/ 1892300 h 2042160"/>
              <a:gd name="connsiteX18" fmla="*/ 670560 w 2430780"/>
              <a:gd name="connsiteY18" fmla="*/ 1877060 h 2042160"/>
              <a:gd name="connsiteX19" fmla="*/ 457200 w 2430780"/>
              <a:gd name="connsiteY19" fmla="*/ 1846580 h 2042160"/>
              <a:gd name="connsiteX20" fmla="*/ 259080 w 2430780"/>
              <a:gd name="connsiteY20" fmla="*/ 1953260 h 2042160"/>
              <a:gd name="connsiteX21" fmla="*/ 167640 w 2430780"/>
              <a:gd name="connsiteY21" fmla="*/ 2029460 h 2042160"/>
              <a:gd name="connsiteX22" fmla="*/ 152400 w 2430780"/>
              <a:gd name="connsiteY22" fmla="*/ 1877060 h 2042160"/>
              <a:gd name="connsiteX23" fmla="*/ 15240 w 2430780"/>
              <a:gd name="connsiteY23" fmla="*/ 1755140 h 2042160"/>
              <a:gd name="connsiteX24" fmla="*/ 243840 w 2430780"/>
              <a:gd name="connsiteY24" fmla="*/ 1541780 h 2042160"/>
              <a:gd name="connsiteX25" fmla="*/ 441960 w 2430780"/>
              <a:gd name="connsiteY25" fmla="*/ 1176020 h 2042160"/>
              <a:gd name="connsiteX26" fmla="*/ 746760 w 2430780"/>
              <a:gd name="connsiteY26" fmla="*/ 916940 h 2042160"/>
              <a:gd name="connsiteX27" fmla="*/ 1005840 w 2430780"/>
              <a:gd name="connsiteY27" fmla="*/ 657860 h 2042160"/>
              <a:gd name="connsiteX28" fmla="*/ 1082040 w 2430780"/>
              <a:gd name="connsiteY28" fmla="*/ 596900 h 2042160"/>
              <a:gd name="connsiteX29" fmla="*/ 899160 w 2430780"/>
              <a:gd name="connsiteY29" fmla="*/ 353060 h 2042160"/>
              <a:gd name="connsiteX30" fmla="*/ 822960 w 2430780"/>
              <a:gd name="connsiteY30" fmla="*/ 200660 h 2042160"/>
              <a:gd name="connsiteX31" fmla="*/ 1158240 w 2430780"/>
              <a:gd name="connsiteY31" fmla="*/ 124460 h 2042160"/>
              <a:gd name="connsiteX32" fmla="*/ 1615440 w 2430780"/>
              <a:gd name="connsiteY32" fmla="*/ 139700 h 2042160"/>
              <a:gd name="connsiteX33" fmla="*/ 2042160 w 2430780"/>
              <a:gd name="connsiteY33" fmla="*/ 124460 h 2042160"/>
              <a:gd name="connsiteX34" fmla="*/ 2148840 w 2430780"/>
              <a:gd name="connsiteY34" fmla="*/ 33020 h 2042160"/>
              <a:gd name="connsiteX35" fmla="*/ 2407920 w 2430780"/>
              <a:gd name="connsiteY35" fmla="*/ 17780 h 20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30780" h="2042160">
                <a:moveTo>
                  <a:pt x="2407920" y="17780"/>
                </a:moveTo>
                <a:cubicBezTo>
                  <a:pt x="2430780" y="35560"/>
                  <a:pt x="2296160" y="88900"/>
                  <a:pt x="2286000" y="139700"/>
                </a:cubicBezTo>
                <a:cubicBezTo>
                  <a:pt x="2275840" y="190500"/>
                  <a:pt x="2354580" y="271780"/>
                  <a:pt x="2346960" y="322580"/>
                </a:cubicBezTo>
                <a:cubicBezTo>
                  <a:pt x="2339340" y="373380"/>
                  <a:pt x="2270760" y="396240"/>
                  <a:pt x="2240280" y="444500"/>
                </a:cubicBezTo>
                <a:cubicBezTo>
                  <a:pt x="2209800" y="492760"/>
                  <a:pt x="2176780" y="566420"/>
                  <a:pt x="2164080" y="612140"/>
                </a:cubicBezTo>
                <a:cubicBezTo>
                  <a:pt x="2151380" y="657860"/>
                  <a:pt x="2202180" y="695960"/>
                  <a:pt x="2164080" y="718820"/>
                </a:cubicBezTo>
                <a:cubicBezTo>
                  <a:pt x="2125980" y="741680"/>
                  <a:pt x="2006600" y="680720"/>
                  <a:pt x="1935480" y="749300"/>
                </a:cubicBezTo>
                <a:cubicBezTo>
                  <a:pt x="1864360" y="817880"/>
                  <a:pt x="1760220" y="1051560"/>
                  <a:pt x="1737360" y="1130300"/>
                </a:cubicBezTo>
                <a:cubicBezTo>
                  <a:pt x="1714500" y="1209040"/>
                  <a:pt x="1805940" y="1178560"/>
                  <a:pt x="1798320" y="1221740"/>
                </a:cubicBezTo>
                <a:cubicBezTo>
                  <a:pt x="1790700" y="1264920"/>
                  <a:pt x="1752600" y="1333500"/>
                  <a:pt x="1691640" y="1389380"/>
                </a:cubicBezTo>
                <a:cubicBezTo>
                  <a:pt x="1630680" y="1445260"/>
                  <a:pt x="1478280" y="1490980"/>
                  <a:pt x="1432560" y="1557020"/>
                </a:cubicBezTo>
                <a:cubicBezTo>
                  <a:pt x="1386840" y="1623060"/>
                  <a:pt x="1422400" y="1719580"/>
                  <a:pt x="1417320" y="1785620"/>
                </a:cubicBezTo>
                <a:cubicBezTo>
                  <a:pt x="1412240" y="1851660"/>
                  <a:pt x="1422400" y="1912620"/>
                  <a:pt x="1402080" y="1953260"/>
                </a:cubicBezTo>
                <a:cubicBezTo>
                  <a:pt x="1381760" y="1993900"/>
                  <a:pt x="1323340" y="2029460"/>
                  <a:pt x="1295400" y="2029460"/>
                </a:cubicBezTo>
                <a:cubicBezTo>
                  <a:pt x="1267460" y="2029460"/>
                  <a:pt x="1247140" y="1983740"/>
                  <a:pt x="1234440" y="1953260"/>
                </a:cubicBezTo>
                <a:cubicBezTo>
                  <a:pt x="1221740" y="1922780"/>
                  <a:pt x="1277620" y="1871980"/>
                  <a:pt x="1219200" y="1846580"/>
                </a:cubicBezTo>
                <a:cubicBezTo>
                  <a:pt x="1160780" y="1821180"/>
                  <a:pt x="955040" y="1793240"/>
                  <a:pt x="883920" y="1800860"/>
                </a:cubicBezTo>
                <a:cubicBezTo>
                  <a:pt x="812800" y="1808480"/>
                  <a:pt x="828040" y="1879600"/>
                  <a:pt x="792480" y="1892300"/>
                </a:cubicBezTo>
                <a:cubicBezTo>
                  <a:pt x="756920" y="1905000"/>
                  <a:pt x="670560" y="1877060"/>
                  <a:pt x="670560" y="1877060"/>
                </a:cubicBezTo>
                <a:cubicBezTo>
                  <a:pt x="614680" y="1869440"/>
                  <a:pt x="525780" y="1833880"/>
                  <a:pt x="457200" y="1846580"/>
                </a:cubicBezTo>
                <a:cubicBezTo>
                  <a:pt x="388620" y="1859280"/>
                  <a:pt x="307340" y="1922780"/>
                  <a:pt x="259080" y="1953260"/>
                </a:cubicBezTo>
                <a:cubicBezTo>
                  <a:pt x="210820" y="1983740"/>
                  <a:pt x="185420" y="2042160"/>
                  <a:pt x="167640" y="2029460"/>
                </a:cubicBezTo>
                <a:cubicBezTo>
                  <a:pt x="149860" y="2016760"/>
                  <a:pt x="177800" y="1922780"/>
                  <a:pt x="152400" y="1877060"/>
                </a:cubicBezTo>
                <a:cubicBezTo>
                  <a:pt x="127000" y="1831340"/>
                  <a:pt x="0" y="1811020"/>
                  <a:pt x="15240" y="1755140"/>
                </a:cubicBezTo>
                <a:cubicBezTo>
                  <a:pt x="30480" y="1699260"/>
                  <a:pt x="172720" y="1638300"/>
                  <a:pt x="243840" y="1541780"/>
                </a:cubicBezTo>
                <a:cubicBezTo>
                  <a:pt x="314960" y="1445260"/>
                  <a:pt x="358140" y="1280160"/>
                  <a:pt x="441960" y="1176020"/>
                </a:cubicBezTo>
                <a:cubicBezTo>
                  <a:pt x="525780" y="1071880"/>
                  <a:pt x="652780" y="1003300"/>
                  <a:pt x="746760" y="916940"/>
                </a:cubicBezTo>
                <a:cubicBezTo>
                  <a:pt x="840740" y="830580"/>
                  <a:pt x="949960" y="711200"/>
                  <a:pt x="1005840" y="657860"/>
                </a:cubicBezTo>
                <a:cubicBezTo>
                  <a:pt x="1061720" y="604520"/>
                  <a:pt x="1099820" y="647700"/>
                  <a:pt x="1082040" y="596900"/>
                </a:cubicBezTo>
                <a:cubicBezTo>
                  <a:pt x="1064260" y="546100"/>
                  <a:pt x="942340" y="419100"/>
                  <a:pt x="899160" y="353060"/>
                </a:cubicBezTo>
                <a:cubicBezTo>
                  <a:pt x="855980" y="287020"/>
                  <a:pt x="779780" y="238760"/>
                  <a:pt x="822960" y="200660"/>
                </a:cubicBezTo>
                <a:cubicBezTo>
                  <a:pt x="866140" y="162560"/>
                  <a:pt x="1026160" y="134620"/>
                  <a:pt x="1158240" y="124460"/>
                </a:cubicBezTo>
                <a:cubicBezTo>
                  <a:pt x="1290320" y="114300"/>
                  <a:pt x="1468120" y="139700"/>
                  <a:pt x="1615440" y="139700"/>
                </a:cubicBezTo>
                <a:cubicBezTo>
                  <a:pt x="1762760" y="139700"/>
                  <a:pt x="1953260" y="142240"/>
                  <a:pt x="2042160" y="124460"/>
                </a:cubicBezTo>
                <a:cubicBezTo>
                  <a:pt x="2131060" y="106680"/>
                  <a:pt x="2092960" y="53340"/>
                  <a:pt x="2148840" y="33020"/>
                </a:cubicBezTo>
                <a:cubicBezTo>
                  <a:pt x="2204720" y="12700"/>
                  <a:pt x="2385060" y="0"/>
                  <a:pt x="2407920" y="17780"/>
                </a:cubicBezTo>
                <a:close/>
              </a:path>
            </a:pathLst>
          </a:custGeom>
          <a:solidFill>
            <a:srgbClr val="0F3719"/>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7" name="Oval 66"/>
          <p:cNvSpPr>
            <a:spLocks noChangeAspect="1"/>
          </p:cNvSpPr>
          <p:nvPr/>
        </p:nvSpPr>
        <p:spPr>
          <a:xfrm>
            <a:off x="557784" y="4443984"/>
            <a:ext cx="1341120" cy="548640"/>
          </a:xfrm>
          <a:prstGeom prst="ellipse">
            <a:avLst/>
          </a:prstGeom>
          <a:ln w="635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1717040" y="1361440"/>
            <a:ext cx="7251700" cy="3677920"/>
          </a:xfrm>
          <a:custGeom>
            <a:avLst/>
            <a:gdLst>
              <a:gd name="connsiteX0" fmla="*/ 50800 w 7251700"/>
              <a:gd name="connsiteY0" fmla="*/ 848360 h 3677920"/>
              <a:gd name="connsiteX1" fmla="*/ 157480 w 7251700"/>
              <a:gd name="connsiteY1" fmla="*/ 497840 h 3677920"/>
              <a:gd name="connsiteX2" fmla="*/ 325120 w 7251700"/>
              <a:gd name="connsiteY2" fmla="*/ 132080 h 3677920"/>
              <a:gd name="connsiteX3" fmla="*/ 492760 w 7251700"/>
              <a:gd name="connsiteY3" fmla="*/ 10160 h 3677920"/>
              <a:gd name="connsiteX4" fmla="*/ 797560 w 7251700"/>
              <a:gd name="connsiteY4" fmla="*/ 71120 h 3677920"/>
              <a:gd name="connsiteX5" fmla="*/ 1452880 w 7251700"/>
              <a:gd name="connsiteY5" fmla="*/ 86360 h 3677920"/>
              <a:gd name="connsiteX6" fmla="*/ 1971040 w 7251700"/>
              <a:gd name="connsiteY6" fmla="*/ 177800 h 3677920"/>
              <a:gd name="connsiteX7" fmla="*/ 2672080 w 7251700"/>
              <a:gd name="connsiteY7" fmla="*/ 238760 h 3677920"/>
              <a:gd name="connsiteX8" fmla="*/ 3434080 w 7251700"/>
              <a:gd name="connsiteY8" fmla="*/ 482600 h 3677920"/>
              <a:gd name="connsiteX9" fmla="*/ 3677920 w 7251700"/>
              <a:gd name="connsiteY9" fmla="*/ 878840 h 3677920"/>
              <a:gd name="connsiteX10" fmla="*/ 4043680 w 7251700"/>
              <a:gd name="connsiteY10" fmla="*/ 1366520 h 3677920"/>
              <a:gd name="connsiteX11" fmla="*/ 4333240 w 7251700"/>
              <a:gd name="connsiteY11" fmla="*/ 1534160 h 3677920"/>
              <a:gd name="connsiteX12" fmla="*/ 4455160 w 7251700"/>
              <a:gd name="connsiteY12" fmla="*/ 1625600 h 3677920"/>
              <a:gd name="connsiteX13" fmla="*/ 4592320 w 7251700"/>
              <a:gd name="connsiteY13" fmla="*/ 1686560 h 3677920"/>
              <a:gd name="connsiteX14" fmla="*/ 5080000 w 7251700"/>
              <a:gd name="connsiteY14" fmla="*/ 1701800 h 3677920"/>
              <a:gd name="connsiteX15" fmla="*/ 5110480 w 7251700"/>
              <a:gd name="connsiteY15" fmla="*/ 1960880 h 3677920"/>
              <a:gd name="connsiteX16" fmla="*/ 5247640 w 7251700"/>
              <a:gd name="connsiteY16" fmla="*/ 1991360 h 3677920"/>
              <a:gd name="connsiteX17" fmla="*/ 5293360 w 7251700"/>
              <a:gd name="connsiteY17" fmla="*/ 1854200 h 3677920"/>
              <a:gd name="connsiteX18" fmla="*/ 5278120 w 7251700"/>
              <a:gd name="connsiteY18" fmla="*/ 1656080 h 3677920"/>
              <a:gd name="connsiteX19" fmla="*/ 5323840 w 7251700"/>
              <a:gd name="connsiteY19" fmla="*/ 1579880 h 3677920"/>
              <a:gd name="connsiteX20" fmla="*/ 5491480 w 7251700"/>
              <a:gd name="connsiteY20" fmla="*/ 1518920 h 3677920"/>
              <a:gd name="connsiteX21" fmla="*/ 5537200 w 7251700"/>
              <a:gd name="connsiteY21" fmla="*/ 1640840 h 3677920"/>
              <a:gd name="connsiteX22" fmla="*/ 5948680 w 7251700"/>
              <a:gd name="connsiteY22" fmla="*/ 1656080 h 3677920"/>
              <a:gd name="connsiteX23" fmla="*/ 6253480 w 7251700"/>
              <a:gd name="connsiteY23" fmla="*/ 1656080 h 3677920"/>
              <a:gd name="connsiteX24" fmla="*/ 6375400 w 7251700"/>
              <a:gd name="connsiteY24" fmla="*/ 1518920 h 3677920"/>
              <a:gd name="connsiteX25" fmla="*/ 6512560 w 7251700"/>
              <a:gd name="connsiteY25" fmla="*/ 1442720 h 3677920"/>
              <a:gd name="connsiteX26" fmla="*/ 6847840 w 7251700"/>
              <a:gd name="connsiteY26" fmla="*/ 1488440 h 3677920"/>
              <a:gd name="connsiteX27" fmla="*/ 6939280 w 7251700"/>
              <a:gd name="connsiteY27" fmla="*/ 1686560 h 3677920"/>
              <a:gd name="connsiteX28" fmla="*/ 6985000 w 7251700"/>
              <a:gd name="connsiteY28" fmla="*/ 1899920 h 3677920"/>
              <a:gd name="connsiteX29" fmla="*/ 7000240 w 7251700"/>
              <a:gd name="connsiteY29" fmla="*/ 2128520 h 3677920"/>
              <a:gd name="connsiteX30" fmla="*/ 7045960 w 7251700"/>
              <a:gd name="connsiteY30" fmla="*/ 2219960 h 3677920"/>
              <a:gd name="connsiteX31" fmla="*/ 7152640 w 7251700"/>
              <a:gd name="connsiteY31" fmla="*/ 2189480 h 3677920"/>
              <a:gd name="connsiteX32" fmla="*/ 7228840 w 7251700"/>
              <a:gd name="connsiteY32" fmla="*/ 2296160 h 3677920"/>
              <a:gd name="connsiteX33" fmla="*/ 7213600 w 7251700"/>
              <a:gd name="connsiteY33" fmla="*/ 2433320 h 3677920"/>
              <a:gd name="connsiteX34" fmla="*/ 7000240 w 7251700"/>
              <a:gd name="connsiteY34" fmla="*/ 2402840 h 3677920"/>
              <a:gd name="connsiteX35" fmla="*/ 6756400 w 7251700"/>
              <a:gd name="connsiteY35" fmla="*/ 2402840 h 3677920"/>
              <a:gd name="connsiteX36" fmla="*/ 6741160 w 7251700"/>
              <a:gd name="connsiteY36" fmla="*/ 2326640 h 3677920"/>
              <a:gd name="connsiteX37" fmla="*/ 6817360 w 7251700"/>
              <a:gd name="connsiteY37" fmla="*/ 2082800 h 3677920"/>
              <a:gd name="connsiteX38" fmla="*/ 6573520 w 7251700"/>
              <a:gd name="connsiteY38" fmla="*/ 2128520 h 3677920"/>
              <a:gd name="connsiteX39" fmla="*/ 6101080 w 7251700"/>
              <a:gd name="connsiteY39" fmla="*/ 2098040 h 3677920"/>
              <a:gd name="connsiteX40" fmla="*/ 6283960 w 7251700"/>
              <a:gd name="connsiteY40" fmla="*/ 2280920 h 3677920"/>
              <a:gd name="connsiteX41" fmla="*/ 6375400 w 7251700"/>
              <a:gd name="connsiteY41" fmla="*/ 2296160 h 3677920"/>
              <a:gd name="connsiteX42" fmla="*/ 6390640 w 7251700"/>
              <a:gd name="connsiteY42" fmla="*/ 2524760 h 3677920"/>
              <a:gd name="connsiteX43" fmla="*/ 6649720 w 7251700"/>
              <a:gd name="connsiteY43" fmla="*/ 2677160 h 3677920"/>
              <a:gd name="connsiteX44" fmla="*/ 6314440 w 7251700"/>
              <a:gd name="connsiteY44" fmla="*/ 2738120 h 3677920"/>
              <a:gd name="connsiteX45" fmla="*/ 6253480 w 7251700"/>
              <a:gd name="connsiteY45" fmla="*/ 2616200 h 3677920"/>
              <a:gd name="connsiteX46" fmla="*/ 6085840 w 7251700"/>
              <a:gd name="connsiteY46" fmla="*/ 2570480 h 3677920"/>
              <a:gd name="connsiteX47" fmla="*/ 6040120 w 7251700"/>
              <a:gd name="connsiteY47" fmla="*/ 2433320 h 3677920"/>
              <a:gd name="connsiteX48" fmla="*/ 6207760 w 7251700"/>
              <a:gd name="connsiteY48" fmla="*/ 2341880 h 3677920"/>
              <a:gd name="connsiteX49" fmla="*/ 5796280 w 7251700"/>
              <a:gd name="connsiteY49" fmla="*/ 2326640 h 3677920"/>
              <a:gd name="connsiteX50" fmla="*/ 5735320 w 7251700"/>
              <a:gd name="connsiteY50" fmla="*/ 2402840 h 3677920"/>
              <a:gd name="connsiteX51" fmla="*/ 4866640 w 7251700"/>
              <a:gd name="connsiteY51" fmla="*/ 2479040 h 3677920"/>
              <a:gd name="connsiteX52" fmla="*/ 4561840 w 7251700"/>
              <a:gd name="connsiteY52" fmla="*/ 2524760 h 3677920"/>
              <a:gd name="connsiteX53" fmla="*/ 4409440 w 7251700"/>
              <a:gd name="connsiteY53" fmla="*/ 2479040 h 3677920"/>
              <a:gd name="connsiteX54" fmla="*/ 4119880 w 7251700"/>
              <a:gd name="connsiteY54" fmla="*/ 2204720 h 3677920"/>
              <a:gd name="connsiteX55" fmla="*/ 3769360 w 7251700"/>
              <a:gd name="connsiteY55" fmla="*/ 1778000 h 3677920"/>
              <a:gd name="connsiteX56" fmla="*/ 3418840 w 7251700"/>
              <a:gd name="connsiteY56" fmla="*/ 1732280 h 3677920"/>
              <a:gd name="connsiteX57" fmla="*/ 3159760 w 7251700"/>
              <a:gd name="connsiteY57" fmla="*/ 1884680 h 3677920"/>
              <a:gd name="connsiteX58" fmla="*/ 3235960 w 7251700"/>
              <a:gd name="connsiteY58" fmla="*/ 2280920 h 3677920"/>
              <a:gd name="connsiteX59" fmla="*/ 3449320 w 7251700"/>
              <a:gd name="connsiteY59" fmla="*/ 2783840 h 3677920"/>
              <a:gd name="connsiteX60" fmla="*/ 3556000 w 7251700"/>
              <a:gd name="connsiteY60" fmla="*/ 3164840 h 3677920"/>
              <a:gd name="connsiteX61" fmla="*/ 3662680 w 7251700"/>
              <a:gd name="connsiteY61" fmla="*/ 3362960 h 3677920"/>
              <a:gd name="connsiteX62" fmla="*/ 3510280 w 7251700"/>
              <a:gd name="connsiteY62" fmla="*/ 3637280 h 3677920"/>
              <a:gd name="connsiteX63" fmla="*/ 3388360 w 7251700"/>
              <a:gd name="connsiteY63" fmla="*/ 3606800 h 3677920"/>
              <a:gd name="connsiteX64" fmla="*/ 3235960 w 7251700"/>
              <a:gd name="connsiteY64" fmla="*/ 3347720 h 3677920"/>
              <a:gd name="connsiteX65" fmla="*/ 2961640 w 7251700"/>
              <a:gd name="connsiteY65" fmla="*/ 3164840 h 3677920"/>
              <a:gd name="connsiteX66" fmla="*/ 2839720 w 7251700"/>
              <a:gd name="connsiteY66" fmla="*/ 2768600 h 3677920"/>
              <a:gd name="connsiteX67" fmla="*/ 2763520 w 7251700"/>
              <a:gd name="connsiteY67" fmla="*/ 2387600 h 3677920"/>
              <a:gd name="connsiteX68" fmla="*/ 2595880 w 7251700"/>
              <a:gd name="connsiteY68" fmla="*/ 2098040 h 3677920"/>
              <a:gd name="connsiteX69" fmla="*/ 2519680 w 7251700"/>
              <a:gd name="connsiteY69" fmla="*/ 1991360 h 3677920"/>
              <a:gd name="connsiteX70" fmla="*/ 2382520 w 7251700"/>
              <a:gd name="connsiteY70" fmla="*/ 1991360 h 3677920"/>
              <a:gd name="connsiteX71" fmla="*/ 2016760 w 7251700"/>
              <a:gd name="connsiteY71" fmla="*/ 1838960 h 3677920"/>
              <a:gd name="connsiteX72" fmla="*/ 1681480 w 7251700"/>
              <a:gd name="connsiteY72" fmla="*/ 1473200 h 3677920"/>
              <a:gd name="connsiteX73" fmla="*/ 1452880 w 7251700"/>
              <a:gd name="connsiteY73" fmla="*/ 1076960 h 3677920"/>
              <a:gd name="connsiteX74" fmla="*/ 873760 w 7251700"/>
              <a:gd name="connsiteY74" fmla="*/ 817880 h 3677920"/>
              <a:gd name="connsiteX75" fmla="*/ 462280 w 7251700"/>
              <a:gd name="connsiteY75" fmla="*/ 787400 h 3677920"/>
              <a:gd name="connsiteX76" fmla="*/ 50800 w 7251700"/>
              <a:gd name="connsiteY76" fmla="*/ 848360 h 367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251700" h="3677920">
                <a:moveTo>
                  <a:pt x="50800" y="848360"/>
                </a:moveTo>
                <a:cubicBezTo>
                  <a:pt x="0" y="800100"/>
                  <a:pt x="111760" y="617220"/>
                  <a:pt x="157480" y="497840"/>
                </a:cubicBezTo>
                <a:cubicBezTo>
                  <a:pt x="203200" y="378460"/>
                  <a:pt x="269240" y="213360"/>
                  <a:pt x="325120" y="132080"/>
                </a:cubicBezTo>
                <a:cubicBezTo>
                  <a:pt x="381000" y="50800"/>
                  <a:pt x="414020" y="20320"/>
                  <a:pt x="492760" y="10160"/>
                </a:cubicBezTo>
                <a:cubicBezTo>
                  <a:pt x="571500" y="0"/>
                  <a:pt x="637540" y="58420"/>
                  <a:pt x="797560" y="71120"/>
                </a:cubicBezTo>
                <a:cubicBezTo>
                  <a:pt x="957580" y="83820"/>
                  <a:pt x="1257300" y="68580"/>
                  <a:pt x="1452880" y="86360"/>
                </a:cubicBezTo>
                <a:cubicBezTo>
                  <a:pt x="1648460" y="104140"/>
                  <a:pt x="1767840" y="152400"/>
                  <a:pt x="1971040" y="177800"/>
                </a:cubicBezTo>
                <a:cubicBezTo>
                  <a:pt x="2174240" y="203200"/>
                  <a:pt x="2428240" y="187960"/>
                  <a:pt x="2672080" y="238760"/>
                </a:cubicBezTo>
                <a:cubicBezTo>
                  <a:pt x="2915920" y="289560"/>
                  <a:pt x="3266440" y="375920"/>
                  <a:pt x="3434080" y="482600"/>
                </a:cubicBezTo>
                <a:cubicBezTo>
                  <a:pt x="3601720" y="589280"/>
                  <a:pt x="3576320" y="731520"/>
                  <a:pt x="3677920" y="878840"/>
                </a:cubicBezTo>
                <a:cubicBezTo>
                  <a:pt x="3779520" y="1026160"/>
                  <a:pt x="3934460" y="1257300"/>
                  <a:pt x="4043680" y="1366520"/>
                </a:cubicBezTo>
                <a:cubicBezTo>
                  <a:pt x="4152900" y="1475740"/>
                  <a:pt x="4264660" y="1490980"/>
                  <a:pt x="4333240" y="1534160"/>
                </a:cubicBezTo>
                <a:cubicBezTo>
                  <a:pt x="4401820" y="1577340"/>
                  <a:pt x="4411980" y="1600200"/>
                  <a:pt x="4455160" y="1625600"/>
                </a:cubicBezTo>
                <a:cubicBezTo>
                  <a:pt x="4498340" y="1651000"/>
                  <a:pt x="4488180" y="1673860"/>
                  <a:pt x="4592320" y="1686560"/>
                </a:cubicBezTo>
                <a:cubicBezTo>
                  <a:pt x="4696460" y="1699260"/>
                  <a:pt x="4993640" y="1656080"/>
                  <a:pt x="5080000" y="1701800"/>
                </a:cubicBezTo>
                <a:cubicBezTo>
                  <a:pt x="5166360" y="1747520"/>
                  <a:pt x="5082540" y="1912620"/>
                  <a:pt x="5110480" y="1960880"/>
                </a:cubicBezTo>
                <a:cubicBezTo>
                  <a:pt x="5138420" y="2009140"/>
                  <a:pt x="5217160" y="2009140"/>
                  <a:pt x="5247640" y="1991360"/>
                </a:cubicBezTo>
                <a:cubicBezTo>
                  <a:pt x="5278120" y="1973580"/>
                  <a:pt x="5288280" y="1910080"/>
                  <a:pt x="5293360" y="1854200"/>
                </a:cubicBezTo>
                <a:cubicBezTo>
                  <a:pt x="5298440" y="1798320"/>
                  <a:pt x="5273040" y="1701800"/>
                  <a:pt x="5278120" y="1656080"/>
                </a:cubicBezTo>
                <a:cubicBezTo>
                  <a:pt x="5283200" y="1610360"/>
                  <a:pt x="5288280" y="1602740"/>
                  <a:pt x="5323840" y="1579880"/>
                </a:cubicBezTo>
                <a:cubicBezTo>
                  <a:pt x="5359400" y="1557020"/>
                  <a:pt x="5455920" y="1508760"/>
                  <a:pt x="5491480" y="1518920"/>
                </a:cubicBezTo>
                <a:cubicBezTo>
                  <a:pt x="5527040" y="1529080"/>
                  <a:pt x="5461000" y="1617980"/>
                  <a:pt x="5537200" y="1640840"/>
                </a:cubicBezTo>
                <a:cubicBezTo>
                  <a:pt x="5613400" y="1663700"/>
                  <a:pt x="5829300" y="1653540"/>
                  <a:pt x="5948680" y="1656080"/>
                </a:cubicBezTo>
                <a:cubicBezTo>
                  <a:pt x="6068060" y="1658620"/>
                  <a:pt x="6182360" y="1678940"/>
                  <a:pt x="6253480" y="1656080"/>
                </a:cubicBezTo>
                <a:cubicBezTo>
                  <a:pt x="6324600" y="1633220"/>
                  <a:pt x="6332220" y="1554480"/>
                  <a:pt x="6375400" y="1518920"/>
                </a:cubicBezTo>
                <a:cubicBezTo>
                  <a:pt x="6418580" y="1483360"/>
                  <a:pt x="6433820" y="1447800"/>
                  <a:pt x="6512560" y="1442720"/>
                </a:cubicBezTo>
                <a:cubicBezTo>
                  <a:pt x="6591300" y="1437640"/>
                  <a:pt x="6776720" y="1447800"/>
                  <a:pt x="6847840" y="1488440"/>
                </a:cubicBezTo>
                <a:cubicBezTo>
                  <a:pt x="6918960" y="1529080"/>
                  <a:pt x="6916420" y="1617980"/>
                  <a:pt x="6939280" y="1686560"/>
                </a:cubicBezTo>
                <a:cubicBezTo>
                  <a:pt x="6962140" y="1755140"/>
                  <a:pt x="6974840" y="1826260"/>
                  <a:pt x="6985000" y="1899920"/>
                </a:cubicBezTo>
                <a:cubicBezTo>
                  <a:pt x="6995160" y="1973580"/>
                  <a:pt x="6990080" y="2075180"/>
                  <a:pt x="7000240" y="2128520"/>
                </a:cubicBezTo>
                <a:cubicBezTo>
                  <a:pt x="7010400" y="2181860"/>
                  <a:pt x="7020560" y="2209800"/>
                  <a:pt x="7045960" y="2219960"/>
                </a:cubicBezTo>
                <a:cubicBezTo>
                  <a:pt x="7071360" y="2230120"/>
                  <a:pt x="7122160" y="2176780"/>
                  <a:pt x="7152640" y="2189480"/>
                </a:cubicBezTo>
                <a:cubicBezTo>
                  <a:pt x="7183120" y="2202180"/>
                  <a:pt x="7218680" y="2255520"/>
                  <a:pt x="7228840" y="2296160"/>
                </a:cubicBezTo>
                <a:cubicBezTo>
                  <a:pt x="7239000" y="2336800"/>
                  <a:pt x="7251700" y="2415540"/>
                  <a:pt x="7213600" y="2433320"/>
                </a:cubicBezTo>
                <a:cubicBezTo>
                  <a:pt x="7175500" y="2451100"/>
                  <a:pt x="7076440" y="2407920"/>
                  <a:pt x="7000240" y="2402840"/>
                </a:cubicBezTo>
                <a:cubicBezTo>
                  <a:pt x="6924040" y="2397760"/>
                  <a:pt x="6799580" y="2415540"/>
                  <a:pt x="6756400" y="2402840"/>
                </a:cubicBezTo>
                <a:cubicBezTo>
                  <a:pt x="6713220" y="2390140"/>
                  <a:pt x="6731000" y="2379980"/>
                  <a:pt x="6741160" y="2326640"/>
                </a:cubicBezTo>
                <a:cubicBezTo>
                  <a:pt x="6751320" y="2273300"/>
                  <a:pt x="6845300" y="2115820"/>
                  <a:pt x="6817360" y="2082800"/>
                </a:cubicBezTo>
                <a:cubicBezTo>
                  <a:pt x="6789420" y="2049780"/>
                  <a:pt x="6692900" y="2125980"/>
                  <a:pt x="6573520" y="2128520"/>
                </a:cubicBezTo>
                <a:cubicBezTo>
                  <a:pt x="6454140" y="2131060"/>
                  <a:pt x="6149340" y="2072640"/>
                  <a:pt x="6101080" y="2098040"/>
                </a:cubicBezTo>
                <a:cubicBezTo>
                  <a:pt x="6052820" y="2123440"/>
                  <a:pt x="6238240" y="2247900"/>
                  <a:pt x="6283960" y="2280920"/>
                </a:cubicBezTo>
                <a:cubicBezTo>
                  <a:pt x="6329680" y="2313940"/>
                  <a:pt x="6357620" y="2255520"/>
                  <a:pt x="6375400" y="2296160"/>
                </a:cubicBezTo>
                <a:cubicBezTo>
                  <a:pt x="6393180" y="2336800"/>
                  <a:pt x="6344920" y="2461260"/>
                  <a:pt x="6390640" y="2524760"/>
                </a:cubicBezTo>
                <a:cubicBezTo>
                  <a:pt x="6436360" y="2588260"/>
                  <a:pt x="6662420" y="2641600"/>
                  <a:pt x="6649720" y="2677160"/>
                </a:cubicBezTo>
                <a:cubicBezTo>
                  <a:pt x="6637020" y="2712720"/>
                  <a:pt x="6380480" y="2748280"/>
                  <a:pt x="6314440" y="2738120"/>
                </a:cubicBezTo>
                <a:cubicBezTo>
                  <a:pt x="6248400" y="2727960"/>
                  <a:pt x="6291580" y="2644140"/>
                  <a:pt x="6253480" y="2616200"/>
                </a:cubicBezTo>
                <a:cubicBezTo>
                  <a:pt x="6215380" y="2588260"/>
                  <a:pt x="6121400" y="2600960"/>
                  <a:pt x="6085840" y="2570480"/>
                </a:cubicBezTo>
                <a:cubicBezTo>
                  <a:pt x="6050280" y="2540000"/>
                  <a:pt x="6019800" y="2471420"/>
                  <a:pt x="6040120" y="2433320"/>
                </a:cubicBezTo>
                <a:cubicBezTo>
                  <a:pt x="6060440" y="2395220"/>
                  <a:pt x="6248400" y="2359660"/>
                  <a:pt x="6207760" y="2341880"/>
                </a:cubicBezTo>
                <a:cubicBezTo>
                  <a:pt x="6167120" y="2324100"/>
                  <a:pt x="5875020" y="2316480"/>
                  <a:pt x="5796280" y="2326640"/>
                </a:cubicBezTo>
                <a:cubicBezTo>
                  <a:pt x="5717540" y="2336800"/>
                  <a:pt x="5890260" y="2377440"/>
                  <a:pt x="5735320" y="2402840"/>
                </a:cubicBezTo>
                <a:cubicBezTo>
                  <a:pt x="5580380" y="2428240"/>
                  <a:pt x="5062220" y="2458720"/>
                  <a:pt x="4866640" y="2479040"/>
                </a:cubicBezTo>
                <a:cubicBezTo>
                  <a:pt x="4671060" y="2499360"/>
                  <a:pt x="4638040" y="2524760"/>
                  <a:pt x="4561840" y="2524760"/>
                </a:cubicBezTo>
                <a:cubicBezTo>
                  <a:pt x="4485640" y="2524760"/>
                  <a:pt x="4483100" y="2532380"/>
                  <a:pt x="4409440" y="2479040"/>
                </a:cubicBezTo>
                <a:cubicBezTo>
                  <a:pt x="4335780" y="2425700"/>
                  <a:pt x="4226560" y="2321560"/>
                  <a:pt x="4119880" y="2204720"/>
                </a:cubicBezTo>
                <a:cubicBezTo>
                  <a:pt x="4013200" y="2087880"/>
                  <a:pt x="3886200" y="1856740"/>
                  <a:pt x="3769360" y="1778000"/>
                </a:cubicBezTo>
                <a:cubicBezTo>
                  <a:pt x="3652520" y="1699260"/>
                  <a:pt x="3520440" y="1714500"/>
                  <a:pt x="3418840" y="1732280"/>
                </a:cubicBezTo>
                <a:cubicBezTo>
                  <a:pt x="3317240" y="1750060"/>
                  <a:pt x="3190240" y="1793240"/>
                  <a:pt x="3159760" y="1884680"/>
                </a:cubicBezTo>
                <a:cubicBezTo>
                  <a:pt x="3129280" y="1976120"/>
                  <a:pt x="3187700" y="2131060"/>
                  <a:pt x="3235960" y="2280920"/>
                </a:cubicBezTo>
                <a:cubicBezTo>
                  <a:pt x="3284220" y="2430780"/>
                  <a:pt x="3395980" y="2636520"/>
                  <a:pt x="3449320" y="2783840"/>
                </a:cubicBezTo>
                <a:cubicBezTo>
                  <a:pt x="3502660" y="2931160"/>
                  <a:pt x="3520440" y="3068320"/>
                  <a:pt x="3556000" y="3164840"/>
                </a:cubicBezTo>
                <a:cubicBezTo>
                  <a:pt x="3591560" y="3261360"/>
                  <a:pt x="3670300" y="3284220"/>
                  <a:pt x="3662680" y="3362960"/>
                </a:cubicBezTo>
                <a:cubicBezTo>
                  <a:pt x="3655060" y="3441700"/>
                  <a:pt x="3556000" y="3596640"/>
                  <a:pt x="3510280" y="3637280"/>
                </a:cubicBezTo>
                <a:cubicBezTo>
                  <a:pt x="3464560" y="3677920"/>
                  <a:pt x="3434080" y="3655060"/>
                  <a:pt x="3388360" y="3606800"/>
                </a:cubicBezTo>
                <a:cubicBezTo>
                  <a:pt x="3342640" y="3558540"/>
                  <a:pt x="3307080" y="3421380"/>
                  <a:pt x="3235960" y="3347720"/>
                </a:cubicBezTo>
                <a:cubicBezTo>
                  <a:pt x="3164840" y="3274060"/>
                  <a:pt x="3027680" y="3261360"/>
                  <a:pt x="2961640" y="3164840"/>
                </a:cubicBezTo>
                <a:cubicBezTo>
                  <a:pt x="2895600" y="3068320"/>
                  <a:pt x="2872740" y="2898140"/>
                  <a:pt x="2839720" y="2768600"/>
                </a:cubicBezTo>
                <a:cubicBezTo>
                  <a:pt x="2806700" y="2639060"/>
                  <a:pt x="2804160" y="2499360"/>
                  <a:pt x="2763520" y="2387600"/>
                </a:cubicBezTo>
                <a:cubicBezTo>
                  <a:pt x="2722880" y="2275840"/>
                  <a:pt x="2636520" y="2164080"/>
                  <a:pt x="2595880" y="2098040"/>
                </a:cubicBezTo>
                <a:cubicBezTo>
                  <a:pt x="2555240" y="2032000"/>
                  <a:pt x="2555240" y="2009140"/>
                  <a:pt x="2519680" y="1991360"/>
                </a:cubicBezTo>
                <a:cubicBezTo>
                  <a:pt x="2484120" y="1973580"/>
                  <a:pt x="2466340" y="2016760"/>
                  <a:pt x="2382520" y="1991360"/>
                </a:cubicBezTo>
                <a:cubicBezTo>
                  <a:pt x="2298700" y="1965960"/>
                  <a:pt x="2133600" y="1925320"/>
                  <a:pt x="2016760" y="1838960"/>
                </a:cubicBezTo>
                <a:cubicBezTo>
                  <a:pt x="1899920" y="1752600"/>
                  <a:pt x="1775460" y="1600200"/>
                  <a:pt x="1681480" y="1473200"/>
                </a:cubicBezTo>
                <a:cubicBezTo>
                  <a:pt x="1587500" y="1346200"/>
                  <a:pt x="1587500" y="1186180"/>
                  <a:pt x="1452880" y="1076960"/>
                </a:cubicBezTo>
                <a:cubicBezTo>
                  <a:pt x="1318260" y="967740"/>
                  <a:pt x="1038860" y="866140"/>
                  <a:pt x="873760" y="817880"/>
                </a:cubicBezTo>
                <a:cubicBezTo>
                  <a:pt x="708660" y="769620"/>
                  <a:pt x="599440" y="784860"/>
                  <a:pt x="462280" y="787400"/>
                </a:cubicBezTo>
                <a:cubicBezTo>
                  <a:pt x="325120" y="789940"/>
                  <a:pt x="101600" y="896620"/>
                  <a:pt x="50800" y="848360"/>
                </a:cubicBezTo>
                <a:close/>
              </a:path>
            </a:pathLst>
          </a:custGeom>
          <a:solidFill>
            <a:srgbClr val="99FF33"/>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Freeform 74"/>
          <p:cNvSpPr/>
          <p:nvPr/>
        </p:nvSpPr>
        <p:spPr>
          <a:xfrm>
            <a:off x="2326640" y="1554480"/>
            <a:ext cx="1163320" cy="934720"/>
          </a:xfrm>
          <a:custGeom>
            <a:avLst/>
            <a:gdLst>
              <a:gd name="connsiteX0" fmla="*/ 614680 w 1165860"/>
              <a:gd name="connsiteY0" fmla="*/ 259080 h 919480"/>
              <a:gd name="connsiteX1" fmla="*/ 995680 w 1165860"/>
              <a:gd name="connsiteY1" fmla="*/ 533400 h 919480"/>
              <a:gd name="connsiteX2" fmla="*/ 1148080 w 1165860"/>
              <a:gd name="connsiteY2" fmla="*/ 807720 h 919480"/>
              <a:gd name="connsiteX3" fmla="*/ 1102360 w 1165860"/>
              <a:gd name="connsiteY3" fmla="*/ 914400 h 919480"/>
              <a:gd name="connsiteX4" fmla="*/ 782320 w 1165860"/>
              <a:gd name="connsiteY4" fmla="*/ 777240 h 919480"/>
              <a:gd name="connsiteX5" fmla="*/ 508000 w 1165860"/>
              <a:gd name="connsiteY5" fmla="*/ 655320 h 919480"/>
              <a:gd name="connsiteX6" fmla="*/ 218440 w 1165860"/>
              <a:gd name="connsiteY6" fmla="*/ 502920 h 919480"/>
              <a:gd name="connsiteX7" fmla="*/ 81280 w 1165860"/>
              <a:gd name="connsiteY7" fmla="*/ 259080 h 919480"/>
              <a:gd name="connsiteX8" fmla="*/ 20320 w 1165860"/>
              <a:gd name="connsiteY8" fmla="*/ 121920 h 919480"/>
              <a:gd name="connsiteX9" fmla="*/ 203200 w 1165860"/>
              <a:gd name="connsiteY9" fmla="*/ 0 h 919480"/>
              <a:gd name="connsiteX10" fmla="*/ 492760 w 1165860"/>
              <a:gd name="connsiteY10" fmla="*/ 121920 h 919480"/>
              <a:gd name="connsiteX11" fmla="*/ 614680 w 1165860"/>
              <a:gd name="connsiteY11" fmla="*/ 259080 h 919480"/>
              <a:gd name="connsiteX0" fmla="*/ 614680 w 1165860"/>
              <a:gd name="connsiteY0" fmla="*/ 274320 h 934720"/>
              <a:gd name="connsiteX1" fmla="*/ 995680 w 1165860"/>
              <a:gd name="connsiteY1" fmla="*/ 548640 h 934720"/>
              <a:gd name="connsiteX2" fmla="*/ 1148080 w 1165860"/>
              <a:gd name="connsiteY2" fmla="*/ 822960 h 934720"/>
              <a:gd name="connsiteX3" fmla="*/ 1102360 w 1165860"/>
              <a:gd name="connsiteY3" fmla="*/ 929640 h 934720"/>
              <a:gd name="connsiteX4" fmla="*/ 782320 w 1165860"/>
              <a:gd name="connsiteY4" fmla="*/ 792480 h 934720"/>
              <a:gd name="connsiteX5" fmla="*/ 508000 w 1165860"/>
              <a:gd name="connsiteY5" fmla="*/ 670560 h 934720"/>
              <a:gd name="connsiteX6" fmla="*/ 218440 w 1165860"/>
              <a:gd name="connsiteY6" fmla="*/ 518160 h 934720"/>
              <a:gd name="connsiteX7" fmla="*/ 81280 w 1165860"/>
              <a:gd name="connsiteY7" fmla="*/ 274320 h 934720"/>
              <a:gd name="connsiteX8" fmla="*/ 20320 w 1165860"/>
              <a:gd name="connsiteY8" fmla="*/ 137160 h 934720"/>
              <a:gd name="connsiteX9" fmla="*/ 203200 w 1165860"/>
              <a:gd name="connsiteY9" fmla="*/ 15240 h 934720"/>
              <a:gd name="connsiteX10" fmla="*/ 492760 w 1165860"/>
              <a:gd name="connsiteY10" fmla="*/ 45720 h 934720"/>
              <a:gd name="connsiteX11" fmla="*/ 614680 w 1165860"/>
              <a:gd name="connsiteY11" fmla="*/ 274320 h 934720"/>
              <a:gd name="connsiteX0" fmla="*/ 614680 w 1163320"/>
              <a:gd name="connsiteY0" fmla="*/ 274320 h 934720"/>
              <a:gd name="connsiteX1" fmla="*/ 1026160 w 1163320"/>
              <a:gd name="connsiteY1" fmla="*/ 579120 h 934720"/>
              <a:gd name="connsiteX2" fmla="*/ 1148080 w 1163320"/>
              <a:gd name="connsiteY2" fmla="*/ 822960 h 934720"/>
              <a:gd name="connsiteX3" fmla="*/ 1102360 w 1163320"/>
              <a:gd name="connsiteY3" fmla="*/ 929640 h 934720"/>
              <a:gd name="connsiteX4" fmla="*/ 782320 w 1163320"/>
              <a:gd name="connsiteY4" fmla="*/ 792480 h 934720"/>
              <a:gd name="connsiteX5" fmla="*/ 508000 w 1163320"/>
              <a:gd name="connsiteY5" fmla="*/ 670560 h 934720"/>
              <a:gd name="connsiteX6" fmla="*/ 218440 w 1163320"/>
              <a:gd name="connsiteY6" fmla="*/ 518160 h 934720"/>
              <a:gd name="connsiteX7" fmla="*/ 81280 w 1163320"/>
              <a:gd name="connsiteY7" fmla="*/ 274320 h 934720"/>
              <a:gd name="connsiteX8" fmla="*/ 20320 w 1163320"/>
              <a:gd name="connsiteY8" fmla="*/ 137160 h 934720"/>
              <a:gd name="connsiteX9" fmla="*/ 203200 w 1163320"/>
              <a:gd name="connsiteY9" fmla="*/ 15240 h 934720"/>
              <a:gd name="connsiteX10" fmla="*/ 492760 w 1163320"/>
              <a:gd name="connsiteY10" fmla="*/ 45720 h 934720"/>
              <a:gd name="connsiteX11" fmla="*/ 614680 w 1163320"/>
              <a:gd name="connsiteY11" fmla="*/ 27432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3320" h="934720">
                <a:moveTo>
                  <a:pt x="614680" y="274320"/>
                </a:moveTo>
                <a:cubicBezTo>
                  <a:pt x="703580" y="363220"/>
                  <a:pt x="937260" y="487680"/>
                  <a:pt x="1026160" y="579120"/>
                </a:cubicBezTo>
                <a:cubicBezTo>
                  <a:pt x="1115060" y="670560"/>
                  <a:pt x="1135380" y="764540"/>
                  <a:pt x="1148080" y="822960"/>
                </a:cubicBezTo>
                <a:cubicBezTo>
                  <a:pt x="1160780" y="881380"/>
                  <a:pt x="1163320" y="934720"/>
                  <a:pt x="1102360" y="929640"/>
                </a:cubicBezTo>
                <a:cubicBezTo>
                  <a:pt x="1041400" y="924560"/>
                  <a:pt x="782320" y="792480"/>
                  <a:pt x="782320" y="792480"/>
                </a:cubicBezTo>
                <a:cubicBezTo>
                  <a:pt x="683260" y="749300"/>
                  <a:pt x="601980" y="716280"/>
                  <a:pt x="508000" y="670560"/>
                </a:cubicBezTo>
                <a:cubicBezTo>
                  <a:pt x="414020" y="624840"/>
                  <a:pt x="289560" y="584200"/>
                  <a:pt x="218440" y="518160"/>
                </a:cubicBezTo>
                <a:cubicBezTo>
                  <a:pt x="147320" y="452120"/>
                  <a:pt x="114300" y="337820"/>
                  <a:pt x="81280" y="274320"/>
                </a:cubicBezTo>
                <a:cubicBezTo>
                  <a:pt x="48260" y="210820"/>
                  <a:pt x="0" y="180340"/>
                  <a:pt x="20320" y="137160"/>
                </a:cubicBezTo>
                <a:cubicBezTo>
                  <a:pt x="40640" y="93980"/>
                  <a:pt x="124460" y="30480"/>
                  <a:pt x="203200" y="15240"/>
                </a:cubicBezTo>
                <a:cubicBezTo>
                  <a:pt x="281940" y="0"/>
                  <a:pt x="421640" y="7620"/>
                  <a:pt x="492760" y="45720"/>
                </a:cubicBezTo>
                <a:cubicBezTo>
                  <a:pt x="563880" y="83820"/>
                  <a:pt x="525780" y="185420"/>
                  <a:pt x="614680" y="27432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743961" y="4571999"/>
            <a:ext cx="1087438" cy="1547908"/>
          </a:xfrm>
          <a:custGeom>
            <a:avLst/>
            <a:gdLst>
              <a:gd name="connsiteX0" fmla="*/ 35560 w 741680"/>
              <a:gd name="connsiteY0" fmla="*/ 27940 h 713740"/>
              <a:gd name="connsiteX1" fmla="*/ 264160 w 741680"/>
              <a:gd name="connsiteY1" fmla="*/ 88900 h 713740"/>
              <a:gd name="connsiteX2" fmla="*/ 340360 w 741680"/>
              <a:gd name="connsiteY2" fmla="*/ 119380 h 713740"/>
              <a:gd name="connsiteX3" fmla="*/ 508000 w 741680"/>
              <a:gd name="connsiteY3" fmla="*/ 287020 h 713740"/>
              <a:gd name="connsiteX4" fmla="*/ 706120 w 741680"/>
              <a:gd name="connsiteY4" fmla="*/ 485140 h 713740"/>
              <a:gd name="connsiteX5" fmla="*/ 721360 w 741680"/>
              <a:gd name="connsiteY5" fmla="*/ 607060 h 713740"/>
              <a:gd name="connsiteX6" fmla="*/ 614680 w 741680"/>
              <a:gd name="connsiteY6" fmla="*/ 713740 h 713740"/>
              <a:gd name="connsiteX7" fmla="*/ 447040 w 741680"/>
              <a:gd name="connsiteY7" fmla="*/ 607060 h 713740"/>
              <a:gd name="connsiteX8" fmla="*/ 172720 w 741680"/>
              <a:gd name="connsiteY8" fmla="*/ 546100 h 713740"/>
              <a:gd name="connsiteX9" fmla="*/ 96520 w 741680"/>
              <a:gd name="connsiteY9" fmla="*/ 454660 h 713740"/>
              <a:gd name="connsiteX10" fmla="*/ 50800 w 741680"/>
              <a:gd name="connsiteY10" fmla="*/ 256540 h 713740"/>
              <a:gd name="connsiteX11" fmla="*/ 35560 w 741680"/>
              <a:gd name="connsiteY11" fmla="*/ 27940 h 713740"/>
              <a:gd name="connsiteX0" fmla="*/ 35560 w 736600"/>
              <a:gd name="connsiteY0" fmla="*/ 27940 h 713740"/>
              <a:gd name="connsiteX1" fmla="*/ 264160 w 736600"/>
              <a:gd name="connsiteY1" fmla="*/ 88900 h 713740"/>
              <a:gd name="connsiteX2" fmla="*/ 340360 w 736600"/>
              <a:gd name="connsiteY2" fmla="*/ 119380 h 713740"/>
              <a:gd name="connsiteX3" fmla="*/ 574384 w 736600"/>
              <a:gd name="connsiteY3" fmla="*/ 317218 h 713740"/>
              <a:gd name="connsiteX4" fmla="*/ 706120 w 736600"/>
              <a:gd name="connsiteY4" fmla="*/ 485140 h 713740"/>
              <a:gd name="connsiteX5" fmla="*/ 721360 w 736600"/>
              <a:gd name="connsiteY5" fmla="*/ 607060 h 713740"/>
              <a:gd name="connsiteX6" fmla="*/ 614680 w 736600"/>
              <a:gd name="connsiteY6" fmla="*/ 713740 h 713740"/>
              <a:gd name="connsiteX7" fmla="*/ 447040 w 736600"/>
              <a:gd name="connsiteY7" fmla="*/ 607060 h 713740"/>
              <a:gd name="connsiteX8" fmla="*/ 172720 w 736600"/>
              <a:gd name="connsiteY8" fmla="*/ 546100 h 713740"/>
              <a:gd name="connsiteX9" fmla="*/ 96520 w 736600"/>
              <a:gd name="connsiteY9" fmla="*/ 454660 h 713740"/>
              <a:gd name="connsiteX10" fmla="*/ 50800 w 736600"/>
              <a:gd name="connsiteY10" fmla="*/ 256540 h 713740"/>
              <a:gd name="connsiteX11" fmla="*/ 35560 w 736600"/>
              <a:gd name="connsiteY11" fmla="*/ 27940 h 713740"/>
              <a:gd name="connsiteX0" fmla="*/ 35560 w 736600"/>
              <a:gd name="connsiteY0" fmla="*/ 27940 h 713740"/>
              <a:gd name="connsiteX1" fmla="*/ 264160 w 736600"/>
              <a:gd name="connsiteY1" fmla="*/ 88900 h 713740"/>
              <a:gd name="connsiteX2" fmla="*/ 340360 w 736600"/>
              <a:gd name="connsiteY2" fmla="*/ 119380 h 713740"/>
              <a:gd name="connsiteX3" fmla="*/ 574384 w 736600"/>
              <a:gd name="connsiteY3" fmla="*/ 237913 h 713740"/>
              <a:gd name="connsiteX4" fmla="*/ 706120 w 736600"/>
              <a:gd name="connsiteY4" fmla="*/ 485140 h 713740"/>
              <a:gd name="connsiteX5" fmla="*/ 721360 w 736600"/>
              <a:gd name="connsiteY5" fmla="*/ 607060 h 713740"/>
              <a:gd name="connsiteX6" fmla="*/ 614680 w 736600"/>
              <a:gd name="connsiteY6" fmla="*/ 713740 h 713740"/>
              <a:gd name="connsiteX7" fmla="*/ 447040 w 736600"/>
              <a:gd name="connsiteY7" fmla="*/ 607060 h 713740"/>
              <a:gd name="connsiteX8" fmla="*/ 172720 w 736600"/>
              <a:gd name="connsiteY8" fmla="*/ 546100 h 713740"/>
              <a:gd name="connsiteX9" fmla="*/ 96520 w 736600"/>
              <a:gd name="connsiteY9" fmla="*/ 454660 h 713740"/>
              <a:gd name="connsiteX10" fmla="*/ 50800 w 736600"/>
              <a:gd name="connsiteY10" fmla="*/ 256540 h 713740"/>
              <a:gd name="connsiteX11" fmla="*/ 35560 w 736600"/>
              <a:gd name="connsiteY11" fmla="*/ 27940 h 713740"/>
              <a:gd name="connsiteX0" fmla="*/ 35560 w 954697"/>
              <a:gd name="connsiteY0" fmla="*/ 27940 h 1665393"/>
              <a:gd name="connsiteX1" fmla="*/ 264160 w 954697"/>
              <a:gd name="connsiteY1" fmla="*/ 88900 h 1665393"/>
              <a:gd name="connsiteX2" fmla="*/ 340360 w 954697"/>
              <a:gd name="connsiteY2" fmla="*/ 119380 h 1665393"/>
              <a:gd name="connsiteX3" fmla="*/ 574384 w 954697"/>
              <a:gd name="connsiteY3" fmla="*/ 237913 h 1665393"/>
              <a:gd name="connsiteX4" fmla="*/ 706120 w 954697"/>
              <a:gd name="connsiteY4" fmla="*/ 485140 h 1665393"/>
              <a:gd name="connsiteX5" fmla="*/ 721360 w 954697"/>
              <a:gd name="connsiteY5" fmla="*/ 607060 h 1665393"/>
              <a:gd name="connsiteX6" fmla="*/ 908977 w 954697"/>
              <a:gd name="connsiteY6" fmla="*/ 1665393 h 1665393"/>
              <a:gd name="connsiteX7" fmla="*/ 447040 w 954697"/>
              <a:gd name="connsiteY7" fmla="*/ 607060 h 1665393"/>
              <a:gd name="connsiteX8" fmla="*/ 172720 w 954697"/>
              <a:gd name="connsiteY8" fmla="*/ 546100 h 1665393"/>
              <a:gd name="connsiteX9" fmla="*/ 96520 w 954697"/>
              <a:gd name="connsiteY9" fmla="*/ 454660 h 1665393"/>
              <a:gd name="connsiteX10" fmla="*/ 50800 w 954697"/>
              <a:gd name="connsiteY10" fmla="*/ 256540 h 1665393"/>
              <a:gd name="connsiteX11" fmla="*/ 35560 w 954697"/>
              <a:gd name="connsiteY11" fmla="*/ 27940 h 1665393"/>
              <a:gd name="connsiteX0" fmla="*/ 35560 w 1110082"/>
              <a:gd name="connsiteY0" fmla="*/ 27940 h 1802130"/>
              <a:gd name="connsiteX1" fmla="*/ 264160 w 1110082"/>
              <a:gd name="connsiteY1" fmla="*/ 88900 h 1802130"/>
              <a:gd name="connsiteX2" fmla="*/ 340360 w 1110082"/>
              <a:gd name="connsiteY2" fmla="*/ 119380 h 1802130"/>
              <a:gd name="connsiteX3" fmla="*/ 574384 w 1110082"/>
              <a:gd name="connsiteY3" fmla="*/ 237913 h 1802130"/>
              <a:gd name="connsiteX4" fmla="*/ 706120 w 1110082"/>
              <a:gd name="connsiteY4" fmla="*/ 485140 h 1802130"/>
              <a:gd name="connsiteX5" fmla="*/ 1076273 w 1110082"/>
              <a:gd name="connsiteY5" fmla="*/ 1427480 h 1802130"/>
              <a:gd name="connsiteX6" fmla="*/ 908977 w 1110082"/>
              <a:gd name="connsiteY6" fmla="*/ 1665393 h 1802130"/>
              <a:gd name="connsiteX7" fmla="*/ 447040 w 1110082"/>
              <a:gd name="connsiteY7" fmla="*/ 607060 h 1802130"/>
              <a:gd name="connsiteX8" fmla="*/ 172720 w 1110082"/>
              <a:gd name="connsiteY8" fmla="*/ 546100 h 1802130"/>
              <a:gd name="connsiteX9" fmla="*/ 96520 w 1110082"/>
              <a:gd name="connsiteY9" fmla="*/ 454660 h 1802130"/>
              <a:gd name="connsiteX10" fmla="*/ 50800 w 1110082"/>
              <a:gd name="connsiteY10" fmla="*/ 256540 h 1802130"/>
              <a:gd name="connsiteX11" fmla="*/ 35560 w 1110082"/>
              <a:gd name="connsiteY11" fmla="*/ 27940 h 1802130"/>
              <a:gd name="connsiteX0" fmla="*/ 35560 w 1193730"/>
              <a:gd name="connsiteY0" fmla="*/ 27940 h 1802130"/>
              <a:gd name="connsiteX1" fmla="*/ 264160 w 1193730"/>
              <a:gd name="connsiteY1" fmla="*/ 88900 h 1802130"/>
              <a:gd name="connsiteX2" fmla="*/ 340360 w 1193730"/>
              <a:gd name="connsiteY2" fmla="*/ 119380 h 1802130"/>
              <a:gd name="connsiteX3" fmla="*/ 574384 w 1193730"/>
              <a:gd name="connsiteY3" fmla="*/ 237913 h 1802130"/>
              <a:gd name="connsiteX4" fmla="*/ 706120 w 1193730"/>
              <a:gd name="connsiteY4" fmla="*/ 485140 h 1802130"/>
              <a:gd name="connsiteX5" fmla="*/ 1159921 w 1193730"/>
              <a:gd name="connsiteY5" fmla="*/ 1427480 h 1802130"/>
              <a:gd name="connsiteX6" fmla="*/ 908977 w 1193730"/>
              <a:gd name="connsiteY6" fmla="*/ 1665393 h 1802130"/>
              <a:gd name="connsiteX7" fmla="*/ 447040 w 1193730"/>
              <a:gd name="connsiteY7" fmla="*/ 607060 h 1802130"/>
              <a:gd name="connsiteX8" fmla="*/ 172720 w 1193730"/>
              <a:gd name="connsiteY8" fmla="*/ 546100 h 1802130"/>
              <a:gd name="connsiteX9" fmla="*/ 96520 w 1193730"/>
              <a:gd name="connsiteY9" fmla="*/ 454660 h 1802130"/>
              <a:gd name="connsiteX10" fmla="*/ 50800 w 1193730"/>
              <a:gd name="connsiteY10" fmla="*/ 256540 h 1802130"/>
              <a:gd name="connsiteX11" fmla="*/ 35560 w 1193730"/>
              <a:gd name="connsiteY11" fmla="*/ 27940 h 1802130"/>
              <a:gd name="connsiteX0" fmla="*/ 35560 w 1193730"/>
              <a:gd name="connsiteY0" fmla="*/ 27940 h 1771132"/>
              <a:gd name="connsiteX1" fmla="*/ 264160 w 1193730"/>
              <a:gd name="connsiteY1" fmla="*/ 88900 h 1771132"/>
              <a:gd name="connsiteX2" fmla="*/ 340360 w 1193730"/>
              <a:gd name="connsiteY2" fmla="*/ 119380 h 1771132"/>
              <a:gd name="connsiteX3" fmla="*/ 574384 w 1193730"/>
              <a:gd name="connsiteY3" fmla="*/ 237913 h 1771132"/>
              <a:gd name="connsiteX4" fmla="*/ 706120 w 1193730"/>
              <a:gd name="connsiteY4" fmla="*/ 485140 h 1771132"/>
              <a:gd name="connsiteX5" fmla="*/ 1159921 w 1193730"/>
              <a:gd name="connsiteY5" fmla="*/ 1427480 h 1771132"/>
              <a:gd name="connsiteX6" fmla="*/ 908977 w 1193730"/>
              <a:gd name="connsiteY6" fmla="*/ 1665393 h 1771132"/>
              <a:gd name="connsiteX7" fmla="*/ 574383 w 1193730"/>
              <a:gd name="connsiteY7" fmla="*/ 793044 h 1771132"/>
              <a:gd name="connsiteX8" fmla="*/ 172720 w 1193730"/>
              <a:gd name="connsiteY8" fmla="*/ 546100 h 1771132"/>
              <a:gd name="connsiteX9" fmla="*/ 96520 w 1193730"/>
              <a:gd name="connsiteY9" fmla="*/ 454660 h 1771132"/>
              <a:gd name="connsiteX10" fmla="*/ 50800 w 1193730"/>
              <a:gd name="connsiteY10" fmla="*/ 256540 h 1771132"/>
              <a:gd name="connsiteX11" fmla="*/ 35560 w 1193730"/>
              <a:gd name="connsiteY11" fmla="*/ 27940 h 1771132"/>
              <a:gd name="connsiteX0" fmla="*/ 35560 w 1193730"/>
              <a:gd name="connsiteY0" fmla="*/ 27940 h 1726193"/>
              <a:gd name="connsiteX1" fmla="*/ 264160 w 1193730"/>
              <a:gd name="connsiteY1" fmla="*/ 88900 h 1726193"/>
              <a:gd name="connsiteX2" fmla="*/ 340360 w 1193730"/>
              <a:gd name="connsiteY2" fmla="*/ 119380 h 1726193"/>
              <a:gd name="connsiteX3" fmla="*/ 574384 w 1193730"/>
              <a:gd name="connsiteY3" fmla="*/ 237913 h 1726193"/>
              <a:gd name="connsiteX4" fmla="*/ 706120 w 1193730"/>
              <a:gd name="connsiteY4" fmla="*/ 485140 h 1726193"/>
              <a:gd name="connsiteX5" fmla="*/ 1159921 w 1193730"/>
              <a:gd name="connsiteY5" fmla="*/ 1427480 h 1726193"/>
              <a:gd name="connsiteX6" fmla="*/ 908977 w 1193730"/>
              <a:gd name="connsiteY6" fmla="*/ 1665393 h 1726193"/>
              <a:gd name="connsiteX7" fmla="*/ 658031 w 1193730"/>
              <a:gd name="connsiteY7" fmla="*/ 1062681 h 1726193"/>
              <a:gd name="connsiteX8" fmla="*/ 574383 w 1193730"/>
              <a:gd name="connsiteY8" fmla="*/ 793044 h 1726193"/>
              <a:gd name="connsiteX9" fmla="*/ 172720 w 1193730"/>
              <a:gd name="connsiteY9" fmla="*/ 546100 h 1726193"/>
              <a:gd name="connsiteX10" fmla="*/ 96520 w 1193730"/>
              <a:gd name="connsiteY10" fmla="*/ 454660 h 1726193"/>
              <a:gd name="connsiteX11" fmla="*/ 50800 w 1193730"/>
              <a:gd name="connsiteY11" fmla="*/ 256540 h 1726193"/>
              <a:gd name="connsiteX12" fmla="*/ 35560 w 1193730"/>
              <a:gd name="connsiteY12" fmla="*/ 27940 h 1726193"/>
              <a:gd name="connsiteX0" fmla="*/ 35560 w 1193730"/>
              <a:gd name="connsiteY0" fmla="*/ 27940 h 1718262"/>
              <a:gd name="connsiteX1" fmla="*/ 264160 w 1193730"/>
              <a:gd name="connsiteY1" fmla="*/ 88900 h 1718262"/>
              <a:gd name="connsiteX2" fmla="*/ 340360 w 1193730"/>
              <a:gd name="connsiteY2" fmla="*/ 119380 h 1718262"/>
              <a:gd name="connsiteX3" fmla="*/ 574384 w 1193730"/>
              <a:gd name="connsiteY3" fmla="*/ 237913 h 1718262"/>
              <a:gd name="connsiteX4" fmla="*/ 706120 w 1193730"/>
              <a:gd name="connsiteY4" fmla="*/ 485140 h 1718262"/>
              <a:gd name="connsiteX5" fmla="*/ 1159921 w 1193730"/>
              <a:gd name="connsiteY5" fmla="*/ 1427480 h 1718262"/>
              <a:gd name="connsiteX6" fmla="*/ 908977 w 1193730"/>
              <a:gd name="connsiteY6" fmla="*/ 1665393 h 1718262"/>
              <a:gd name="connsiteX7" fmla="*/ 658031 w 1193730"/>
              <a:gd name="connsiteY7" fmla="*/ 1110264 h 1718262"/>
              <a:gd name="connsiteX8" fmla="*/ 574383 w 1193730"/>
              <a:gd name="connsiteY8" fmla="*/ 793044 h 1718262"/>
              <a:gd name="connsiteX9" fmla="*/ 172720 w 1193730"/>
              <a:gd name="connsiteY9" fmla="*/ 546100 h 1718262"/>
              <a:gd name="connsiteX10" fmla="*/ 96520 w 1193730"/>
              <a:gd name="connsiteY10" fmla="*/ 454660 h 1718262"/>
              <a:gd name="connsiteX11" fmla="*/ 50800 w 1193730"/>
              <a:gd name="connsiteY11" fmla="*/ 256540 h 1718262"/>
              <a:gd name="connsiteX12" fmla="*/ 35560 w 1193730"/>
              <a:gd name="connsiteY12" fmla="*/ 27940 h 1718262"/>
              <a:gd name="connsiteX0" fmla="*/ 35560 w 1193730"/>
              <a:gd name="connsiteY0" fmla="*/ 27940 h 1718262"/>
              <a:gd name="connsiteX1" fmla="*/ 264160 w 1193730"/>
              <a:gd name="connsiteY1" fmla="*/ 88900 h 1718262"/>
              <a:gd name="connsiteX2" fmla="*/ 340360 w 1193730"/>
              <a:gd name="connsiteY2" fmla="*/ 119380 h 1718262"/>
              <a:gd name="connsiteX3" fmla="*/ 574384 w 1193730"/>
              <a:gd name="connsiteY3" fmla="*/ 237913 h 1718262"/>
              <a:gd name="connsiteX4" fmla="*/ 706120 w 1193730"/>
              <a:gd name="connsiteY4" fmla="*/ 485140 h 1718262"/>
              <a:gd name="connsiteX5" fmla="*/ 1159921 w 1193730"/>
              <a:gd name="connsiteY5" fmla="*/ 1427480 h 1718262"/>
              <a:gd name="connsiteX6" fmla="*/ 908977 w 1193730"/>
              <a:gd name="connsiteY6" fmla="*/ 1665393 h 1718262"/>
              <a:gd name="connsiteX7" fmla="*/ 658031 w 1193730"/>
              <a:gd name="connsiteY7" fmla="*/ 1110264 h 1718262"/>
              <a:gd name="connsiteX8" fmla="*/ 574383 w 1193730"/>
              <a:gd name="connsiteY8" fmla="*/ 793044 h 1718262"/>
              <a:gd name="connsiteX9" fmla="*/ 172720 w 1193730"/>
              <a:gd name="connsiteY9" fmla="*/ 546100 h 1718262"/>
              <a:gd name="connsiteX10" fmla="*/ 96520 w 1193730"/>
              <a:gd name="connsiteY10" fmla="*/ 454660 h 1718262"/>
              <a:gd name="connsiteX11" fmla="*/ 50800 w 1193730"/>
              <a:gd name="connsiteY11" fmla="*/ 256540 h 1718262"/>
              <a:gd name="connsiteX12" fmla="*/ 35560 w 1193730"/>
              <a:gd name="connsiteY12" fmla="*/ 27940 h 1718262"/>
              <a:gd name="connsiteX0" fmla="*/ 35560 w 1193730"/>
              <a:gd name="connsiteY0" fmla="*/ 27940 h 1682088"/>
              <a:gd name="connsiteX1" fmla="*/ 264160 w 1193730"/>
              <a:gd name="connsiteY1" fmla="*/ 88900 h 1682088"/>
              <a:gd name="connsiteX2" fmla="*/ 340360 w 1193730"/>
              <a:gd name="connsiteY2" fmla="*/ 119380 h 1682088"/>
              <a:gd name="connsiteX3" fmla="*/ 574384 w 1193730"/>
              <a:gd name="connsiteY3" fmla="*/ 237913 h 1682088"/>
              <a:gd name="connsiteX4" fmla="*/ 706120 w 1193730"/>
              <a:gd name="connsiteY4" fmla="*/ 485140 h 1682088"/>
              <a:gd name="connsiteX5" fmla="*/ 1159921 w 1193730"/>
              <a:gd name="connsiteY5" fmla="*/ 1427480 h 1682088"/>
              <a:gd name="connsiteX6" fmla="*/ 908977 w 1193730"/>
              <a:gd name="connsiteY6" fmla="*/ 1665393 h 1682088"/>
              <a:gd name="connsiteX7" fmla="*/ 729353 w 1193730"/>
              <a:gd name="connsiteY7" fmla="*/ 1327307 h 1682088"/>
              <a:gd name="connsiteX8" fmla="*/ 658031 w 1193730"/>
              <a:gd name="connsiteY8" fmla="*/ 1110264 h 1682088"/>
              <a:gd name="connsiteX9" fmla="*/ 574383 w 1193730"/>
              <a:gd name="connsiteY9" fmla="*/ 793044 h 1682088"/>
              <a:gd name="connsiteX10" fmla="*/ 172720 w 1193730"/>
              <a:gd name="connsiteY10" fmla="*/ 546100 h 1682088"/>
              <a:gd name="connsiteX11" fmla="*/ 96520 w 1193730"/>
              <a:gd name="connsiteY11" fmla="*/ 454660 h 1682088"/>
              <a:gd name="connsiteX12" fmla="*/ 50800 w 1193730"/>
              <a:gd name="connsiteY12" fmla="*/ 256540 h 1682088"/>
              <a:gd name="connsiteX13" fmla="*/ 35560 w 1193730"/>
              <a:gd name="connsiteY13" fmla="*/ 27940 h 1682088"/>
              <a:gd name="connsiteX0" fmla="*/ 35560 w 1193730"/>
              <a:gd name="connsiteY0" fmla="*/ 27940 h 1691827"/>
              <a:gd name="connsiteX1" fmla="*/ 264160 w 1193730"/>
              <a:gd name="connsiteY1" fmla="*/ 88900 h 1691827"/>
              <a:gd name="connsiteX2" fmla="*/ 340360 w 1193730"/>
              <a:gd name="connsiteY2" fmla="*/ 119380 h 1691827"/>
              <a:gd name="connsiteX3" fmla="*/ 574384 w 1193730"/>
              <a:gd name="connsiteY3" fmla="*/ 237913 h 1691827"/>
              <a:gd name="connsiteX4" fmla="*/ 706120 w 1193730"/>
              <a:gd name="connsiteY4" fmla="*/ 485140 h 1691827"/>
              <a:gd name="connsiteX5" fmla="*/ 1159921 w 1193730"/>
              <a:gd name="connsiteY5" fmla="*/ 1427480 h 1691827"/>
              <a:gd name="connsiteX6" fmla="*/ 908977 w 1193730"/>
              <a:gd name="connsiteY6" fmla="*/ 1665393 h 1691827"/>
              <a:gd name="connsiteX7" fmla="*/ 741680 w 1193730"/>
              <a:gd name="connsiteY7" fmla="*/ 1268873 h 1691827"/>
              <a:gd name="connsiteX8" fmla="*/ 658031 w 1193730"/>
              <a:gd name="connsiteY8" fmla="*/ 1110264 h 1691827"/>
              <a:gd name="connsiteX9" fmla="*/ 574383 w 1193730"/>
              <a:gd name="connsiteY9" fmla="*/ 793044 h 1691827"/>
              <a:gd name="connsiteX10" fmla="*/ 172720 w 1193730"/>
              <a:gd name="connsiteY10" fmla="*/ 546100 h 1691827"/>
              <a:gd name="connsiteX11" fmla="*/ 96520 w 1193730"/>
              <a:gd name="connsiteY11" fmla="*/ 454660 h 1691827"/>
              <a:gd name="connsiteX12" fmla="*/ 50800 w 1193730"/>
              <a:gd name="connsiteY12" fmla="*/ 256540 h 1691827"/>
              <a:gd name="connsiteX13" fmla="*/ 35560 w 1193730"/>
              <a:gd name="connsiteY13" fmla="*/ 27940 h 1691827"/>
              <a:gd name="connsiteX0" fmla="*/ 35560 w 1193730"/>
              <a:gd name="connsiteY0" fmla="*/ 27940 h 1691827"/>
              <a:gd name="connsiteX1" fmla="*/ 264160 w 1193730"/>
              <a:gd name="connsiteY1" fmla="*/ 88900 h 1691827"/>
              <a:gd name="connsiteX2" fmla="*/ 340360 w 1193730"/>
              <a:gd name="connsiteY2" fmla="*/ 119380 h 1691827"/>
              <a:gd name="connsiteX3" fmla="*/ 574384 w 1193730"/>
              <a:gd name="connsiteY3" fmla="*/ 237913 h 1691827"/>
              <a:gd name="connsiteX4" fmla="*/ 706120 w 1193730"/>
              <a:gd name="connsiteY4" fmla="*/ 485140 h 1691827"/>
              <a:gd name="connsiteX5" fmla="*/ 1159921 w 1193730"/>
              <a:gd name="connsiteY5" fmla="*/ 1427480 h 1691827"/>
              <a:gd name="connsiteX6" fmla="*/ 908977 w 1193730"/>
              <a:gd name="connsiteY6" fmla="*/ 1665393 h 1691827"/>
              <a:gd name="connsiteX7" fmla="*/ 741680 w 1193730"/>
              <a:gd name="connsiteY7" fmla="*/ 1268873 h 1691827"/>
              <a:gd name="connsiteX8" fmla="*/ 658031 w 1193730"/>
              <a:gd name="connsiteY8" fmla="*/ 1189568 h 1691827"/>
              <a:gd name="connsiteX9" fmla="*/ 574383 w 1193730"/>
              <a:gd name="connsiteY9" fmla="*/ 793044 h 1691827"/>
              <a:gd name="connsiteX10" fmla="*/ 172720 w 1193730"/>
              <a:gd name="connsiteY10" fmla="*/ 546100 h 1691827"/>
              <a:gd name="connsiteX11" fmla="*/ 96520 w 1193730"/>
              <a:gd name="connsiteY11" fmla="*/ 454660 h 1691827"/>
              <a:gd name="connsiteX12" fmla="*/ 50800 w 1193730"/>
              <a:gd name="connsiteY12" fmla="*/ 256540 h 1691827"/>
              <a:gd name="connsiteX13" fmla="*/ 35560 w 1193730"/>
              <a:gd name="connsiteY13" fmla="*/ 27940 h 1691827"/>
              <a:gd name="connsiteX0" fmla="*/ 35560 w 1193730"/>
              <a:gd name="connsiteY0" fmla="*/ 27940 h 1678610"/>
              <a:gd name="connsiteX1" fmla="*/ 264160 w 1193730"/>
              <a:gd name="connsiteY1" fmla="*/ 88900 h 1678610"/>
              <a:gd name="connsiteX2" fmla="*/ 340360 w 1193730"/>
              <a:gd name="connsiteY2" fmla="*/ 119380 h 1678610"/>
              <a:gd name="connsiteX3" fmla="*/ 574384 w 1193730"/>
              <a:gd name="connsiteY3" fmla="*/ 237913 h 1678610"/>
              <a:gd name="connsiteX4" fmla="*/ 706120 w 1193730"/>
              <a:gd name="connsiteY4" fmla="*/ 485140 h 1678610"/>
              <a:gd name="connsiteX5" fmla="*/ 1159921 w 1193730"/>
              <a:gd name="connsiteY5" fmla="*/ 1427480 h 1678610"/>
              <a:gd name="connsiteX6" fmla="*/ 908977 w 1193730"/>
              <a:gd name="connsiteY6" fmla="*/ 1665393 h 1678610"/>
              <a:gd name="connsiteX7" fmla="*/ 825328 w 1193730"/>
              <a:gd name="connsiteY7" fmla="*/ 1348177 h 1678610"/>
              <a:gd name="connsiteX8" fmla="*/ 658031 w 1193730"/>
              <a:gd name="connsiteY8" fmla="*/ 1189568 h 1678610"/>
              <a:gd name="connsiteX9" fmla="*/ 574383 w 1193730"/>
              <a:gd name="connsiteY9" fmla="*/ 793044 h 1678610"/>
              <a:gd name="connsiteX10" fmla="*/ 172720 w 1193730"/>
              <a:gd name="connsiteY10" fmla="*/ 546100 h 1678610"/>
              <a:gd name="connsiteX11" fmla="*/ 96520 w 1193730"/>
              <a:gd name="connsiteY11" fmla="*/ 454660 h 1678610"/>
              <a:gd name="connsiteX12" fmla="*/ 50800 w 1193730"/>
              <a:gd name="connsiteY12" fmla="*/ 256540 h 1678610"/>
              <a:gd name="connsiteX13" fmla="*/ 35560 w 1193730"/>
              <a:gd name="connsiteY13" fmla="*/ 27940 h 1678610"/>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172720 w 1193730"/>
              <a:gd name="connsiteY10" fmla="*/ 546100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07087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574383 w 1193730"/>
              <a:gd name="connsiteY10" fmla="*/ 713742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574383 w 1193730"/>
              <a:gd name="connsiteY10" fmla="*/ 713742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3730" h="1610972">
                <a:moveTo>
                  <a:pt x="35560" y="27940"/>
                </a:moveTo>
                <a:cubicBezTo>
                  <a:pt x="71120" y="0"/>
                  <a:pt x="213360" y="73660"/>
                  <a:pt x="264160" y="88900"/>
                </a:cubicBezTo>
                <a:cubicBezTo>
                  <a:pt x="314960" y="104140"/>
                  <a:pt x="288656" y="94544"/>
                  <a:pt x="340360" y="119380"/>
                </a:cubicBezTo>
                <a:cubicBezTo>
                  <a:pt x="392064" y="144216"/>
                  <a:pt x="574384" y="237913"/>
                  <a:pt x="574384" y="237913"/>
                </a:cubicBezTo>
                <a:cubicBezTo>
                  <a:pt x="635344" y="298873"/>
                  <a:pt x="608531" y="286879"/>
                  <a:pt x="706120" y="485140"/>
                </a:cubicBezTo>
                <a:cubicBezTo>
                  <a:pt x="803709" y="683401"/>
                  <a:pt x="1126112" y="1243988"/>
                  <a:pt x="1159921" y="1427480"/>
                </a:cubicBezTo>
                <a:cubicBezTo>
                  <a:pt x="1193730" y="1610972"/>
                  <a:pt x="964741" y="1599308"/>
                  <a:pt x="908976" y="1586091"/>
                </a:cubicBezTo>
                <a:cubicBezTo>
                  <a:pt x="853211" y="1572874"/>
                  <a:pt x="867152" y="1414264"/>
                  <a:pt x="825328" y="1348177"/>
                </a:cubicBezTo>
                <a:cubicBezTo>
                  <a:pt x="783504" y="1282090"/>
                  <a:pt x="699855" y="1282090"/>
                  <a:pt x="658031" y="1189568"/>
                </a:cubicBezTo>
                <a:cubicBezTo>
                  <a:pt x="616207" y="1097046"/>
                  <a:pt x="588324" y="872348"/>
                  <a:pt x="574383" y="793044"/>
                </a:cubicBezTo>
                <a:cubicBezTo>
                  <a:pt x="560442" y="713740"/>
                  <a:pt x="588324" y="753394"/>
                  <a:pt x="574383" y="713742"/>
                </a:cubicBezTo>
                <a:cubicBezTo>
                  <a:pt x="560442" y="674090"/>
                  <a:pt x="570379" y="598313"/>
                  <a:pt x="490735" y="555133"/>
                </a:cubicBezTo>
                <a:cubicBezTo>
                  <a:pt x="411091" y="511953"/>
                  <a:pt x="169843" y="504426"/>
                  <a:pt x="96520" y="454660"/>
                </a:cubicBezTo>
                <a:cubicBezTo>
                  <a:pt x="23198" y="404895"/>
                  <a:pt x="63500" y="327660"/>
                  <a:pt x="50800" y="256540"/>
                </a:cubicBezTo>
                <a:cubicBezTo>
                  <a:pt x="38100" y="185420"/>
                  <a:pt x="0" y="55880"/>
                  <a:pt x="35560" y="2794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4419600" y="3276600"/>
            <a:ext cx="304800" cy="1569660"/>
          </a:xfrm>
          <a:prstGeom prst="rect">
            <a:avLst/>
          </a:prstGeom>
          <a:noFill/>
        </p:spPr>
        <p:txBody>
          <a:bodyPr wrap="square" rtlCol="0">
            <a:spAutoFit/>
          </a:bodyPr>
          <a:lstStyle/>
          <a:p>
            <a:r>
              <a:rPr lang="en-US" sz="9600" b="1" dirty="0" smtClean="0">
                <a:solidFill>
                  <a:srgbClr val="FF0000"/>
                </a:solidFill>
                <a:effectLst>
                  <a:outerShdw dist="50800" dir="5400000" algn="ctr" rotWithShape="0">
                    <a:schemeClr val="tx1"/>
                  </a:outerShdw>
                </a:effectLst>
              </a:rPr>
              <a:t>?</a:t>
            </a:r>
          </a:p>
        </p:txBody>
      </p:sp>
      <p:sp>
        <p:nvSpPr>
          <p:cNvPr id="80" name="Rectangle 79"/>
          <p:cNvSpPr/>
          <p:nvPr/>
        </p:nvSpPr>
        <p:spPr>
          <a:xfrm>
            <a:off x="3886200" y="3352800"/>
            <a:ext cx="2049471" cy="1292662"/>
          </a:xfrm>
          <a:prstGeom prst="rect">
            <a:avLst/>
          </a:prstGeom>
          <a:solidFill>
            <a:srgbClr val="66FF33">
              <a:alpha val="54902"/>
            </a:srgbClr>
          </a:solidFill>
        </p:spPr>
        <p:txBody>
          <a:bodyPr wrap="square">
            <a:spAutoFit/>
          </a:bodyPr>
          <a:lstStyle/>
          <a:p>
            <a:pPr algn="ctr"/>
            <a:r>
              <a:rPr lang="en-US" sz="2600" b="1" dirty="0" smtClean="0"/>
              <a:t>Rocky </a:t>
            </a:r>
            <a:r>
              <a:rPr lang="en-US" sz="2600" b="1" dirty="0" err="1" smtClean="0"/>
              <a:t>Mtn</a:t>
            </a:r>
            <a:r>
              <a:rPr lang="en-US" sz="2600" b="1" dirty="0" smtClean="0"/>
              <a:t> </a:t>
            </a:r>
          </a:p>
          <a:p>
            <a:pPr algn="ctr"/>
            <a:r>
              <a:rPr lang="en-US" sz="2600" b="1" dirty="0" smtClean="0"/>
              <a:t>Coniferous Forests</a:t>
            </a:r>
          </a:p>
        </p:txBody>
      </p:sp>
      <p:sp>
        <p:nvSpPr>
          <p:cNvPr id="85" name="Freeform 84"/>
          <p:cNvSpPr/>
          <p:nvPr/>
        </p:nvSpPr>
        <p:spPr>
          <a:xfrm>
            <a:off x="3916680" y="3200400"/>
            <a:ext cx="1546860" cy="2082800"/>
          </a:xfrm>
          <a:custGeom>
            <a:avLst/>
            <a:gdLst>
              <a:gd name="connsiteX0" fmla="*/ 0 w 1546860"/>
              <a:gd name="connsiteY0" fmla="*/ 76200 h 2082800"/>
              <a:gd name="connsiteX1" fmla="*/ 381000 w 1546860"/>
              <a:gd name="connsiteY1" fmla="*/ 320040 h 2082800"/>
              <a:gd name="connsiteX2" fmla="*/ 472440 w 1546860"/>
              <a:gd name="connsiteY2" fmla="*/ 960120 h 2082800"/>
              <a:gd name="connsiteX3" fmla="*/ 807720 w 1546860"/>
              <a:gd name="connsiteY3" fmla="*/ 1554480 h 2082800"/>
              <a:gd name="connsiteX4" fmla="*/ 1203960 w 1546860"/>
              <a:gd name="connsiteY4" fmla="*/ 2042160 h 2082800"/>
              <a:gd name="connsiteX5" fmla="*/ 1508760 w 1546860"/>
              <a:gd name="connsiteY5" fmla="*/ 1798320 h 2082800"/>
              <a:gd name="connsiteX6" fmla="*/ 1432560 w 1546860"/>
              <a:gd name="connsiteY6" fmla="*/ 1188720 h 2082800"/>
              <a:gd name="connsiteX7" fmla="*/ 1082040 w 1546860"/>
              <a:gd name="connsiteY7" fmla="*/ 243840 h 2082800"/>
              <a:gd name="connsiteX8" fmla="*/ 1127760 w 1546860"/>
              <a:gd name="connsiteY8" fmla="*/ 0 h 20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860" h="2082800">
                <a:moveTo>
                  <a:pt x="0" y="76200"/>
                </a:moveTo>
                <a:cubicBezTo>
                  <a:pt x="151130" y="124460"/>
                  <a:pt x="302260" y="172720"/>
                  <a:pt x="381000" y="320040"/>
                </a:cubicBezTo>
                <a:cubicBezTo>
                  <a:pt x="459740" y="467360"/>
                  <a:pt x="401320" y="754380"/>
                  <a:pt x="472440" y="960120"/>
                </a:cubicBezTo>
                <a:cubicBezTo>
                  <a:pt x="543560" y="1165860"/>
                  <a:pt x="685800" y="1374140"/>
                  <a:pt x="807720" y="1554480"/>
                </a:cubicBezTo>
                <a:cubicBezTo>
                  <a:pt x="929640" y="1734820"/>
                  <a:pt x="1087120" y="2001520"/>
                  <a:pt x="1203960" y="2042160"/>
                </a:cubicBezTo>
                <a:cubicBezTo>
                  <a:pt x="1320800" y="2082800"/>
                  <a:pt x="1470660" y="1940560"/>
                  <a:pt x="1508760" y="1798320"/>
                </a:cubicBezTo>
                <a:cubicBezTo>
                  <a:pt x="1546860" y="1656080"/>
                  <a:pt x="1503680" y="1447800"/>
                  <a:pt x="1432560" y="1188720"/>
                </a:cubicBezTo>
                <a:cubicBezTo>
                  <a:pt x="1361440" y="929640"/>
                  <a:pt x="1132840" y="441960"/>
                  <a:pt x="1082040" y="243840"/>
                </a:cubicBezTo>
                <a:cubicBezTo>
                  <a:pt x="1031240" y="45720"/>
                  <a:pt x="1130300" y="50800"/>
                  <a:pt x="1127760" y="0"/>
                </a:cubicBezTo>
              </a:path>
            </a:pathLst>
          </a:custGeom>
          <a:ln w="76200">
            <a:solidFill>
              <a:srgbClr val="FF0000"/>
            </a:solidFill>
            <a:prstDash val="sysDot"/>
          </a:ln>
          <a:effectLst>
            <a:outerShdw dist="76200" dir="36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567180" y="2179320"/>
            <a:ext cx="2570480" cy="2522220"/>
          </a:xfrm>
          <a:custGeom>
            <a:avLst/>
            <a:gdLst>
              <a:gd name="connsiteX0" fmla="*/ 139700 w 2570480"/>
              <a:gd name="connsiteY0" fmla="*/ 320040 h 2522220"/>
              <a:gd name="connsiteX1" fmla="*/ 48260 w 2570480"/>
              <a:gd name="connsiteY1" fmla="*/ 137160 h 2522220"/>
              <a:gd name="connsiteX2" fmla="*/ 429260 w 2570480"/>
              <a:gd name="connsiteY2" fmla="*/ 15240 h 2522220"/>
              <a:gd name="connsiteX3" fmla="*/ 1008380 w 2570480"/>
              <a:gd name="connsiteY3" fmla="*/ 45720 h 2522220"/>
              <a:gd name="connsiteX4" fmla="*/ 1465580 w 2570480"/>
              <a:gd name="connsiteY4" fmla="*/ 198120 h 2522220"/>
              <a:gd name="connsiteX5" fmla="*/ 1648460 w 2570480"/>
              <a:gd name="connsiteY5" fmla="*/ 426720 h 2522220"/>
              <a:gd name="connsiteX6" fmla="*/ 1785620 w 2570480"/>
              <a:gd name="connsiteY6" fmla="*/ 579120 h 2522220"/>
              <a:gd name="connsiteX7" fmla="*/ 1907540 w 2570480"/>
              <a:gd name="connsiteY7" fmla="*/ 822960 h 2522220"/>
              <a:gd name="connsiteX8" fmla="*/ 2044700 w 2570480"/>
              <a:gd name="connsiteY8" fmla="*/ 990600 h 2522220"/>
              <a:gd name="connsiteX9" fmla="*/ 2425700 w 2570480"/>
              <a:gd name="connsiteY9" fmla="*/ 1143000 h 2522220"/>
              <a:gd name="connsiteX10" fmla="*/ 2547620 w 2570480"/>
              <a:gd name="connsiteY10" fmla="*/ 1249680 h 2522220"/>
              <a:gd name="connsiteX11" fmla="*/ 2562860 w 2570480"/>
              <a:gd name="connsiteY11" fmla="*/ 1554480 h 2522220"/>
              <a:gd name="connsiteX12" fmla="*/ 2517140 w 2570480"/>
              <a:gd name="connsiteY12" fmla="*/ 1844040 h 2522220"/>
              <a:gd name="connsiteX13" fmla="*/ 2486660 w 2570480"/>
              <a:gd name="connsiteY13" fmla="*/ 2057400 h 2522220"/>
              <a:gd name="connsiteX14" fmla="*/ 2456180 w 2570480"/>
              <a:gd name="connsiteY14" fmla="*/ 2194560 h 2522220"/>
              <a:gd name="connsiteX15" fmla="*/ 2440940 w 2570480"/>
              <a:gd name="connsiteY15" fmla="*/ 2392680 h 2522220"/>
              <a:gd name="connsiteX16" fmla="*/ 2456180 w 2570480"/>
              <a:gd name="connsiteY16" fmla="*/ 2514600 h 2522220"/>
              <a:gd name="connsiteX17" fmla="*/ 2288540 w 2570480"/>
              <a:gd name="connsiteY17" fmla="*/ 2346960 h 2522220"/>
              <a:gd name="connsiteX18" fmla="*/ 2075180 w 2570480"/>
              <a:gd name="connsiteY18" fmla="*/ 2164080 h 2522220"/>
              <a:gd name="connsiteX19" fmla="*/ 2166620 w 2570480"/>
              <a:gd name="connsiteY19" fmla="*/ 1844040 h 2522220"/>
              <a:gd name="connsiteX20" fmla="*/ 2105660 w 2570480"/>
              <a:gd name="connsiteY20" fmla="*/ 1432560 h 2522220"/>
              <a:gd name="connsiteX21" fmla="*/ 1877060 w 2570480"/>
              <a:gd name="connsiteY21" fmla="*/ 1295400 h 2522220"/>
              <a:gd name="connsiteX22" fmla="*/ 1861820 w 2570480"/>
              <a:gd name="connsiteY22" fmla="*/ 1097280 h 2522220"/>
              <a:gd name="connsiteX23" fmla="*/ 1739900 w 2570480"/>
              <a:gd name="connsiteY23" fmla="*/ 975360 h 2522220"/>
              <a:gd name="connsiteX24" fmla="*/ 1663700 w 2570480"/>
              <a:gd name="connsiteY24" fmla="*/ 655320 h 2522220"/>
              <a:gd name="connsiteX25" fmla="*/ 1435100 w 2570480"/>
              <a:gd name="connsiteY25" fmla="*/ 533400 h 2522220"/>
              <a:gd name="connsiteX26" fmla="*/ 1389380 w 2570480"/>
              <a:gd name="connsiteY26" fmla="*/ 411480 h 2522220"/>
              <a:gd name="connsiteX27" fmla="*/ 1206500 w 2570480"/>
              <a:gd name="connsiteY27" fmla="*/ 411480 h 2522220"/>
              <a:gd name="connsiteX28" fmla="*/ 825500 w 2570480"/>
              <a:gd name="connsiteY28" fmla="*/ 198120 h 2522220"/>
              <a:gd name="connsiteX29" fmla="*/ 596900 w 2570480"/>
              <a:gd name="connsiteY29" fmla="*/ 137160 h 2522220"/>
              <a:gd name="connsiteX30" fmla="*/ 383540 w 2570480"/>
              <a:gd name="connsiteY30" fmla="*/ 152400 h 2522220"/>
              <a:gd name="connsiteX31" fmla="*/ 139700 w 2570480"/>
              <a:gd name="connsiteY31" fmla="*/ 320040 h 252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0480" h="2522220">
                <a:moveTo>
                  <a:pt x="139700" y="320040"/>
                </a:moveTo>
                <a:cubicBezTo>
                  <a:pt x="83820" y="317500"/>
                  <a:pt x="0" y="187960"/>
                  <a:pt x="48260" y="137160"/>
                </a:cubicBezTo>
                <a:cubicBezTo>
                  <a:pt x="96520" y="86360"/>
                  <a:pt x="269240" y="30480"/>
                  <a:pt x="429260" y="15240"/>
                </a:cubicBezTo>
                <a:cubicBezTo>
                  <a:pt x="589280" y="0"/>
                  <a:pt x="835660" y="15240"/>
                  <a:pt x="1008380" y="45720"/>
                </a:cubicBezTo>
                <a:cubicBezTo>
                  <a:pt x="1181100" y="76200"/>
                  <a:pt x="1358900" y="134620"/>
                  <a:pt x="1465580" y="198120"/>
                </a:cubicBezTo>
                <a:cubicBezTo>
                  <a:pt x="1572260" y="261620"/>
                  <a:pt x="1595120" y="363220"/>
                  <a:pt x="1648460" y="426720"/>
                </a:cubicBezTo>
                <a:cubicBezTo>
                  <a:pt x="1701800" y="490220"/>
                  <a:pt x="1742440" y="513080"/>
                  <a:pt x="1785620" y="579120"/>
                </a:cubicBezTo>
                <a:cubicBezTo>
                  <a:pt x="1828800" y="645160"/>
                  <a:pt x="1864360" y="754380"/>
                  <a:pt x="1907540" y="822960"/>
                </a:cubicBezTo>
                <a:cubicBezTo>
                  <a:pt x="1950720" y="891540"/>
                  <a:pt x="1958340" y="937260"/>
                  <a:pt x="2044700" y="990600"/>
                </a:cubicBezTo>
                <a:cubicBezTo>
                  <a:pt x="2131060" y="1043940"/>
                  <a:pt x="2341880" y="1099820"/>
                  <a:pt x="2425700" y="1143000"/>
                </a:cubicBezTo>
                <a:cubicBezTo>
                  <a:pt x="2509520" y="1186180"/>
                  <a:pt x="2524760" y="1181100"/>
                  <a:pt x="2547620" y="1249680"/>
                </a:cubicBezTo>
                <a:cubicBezTo>
                  <a:pt x="2570480" y="1318260"/>
                  <a:pt x="2567940" y="1455420"/>
                  <a:pt x="2562860" y="1554480"/>
                </a:cubicBezTo>
                <a:cubicBezTo>
                  <a:pt x="2557780" y="1653540"/>
                  <a:pt x="2529840" y="1760220"/>
                  <a:pt x="2517140" y="1844040"/>
                </a:cubicBezTo>
                <a:cubicBezTo>
                  <a:pt x="2504440" y="1927860"/>
                  <a:pt x="2496820" y="1998980"/>
                  <a:pt x="2486660" y="2057400"/>
                </a:cubicBezTo>
                <a:cubicBezTo>
                  <a:pt x="2476500" y="2115820"/>
                  <a:pt x="2463800" y="2138680"/>
                  <a:pt x="2456180" y="2194560"/>
                </a:cubicBezTo>
                <a:cubicBezTo>
                  <a:pt x="2448560" y="2250440"/>
                  <a:pt x="2440940" y="2339340"/>
                  <a:pt x="2440940" y="2392680"/>
                </a:cubicBezTo>
                <a:cubicBezTo>
                  <a:pt x="2440940" y="2446020"/>
                  <a:pt x="2481580" y="2522220"/>
                  <a:pt x="2456180" y="2514600"/>
                </a:cubicBezTo>
                <a:cubicBezTo>
                  <a:pt x="2430780" y="2506980"/>
                  <a:pt x="2352040" y="2405380"/>
                  <a:pt x="2288540" y="2346960"/>
                </a:cubicBezTo>
                <a:cubicBezTo>
                  <a:pt x="2225040" y="2288540"/>
                  <a:pt x="2095500" y="2247900"/>
                  <a:pt x="2075180" y="2164080"/>
                </a:cubicBezTo>
                <a:cubicBezTo>
                  <a:pt x="2054860" y="2080260"/>
                  <a:pt x="2161540" y="1965960"/>
                  <a:pt x="2166620" y="1844040"/>
                </a:cubicBezTo>
                <a:cubicBezTo>
                  <a:pt x="2171700" y="1722120"/>
                  <a:pt x="2153920" y="1524000"/>
                  <a:pt x="2105660" y="1432560"/>
                </a:cubicBezTo>
                <a:cubicBezTo>
                  <a:pt x="2057400" y="1341120"/>
                  <a:pt x="1917700" y="1351280"/>
                  <a:pt x="1877060" y="1295400"/>
                </a:cubicBezTo>
                <a:cubicBezTo>
                  <a:pt x="1836420" y="1239520"/>
                  <a:pt x="1884680" y="1150620"/>
                  <a:pt x="1861820" y="1097280"/>
                </a:cubicBezTo>
                <a:cubicBezTo>
                  <a:pt x="1838960" y="1043940"/>
                  <a:pt x="1772920" y="1049020"/>
                  <a:pt x="1739900" y="975360"/>
                </a:cubicBezTo>
                <a:cubicBezTo>
                  <a:pt x="1706880" y="901700"/>
                  <a:pt x="1714500" y="728980"/>
                  <a:pt x="1663700" y="655320"/>
                </a:cubicBezTo>
                <a:cubicBezTo>
                  <a:pt x="1612900" y="581660"/>
                  <a:pt x="1480820" y="574040"/>
                  <a:pt x="1435100" y="533400"/>
                </a:cubicBezTo>
                <a:cubicBezTo>
                  <a:pt x="1389380" y="492760"/>
                  <a:pt x="1427480" y="431800"/>
                  <a:pt x="1389380" y="411480"/>
                </a:cubicBezTo>
                <a:cubicBezTo>
                  <a:pt x="1351280" y="391160"/>
                  <a:pt x="1300480" y="447040"/>
                  <a:pt x="1206500" y="411480"/>
                </a:cubicBezTo>
                <a:cubicBezTo>
                  <a:pt x="1112520" y="375920"/>
                  <a:pt x="927100" y="243840"/>
                  <a:pt x="825500" y="198120"/>
                </a:cubicBezTo>
                <a:cubicBezTo>
                  <a:pt x="723900" y="152400"/>
                  <a:pt x="670560" y="144780"/>
                  <a:pt x="596900" y="137160"/>
                </a:cubicBezTo>
                <a:cubicBezTo>
                  <a:pt x="523240" y="129540"/>
                  <a:pt x="464820" y="124460"/>
                  <a:pt x="383540" y="152400"/>
                </a:cubicBezTo>
                <a:cubicBezTo>
                  <a:pt x="302260" y="180340"/>
                  <a:pt x="195580" y="322580"/>
                  <a:pt x="139700" y="320040"/>
                </a:cubicBezTo>
                <a:close/>
              </a:path>
            </a:pathLst>
          </a:custGeom>
          <a:solidFill>
            <a:srgbClr val="0F3719"/>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p:cNvSpPr/>
          <p:nvPr/>
        </p:nvSpPr>
        <p:spPr>
          <a:xfrm rot="1723233">
            <a:off x="2585323" y="2190386"/>
            <a:ext cx="4183071" cy="492443"/>
          </a:xfrm>
          <a:prstGeom prst="rect">
            <a:avLst/>
          </a:prstGeom>
          <a:noFill/>
        </p:spPr>
        <p:txBody>
          <a:bodyPr wrap="square">
            <a:spAutoFit/>
          </a:bodyPr>
          <a:lstStyle/>
          <a:p>
            <a:pPr algn="ctr"/>
            <a:r>
              <a:rPr lang="en-US" sz="2600" b="1" dirty="0" smtClean="0">
                <a:solidFill>
                  <a:schemeClr val="bg1"/>
                </a:solidFill>
                <a:effectLst>
                  <a:outerShdw dist="50800" dir="7200000" algn="ctr" rotWithShape="0">
                    <a:schemeClr val="tx1"/>
                  </a:outerShdw>
                </a:effectLst>
              </a:rPr>
              <a:t>Canadian Boreal Forest</a:t>
            </a:r>
          </a:p>
        </p:txBody>
      </p:sp>
      <p:grpSp>
        <p:nvGrpSpPr>
          <p:cNvPr id="78" name="Group 77"/>
          <p:cNvGrpSpPr/>
          <p:nvPr/>
        </p:nvGrpSpPr>
        <p:grpSpPr>
          <a:xfrm>
            <a:off x="4648200" y="5071646"/>
            <a:ext cx="2157984" cy="1710154"/>
            <a:chOff x="4494517" y="3830195"/>
            <a:chExt cx="4898362" cy="2959918"/>
          </a:xfrm>
        </p:grpSpPr>
        <p:pic>
          <p:nvPicPr>
            <p:cNvPr id="86" name="Picture 2" descr="http://images.travelpod.com/users/twittg/rockies.994738260.peyto_lake_2.jpg"/>
            <p:cNvPicPr preferRelativeResize="0">
              <a:picLocks noChangeArrowheads="1"/>
            </p:cNvPicPr>
            <p:nvPr/>
          </p:nvPicPr>
          <p:blipFill>
            <a:blip r:embed="rId4" cstate="print"/>
            <a:srcRect/>
            <a:stretch>
              <a:fillRect/>
            </a:stretch>
          </p:blipFill>
          <p:spPr bwMode="auto">
            <a:xfrm>
              <a:off x="4494517" y="3835861"/>
              <a:ext cx="4898362" cy="2927874"/>
            </a:xfrm>
            <a:prstGeom prst="rect">
              <a:avLst/>
            </a:prstGeom>
            <a:noFill/>
            <a:ln w="25400">
              <a:solidFill>
                <a:schemeClr val="tx1"/>
              </a:solidFill>
            </a:ln>
          </p:spPr>
        </p:pic>
        <p:sp>
          <p:nvSpPr>
            <p:cNvPr id="87" name="TextBox 86"/>
            <p:cNvSpPr txBox="1"/>
            <p:nvPr/>
          </p:nvSpPr>
          <p:spPr>
            <a:xfrm>
              <a:off x="5714976" y="6310686"/>
              <a:ext cx="3327738" cy="479427"/>
            </a:xfrm>
            <a:prstGeom prst="rect">
              <a:avLst/>
            </a:prstGeom>
            <a:noFill/>
            <a:ln w="76200">
              <a:noFill/>
            </a:ln>
          </p:spPr>
          <p:txBody>
            <a:bodyPr wrap="none" rtlCol="0">
              <a:spAutoFit/>
            </a:bodyPr>
            <a:lstStyle/>
            <a:p>
              <a:r>
                <a:rPr lang="en-US" sz="1200" b="1" dirty="0" smtClean="0">
                  <a:solidFill>
                    <a:schemeClr val="bg1"/>
                  </a:solidFill>
                </a:rPr>
                <a:t>Lake Louise, Canada</a:t>
              </a:r>
            </a:p>
          </p:txBody>
        </p:sp>
        <p:sp>
          <p:nvSpPr>
            <p:cNvPr id="88" name="TextBox 87"/>
            <p:cNvSpPr txBox="1"/>
            <p:nvPr/>
          </p:nvSpPr>
          <p:spPr>
            <a:xfrm>
              <a:off x="4667482" y="3830195"/>
              <a:ext cx="4497084" cy="585966"/>
            </a:xfrm>
            <a:prstGeom prst="rect">
              <a:avLst/>
            </a:prstGeom>
            <a:noFill/>
            <a:ln w="50800">
              <a:noFill/>
            </a:ln>
          </p:spPr>
          <p:txBody>
            <a:bodyPr wrap="square" rtlCol="0">
              <a:spAutoFit/>
            </a:bodyPr>
            <a:lstStyle/>
            <a:p>
              <a:pPr algn="ctr"/>
              <a:r>
                <a:rPr lang="en-US" sz="1600" b="1" dirty="0" smtClean="0"/>
                <a:t>boreal coniferous</a:t>
              </a:r>
            </a:p>
          </p:txBody>
        </p:sp>
      </p:grpSp>
      <p:sp>
        <p:nvSpPr>
          <p:cNvPr id="89" name="Rectangle 88"/>
          <p:cNvSpPr/>
          <p:nvPr/>
        </p:nvSpPr>
        <p:spPr>
          <a:xfrm>
            <a:off x="228600" y="3008293"/>
            <a:ext cx="3505200" cy="954107"/>
          </a:xfrm>
          <a:prstGeom prst="rect">
            <a:avLst/>
          </a:prstGeom>
          <a:noFill/>
        </p:spPr>
        <p:txBody>
          <a:bodyPr wrap="square">
            <a:spAutoFit/>
          </a:bodyPr>
          <a:lstStyle/>
          <a:p>
            <a:pPr algn="ctr"/>
            <a:r>
              <a:rPr lang="en-US" sz="2800" b="1" dirty="0" smtClean="0"/>
              <a:t>Relatively stable</a:t>
            </a:r>
          </a:p>
          <a:p>
            <a:pPr algn="ctr"/>
            <a:r>
              <a:rPr lang="en-US" sz="2800" b="1" dirty="0" smtClean="0"/>
              <a:t>&amp; intact</a:t>
            </a:r>
            <a:endParaRPr lang="en-US" sz="2800" b="1" dirty="0"/>
          </a:p>
        </p:txBody>
      </p:sp>
      <p:grpSp>
        <p:nvGrpSpPr>
          <p:cNvPr id="48" name="Group 47"/>
          <p:cNvGrpSpPr/>
          <p:nvPr/>
        </p:nvGrpSpPr>
        <p:grpSpPr>
          <a:xfrm>
            <a:off x="4953000" y="3733800"/>
            <a:ext cx="3962400" cy="3072235"/>
            <a:chOff x="4494517" y="3810000"/>
            <a:chExt cx="4497084" cy="3033383"/>
          </a:xfrm>
        </p:grpSpPr>
        <p:pic>
          <p:nvPicPr>
            <p:cNvPr id="87042" name="Picture 2" descr="http://images.travelpod.com/users/twittg/rockies.994738260.peyto_lake_2.jpg"/>
            <p:cNvPicPr>
              <a:picLocks noChangeAspect="1" noChangeArrowheads="1"/>
            </p:cNvPicPr>
            <p:nvPr/>
          </p:nvPicPr>
          <p:blipFill>
            <a:blip r:embed="rId4" cstate="print"/>
            <a:srcRect/>
            <a:stretch>
              <a:fillRect/>
            </a:stretch>
          </p:blipFill>
          <p:spPr bwMode="auto">
            <a:xfrm>
              <a:off x="4494517" y="3810000"/>
              <a:ext cx="4497083" cy="2981325"/>
            </a:xfrm>
            <a:prstGeom prst="rect">
              <a:avLst/>
            </a:prstGeom>
            <a:noFill/>
            <a:ln w="50800">
              <a:solidFill>
                <a:schemeClr val="tx1"/>
              </a:solidFill>
            </a:ln>
          </p:spPr>
        </p:pic>
        <p:sp>
          <p:nvSpPr>
            <p:cNvPr id="46" name="TextBox 45"/>
            <p:cNvSpPr txBox="1"/>
            <p:nvPr/>
          </p:nvSpPr>
          <p:spPr>
            <a:xfrm>
              <a:off x="6483612" y="6443273"/>
              <a:ext cx="2319288" cy="400110"/>
            </a:xfrm>
            <a:prstGeom prst="rect">
              <a:avLst/>
            </a:prstGeom>
            <a:noFill/>
            <a:ln w="76200">
              <a:noFill/>
            </a:ln>
          </p:spPr>
          <p:txBody>
            <a:bodyPr wrap="none" rtlCol="0">
              <a:spAutoFit/>
            </a:bodyPr>
            <a:lstStyle/>
            <a:p>
              <a:r>
                <a:rPr lang="en-US" sz="2000" b="1" dirty="0" smtClean="0">
                  <a:solidFill>
                    <a:schemeClr val="bg1"/>
                  </a:solidFill>
                </a:rPr>
                <a:t>Lake Louise, Canada</a:t>
              </a:r>
            </a:p>
          </p:txBody>
        </p:sp>
        <p:sp>
          <p:nvSpPr>
            <p:cNvPr id="47" name="TextBox 46"/>
            <p:cNvSpPr txBox="1"/>
            <p:nvPr/>
          </p:nvSpPr>
          <p:spPr>
            <a:xfrm>
              <a:off x="4494517" y="3810000"/>
              <a:ext cx="4497084" cy="455827"/>
            </a:xfrm>
            <a:prstGeom prst="rect">
              <a:avLst/>
            </a:prstGeom>
            <a:noFill/>
            <a:ln w="50800">
              <a:noFill/>
            </a:ln>
          </p:spPr>
          <p:txBody>
            <a:bodyPr wrap="square" rtlCol="0">
              <a:spAutoFit/>
            </a:bodyPr>
            <a:lstStyle/>
            <a:p>
              <a:pPr algn="ctr"/>
              <a:r>
                <a:rPr lang="en-US" sz="2400" b="1" dirty="0" smtClean="0"/>
                <a:t>boreal coniferous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20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1000" fill="hold"/>
                                        <p:tgtEl>
                                          <p:spTgt spid="50"/>
                                        </p:tgtEl>
                                        <p:attrNameLst>
                                          <p:attrName>ppt_w</p:attrName>
                                        </p:attrNameLst>
                                      </p:cBhvr>
                                      <p:tavLst>
                                        <p:tav tm="0">
                                          <p:val>
                                            <p:fltVal val="0"/>
                                          </p:val>
                                        </p:tav>
                                        <p:tav tm="100000">
                                          <p:val>
                                            <p:strVal val="#ppt_w"/>
                                          </p:val>
                                        </p:tav>
                                      </p:tavLst>
                                    </p:anim>
                                    <p:anim calcmode="lin" valueType="num">
                                      <p:cBhvr>
                                        <p:cTn id="13" dur="1000" fill="hold"/>
                                        <p:tgtEl>
                                          <p:spTgt spid="50"/>
                                        </p:tgtEl>
                                        <p:attrNameLst>
                                          <p:attrName>ppt_h</p:attrName>
                                        </p:attrNameLst>
                                      </p:cBhvr>
                                      <p:tavLst>
                                        <p:tav tm="0">
                                          <p:val>
                                            <p:fltVal val="0"/>
                                          </p:val>
                                        </p:tav>
                                        <p:tav tm="100000">
                                          <p:val>
                                            <p:strVal val="#ppt_h"/>
                                          </p:val>
                                        </p:tav>
                                      </p:tavLst>
                                    </p:anim>
                                    <p:animEffect transition="in" filter="fade">
                                      <p:cBhvr>
                                        <p:cTn id="14" dur="1000"/>
                                        <p:tgtEl>
                                          <p:spTgt spid="5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10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1000" fill="hold"/>
                                        <p:tgtEl>
                                          <p:spTgt spid="48"/>
                                        </p:tgtEl>
                                      </p:cBhvr>
                                      <p:by x="50000" y="50000"/>
                                    </p:animScale>
                                  </p:childTnLst>
                                </p:cTn>
                              </p:par>
                              <p:par>
                                <p:cTn id="28" presetID="64" presetClass="path" presetSubtype="0" accel="50000" decel="50000" fill="hold" nodeType="withEffect">
                                  <p:stCondLst>
                                    <p:cond delay="0"/>
                                  </p:stCondLst>
                                  <p:childTnLst>
                                    <p:animMotion origin="layout" path="M -3.33333E-6 2.96296E-6 L -0.03333 -0.52385 " pathEditMode="relative" rAng="0" ptsTypes="AA">
                                      <p:cBhvr>
                                        <p:cTn id="29" dur="1000" fill="hold"/>
                                        <p:tgtEl>
                                          <p:spTgt spid="48"/>
                                        </p:tgtEl>
                                        <p:attrNameLst>
                                          <p:attrName>ppt_x</p:attrName>
                                          <p:attrName>ppt_y</p:attrName>
                                        </p:attrNameLst>
                                      </p:cBhvr>
                                      <p:rCtr x="-17" y="-262"/>
                                    </p:animMotion>
                                  </p:childTnLst>
                                </p:cTn>
                              </p:par>
                            </p:childTnLst>
                          </p:cTn>
                        </p:par>
                        <p:par>
                          <p:cTn id="30" fill="hold">
                            <p:stCondLst>
                              <p:cond delay="1000"/>
                            </p:stCondLst>
                            <p:childTnLst>
                              <p:par>
                                <p:cTn id="31" presetID="53" presetClass="entr" presetSubtype="0" fill="hold" grpId="0" nodeType="afterEffect">
                                  <p:stCondLst>
                                    <p:cond delay="0"/>
                                  </p:stCondLst>
                                  <p:childTnLst>
                                    <p:set>
                                      <p:cBhvr>
                                        <p:cTn id="32" dur="1" fill="hold">
                                          <p:stCondLst>
                                            <p:cond delay="0"/>
                                          </p:stCondLst>
                                        </p:cTn>
                                        <p:tgtEl>
                                          <p:spTgt spid="84"/>
                                        </p:tgtEl>
                                        <p:attrNameLst>
                                          <p:attrName>style.visibility</p:attrName>
                                        </p:attrNameLst>
                                      </p:cBhvr>
                                      <p:to>
                                        <p:strVal val="visible"/>
                                      </p:to>
                                    </p:set>
                                    <p:anim calcmode="lin" valueType="num">
                                      <p:cBhvr>
                                        <p:cTn id="33" dur="1000" fill="hold"/>
                                        <p:tgtEl>
                                          <p:spTgt spid="84"/>
                                        </p:tgtEl>
                                        <p:attrNameLst>
                                          <p:attrName>ppt_w</p:attrName>
                                        </p:attrNameLst>
                                      </p:cBhvr>
                                      <p:tavLst>
                                        <p:tav tm="0">
                                          <p:val>
                                            <p:fltVal val="0"/>
                                          </p:val>
                                        </p:tav>
                                        <p:tav tm="100000">
                                          <p:val>
                                            <p:strVal val="#ppt_w"/>
                                          </p:val>
                                        </p:tav>
                                      </p:tavLst>
                                    </p:anim>
                                    <p:anim calcmode="lin" valueType="num">
                                      <p:cBhvr>
                                        <p:cTn id="34" dur="1000" fill="hold"/>
                                        <p:tgtEl>
                                          <p:spTgt spid="84"/>
                                        </p:tgtEl>
                                        <p:attrNameLst>
                                          <p:attrName>ppt_h</p:attrName>
                                        </p:attrNameLst>
                                      </p:cBhvr>
                                      <p:tavLst>
                                        <p:tav tm="0">
                                          <p:val>
                                            <p:fltVal val="0"/>
                                          </p:val>
                                        </p:tav>
                                        <p:tav tm="100000">
                                          <p:val>
                                            <p:strVal val="#ppt_h"/>
                                          </p:val>
                                        </p:tav>
                                      </p:tavLst>
                                    </p:anim>
                                    <p:animEffect transition="in" filter="fade">
                                      <p:cBhvr>
                                        <p:cTn id="35" dur="1000"/>
                                        <p:tgtEl>
                                          <p:spTgt spid="84"/>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wipe(up)">
                                      <p:cBhvr>
                                        <p:cTn id="39" dur="1000"/>
                                        <p:tgtEl>
                                          <p:spTgt spid="8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80"/>
                                        </p:tgtEl>
                                        <p:attrNameLst>
                                          <p:attrName>style.visibility</p:attrName>
                                        </p:attrNameLst>
                                      </p:cBhvr>
                                      <p:to>
                                        <p:strVal val="visible"/>
                                      </p:to>
                                    </p:set>
                                    <p:anim calcmode="lin" valueType="num">
                                      <p:cBhvr>
                                        <p:cTn id="44" dur="1000" fill="hold"/>
                                        <p:tgtEl>
                                          <p:spTgt spid="80"/>
                                        </p:tgtEl>
                                        <p:attrNameLst>
                                          <p:attrName>ppt_w</p:attrName>
                                        </p:attrNameLst>
                                      </p:cBhvr>
                                      <p:tavLst>
                                        <p:tav tm="0">
                                          <p:val>
                                            <p:fltVal val="0"/>
                                          </p:val>
                                        </p:tav>
                                        <p:tav tm="100000">
                                          <p:val>
                                            <p:strVal val="#ppt_w"/>
                                          </p:val>
                                        </p:tav>
                                      </p:tavLst>
                                    </p:anim>
                                    <p:anim calcmode="lin" valueType="num">
                                      <p:cBhvr>
                                        <p:cTn id="45" dur="1000" fill="hold"/>
                                        <p:tgtEl>
                                          <p:spTgt spid="80"/>
                                        </p:tgtEl>
                                        <p:attrNameLst>
                                          <p:attrName>ppt_h</p:attrName>
                                        </p:attrNameLst>
                                      </p:cBhvr>
                                      <p:tavLst>
                                        <p:tav tm="0">
                                          <p:val>
                                            <p:fltVal val="0"/>
                                          </p:val>
                                        </p:tav>
                                        <p:tav tm="100000">
                                          <p:val>
                                            <p:strVal val="#ppt_h"/>
                                          </p:val>
                                        </p:tav>
                                      </p:tavLst>
                                    </p:anim>
                                    <p:animEffect transition="in" filter="fade">
                                      <p:cBhvr>
                                        <p:cTn id="46" dur="1000"/>
                                        <p:tgtEl>
                                          <p:spTgt spid="80"/>
                                        </p:tgtEl>
                                      </p:cBhvr>
                                    </p:animEffect>
                                  </p:childTnLst>
                                </p:cTn>
                              </p:par>
                              <p:par>
                                <p:cTn id="47" presetID="10" presetClass="exit" presetSubtype="0" fill="hold" grpId="1" nodeType="withEffect">
                                  <p:stCondLst>
                                    <p:cond delay="0"/>
                                  </p:stCondLst>
                                  <p:childTnLst>
                                    <p:animEffect transition="out" filter="fade">
                                      <p:cBhvr>
                                        <p:cTn id="48" dur="1000"/>
                                        <p:tgtEl>
                                          <p:spTgt spid="84"/>
                                        </p:tgtEl>
                                      </p:cBhvr>
                                    </p:animEffect>
                                    <p:set>
                                      <p:cBhvr>
                                        <p:cTn id="49" dur="1" fill="hold">
                                          <p:stCondLst>
                                            <p:cond delay="999"/>
                                          </p:stCondLst>
                                        </p:cTn>
                                        <p:tgtEl>
                                          <p:spTgt spid="8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00"/>
                                        <p:tgtEl>
                                          <p:spTgt spid="85"/>
                                        </p:tgtEl>
                                      </p:cBhvr>
                                    </p:animEffect>
                                    <p:set>
                                      <p:cBhvr>
                                        <p:cTn id="52" dur="1" fill="hold">
                                          <p:stCondLst>
                                            <p:cond delay="999"/>
                                          </p:stCondLst>
                                        </p:cTn>
                                        <p:tgtEl>
                                          <p:spTgt spid="8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1000"/>
                                        <p:tgtEl>
                                          <p:spTgt spid="67"/>
                                        </p:tgtEl>
                                      </p:cBhvr>
                                    </p:animEffect>
                                    <p:set>
                                      <p:cBhvr>
                                        <p:cTn id="57" dur="1" fill="hold">
                                          <p:stCondLst>
                                            <p:cond delay="999"/>
                                          </p:stCondLst>
                                        </p:cTn>
                                        <p:tgtEl>
                                          <p:spTgt spid="67"/>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1000"/>
                                        <p:tgtEl>
                                          <p:spTgt spid="89"/>
                                        </p:tgtEl>
                                      </p:cBhvr>
                                    </p:animEffect>
                                    <p:set>
                                      <p:cBhvr>
                                        <p:cTn id="60" dur="1" fill="hold">
                                          <p:stCondLst>
                                            <p:cond delay="999"/>
                                          </p:stCondLst>
                                        </p:cTn>
                                        <p:tgtEl>
                                          <p:spTgt spid="89"/>
                                        </p:tgtEl>
                                        <p:attrNameLst>
                                          <p:attrName>style.visibility</p:attrName>
                                        </p:attrNameLst>
                                      </p:cBhvr>
                                      <p:to>
                                        <p:strVal val="hidden"/>
                                      </p:to>
                                    </p:set>
                                  </p:childTnLst>
                                </p:cTn>
                              </p:par>
                            </p:childTnLst>
                          </p:cTn>
                        </p:par>
                        <p:par>
                          <p:cTn id="61" fill="hold">
                            <p:stCondLst>
                              <p:cond delay="1000"/>
                            </p:stCondLst>
                            <p:childTnLst>
                              <p:par>
                                <p:cTn id="62" presetID="42" presetClass="path" presetSubtype="0" accel="50000" decel="50000" fill="hold" nodeType="afterEffect">
                                  <p:stCondLst>
                                    <p:cond delay="0"/>
                                  </p:stCondLst>
                                  <p:childTnLst>
                                    <p:animMotion origin="layout" path="M -0.03333 -0.52385 L -0.13333 0.07615 " pathEditMode="relative" rAng="0" ptsTypes="AA">
                                      <p:cBhvr>
                                        <p:cTn id="63" dur="1000" fill="hold"/>
                                        <p:tgtEl>
                                          <p:spTgt spid="48"/>
                                        </p:tgtEl>
                                        <p:attrNameLst>
                                          <p:attrName>ppt_x</p:attrName>
                                          <p:attrName>ppt_y</p:attrName>
                                        </p:attrNameLst>
                                      </p:cBhvr>
                                      <p:rCtr x="-50" y="300"/>
                                    </p:animMotion>
                                  </p:childTnLst>
                                </p:cTn>
                              </p:par>
                              <p:par>
                                <p:cTn id="64" presetID="10" presetClass="entr" presetSubtype="0" fill="hold" nodeType="withEffect">
                                  <p:stCondLst>
                                    <p:cond delay="50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childTnLst>
                                </p:cTn>
                              </p:par>
                              <p:par>
                                <p:cTn id="67" presetID="10" presetClass="exit" presetSubtype="0" fill="hold" nodeType="withEffect">
                                  <p:stCondLst>
                                    <p:cond delay="500"/>
                                  </p:stCondLst>
                                  <p:childTnLst>
                                    <p:animEffect transition="out" filter="fade">
                                      <p:cBhvr>
                                        <p:cTn id="68" dur="1000"/>
                                        <p:tgtEl>
                                          <p:spTgt spid="48"/>
                                        </p:tgtEl>
                                      </p:cBhvr>
                                    </p:animEffect>
                                    <p:set>
                                      <p:cBhvr>
                                        <p:cTn id="69" dur="1" fill="hold">
                                          <p:stCondLst>
                                            <p:cond delay="9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84" grpId="0"/>
      <p:bldP spid="84" grpId="1"/>
      <p:bldP spid="80" grpId="0" animBg="1"/>
      <p:bldP spid="85" grpId="0" animBg="1"/>
      <p:bldP spid="85" grpId="1" animBg="1"/>
      <p:bldP spid="50" grpId="0"/>
      <p:bldP spid="89" grpId="0"/>
      <p:bldP spid="89"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0" y="0"/>
            <a:ext cx="9144000" cy="762000"/>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North American Forests</a:t>
            </a:r>
          </a:p>
        </p:txBody>
      </p:sp>
      <p:grpSp>
        <p:nvGrpSpPr>
          <p:cNvPr id="2" name="Group 8"/>
          <p:cNvGrpSpPr/>
          <p:nvPr/>
        </p:nvGrpSpPr>
        <p:grpSpPr>
          <a:xfrm>
            <a:off x="198120" y="766556"/>
            <a:ext cx="8793480" cy="6035040"/>
            <a:chOff x="152400" y="772652"/>
            <a:chExt cx="8793480" cy="6035040"/>
          </a:xfrm>
        </p:grpSpPr>
        <p:grpSp>
          <p:nvGrpSpPr>
            <p:cNvPr id="3" name="Group 6"/>
            <p:cNvGrpSpPr/>
            <p:nvPr/>
          </p:nvGrpSpPr>
          <p:grpSpPr>
            <a:xfrm>
              <a:off x="152400" y="772652"/>
              <a:ext cx="8793480" cy="6035040"/>
              <a:chOff x="0" y="838200"/>
              <a:chExt cx="8793480" cy="6035040"/>
            </a:xfrm>
          </p:grpSpPr>
          <p:pic>
            <p:nvPicPr>
              <p:cNvPr id="14" name="Picture 2" descr="http://www.worldbiomes.com/pics/biomapf.jpg"/>
              <p:cNvPicPr>
                <a:picLocks noChangeAspect="1" noChangeArrowheads="1"/>
              </p:cNvPicPr>
              <p:nvPr/>
            </p:nvPicPr>
            <p:blipFill>
              <a:blip r:embed="rId2" cstate="print"/>
              <a:srcRect t="13931" r="67560" b="46269"/>
              <a:stretch>
                <a:fillRect/>
              </a:stretch>
            </p:blipFill>
            <p:spPr bwMode="auto">
              <a:xfrm>
                <a:off x="0" y="842788"/>
                <a:ext cx="8763000" cy="6030452"/>
              </a:xfrm>
              <a:prstGeom prst="rect">
                <a:avLst/>
              </a:prstGeom>
              <a:noFill/>
              <a:ln w="50800">
                <a:solidFill>
                  <a:schemeClr val="tx1"/>
                </a:solidFill>
              </a:ln>
            </p:spPr>
          </p:pic>
          <p:sp>
            <p:nvSpPr>
              <p:cNvPr id="15" name="Freeform 2"/>
              <p:cNvSpPr/>
              <p:nvPr/>
            </p:nvSpPr>
            <p:spPr>
              <a:xfrm>
                <a:off x="624840" y="2385060"/>
                <a:ext cx="4724400" cy="4472940"/>
              </a:xfrm>
              <a:custGeom>
                <a:avLst/>
                <a:gdLst>
                  <a:gd name="connsiteX0" fmla="*/ 0 w 4724400"/>
                  <a:gd name="connsiteY0" fmla="*/ 769620 h 4472940"/>
                  <a:gd name="connsiteX1" fmla="*/ 91440 w 4724400"/>
                  <a:gd name="connsiteY1" fmla="*/ 769620 h 4472940"/>
                  <a:gd name="connsiteX2" fmla="*/ 396240 w 4724400"/>
                  <a:gd name="connsiteY2" fmla="*/ 556260 h 4472940"/>
                  <a:gd name="connsiteX3" fmla="*/ 777240 w 4724400"/>
                  <a:gd name="connsiteY3" fmla="*/ 281940 h 4472940"/>
                  <a:gd name="connsiteX4" fmla="*/ 929640 w 4724400"/>
                  <a:gd name="connsiteY4" fmla="*/ 190500 h 4472940"/>
                  <a:gd name="connsiteX5" fmla="*/ 1127760 w 4724400"/>
                  <a:gd name="connsiteY5" fmla="*/ 38100 h 4472940"/>
                  <a:gd name="connsiteX6" fmla="*/ 1341120 w 4724400"/>
                  <a:gd name="connsiteY6" fmla="*/ 22860 h 4472940"/>
                  <a:gd name="connsiteX7" fmla="*/ 1783080 w 4724400"/>
                  <a:gd name="connsiteY7" fmla="*/ 175260 h 4472940"/>
                  <a:gd name="connsiteX8" fmla="*/ 1981200 w 4724400"/>
                  <a:gd name="connsiteY8" fmla="*/ 281940 h 4472940"/>
                  <a:gd name="connsiteX9" fmla="*/ 2072640 w 4724400"/>
                  <a:gd name="connsiteY9" fmla="*/ 297180 h 4472940"/>
                  <a:gd name="connsiteX10" fmla="*/ 2148840 w 4724400"/>
                  <a:gd name="connsiteY10" fmla="*/ 297180 h 4472940"/>
                  <a:gd name="connsiteX11" fmla="*/ 2225040 w 4724400"/>
                  <a:gd name="connsiteY11" fmla="*/ 434340 h 4472940"/>
                  <a:gd name="connsiteX12" fmla="*/ 2362200 w 4724400"/>
                  <a:gd name="connsiteY12" fmla="*/ 525780 h 4472940"/>
                  <a:gd name="connsiteX13" fmla="*/ 2423160 w 4724400"/>
                  <a:gd name="connsiteY13" fmla="*/ 739140 h 4472940"/>
                  <a:gd name="connsiteX14" fmla="*/ 2484120 w 4724400"/>
                  <a:gd name="connsiteY14" fmla="*/ 906780 h 4472940"/>
                  <a:gd name="connsiteX15" fmla="*/ 2575560 w 4724400"/>
                  <a:gd name="connsiteY15" fmla="*/ 982980 h 4472940"/>
                  <a:gd name="connsiteX16" fmla="*/ 2590800 w 4724400"/>
                  <a:gd name="connsiteY16" fmla="*/ 1165860 h 4472940"/>
                  <a:gd name="connsiteX17" fmla="*/ 2819400 w 4724400"/>
                  <a:gd name="connsiteY17" fmla="*/ 1363980 h 4472940"/>
                  <a:gd name="connsiteX18" fmla="*/ 2819400 w 4724400"/>
                  <a:gd name="connsiteY18" fmla="*/ 1775460 h 4472940"/>
                  <a:gd name="connsiteX19" fmla="*/ 2788920 w 4724400"/>
                  <a:gd name="connsiteY19" fmla="*/ 1973580 h 4472940"/>
                  <a:gd name="connsiteX20" fmla="*/ 2895600 w 4724400"/>
                  <a:gd name="connsiteY20" fmla="*/ 2308860 h 4472940"/>
                  <a:gd name="connsiteX21" fmla="*/ 2956560 w 4724400"/>
                  <a:gd name="connsiteY21" fmla="*/ 2522220 h 4472940"/>
                  <a:gd name="connsiteX22" fmla="*/ 3017520 w 4724400"/>
                  <a:gd name="connsiteY22" fmla="*/ 2735580 h 4472940"/>
                  <a:gd name="connsiteX23" fmla="*/ 3230880 w 4724400"/>
                  <a:gd name="connsiteY23" fmla="*/ 2811780 h 4472940"/>
                  <a:gd name="connsiteX24" fmla="*/ 3413760 w 4724400"/>
                  <a:gd name="connsiteY24" fmla="*/ 2903220 h 4472940"/>
                  <a:gd name="connsiteX25" fmla="*/ 3444240 w 4724400"/>
                  <a:gd name="connsiteY25" fmla="*/ 3055620 h 4472940"/>
                  <a:gd name="connsiteX26" fmla="*/ 3459480 w 4724400"/>
                  <a:gd name="connsiteY26" fmla="*/ 3208020 h 4472940"/>
                  <a:gd name="connsiteX27" fmla="*/ 3459480 w 4724400"/>
                  <a:gd name="connsiteY27" fmla="*/ 3421380 h 4472940"/>
                  <a:gd name="connsiteX28" fmla="*/ 3596640 w 4724400"/>
                  <a:gd name="connsiteY28" fmla="*/ 3497580 h 4472940"/>
                  <a:gd name="connsiteX29" fmla="*/ 3688080 w 4724400"/>
                  <a:gd name="connsiteY29" fmla="*/ 3680460 h 4472940"/>
                  <a:gd name="connsiteX30" fmla="*/ 3810000 w 4724400"/>
                  <a:gd name="connsiteY30" fmla="*/ 3848100 h 4472940"/>
                  <a:gd name="connsiteX31" fmla="*/ 3947160 w 4724400"/>
                  <a:gd name="connsiteY31" fmla="*/ 3771900 h 4472940"/>
                  <a:gd name="connsiteX32" fmla="*/ 3901440 w 4724400"/>
                  <a:gd name="connsiteY32" fmla="*/ 3604260 h 4472940"/>
                  <a:gd name="connsiteX33" fmla="*/ 3840480 w 4724400"/>
                  <a:gd name="connsiteY33" fmla="*/ 3482340 h 4472940"/>
                  <a:gd name="connsiteX34" fmla="*/ 3810000 w 4724400"/>
                  <a:gd name="connsiteY34" fmla="*/ 3360420 h 4472940"/>
                  <a:gd name="connsiteX35" fmla="*/ 3916680 w 4724400"/>
                  <a:gd name="connsiteY35" fmla="*/ 3573780 h 4472940"/>
                  <a:gd name="connsiteX36" fmla="*/ 4053840 w 4724400"/>
                  <a:gd name="connsiteY36" fmla="*/ 3771900 h 4472940"/>
                  <a:gd name="connsiteX37" fmla="*/ 4191000 w 4724400"/>
                  <a:gd name="connsiteY37" fmla="*/ 3924300 h 4472940"/>
                  <a:gd name="connsiteX38" fmla="*/ 4130040 w 4724400"/>
                  <a:gd name="connsiteY38" fmla="*/ 4076700 h 4472940"/>
                  <a:gd name="connsiteX39" fmla="*/ 4328160 w 4724400"/>
                  <a:gd name="connsiteY39" fmla="*/ 4213860 h 4472940"/>
                  <a:gd name="connsiteX40" fmla="*/ 4648200 w 4724400"/>
                  <a:gd name="connsiteY40" fmla="*/ 4381500 h 4472940"/>
                  <a:gd name="connsiteX41" fmla="*/ 4724400 w 4724400"/>
                  <a:gd name="connsiteY41" fmla="*/ 4472940 h 447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24400" h="4472940">
                    <a:moveTo>
                      <a:pt x="0" y="769620"/>
                    </a:moveTo>
                    <a:cubicBezTo>
                      <a:pt x="12700" y="787400"/>
                      <a:pt x="25400" y="805180"/>
                      <a:pt x="91440" y="769620"/>
                    </a:cubicBezTo>
                    <a:cubicBezTo>
                      <a:pt x="157480" y="734060"/>
                      <a:pt x="396240" y="556260"/>
                      <a:pt x="396240" y="556260"/>
                    </a:cubicBezTo>
                    <a:cubicBezTo>
                      <a:pt x="510540" y="474980"/>
                      <a:pt x="688340" y="342900"/>
                      <a:pt x="777240" y="281940"/>
                    </a:cubicBezTo>
                    <a:cubicBezTo>
                      <a:pt x="866140" y="220980"/>
                      <a:pt x="871220" y="231140"/>
                      <a:pt x="929640" y="190500"/>
                    </a:cubicBezTo>
                    <a:cubicBezTo>
                      <a:pt x="988060" y="149860"/>
                      <a:pt x="1059180" y="66040"/>
                      <a:pt x="1127760" y="38100"/>
                    </a:cubicBezTo>
                    <a:cubicBezTo>
                      <a:pt x="1196340" y="10160"/>
                      <a:pt x="1231900" y="0"/>
                      <a:pt x="1341120" y="22860"/>
                    </a:cubicBezTo>
                    <a:cubicBezTo>
                      <a:pt x="1450340" y="45720"/>
                      <a:pt x="1676400" y="132080"/>
                      <a:pt x="1783080" y="175260"/>
                    </a:cubicBezTo>
                    <a:cubicBezTo>
                      <a:pt x="1889760" y="218440"/>
                      <a:pt x="1932940" y="261620"/>
                      <a:pt x="1981200" y="281940"/>
                    </a:cubicBezTo>
                    <a:cubicBezTo>
                      <a:pt x="2029460" y="302260"/>
                      <a:pt x="2044700" y="294640"/>
                      <a:pt x="2072640" y="297180"/>
                    </a:cubicBezTo>
                    <a:cubicBezTo>
                      <a:pt x="2100580" y="299720"/>
                      <a:pt x="2123440" y="274320"/>
                      <a:pt x="2148840" y="297180"/>
                    </a:cubicBezTo>
                    <a:cubicBezTo>
                      <a:pt x="2174240" y="320040"/>
                      <a:pt x="2189480" y="396240"/>
                      <a:pt x="2225040" y="434340"/>
                    </a:cubicBezTo>
                    <a:cubicBezTo>
                      <a:pt x="2260600" y="472440"/>
                      <a:pt x="2329180" y="474980"/>
                      <a:pt x="2362200" y="525780"/>
                    </a:cubicBezTo>
                    <a:cubicBezTo>
                      <a:pt x="2395220" y="576580"/>
                      <a:pt x="2402840" y="675640"/>
                      <a:pt x="2423160" y="739140"/>
                    </a:cubicBezTo>
                    <a:cubicBezTo>
                      <a:pt x="2443480" y="802640"/>
                      <a:pt x="2458720" y="866140"/>
                      <a:pt x="2484120" y="906780"/>
                    </a:cubicBezTo>
                    <a:cubicBezTo>
                      <a:pt x="2509520" y="947420"/>
                      <a:pt x="2557780" y="939800"/>
                      <a:pt x="2575560" y="982980"/>
                    </a:cubicBezTo>
                    <a:cubicBezTo>
                      <a:pt x="2593340" y="1026160"/>
                      <a:pt x="2550160" y="1102360"/>
                      <a:pt x="2590800" y="1165860"/>
                    </a:cubicBezTo>
                    <a:cubicBezTo>
                      <a:pt x="2631440" y="1229360"/>
                      <a:pt x="2781300" y="1262380"/>
                      <a:pt x="2819400" y="1363980"/>
                    </a:cubicBezTo>
                    <a:cubicBezTo>
                      <a:pt x="2857500" y="1465580"/>
                      <a:pt x="2824480" y="1673860"/>
                      <a:pt x="2819400" y="1775460"/>
                    </a:cubicBezTo>
                    <a:cubicBezTo>
                      <a:pt x="2814320" y="1877060"/>
                      <a:pt x="2776220" y="1884680"/>
                      <a:pt x="2788920" y="1973580"/>
                    </a:cubicBezTo>
                    <a:cubicBezTo>
                      <a:pt x="2801620" y="2062480"/>
                      <a:pt x="2867660" y="2217420"/>
                      <a:pt x="2895600" y="2308860"/>
                    </a:cubicBezTo>
                    <a:cubicBezTo>
                      <a:pt x="2923540" y="2400300"/>
                      <a:pt x="2956560" y="2522220"/>
                      <a:pt x="2956560" y="2522220"/>
                    </a:cubicBezTo>
                    <a:cubicBezTo>
                      <a:pt x="2976880" y="2593340"/>
                      <a:pt x="2971800" y="2687320"/>
                      <a:pt x="3017520" y="2735580"/>
                    </a:cubicBezTo>
                    <a:cubicBezTo>
                      <a:pt x="3063240" y="2783840"/>
                      <a:pt x="3164840" y="2783840"/>
                      <a:pt x="3230880" y="2811780"/>
                    </a:cubicBezTo>
                    <a:cubicBezTo>
                      <a:pt x="3296920" y="2839720"/>
                      <a:pt x="3378200" y="2862580"/>
                      <a:pt x="3413760" y="2903220"/>
                    </a:cubicBezTo>
                    <a:cubicBezTo>
                      <a:pt x="3449320" y="2943860"/>
                      <a:pt x="3436620" y="3004820"/>
                      <a:pt x="3444240" y="3055620"/>
                    </a:cubicBezTo>
                    <a:cubicBezTo>
                      <a:pt x="3451860" y="3106420"/>
                      <a:pt x="3456940" y="3147060"/>
                      <a:pt x="3459480" y="3208020"/>
                    </a:cubicBezTo>
                    <a:cubicBezTo>
                      <a:pt x="3462020" y="3268980"/>
                      <a:pt x="3436620" y="3373120"/>
                      <a:pt x="3459480" y="3421380"/>
                    </a:cubicBezTo>
                    <a:cubicBezTo>
                      <a:pt x="3482340" y="3469640"/>
                      <a:pt x="3558540" y="3454400"/>
                      <a:pt x="3596640" y="3497580"/>
                    </a:cubicBezTo>
                    <a:cubicBezTo>
                      <a:pt x="3634740" y="3540760"/>
                      <a:pt x="3652520" y="3622040"/>
                      <a:pt x="3688080" y="3680460"/>
                    </a:cubicBezTo>
                    <a:cubicBezTo>
                      <a:pt x="3723640" y="3738880"/>
                      <a:pt x="3766820" y="3832860"/>
                      <a:pt x="3810000" y="3848100"/>
                    </a:cubicBezTo>
                    <a:cubicBezTo>
                      <a:pt x="3853180" y="3863340"/>
                      <a:pt x="3931920" y="3812540"/>
                      <a:pt x="3947160" y="3771900"/>
                    </a:cubicBezTo>
                    <a:cubicBezTo>
                      <a:pt x="3962400" y="3731260"/>
                      <a:pt x="3919220" y="3652520"/>
                      <a:pt x="3901440" y="3604260"/>
                    </a:cubicBezTo>
                    <a:cubicBezTo>
                      <a:pt x="3883660" y="3556000"/>
                      <a:pt x="3855720" y="3522980"/>
                      <a:pt x="3840480" y="3482340"/>
                    </a:cubicBezTo>
                    <a:cubicBezTo>
                      <a:pt x="3825240" y="3441700"/>
                      <a:pt x="3797300" y="3345180"/>
                      <a:pt x="3810000" y="3360420"/>
                    </a:cubicBezTo>
                    <a:cubicBezTo>
                      <a:pt x="3822700" y="3375660"/>
                      <a:pt x="3876040" y="3505200"/>
                      <a:pt x="3916680" y="3573780"/>
                    </a:cubicBezTo>
                    <a:cubicBezTo>
                      <a:pt x="3957320" y="3642360"/>
                      <a:pt x="4008120" y="3713480"/>
                      <a:pt x="4053840" y="3771900"/>
                    </a:cubicBezTo>
                    <a:cubicBezTo>
                      <a:pt x="4099560" y="3830320"/>
                      <a:pt x="4178300" y="3873500"/>
                      <a:pt x="4191000" y="3924300"/>
                    </a:cubicBezTo>
                    <a:cubicBezTo>
                      <a:pt x="4203700" y="3975100"/>
                      <a:pt x="4107180" y="4028440"/>
                      <a:pt x="4130040" y="4076700"/>
                    </a:cubicBezTo>
                    <a:cubicBezTo>
                      <a:pt x="4152900" y="4124960"/>
                      <a:pt x="4241800" y="4163060"/>
                      <a:pt x="4328160" y="4213860"/>
                    </a:cubicBezTo>
                    <a:cubicBezTo>
                      <a:pt x="4414520" y="4264660"/>
                      <a:pt x="4582160" y="4338320"/>
                      <a:pt x="4648200" y="4381500"/>
                    </a:cubicBezTo>
                    <a:cubicBezTo>
                      <a:pt x="4714240" y="4424680"/>
                      <a:pt x="4721860" y="4467860"/>
                      <a:pt x="4724400" y="447294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3"/>
              <p:cNvSpPr/>
              <p:nvPr/>
            </p:nvSpPr>
            <p:spPr>
              <a:xfrm>
                <a:off x="256540" y="838200"/>
                <a:ext cx="3863340" cy="2331720"/>
              </a:xfrm>
              <a:custGeom>
                <a:avLst/>
                <a:gdLst>
                  <a:gd name="connsiteX0" fmla="*/ 459740 w 3863340"/>
                  <a:gd name="connsiteY0" fmla="*/ 2331720 h 2331720"/>
                  <a:gd name="connsiteX1" fmla="*/ 307340 w 3863340"/>
                  <a:gd name="connsiteY1" fmla="*/ 2270760 h 2331720"/>
                  <a:gd name="connsiteX2" fmla="*/ 337820 w 3863340"/>
                  <a:gd name="connsiteY2" fmla="*/ 2179320 h 2331720"/>
                  <a:gd name="connsiteX3" fmla="*/ 642620 w 3863340"/>
                  <a:gd name="connsiteY3" fmla="*/ 2011680 h 2331720"/>
                  <a:gd name="connsiteX4" fmla="*/ 779780 w 3863340"/>
                  <a:gd name="connsiteY4" fmla="*/ 1920240 h 2331720"/>
                  <a:gd name="connsiteX5" fmla="*/ 612140 w 3863340"/>
                  <a:gd name="connsiteY5" fmla="*/ 1798320 h 2331720"/>
                  <a:gd name="connsiteX6" fmla="*/ 429260 w 3863340"/>
                  <a:gd name="connsiteY6" fmla="*/ 1676400 h 2331720"/>
                  <a:gd name="connsiteX7" fmla="*/ 292100 w 3863340"/>
                  <a:gd name="connsiteY7" fmla="*/ 1600200 h 2331720"/>
                  <a:gd name="connsiteX8" fmla="*/ 154940 w 3863340"/>
                  <a:gd name="connsiteY8" fmla="*/ 1402080 h 2331720"/>
                  <a:gd name="connsiteX9" fmla="*/ 246380 w 3863340"/>
                  <a:gd name="connsiteY9" fmla="*/ 1280160 h 2331720"/>
                  <a:gd name="connsiteX10" fmla="*/ 444500 w 3863340"/>
                  <a:gd name="connsiteY10" fmla="*/ 1127760 h 2331720"/>
                  <a:gd name="connsiteX11" fmla="*/ 307340 w 3863340"/>
                  <a:gd name="connsiteY11" fmla="*/ 1066800 h 2331720"/>
                  <a:gd name="connsiteX12" fmla="*/ 93980 w 3863340"/>
                  <a:gd name="connsiteY12" fmla="*/ 960120 h 2331720"/>
                  <a:gd name="connsiteX13" fmla="*/ 17780 w 3863340"/>
                  <a:gd name="connsiteY13" fmla="*/ 883920 h 2331720"/>
                  <a:gd name="connsiteX14" fmla="*/ 200660 w 3863340"/>
                  <a:gd name="connsiteY14" fmla="*/ 838200 h 2331720"/>
                  <a:gd name="connsiteX15" fmla="*/ 353060 w 3863340"/>
                  <a:gd name="connsiteY15" fmla="*/ 746760 h 2331720"/>
                  <a:gd name="connsiteX16" fmla="*/ 353060 w 3863340"/>
                  <a:gd name="connsiteY16" fmla="*/ 701040 h 2331720"/>
                  <a:gd name="connsiteX17" fmla="*/ 200660 w 3863340"/>
                  <a:gd name="connsiteY17" fmla="*/ 609600 h 2331720"/>
                  <a:gd name="connsiteX18" fmla="*/ 261620 w 3863340"/>
                  <a:gd name="connsiteY18" fmla="*/ 441960 h 2331720"/>
                  <a:gd name="connsiteX19" fmla="*/ 444500 w 3863340"/>
                  <a:gd name="connsiteY19" fmla="*/ 396240 h 2331720"/>
                  <a:gd name="connsiteX20" fmla="*/ 673100 w 3863340"/>
                  <a:gd name="connsiteY20" fmla="*/ 228600 h 2331720"/>
                  <a:gd name="connsiteX21" fmla="*/ 810260 w 3863340"/>
                  <a:gd name="connsiteY21" fmla="*/ 228600 h 2331720"/>
                  <a:gd name="connsiteX22" fmla="*/ 1008380 w 3863340"/>
                  <a:gd name="connsiteY22" fmla="*/ 121920 h 2331720"/>
                  <a:gd name="connsiteX23" fmla="*/ 1191260 w 3863340"/>
                  <a:gd name="connsiteY23" fmla="*/ 213360 h 2331720"/>
                  <a:gd name="connsiteX24" fmla="*/ 1252220 w 3863340"/>
                  <a:gd name="connsiteY24" fmla="*/ 289560 h 2331720"/>
                  <a:gd name="connsiteX25" fmla="*/ 1435100 w 3863340"/>
                  <a:gd name="connsiteY25" fmla="*/ 304800 h 2331720"/>
                  <a:gd name="connsiteX26" fmla="*/ 1861820 w 3863340"/>
                  <a:gd name="connsiteY26" fmla="*/ 320040 h 2331720"/>
                  <a:gd name="connsiteX27" fmla="*/ 2197100 w 3863340"/>
                  <a:gd name="connsiteY27" fmla="*/ 411480 h 2331720"/>
                  <a:gd name="connsiteX28" fmla="*/ 2288540 w 3863340"/>
                  <a:gd name="connsiteY28" fmla="*/ 457200 h 2331720"/>
                  <a:gd name="connsiteX29" fmla="*/ 2471420 w 3863340"/>
                  <a:gd name="connsiteY29" fmla="*/ 381000 h 2331720"/>
                  <a:gd name="connsiteX30" fmla="*/ 2684780 w 3863340"/>
                  <a:gd name="connsiteY30" fmla="*/ 396240 h 2331720"/>
                  <a:gd name="connsiteX31" fmla="*/ 2821940 w 3863340"/>
                  <a:gd name="connsiteY31" fmla="*/ 304800 h 2331720"/>
                  <a:gd name="connsiteX32" fmla="*/ 2913380 w 3863340"/>
                  <a:gd name="connsiteY32" fmla="*/ 350520 h 2331720"/>
                  <a:gd name="connsiteX33" fmla="*/ 3050540 w 3863340"/>
                  <a:gd name="connsiteY33" fmla="*/ 304800 h 2331720"/>
                  <a:gd name="connsiteX34" fmla="*/ 3279140 w 3863340"/>
                  <a:gd name="connsiteY34" fmla="*/ 365760 h 2331720"/>
                  <a:gd name="connsiteX35" fmla="*/ 3568700 w 3863340"/>
                  <a:gd name="connsiteY35" fmla="*/ 411480 h 2331720"/>
                  <a:gd name="connsiteX36" fmla="*/ 3782060 w 3863340"/>
                  <a:gd name="connsiteY36" fmla="*/ 487680 h 2331720"/>
                  <a:gd name="connsiteX37" fmla="*/ 3858260 w 3863340"/>
                  <a:gd name="connsiteY37" fmla="*/ 441960 h 2331720"/>
                  <a:gd name="connsiteX38" fmla="*/ 3812540 w 3863340"/>
                  <a:gd name="connsiteY38" fmla="*/ 259080 h 2331720"/>
                  <a:gd name="connsiteX39" fmla="*/ 3553460 w 3863340"/>
                  <a:gd name="connsiteY39" fmla="*/ 152400 h 2331720"/>
                  <a:gd name="connsiteX40" fmla="*/ 3477260 w 3863340"/>
                  <a:gd name="connsiteY40" fmla="*/ 274320 h 2331720"/>
                  <a:gd name="connsiteX41" fmla="*/ 3340100 w 3863340"/>
                  <a:gd name="connsiteY41" fmla="*/ 228600 h 2331720"/>
                  <a:gd name="connsiteX42" fmla="*/ 3218180 w 3863340"/>
                  <a:gd name="connsiteY42" fmla="*/ 152400 h 2331720"/>
                  <a:gd name="connsiteX43" fmla="*/ 3202940 w 3863340"/>
                  <a:gd name="connsiteY43" fmla="*/ 0 h 2331720"/>
                  <a:gd name="connsiteX44" fmla="*/ 3202940 w 3863340"/>
                  <a:gd name="connsiteY44" fmla="*/ 0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63340" h="2331720">
                    <a:moveTo>
                      <a:pt x="459740" y="2331720"/>
                    </a:moveTo>
                    <a:cubicBezTo>
                      <a:pt x="393700" y="2313940"/>
                      <a:pt x="327660" y="2296160"/>
                      <a:pt x="307340" y="2270760"/>
                    </a:cubicBezTo>
                    <a:cubicBezTo>
                      <a:pt x="287020" y="2245360"/>
                      <a:pt x="281940" y="2222500"/>
                      <a:pt x="337820" y="2179320"/>
                    </a:cubicBezTo>
                    <a:cubicBezTo>
                      <a:pt x="393700" y="2136140"/>
                      <a:pt x="568960" y="2054860"/>
                      <a:pt x="642620" y="2011680"/>
                    </a:cubicBezTo>
                    <a:cubicBezTo>
                      <a:pt x="716280" y="1968500"/>
                      <a:pt x="784860" y="1955800"/>
                      <a:pt x="779780" y="1920240"/>
                    </a:cubicBezTo>
                    <a:cubicBezTo>
                      <a:pt x="774700" y="1884680"/>
                      <a:pt x="670560" y="1838960"/>
                      <a:pt x="612140" y="1798320"/>
                    </a:cubicBezTo>
                    <a:cubicBezTo>
                      <a:pt x="553720" y="1757680"/>
                      <a:pt x="482600" y="1709420"/>
                      <a:pt x="429260" y="1676400"/>
                    </a:cubicBezTo>
                    <a:cubicBezTo>
                      <a:pt x="375920" y="1643380"/>
                      <a:pt x="337820" y="1645920"/>
                      <a:pt x="292100" y="1600200"/>
                    </a:cubicBezTo>
                    <a:cubicBezTo>
                      <a:pt x="246380" y="1554480"/>
                      <a:pt x="162560" y="1455420"/>
                      <a:pt x="154940" y="1402080"/>
                    </a:cubicBezTo>
                    <a:cubicBezTo>
                      <a:pt x="147320" y="1348740"/>
                      <a:pt x="198120" y="1325880"/>
                      <a:pt x="246380" y="1280160"/>
                    </a:cubicBezTo>
                    <a:cubicBezTo>
                      <a:pt x="294640" y="1234440"/>
                      <a:pt x="434340" y="1163320"/>
                      <a:pt x="444500" y="1127760"/>
                    </a:cubicBezTo>
                    <a:cubicBezTo>
                      <a:pt x="454660" y="1092200"/>
                      <a:pt x="365760" y="1094740"/>
                      <a:pt x="307340" y="1066800"/>
                    </a:cubicBezTo>
                    <a:cubicBezTo>
                      <a:pt x="248920" y="1038860"/>
                      <a:pt x="142240" y="990600"/>
                      <a:pt x="93980" y="960120"/>
                    </a:cubicBezTo>
                    <a:cubicBezTo>
                      <a:pt x="45720" y="929640"/>
                      <a:pt x="0" y="904240"/>
                      <a:pt x="17780" y="883920"/>
                    </a:cubicBezTo>
                    <a:cubicBezTo>
                      <a:pt x="35560" y="863600"/>
                      <a:pt x="144780" y="861060"/>
                      <a:pt x="200660" y="838200"/>
                    </a:cubicBezTo>
                    <a:cubicBezTo>
                      <a:pt x="256540" y="815340"/>
                      <a:pt x="327660" y="769620"/>
                      <a:pt x="353060" y="746760"/>
                    </a:cubicBezTo>
                    <a:cubicBezTo>
                      <a:pt x="378460" y="723900"/>
                      <a:pt x="378460" y="723900"/>
                      <a:pt x="353060" y="701040"/>
                    </a:cubicBezTo>
                    <a:cubicBezTo>
                      <a:pt x="327660" y="678180"/>
                      <a:pt x="215900" y="652780"/>
                      <a:pt x="200660" y="609600"/>
                    </a:cubicBezTo>
                    <a:cubicBezTo>
                      <a:pt x="185420" y="566420"/>
                      <a:pt x="220980" y="477520"/>
                      <a:pt x="261620" y="441960"/>
                    </a:cubicBezTo>
                    <a:cubicBezTo>
                      <a:pt x="302260" y="406400"/>
                      <a:pt x="375920" y="431800"/>
                      <a:pt x="444500" y="396240"/>
                    </a:cubicBezTo>
                    <a:cubicBezTo>
                      <a:pt x="513080" y="360680"/>
                      <a:pt x="612140" y="256540"/>
                      <a:pt x="673100" y="228600"/>
                    </a:cubicBezTo>
                    <a:cubicBezTo>
                      <a:pt x="734060" y="200660"/>
                      <a:pt x="754380" y="246380"/>
                      <a:pt x="810260" y="228600"/>
                    </a:cubicBezTo>
                    <a:cubicBezTo>
                      <a:pt x="866140" y="210820"/>
                      <a:pt x="944880" y="124460"/>
                      <a:pt x="1008380" y="121920"/>
                    </a:cubicBezTo>
                    <a:cubicBezTo>
                      <a:pt x="1071880" y="119380"/>
                      <a:pt x="1150620" y="185420"/>
                      <a:pt x="1191260" y="213360"/>
                    </a:cubicBezTo>
                    <a:cubicBezTo>
                      <a:pt x="1231900" y="241300"/>
                      <a:pt x="1211580" y="274320"/>
                      <a:pt x="1252220" y="289560"/>
                    </a:cubicBezTo>
                    <a:cubicBezTo>
                      <a:pt x="1292860" y="304800"/>
                      <a:pt x="1333500" y="299720"/>
                      <a:pt x="1435100" y="304800"/>
                    </a:cubicBezTo>
                    <a:cubicBezTo>
                      <a:pt x="1536700" y="309880"/>
                      <a:pt x="1734820" y="302260"/>
                      <a:pt x="1861820" y="320040"/>
                    </a:cubicBezTo>
                    <a:cubicBezTo>
                      <a:pt x="1988820" y="337820"/>
                      <a:pt x="2125980" y="388620"/>
                      <a:pt x="2197100" y="411480"/>
                    </a:cubicBezTo>
                    <a:cubicBezTo>
                      <a:pt x="2268220" y="434340"/>
                      <a:pt x="2242820" y="462280"/>
                      <a:pt x="2288540" y="457200"/>
                    </a:cubicBezTo>
                    <a:cubicBezTo>
                      <a:pt x="2334260" y="452120"/>
                      <a:pt x="2405380" y="391160"/>
                      <a:pt x="2471420" y="381000"/>
                    </a:cubicBezTo>
                    <a:cubicBezTo>
                      <a:pt x="2537460" y="370840"/>
                      <a:pt x="2626360" y="408940"/>
                      <a:pt x="2684780" y="396240"/>
                    </a:cubicBezTo>
                    <a:cubicBezTo>
                      <a:pt x="2743200" y="383540"/>
                      <a:pt x="2783840" y="312420"/>
                      <a:pt x="2821940" y="304800"/>
                    </a:cubicBezTo>
                    <a:cubicBezTo>
                      <a:pt x="2860040" y="297180"/>
                      <a:pt x="2875280" y="350520"/>
                      <a:pt x="2913380" y="350520"/>
                    </a:cubicBezTo>
                    <a:cubicBezTo>
                      <a:pt x="2951480" y="350520"/>
                      <a:pt x="2989580" y="302260"/>
                      <a:pt x="3050540" y="304800"/>
                    </a:cubicBezTo>
                    <a:cubicBezTo>
                      <a:pt x="3111500" y="307340"/>
                      <a:pt x="3192780" y="347980"/>
                      <a:pt x="3279140" y="365760"/>
                    </a:cubicBezTo>
                    <a:cubicBezTo>
                      <a:pt x="3365500" y="383540"/>
                      <a:pt x="3484880" y="391160"/>
                      <a:pt x="3568700" y="411480"/>
                    </a:cubicBezTo>
                    <a:cubicBezTo>
                      <a:pt x="3652520" y="431800"/>
                      <a:pt x="3733800" y="482600"/>
                      <a:pt x="3782060" y="487680"/>
                    </a:cubicBezTo>
                    <a:cubicBezTo>
                      <a:pt x="3830320" y="492760"/>
                      <a:pt x="3853180" y="480060"/>
                      <a:pt x="3858260" y="441960"/>
                    </a:cubicBezTo>
                    <a:cubicBezTo>
                      <a:pt x="3863340" y="403860"/>
                      <a:pt x="3863340" y="307340"/>
                      <a:pt x="3812540" y="259080"/>
                    </a:cubicBezTo>
                    <a:cubicBezTo>
                      <a:pt x="3761740" y="210820"/>
                      <a:pt x="3609340" y="149860"/>
                      <a:pt x="3553460" y="152400"/>
                    </a:cubicBezTo>
                    <a:cubicBezTo>
                      <a:pt x="3497580" y="154940"/>
                      <a:pt x="3512820" y="261620"/>
                      <a:pt x="3477260" y="274320"/>
                    </a:cubicBezTo>
                    <a:cubicBezTo>
                      <a:pt x="3441700" y="287020"/>
                      <a:pt x="3383280" y="248920"/>
                      <a:pt x="3340100" y="228600"/>
                    </a:cubicBezTo>
                    <a:cubicBezTo>
                      <a:pt x="3296920" y="208280"/>
                      <a:pt x="3241040" y="190500"/>
                      <a:pt x="3218180" y="152400"/>
                    </a:cubicBezTo>
                    <a:cubicBezTo>
                      <a:pt x="3195320" y="114300"/>
                      <a:pt x="3202940" y="0"/>
                      <a:pt x="3202940" y="0"/>
                    </a:cubicBezTo>
                    <a:lnTo>
                      <a:pt x="3202940" y="0"/>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4"/>
              <p:cNvSpPr/>
              <p:nvPr/>
            </p:nvSpPr>
            <p:spPr>
              <a:xfrm>
                <a:off x="5730240" y="838200"/>
                <a:ext cx="3032760" cy="2849880"/>
              </a:xfrm>
              <a:custGeom>
                <a:avLst/>
                <a:gdLst>
                  <a:gd name="connsiteX0" fmla="*/ 1402080 w 3032760"/>
                  <a:gd name="connsiteY0" fmla="*/ 0 h 2849880"/>
                  <a:gd name="connsiteX1" fmla="*/ 1630680 w 3032760"/>
                  <a:gd name="connsiteY1" fmla="*/ 182880 h 2849880"/>
                  <a:gd name="connsiteX2" fmla="*/ 1874520 w 3032760"/>
                  <a:gd name="connsiteY2" fmla="*/ 304800 h 2849880"/>
                  <a:gd name="connsiteX3" fmla="*/ 1950720 w 3032760"/>
                  <a:gd name="connsiteY3" fmla="*/ 426720 h 2849880"/>
                  <a:gd name="connsiteX4" fmla="*/ 1965960 w 3032760"/>
                  <a:gd name="connsiteY4" fmla="*/ 594360 h 2849880"/>
                  <a:gd name="connsiteX5" fmla="*/ 2225040 w 3032760"/>
                  <a:gd name="connsiteY5" fmla="*/ 655320 h 2849880"/>
                  <a:gd name="connsiteX6" fmla="*/ 2346960 w 3032760"/>
                  <a:gd name="connsiteY6" fmla="*/ 777240 h 2849880"/>
                  <a:gd name="connsiteX7" fmla="*/ 2255520 w 3032760"/>
                  <a:gd name="connsiteY7" fmla="*/ 1036320 h 2849880"/>
                  <a:gd name="connsiteX8" fmla="*/ 2026920 w 3032760"/>
                  <a:gd name="connsiteY8" fmla="*/ 868680 h 2849880"/>
                  <a:gd name="connsiteX9" fmla="*/ 1996440 w 3032760"/>
                  <a:gd name="connsiteY9" fmla="*/ 944880 h 2849880"/>
                  <a:gd name="connsiteX10" fmla="*/ 2209800 w 3032760"/>
                  <a:gd name="connsiteY10" fmla="*/ 1143000 h 2849880"/>
                  <a:gd name="connsiteX11" fmla="*/ 2225040 w 3032760"/>
                  <a:gd name="connsiteY11" fmla="*/ 1219200 h 2849880"/>
                  <a:gd name="connsiteX12" fmla="*/ 2042160 w 3032760"/>
                  <a:gd name="connsiteY12" fmla="*/ 1478280 h 2849880"/>
                  <a:gd name="connsiteX13" fmla="*/ 1889760 w 3032760"/>
                  <a:gd name="connsiteY13" fmla="*/ 1402080 h 2849880"/>
                  <a:gd name="connsiteX14" fmla="*/ 1630680 w 3032760"/>
                  <a:gd name="connsiteY14" fmla="*/ 1280160 h 2849880"/>
                  <a:gd name="connsiteX15" fmla="*/ 1386840 w 3032760"/>
                  <a:gd name="connsiteY15" fmla="*/ 1112520 h 2849880"/>
                  <a:gd name="connsiteX16" fmla="*/ 1249680 w 3032760"/>
                  <a:gd name="connsiteY16" fmla="*/ 1097280 h 2849880"/>
                  <a:gd name="connsiteX17" fmla="*/ 1051560 w 3032760"/>
                  <a:gd name="connsiteY17" fmla="*/ 975360 h 2849880"/>
                  <a:gd name="connsiteX18" fmla="*/ 1127760 w 3032760"/>
                  <a:gd name="connsiteY18" fmla="*/ 883920 h 2849880"/>
                  <a:gd name="connsiteX19" fmla="*/ 1356360 w 3032760"/>
                  <a:gd name="connsiteY19" fmla="*/ 853440 h 2849880"/>
                  <a:gd name="connsiteX20" fmla="*/ 1341120 w 3032760"/>
                  <a:gd name="connsiteY20" fmla="*/ 579120 h 2849880"/>
                  <a:gd name="connsiteX21" fmla="*/ 1158240 w 3032760"/>
                  <a:gd name="connsiteY21" fmla="*/ 457200 h 2849880"/>
                  <a:gd name="connsiteX22" fmla="*/ 990600 w 3032760"/>
                  <a:gd name="connsiteY22" fmla="*/ 411480 h 2849880"/>
                  <a:gd name="connsiteX23" fmla="*/ 990600 w 3032760"/>
                  <a:gd name="connsiteY23" fmla="*/ 518160 h 2849880"/>
                  <a:gd name="connsiteX24" fmla="*/ 960120 w 3032760"/>
                  <a:gd name="connsiteY24" fmla="*/ 624840 h 2849880"/>
                  <a:gd name="connsiteX25" fmla="*/ 868680 w 3032760"/>
                  <a:gd name="connsiteY25" fmla="*/ 594360 h 2849880"/>
                  <a:gd name="connsiteX26" fmla="*/ 929640 w 3032760"/>
                  <a:gd name="connsiteY26" fmla="*/ 701040 h 2849880"/>
                  <a:gd name="connsiteX27" fmla="*/ 838200 w 3032760"/>
                  <a:gd name="connsiteY27" fmla="*/ 853440 h 2849880"/>
                  <a:gd name="connsiteX28" fmla="*/ 746760 w 3032760"/>
                  <a:gd name="connsiteY28" fmla="*/ 899160 h 2849880"/>
                  <a:gd name="connsiteX29" fmla="*/ 762000 w 3032760"/>
                  <a:gd name="connsiteY29" fmla="*/ 990600 h 2849880"/>
                  <a:gd name="connsiteX30" fmla="*/ 899160 w 3032760"/>
                  <a:gd name="connsiteY30" fmla="*/ 975360 h 2849880"/>
                  <a:gd name="connsiteX31" fmla="*/ 990600 w 3032760"/>
                  <a:gd name="connsiteY31" fmla="*/ 1203960 h 2849880"/>
                  <a:gd name="connsiteX32" fmla="*/ 990600 w 3032760"/>
                  <a:gd name="connsiteY32" fmla="*/ 1264920 h 2849880"/>
                  <a:gd name="connsiteX33" fmla="*/ 853440 w 3032760"/>
                  <a:gd name="connsiteY33" fmla="*/ 1280160 h 2849880"/>
                  <a:gd name="connsiteX34" fmla="*/ 716280 w 3032760"/>
                  <a:gd name="connsiteY34" fmla="*/ 1249680 h 2849880"/>
                  <a:gd name="connsiteX35" fmla="*/ 670560 w 3032760"/>
                  <a:gd name="connsiteY35" fmla="*/ 1325880 h 2849880"/>
                  <a:gd name="connsiteX36" fmla="*/ 502920 w 3032760"/>
                  <a:gd name="connsiteY36" fmla="*/ 1219200 h 2849880"/>
                  <a:gd name="connsiteX37" fmla="*/ 502920 w 3032760"/>
                  <a:gd name="connsiteY37" fmla="*/ 1143000 h 2849880"/>
                  <a:gd name="connsiteX38" fmla="*/ 518160 w 3032760"/>
                  <a:gd name="connsiteY38" fmla="*/ 990600 h 2849880"/>
                  <a:gd name="connsiteX39" fmla="*/ 381000 w 3032760"/>
                  <a:gd name="connsiteY39" fmla="*/ 1158240 h 2849880"/>
                  <a:gd name="connsiteX40" fmla="*/ 274320 w 3032760"/>
                  <a:gd name="connsiteY40" fmla="*/ 1310640 h 2849880"/>
                  <a:gd name="connsiteX41" fmla="*/ 152400 w 3032760"/>
                  <a:gd name="connsiteY41" fmla="*/ 1341120 h 2849880"/>
                  <a:gd name="connsiteX42" fmla="*/ 91440 w 3032760"/>
                  <a:gd name="connsiteY42" fmla="*/ 1371600 h 2849880"/>
                  <a:gd name="connsiteX43" fmla="*/ 106680 w 3032760"/>
                  <a:gd name="connsiteY43" fmla="*/ 1524000 h 2849880"/>
                  <a:gd name="connsiteX44" fmla="*/ 15240 w 3032760"/>
                  <a:gd name="connsiteY44" fmla="*/ 1615440 h 2849880"/>
                  <a:gd name="connsiteX45" fmla="*/ 15240 w 3032760"/>
                  <a:gd name="connsiteY45" fmla="*/ 1661160 h 2849880"/>
                  <a:gd name="connsiteX46" fmla="*/ 60960 w 3032760"/>
                  <a:gd name="connsiteY46" fmla="*/ 1691640 h 2849880"/>
                  <a:gd name="connsiteX47" fmla="*/ 137160 w 3032760"/>
                  <a:gd name="connsiteY47" fmla="*/ 1859280 h 2849880"/>
                  <a:gd name="connsiteX48" fmla="*/ 243840 w 3032760"/>
                  <a:gd name="connsiteY48" fmla="*/ 1844040 h 2849880"/>
                  <a:gd name="connsiteX49" fmla="*/ 411480 w 3032760"/>
                  <a:gd name="connsiteY49" fmla="*/ 1950720 h 2849880"/>
                  <a:gd name="connsiteX50" fmla="*/ 472440 w 3032760"/>
                  <a:gd name="connsiteY50" fmla="*/ 1981200 h 2849880"/>
                  <a:gd name="connsiteX51" fmla="*/ 518160 w 3032760"/>
                  <a:gd name="connsiteY51" fmla="*/ 2103120 h 2849880"/>
                  <a:gd name="connsiteX52" fmla="*/ 655320 w 3032760"/>
                  <a:gd name="connsiteY52" fmla="*/ 2072640 h 2849880"/>
                  <a:gd name="connsiteX53" fmla="*/ 609600 w 3032760"/>
                  <a:gd name="connsiteY53" fmla="*/ 2148840 h 2849880"/>
                  <a:gd name="connsiteX54" fmla="*/ 716280 w 3032760"/>
                  <a:gd name="connsiteY54" fmla="*/ 2209800 h 2849880"/>
                  <a:gd name="connsiteX55" fmla="*/ 807720 w 3032760"/>
                  <a:gd name="connsiteY55" fmla="*/ 2148840 h 2849880"/>
                  <a:gd name="connsiteX56" fmla="*/ 868680 w 3032760"/>
                  <a:gd name="connsiteY56" fmla="*/ 2240280 h 2849880"/>
                  <a:gd name="connsiteX57" fmla="*/ 868680 w 3032760"/>
                  <a:gd name="connsiteY57" fmla="*/ 2468880 h 2849880"/>
                  <a:gd name="connsiteX58" fmla="*/ 944880 w 3032760"/>
                  <a:gd name="connsiteY58" fmla="*/ 2514600 h 2849880"/>
                  <a:gd name="connsiteX59" fmla="*/ 1036320 w 3032760"/>
                  <a:gd name="connsiteY59" fmla="*/ 2514600 h 2849880"/>
                  <a:gd name="connsiteX60" fmla="*/ 1082040 w 3032760"/>
                  <a:gd name="connsiteY60" fmla="*/ 2423160 h 2849880"/>
                  <a:gd name="connsiteX61" fmla="*/ 990600 w 3032760"/>
                  <a:gd name="connsiteY61" fmla="*/ 2240280 h 2849880"/>
                  <a:gd name="connsiteX62" fmla="*/ 1036320 w 3032760"/>
                  <a:gd name="connsiteY62" fmla="*/ 2148840 h 2849880"/>
                  <a:gd name="connsiteX63" fmla="*/ 1127760 w 3032760"/>
                  <a:gd name="connsiteY63" fmla="*/ 2133600 h 2849880"/>
                  <a:gd name="connsiteX64" fmla="*/ 1173480 w 3032760"/>
                  <a:gd name="connsiteY64" fmla="*/ 2026920 h 2849880"/>
                  <a:gd name="connsiteX65" fmla="*/ 1173480 w 3032760"/>
                  <a:gd name="connsiteY65" fmla="*/ 1920240 h 2849880"/>
                  <a:gd name="connsiteX66" fmla="*/ 1021080 w 3032760"/>
                  <a:gd name="connsiteY66" fmla="*/ 1783080 h 2849880"/>
                  <a:gd name="connsiteX67" fmla="*/ 1066800 w 3032760"/>
                  <a:gd name="connsiteY67" fmla="*/ 1691640 h 2849880"/>
                  <a:gd name="connsiteX68" fmla="*/ 1112520 w 3032760"/>
                  <a:gd name="connsiteY68" fmla="*/ 1478280 h 2849880"/>
                  <a:gd name="connsiteX69" fmla="*/ 1127760 w 3032760"/>
                  <a:gd name="connsiteY69" fmla="*/ 1386840 h 2849880"/>
                  <a:gd name="connsiteX70" fmla="*/ 1188720 w 3032760"/>
                  <a:gd name="connsiteY70" fmla="*/ 1280160 h 2849880"/>
                  <a:gd name="connsiteX71" fmla="*/ 1386840 w 3032760"/>
                  <a:gd name="connsiteY71" fmla="*/ 1341120 h 2849880"/>
                  <a:gd name="connsiteX72" fmla="*/ 1432560 w 3032760"/>
                  <a:gd name="connsiteY72" fmla="*/ 1280160 h 2849880"/>
                  <a:gd name="connsiteX73" fmla="*/ 1554480 w 3032760"/>
                  <a:gd name="connsiteY73" fmla="*/ 1417320 h 2849880"/>
                  <a:gd name="connsiteX74" fmla="*/ 1661160 w 3032760"/>
                  <a:gd name="connsiteY74" fmla="*/ 1508760 h 2849880"/>
                  <a:gd name="connsiteX75" fmla="*/ 1783080 w 3032760"/>
                  <a:gd name="connsiteY75" fmla="*/ 1508760 h 2849880"/>
                  <a:gd name="connsiteX76" fmla="*/ 1844040 w 3032760"/>
                  <a:gd name="connsiteY76" fmla="*/ 1630680 h 2849880"/>
                  <a:gd name="connsiteX77" fmla="*/ 1813560 w 3032760"/>
                  <a:gd name="connsiteY77" fmla="*/ 1722120 h 2849880"/>
                  <a:gd name="connsiteX78" fmla="*/ 1965960 w 3032760"/>
                  <a:gd name="connsiteY78" fmla="*/ 1691640 h 2849880"/>
                  <a:gd name="connsiteX79" fmla="*/ 2057400 w 3032760"/>
                  <a:gd name="connsiteY79" fmla="*/ 1615440 h 2849880"/>
                  <a:gd name="connsiteX80" fmla="*/ 2225040 w 3032760"/>
                  <a:gd name="connsiteY80" fmla="*/ 1554480 h 2849880"/>
                  <a:gd name="connsiteX81" fmla="*/ 2286000 w 3032760"/>
                  <a:gd name="connsiteY81" fmla="*/ 1722120 h 2849880"/>
                  <a:gd name="connsiteX82" fmla="*/ 2316480 w 3032760"/>
                  <a:gd name="connsiteY82" fmla="*/ 1844040 h 2849880"/>
                  <a:gd name="connsiteX83" fmla="*/ 2316480 w 3032760"/>
                  <a:gd name="connsiteY83" fmla="*/ 1996440 h 2849880"/>
                  <a:gd name="connsiteX84" fmla="*/ 2438400 w 3032760"/>
                  <a:gd name="connsiteY84" fmla="*/ 2072640 h 2849880"/>
                  <a:gd name="connsiteX85" fmla="*/ 2651760 w 3032760"/>
                  <a:gd name="connsiteY85" fmla="*/ 2103120 h 2849880"/>
                  <a:gd name="connsiteX86" fmla="*/ 2727960 w 3032760"/>
                  <a:gd name="connsiteY86" fmla="*/ 2194560 h 2849880"/>
                  <a:gd name="connsiteX87" fmla="*/ 2758440 w 3032760"/>
                  <a:gd name="connsiteY87" fmla="*/ 2286000 h 2849880"/>
                  <a:gd name="connsiteX88" fmla="*/ 2819400 w 3032760"/>
                  <a:gd name="connsiteY88" fmla="*/ 2377440 h 2849880"/>
                  <a:gd name="connsiteX89" fmla="*/ 2819400 w 3032760"/>
                  <a:gd name="connsiteY89" fmla="*/ 2529840 h 2849880"/>
                  <a:gd name="connsiteX90" fmla="*/ 2819400 w 3032760"/>
                  <a:gd name="connsiteY90" fmla="*/ 2682240 h 2849880"/>
                  <a:gd name="connsiteX91" fmla="*/ 2819400 w 3032760"/>
                  <a:gd name="connsiteY91" fmla="*/ 2788920 h 2849880"/>
                  <a:gd name="connsiteX92" fmla="*/ 2926080 w 3032760"/>
                  <a:gd name="connsiteY92" fmla="*/ 2697480 h 2849880"/>
                  <a:gd name="connsiteX93" fmla="*/ 3032760 w 3032760"/>
                  <a:gd name="connsiteY93" fmla="*/ 2849880 h 28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032760" h="2849880">
                    <a:moveTo>
                      <a:pt x="1402080" y="0"/>
                    </a:moveTo>
                    <a:cubicBezTo>
                      <a:pt x="1477010" y="66040"/>
                      <a:pt x="1551940" y="132080"/>
                      <a:pt x="1630680" y="182880"/>
                    </a:cubicBezTo>
                    <a:cubicBezTo>
                      <a:pt x="1709420" y="233680"/>
                      <a:pt x="1821180" y="264160"/>
                      <a:pt x="1874520" y="304800"/>
                    </a:cubicBezTo>
                    <a:cubicBezTo>
                      <a:pt x="1927860" y="345440"/>
                      <a:pt x="1935480" y="378460"/>
                      <a:pt x="1950720" y="426720"/>
                    </a:cubicBezTo>
                    <a:cubicBezTo>
                      <a:pt x="1965960" y="474980"/>
                      <a:pt x="1920240" y="556260"/>
                      <a:pt x="1965960" y="594360"/>
                    </a:cubicBezTo>
                    <a:cubicBezTo>
                      <a:pt x="2011680" y="632460"/>
                      <a:pt x="2161540" y="624840"/>
                      <a:pt x="2225040" y="655320"/>
                    </a:cubicBezTo>
                    <a:cubicBezTo>
                      <a:pt x="2288540" y="685800"/>
                      <a:pt x="2341880" y="713740"/>
                      <a:pt x="2346960" y="777240"/>
                    </a:cubicBezTo>
                    <a:cubicBezTo>
                      <a:pt x="2352040" y="840740"/>
                      <a:pt x="2308860" y="1021080"/>
                      <a:pt x="2255520" y="1036320"/>
                    </a:cubicBezTo>
                    <a:cubicBezTo>
                      <a:pt x="2202180" y="1051560"/>
                      <a:pt x="2070100" y="883920"/>
                      <a:pt x="2026920" y="868680"/>
                    </a:cubicBezTo>
                    <a:cubicBezTo>
                      <a:pt x="1983740" y="853440"/>
                      <a:pt x="1965960" y="899160"/>
                      <a:pt x="1996440" y="944880"/>
                    </a:cubicBezTo>
                    <a:cubicBezTo>
                      <a:pt x="2026920" y="990600"/>
                      <a:pt x="2171700" y="1097280"/>
                      <a:pt x="2209800" y="1143000"/>
                    </a:cubicBezTo>
                    <a:cubicBezTo>
                      <a:pt x="2247900" y="1188720"/>
                      <a:pt x="2252980" y="1163320"/>
                      <a:pt x="2225040" y="1219200"/>
                    </a:cubicBezTo>
                    <a:cubicBezTo>
                      <a:pt x="2197100" y="1275080"/>
                      <a:pt x="2098040" y="1447800"/>
                      <a:pt x="2042160" y="1478280"/>
                    </a:cubicBezTo>
                    <a:cubicBezTo>
                      <a:pt x="1986280" y="1508760"/>
                      <a:pt x="1958340" y="1435100"/>
                      <a:pt x="1889760" y="1402080"/>
                    </a:cubicBezTo>
                    <a:cubicBezTo>
                      <a:pt x="1821180" y="1369060"/>
                      <a:pt x="1714500" y="1328420"/>
                      <a:pt x="1630680" y="1280160"/>
                    </a:cubicBezTo>
                    <a:cubicBezTo>
                      <a:pt x="1546860" y="1231900"/>
                      <a:pt x="1450340" y="1143000"/>
                      <a:pt x="1386840" y="1112520"/>
                    </a:cubicBezTo>
                    <a:cubicBezTo>
                      <a:pt x="1323340" y="1082040"/>
                      <a:pt x="1305560" y="1120140"/>
                      <a:pt x="1249680" y="1097280"/>
                    </a:cubicBezTo>
                    <a:cubicBezTo>
                      <a:pt x="1193800" y="1074420"/>
                      <a:pt x="1071880" y="1010920"/>
                      <a:pt x="1051560" y="975360"/>
                    </a:cubicBezTo>
                    <a:cubicBezTo>
                      <a:pt x="1031240" y="939800"/>
                      <a:pt x="1076960" y="904240"/>
                      <a:pt x="1127760" y="883920"/>
                    </a:cubicBezTo>
                    <a:cubicBezTo>
                      <a:pt x="1178560" y="863600"/>
                      <a:pt x="1320800" y="904240"/>
                      <a:pt x="1356360" y="853440"/>
                    </a:cubicBezTo>
                    <a:cubicBezTo>
                      <a:pt x="1391920" y="802640"/>
                      <a:pt x="1374140" y="645160"/>
                      <a:pt x="1341120" y="579120"/>
                    </a:cubicBezTo>
                    <a:cubicBezTo>
                      <a:pt x="1308100" y="513080"/>
                      <a:pt x="1216660" y="485140"/>
                      <a:pt x="1158240" y="457200"/>
                    </a:cubicBezTo>
                    <a:cubicBezTo>
                      <a:pt x="1099820" y="429260"/>
                      <a:pt x="1018540" y="401320"/>
                      <a:pt x="990600" y="411480"/>
                    </a:cubicBezTo>
                    <a:cubicBezTo>
                      <a:pt x="962660" y="421640"/>
                      <a:pt x="995680" y="482600"/>
                      <a:pt x="990600" y="518160"/>
                    </a:cubicBezTo>
                    <a:cubicBezTo>
                      <a:pt x="985520" y="553720"/>
                      <a:pt x="980440" y="612140"/>
                      <a:pt x="960120" y="624840"/>
                    </a:cubicBezTo>
                    <a:cubicBezTo>
                      <a:pt x="939800" y="637540"/>
                      <a:pt x="873760" y="581660"/>
                      <a:pt x="868680" y="594360"/>
                    </a:cubicBezTo>
                    <a:cubicBezTo>
                      <a:pt x="863600" y="607060"/>
                      <a:pt x="934720" y="657860"/>
                      <a:pt x="929640" y="701040"/>
                    </a:cubicBezTo>
                    <a:cubicBezTo>
                      <a:pt x="924560" y="744220"/>
                      <a:pt x="868680" y="820420"/>
                      <a:pt x="838200" y="853440"/>
                    </a:cubicBezTo>
                    <a:cubicBezTo>
                      <a:pt x="807720" y="886460"/>
                      <a:pt x="759460" y="876300"/>
                      <a:pt x="746760" y="899160"/>
                    </a:cubicBezTo>
                    <a:cubicBezTo>
                      <a:pt x="734060" y="922020"/>
                      <a:pt x="736600" y="977900"/>
                      <a:pt x="762000" y="990600"/>
                    </a:cubicBezTo>
                    <a:cubicBezTo>
                      <a:pt x="787400" y="1003300"/>
                      <a:pt x="861060" y="939800"/>
                      <a:pt x="899160" y="975360"/>
                    </a:cubicBezTo>
                    <a:cubicBezTo>
                      <a:pt x="937260" y="1010920"/>
                      <a:pt x="975360" y="1155700"/>
                      <a:pt x="990600" y="1203960"/>
                    </a:cubicBezTo>
                    <a:cubicBezTo>
                      <a:pt x="1005840" y="1252220"/>
                      <a:pt x="1013460" y="1252220"/>
                      <a:pt x="990600" y="1264920"/>
                    </a:cubicBezTo>
                    <a:cubicBezTo>
                      <a:pt x="967740" y="1277620"/>
                      <a:pt x="899160" y="1282700"/>
                      <a:pt x="853440" y="1280160"/>
                    </a:cubicBezTo>
                    <a:cubicBezTo>
                      <a:pt x="807720" y="1277620"/>
                      <a:pt x="746760" y="1242060"/>
                      <a:pt x="716280" y="1249680"/>
                    </a:cubicBezTo>
                    <a:cubicBezTo>
                      <a:pt x="685800" y="1257300"/>
                      <a:pt x="706120" y="1330960"/>
                      <a:pt x="670560" y="1325880"/>
                    </a:cubicBezTo>
                    <a:cubicBezTo>
                      <a:pt x="635000" y="1320800"/>
                      <a:pt x="530860" y="1249680"/>
                      <a:pt x="502920" y="1219200"/>
                    </a:cubicBezTo>
                    <a:cubicBezTo>
                      <a:pt x="474980" y="1188720"/>
                      <a:pt x="500380" y="1181100"/>
                      <a:pt x="502920" y="1143000"/>
                    </a:cubicBezTo>
                    <a:cubicBezTo>
                      <a:pt x="505460" y="1104900"/>
                      <a:pt x="538480" y="988060"/>
                      <a:pt x="518160" y="990600"/>
                    </a:cubicBezTo>
                    <a:cubicBezTo>
                      <a:pt x="497840" y="993140"/>
                      <a:pt x="421640" y="1104900"/>
                      <a:pt x="381000" y="1158240"/>
                    </a:cubicBezTo>
                    <a:cubicBezTo>
                      <a:pt x="340360" y="1211580"/>
                      <a:pt x="312420" y="1280160"/>
                      <a:pt x="274320" y="1310640"/>
                    </a:cubicBezTo>
                    <a:cubicBezTo>
                      <a:pt x="236220" y="1341120"/>
                      <a:pt x="182880" y="1330960"/>
                      <a:pt x="152400" y="1341120"/>
                    </a:cubicBezTo>
                    <a:cubicBezTo>
                      <a:pt x="121920" y="1351280"/>
                      <a:pt x="99060" y="1341120"/>
                      <a:pt x="91440" y="1371600"/>
                    </a:cubicBezTo>
                    <a:cubicBezTo>
                      <a:pt x="83820" y="1402080"/>
                      <a:pt x="119380" y="1483360"/>
                      <a:pt x="106680" y="1524000"/>
                    </a:cubicBezTo>
                    <a:cubicBezTo>
                      <a:pt x="93980" y="1564640"/>
                      <a:pt x="30480" y="1592580"/>
                      <a:pt x="15240" y="1615440"/>
                    </a:cubicBezTo>
                    <a:cubicBezTo>
                      <a:pt x="0" y="1638300"/>
                      <a:pt x="7620" y="1648460"/>
                      <a:pt x="15240" y="1661160"/>
                    </a:cubicBezTo>
                    <a:cubicBezTo>
                      <a:pt x="22860" y="1673860"/>
                      <a:pt x="40640" y="1658620"/>
                      <a:pt x="60960" y="1691640"/>
                    </a:cubicBezTo>
                    <a:cubicBezTo>
                      <a:pt x="81280" y="1724660"/>
                      <a:pt x="106680" y="1833880"/>
                      <a:pt x="137160" y="1859280"/>
                    </a:cubicBezTo>
                    <a:cubicBezTo>
                      <a:pt x="167640" y="1884680"/>
                      <a:pt x="198120" y="1828800"/>
                      <a:pt x="243840" y="1844040"/>
                    </a:cubicBezTo>
                    <a:cubicBezTo>
                      <a:pt x="289560" y="1859280"/>
                      <a:pt x="373380" y="1927860"/>
                      <a:pt x="411480" y="1950720"/>
                    </a:cubicBezTo>
                    <a:cubicBezTo>
                      <a:pt x="449580" y="1973580"/>
                      <a:pt x="454660" y="1955800"/>
                      <a:pt x="472440" y="1981200"/>
                    </a:cubicBezTo>
                    <a:cubicBezTo>
                      <a:pt x="490220" y="2006600"/>
                      <a:pt x="487680" y="2087880"/>
                      <a:pt x="518160" y="2103120"/>
                    </a:cubicBezTo>
                    <a:cubicBezTo>
                      <a:pt x="548640" y="2118360"/>
                      <a:pt x="640080" y="2065020"/>
                      <a:pt x="655320" y="2072640"/>
                    </a:cubicBezTo>
                    <a:cubicBezTo>
                      <a:pt x="670560" y="2080260"/>
                      <a:pt x="599440" y="2125980"/>
                      <a:pt x="609600" y="2148840"/>
                    </a:cubicBezTo>
                    <a:cubicBezTo>
                      <a:pt x="619760" y="2171700"/>
                      <a:pt x="683260" y="2209800"/>
                      <a:pt x="716280" y="2209800"/>
                    </a:cubicBezTo>
                    <a:cubicBezTo>
                      <a:pt x="749300" y="2209800"/>
                      <a:pt x="782320" y="2143760"/>
                      <a:pt x="807720" y="2148840"/>
                    </a:cubicBezTo>
                    <a:cubicBezTo>
                      <a:pt x="833120" y="2153920"/>
                      <a:pt x="858520" y="2186940"/>
                      <a:pt x="868680" y="2240280"/>
                    </a:cubicBezTo>
                    <a:cubicBezTo>
                      <a:pt x="878840" y="2293620"/>
                      <a:pt x="855980" y="2423160"/>
                      <a:pt x="868680" y="2468880"/>
                    </a:cubicBezTo>
                    <a:cubicBezTo>
                      <a:pt x="881380" y="2514600"/>
                      <a:pt x="916940" y="2506980"/>
                      <a:pt x="944880" y="2514600"/>
                    </a:cubicBezTo>
                    <a:cubicBezTo>
                      <a:pt x="972820" y="2522220"/>
                      <a:pt x="1013460" y="2529840"/>
                      <a:pt x="1036320" y="2514600"/>
                    </a:cubicBezTo>
                    <a:cubicBezTo>
                      <a:pt x="1059180" y="2499360"/>
                      <a:pt x="1089660" y="2468880"/>
                      <a:pt x="1082040" y="2423160"/>
                    </a:cubicBezTo>
                    <a:cubicBezTo>
                      <a:pt x="1074420" y="2377440"/>
                      <a:pt x="998220" y="2286000"/>
                      <a:pt x="990600" y="2240280"/>
                    </a:cubicBezTo>
                    <a:cubicBezTo>
                      <a:pt x="982980" y="2194560"/>
                      <a:pt x="1013460" y="2166620"/>
                      <a:pt x="1036320" y="2148840"/>
                    </a:cubicBezTo>
                    <a:cubicBezTo>
                      <a:pt x="1059180" y="2131060"/>
                      <a:pt x="1104900" y="2153920"/>
                      <a:pt x="1127760" y="2133600"/>
                    </a:cubicBezTo>
                    <a:cubicBezTo>
                      <a:pt x="1150620" y="2113280"/>
                      <a:pt x="1165860" y="2062480"/>
                      <a:pt x="1173480" y="2026920"/>
                    </a:cubicBezTo>
                    <a:cubicBezTo>
                      <a:pt x="1181100" y="1991360"/>
                      <a:pt x="1198880" y="1960880"/>
                      <a:pt x="1173480" y="1920240"/>
                    </a:cubicBezTo>
                    <a:cubicBezTo>
                      <a:pt x="1148080" y="1879600"/>
                      <a:pt x="1038860" y="1821180"/>
                      <a:pt x="1021080" y="1783080"/>
                    </a:cubicBezTo>
                    <a:cubicBezTo>
                      <a:pt x="1003300" y="1744980"/>
                      <a:pt x="1051560" y="1742440"/>
                      <a:pt x="1066800" y="1691640"/>
                    </a:cubicBezTo>
                    <a:cubicBezTo>
                      <a:pt x="1082040" y="1640840"/>
                      <a:pt x="1102360" y="1529080"/>
                      <a:pt x="1112520" y="1478280"/>
                    </a:cubicBezTo>
                    <a:cubicBezTo>
                      <a:pt x="1122680" y="1427480"/>
                      <a:pt x="1115060" y="1419860"/>
                      <a:pt x="1127760" y="1386840"/>
                    </a:cubicBezTo>
                    <a:cubicBezTo>
                      <a:pt x="1140460" y="1353820"/>
                      <a:pt x="1145540" y="1287780"/>
                      <a:pt x="1188720" y="1280160"/>
                    </a:cubicBezTo>
                    <a:cubicBezTo>
                      <a:pt x="1231900" y="1272540"/>
                      <a:pt x="1346200" y="1341120"/>
                      <a:pt x="1386840" y="1341120"/>
                    </a:cubicBezTo>
                    <a:cubicBezTo>
                      <a:pt x="1427480" y="1341120"/>
                      <a:pt x="1404620" y="1267460"/>
                      <a:pt x="1432560" y="1280160"/>
                    </a:cubicBezTo>
                    <a:cubicBezTo>
                      <a:pt x="1460500" y="1292860"/>
                      <a:pt x="1516380" y="1379220"/>
                      <a:pt x="1554480" y="1417320"/>
                    </a:cubicBezTo>
                    <a:cubicBezTo>
                      <a:pt x="1592580" y="1455420"/>
                      <a:pt x="1623060" y="1493520"/>
                      <a:pt x="1661160" y="1508760"/>
                    </a:cubicBezTo>
                    <a:cubicBezTo>
                      <a:pt x="1699260" y="1524000"/>
                      <a:pt x="1752600" y="1488440"/>
                      <a:pt x="1783080" y="1508760"/>
                    </a:cubicBezTo>
                    <a:cubicBezTo>
                      <a:pt x="1813560" y="1529080"/>
                      <a:pt x="1838960" y="1595120"/>
                      <a:pt x="1844040" y="1630680"/>
                    </a:cubicBezTo>
                    <a:cubicBezTo>
                      <a:pt x="1849120" y="1666240"/>
                      <a:pt x="1793240" y="1711960"/>
                      <a:pt x="1813560" y="1722120"/>
                    </a:cubicBezTo>
                    <a:cubicBezTo>
                      <a:pt x="1833880" y="1732280"/>
                      <a:pt x="1925320" y="1709420"/>
                      <a:pt x="1965960" y="1691640"/>
                    </a:cubicBezTo>
                    <a:cubicBezTo>
                      <a:pt x="2006600" y="1673860"/>
                      <a:pt x="2014220" y="1638300"/>
                      <a:pt x="2057400" y="1615440"/>
                    </a:cubicBezTo>
                    <a:cubicBezTo>
                      <a:pt x="2100580" y="1592580"/>
                      <a:pt x="2186940" y="1536700"/>
                      <a:pt x="2225040" y="1554480"/>
                    </a:cubicBezTo>
                    <a:cubicBezTo>
                      <a:pt x="2263140" y="1572260"/>
                      <a:pt x="2270760" y="1673860"/>
                      <a:pt x="2286000" y="1722120"/>
                    </a:cubicBezTo>
                    <a:cubicBezTo>
                      <a:pt x="2301240" y="1770380"/>
                      <a:pt x="2311400" y="1798320"/>
                      <a:pt x="2316480" y="1844040"/>
                    </a:cubicBezTo>
                    <a:cubicBezTo>
                      <a:pt x="2321560" y="1889760"/>
                      <a:pt x="2296160" y="1958340"/>
                      <a:pt x="2316480" y="1996440"/>
                    </a:cubicBezTo>
                    <a:cubicBezTo>
                      <a:pt x="2336800" y="2034540"/>
                      <a:pt x="2382520" y="2054860"/>
                      <a:pt x="2438400" y="2072640"/>
                    </a:cubicBezTo>
                    <a:cubicBezTo>
                      <a:pt x="2494280" y="2090420"/>
                      <a:pt x="2603500" y="2082800"/>
                      <a:pt x="2651760" y="2103120"/>
                    </a:cubicBezTo>
                    <a:cubicBezTo>
                      <a:pt x="2700020" y="2123440"/>
                      <a:pt x="2710180" y="2164080"/>
                      <a:pt x="2727960" y="2194560"/>
                    </a:cubicBezTo>
                    <a:cubicBezTo>
                      <a:pt x="2745740" y="2225040"/>
                      <a:pt x="2743200" y="2255520"/>
                      <a:pt x="2758440" y="2286000"/>
                    </a:cubicBezTo>
                    <a:cubicBezTo>
                      <a:pt x="2773680" y="2316480"/>
                      <a:pt x="2809240" y="2336800"/>
                      <a:pt x="2819400" y="2377440"/>
                    </a:cubicBezTo>
                    <a:cubicBezTo>
                      <a:pt x="2829560" y="2418080"/>
                      <a:pt x="2819400" y="2529840"/>
                      <a:pt x="2819400" y="2529840"/>
                    </a:cubicBezTo>
                    <a:lnTo>
                      <a:pt x="2819400" y="2682240"/>
                    </a:lnTo>
                    <a:cubicBezTo>
                      <a:pt x="2819400" y="2725420"/>
                      <a:pt x="2801620" y="2786380"/>
                      <a:pt x="2819400" y="2788920"/>
                    </a:cubicBezTo>
                    <a:cubicBezTo>
                      <a:pt x="2837180" y="2791460"/>
                      <a:pt x="2890520" y="2687320"/>
                      <a:pt x="2926080" y="2697480"/>
                    </a:cubicBezTo>
                    <a:cubicBezTo>
                      <a:pt x="2961640" y="2707640"/>
                      <a:pt x="3014980" y="2834640"/>
                      <a:pt x="3032760" y="284988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5"/>
              <p:cNvSpPr/>
              <p:nvPr/>
            </p:nvSpPr>
            <p:spPr>
              <a:xfrm>
                <a:off x="5494020" y="3517900"/>
                <a:ext cx="3299460" cy="3335020"/>
              </a:xfrm>
              <a:custGeom>
                <a:avLst/>
                <a:gdLst>
                  <a:gd name="connsiteX0" fmla="*/ 3299460 w 3299460"/>
                  <a:gd name="connsiteY0" fmla="*/ 398780 h 3335020"/>
                  <a:gd name="connsiteX1" fmla="*/ 3101340 w 3299460"/>
                  <a:gd name="connsiteY1" fmla="*/ 383540 h 3335020"/>
                  <a:gd name="connsiteX2" fmla="*/ 2903220 w 3299460"/>
                  <a:gd name="connsiteY2" fmla="*/ 368300 h 3335020"/>
                  <a:gd name="connsiteX3" fmla="*/ 2857500 w 3299460"/>
                  <a:gd name="connsiteY3" fmla="*/ 337820 h 3335020"/>
                  <a:gd name="connsiteX4" fmla="*/ 2689860 w 3299460"/>
                  <a:gd name="connsiteY4" fmla="*/ 292100 h 3335020"/>
                  <a:gd name="connsiteX5" fmla="*/ 2811780 w 3299460"/>
                  <a:gd name="connsiteY5" fmla="*/ 154940 h 3335020"/>
                  <a:gd name="connsiteX6" fmla="*/ 2827020 w 3299460"/>
                  <a:gd name="connsiteY6" fmla="*/ 17780 h 3335020"/>
                  <a:gd name="connsiteX7" fmla="*/ 2720340 w 3299460"/>
                  <a:gd name="connsiteY7" fmla="*/ 48260 h 3335020"/>
                  <a:gd name="connsiteX8" fmla="*/ 2476500 w 3299460"/>
                  <a:gd name="connsiteY8" fmla="*/ 48260 h 3335020"/>
                  <a:gd name="connsiteX9" fmla="*/ 2171700 w 3299460"/>
                  <a:gd name="connsiteY9" fmla="*/ 17780 h 3335020"/>
                  <a:gd name="connsiteX10" fmla="*/ 2247900 w 3299460"/>
                  <a:gd name="connsiteY10" fmla="*/ 139700 h 3335020"/>
                  <a:gd name="connsiteX11" fmla="*/ 2400300 w 3299460"/>
                  <a:gd name="connsiteY11" fmla="*/ 139700 h 3335020"/>
                  <a:gd name="connsiteX12" fmla="*/ 2430780 w 3299460"/>
                  <a:gd name="connsiteY12" fmla="*/ 200660 h 3335020"/>
                  <a:gd name="connsiteX13" fmla="*/ 2446020 w 3299460"/>
                  <a:gd name="connsiteY13" fmla="*/ 398780 h 3335020"/>
                  <a:gd name="connsiteX14" fmla="*/ 2689860 w 3299460"/>
                  <a:gd name="connsiteY14" fmla="*/ 596900 h 3335020"/>
                  <a:gd name="connsiteX15" fmla="*/ 2430780 w 3299460"/>
                  <a:gd name="connsiteY15" fmla="*/ 703580 h 3335020"/>
                  <a:gd name="connsiteX16" fmla="*/ 2263140 w 3299460"/>
                  <a:gd name="connsiteY16" fmla="*/ 764540 h 3335020"/>
                  <a:gd name="connsiteX17" fmla="*/ 2247900 w 3299460"/>
                  <a:gd name="connsiteY17" fmla="*/ 581660 h 3335020"/>
                  <a:gd name="connsiteX18" fmla="*/ 2125980 w 3299460"/>
                  <a:gd name="connsiteY18" fmla="*/ 581660 h 3335020"/>
                  <a:gd name="connsiteX19" fmla="*/ 2065020 w 3299460"/>
                  <a:gd name="connsiteY19" fmla="*/ 688340 h 3335020"/>
                  <a:gd name="connsiteX20" fmla="*/ 1973580 w 3299460"/>
                  <a:gd name="connsiteY20" fmla="*/ 749300 h 3335020"/>
                  <a:gd name="connsiteX21" fmla="*/ 1973580 w 3299460"/>
                  <a:gd name="connsiteY21" fmla="*/ 962660 h 3335020"/>
                  <a:gd name="connsiteX22" fmla="*/ 1851660 w 3299460"/>
                  <a:gd name="connsiteY22" fmla="*/ 1008380 h 3335020"/>
                  <a:gd name="connsiteX23" fmla="*/ 1760220 w 3299460"/>
                  <a:gd name="connsiteY23" fmla="*/ 993140 h 3335020"/>
                  <a:gd name="connsiteX24" fmla="*/ 1607820 w 3299460"/>
                  <a:gd name="connsiteY24" fmla="*/ 1236980 h 3335020"/>
                  <a:gd name="connsiteX25" fmla="*/ 1562100 w 3299460"/>
                  <a:gd name="connsiteY25" fmla="*/ 1389380 h 3335020"/>
                  <a:gd name="connsiteX26" fmla="*/ 1623060 w 3299460"/>
                  <a:gd name="connsiteY26" fmla="*/ 1465580 h 3335020"/>
                  <a:gd name="connsiteX27" fmla="*/ 1562100 w 3299460"/>
                  <a:gd name="connsiteY27" fmla="*/ 1572260 h 3335020"/>
                  <a:gd name="connsiteX28" fmla="*/ 1242060 w 3299460"/>
                  <a:gd name="connsiteY28" fmla="*/ 1816100 h 3335020"/>
                  <a:gd name="connsiteX29" fmla="*/ 1181100 w 3299460"/>
                  <a:gd name="connsiteY29" fmla="*/ 1938020 h 3335020"/>
                  <a:gd name="connsiteX30" fmla="*/ 1242060 w 3299460"/>
                  <a:gd name="connsiteY30" fmla="*/ 2166620 h 3335020"/>
                  <a:gd name="connsiteX31" fmla="*/ 1242060 w 3299460"/>
                  <a:gd name="connsiteY31" fmla="*/ 2395220 h 3335020"/>
                  <a:gd name="connsiteX32" fmla="*/ 1181100 w 3299460"/>
                  <a:gd name="connsiteY32" fmla="*/ 2486660 h 3335020"/>
                  <a:gd name="connsiteX33" fmla="*/ 1120140 w 3299460"/>
                  <a:gd name="connsiteY33" fmla="*/ 2440940 h 3335020"/>
                  <a:gd name="connsiteX34" fmla="*/ 967740 w 3299460"/>
                  <a:gd name="connsiteY34" fmla="*/ 2273300 h 3335020"/>
                  <a:gd name="connsiteX35" fmla="*/ 982980 w 3299460"/>
                  <a:gd name="connsiteY35" fmla="*/ 2136140 h 3335020"/>
                  <a:gd name="connsiteX36" fmla="*/ 876300 w 3299460"/>
                  <a:gd name="connsiteY36" fmla="*/ 2105660 h 3335020"/>
                  <a:gd name="connsiteX37" fmla="*/ 754380 w 3299460"/>
                  <a:gd name="connsiteY37" fmla="*/ 2059940 h 3335020"/>
                  <a:gd name="connsiteX38" fmla="*/ 632460 w 3299460"/>
                  <a:gd name="connsiteY38" fmla="*/ 2059940 h 3335020"/>
                  <a:gd name="connsiteX39" fmla="*/ 647700 w 3299460"/>
                  <a:gd name="connsiteY39" fmla="*/ 2151380 h 3335020"/>
                  <a:gd name="connsiteX40" fmla="*/ 617220 w 3299460"/>
                  <a:gd name="connsiteY40" fmla="*/ 2181860 h 3335020"/>
                  <a:gd name="connsiteX41" fmla="*/ 403860 w 3299460"/>
                  <a:gd name="connsiteY41" fmla="*/ 2120900 h 3335020"/>
                  <a:gd name="connsiteX42" fmla="*/ 220980 w 3299460"/>
                  <a:gd name="connsiteY42" fmla="*/ 2105660 h 3335020"/>
                  <a:gd name="connsiteX43" fmla="*/ 38100 w 3299460"/>
                  <a:gd name="connsiteY43" fmla="*/ 2242820 h 3335020"/>
                  <a:gd name="connsiteX44" fmla="*/ 7620 w 3299460"/>
                  <a:gd name="connsiteY44" fmla="*/ 2425700 h 3335020"/>
                  <a:gd name="connsiteX45" fmla="*/ 22860 w 3299460"/>
                  <a:gd name="connsiteY45" fmla="*/ 2852420 h 3335020"/>
                  <a:gd name="connsiteX46" fmla="*/ 144780 w 3299460"/>
                  <a:gd name="connsiteY46" fmla="*/ 3020060 h 3335020"/>
                  <a:gd name="connsiteX47" fmla="*/ 327660 w 3299460"/>
                  <a:gd name="connsiteY47" fmla="*/ 3035300 h 3335020"/>
                  <a:gd name="connsiteX48" fmla="*/ 464820 w 3299460"/>
                  <a:gd name="connsiteY48" fmla="*/ 2852420 h 3335020"/>
                  <a:gd name="connsiteX49" fmla="*/ 708660 w 3299460"/>
                  <a:gd name="connsiteY49" fmla="*/ 2837180 h 3335020"/>
                  <a:gd name="connsiteX50" fmla="*/ 708660 w 3299460"/>
                  <a:gd name="connsiteY50" fmla="*/ 3111500 h 3335020"/>
                  <a:gd name="connsiteX51" fmla="*/ 723900 w 3299460"/>
                  <a:gd name="connsiteY51" fmla="*/ 3263900 h 3335020"/>
                  <a:gd name="connsiteX52" fmla="*/ 1013460 w 3299460"/>
                  <a:gd name="connsiteY52" fmla="*/ 3324860 h 333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99460" h="3335020">
                    <a:moveTo>
                      <a:pt x="3299460" y="398780"/>
                    </a:moveTo>
                    <a:lnTo>
                      <a:pt x="3101340" y="383540"/>
                    </a:lnTo>
                    <a:cubicBezTo>
                      <a:pt x="3035300" y="378460"/>
                      <a:pt x="2943860" y="375920"/>
                      <a:pt x="2903220" y="368300"/>
                    </a:cubicBezTo>
                    <a:cubicBezTo>
                      <a:pt x="2862580" y="360680"/>
                      <a:pt x="2893060" y="350520"/>
                      <a:pt x="2857500" y="337820"/>
                    </a:cubicBezTo>
                    <a:cubicBezTo>
                      <a:pt x="2821940" y="325120"/>
                      <a:pt x="2697480" y="322580"/>
                      <a:pt x="2689860" y="292100"/>
                    </a:cubicBezTo>
                    <a:cubicBezTo>
                      <a:pt x="2682240" y="261620"/>
                      <a:pt x="2788920" y="200660"/>
                      <a:pt x="2811780" y="154940"/>
                    </a:cubicBezTo>
                    <a:cubicBezTo>
                      <a:pt x="2834640" y="109220"/>
                      <a:pt x="2842260" y="35560"/>
                      <a:pt x="2827020" y="17780"/>
                    </a:cubicBezTo>
                    <a:cubicBezTo>
                      <a:pt x="2811780" y="0"/>
                      <a:pt x="2778760" y="43180"/>
                      <a:pt x="2720340" y="48260"/>
                    </a:cubicBezTo>
                    <a:cubicBezTo>
                      <a:pt x="2661920" y="53340"/>
                      <a:pt x="2567940" y="53340"/>
                      <a:pt x="2476500" y="48260"/>
                    </a:cubicBezTo>
                    <a:cubicBezTo>
                      <a:pt x="2385060" y="43180"/>
                      <a:pt x="2209800" y="2540"/>
                      <a:pt x="2171700" y="17780"/>
                    </a:cubicBezTo>
                    <a:cubicBezTo>
                      <a:pt x="2133600" y="33020"/>
                      <a:pt x="2209800" y="119380"/>
                      <a:pt x="2247900" y="139700"/>
                    </a:cubicBezTo>
                    <a:cubicBezTo>
                      <a:pt x="2286000" y="160020"/>
                      <a:pt x="2369820" y="129540"/>
                      <a:pt x="2400300" y="139700"/>
                    </a:cubicBezTo>
                    <a:cubicBezTo>
                      <a:pt x="2430780" y="149860"/>
                      <a:pt x="2423160" y="157480"/>
                      <a:pt x="2430780" y="200660"/>
                    </a:cubicBezTo>
                    <a:cubicBezTo>
                      <a:pt x="2438400" y="243840"/>
                      <a:pt x="2402840" y="332740"/>
                      <a:pt x="2446020" y="398780"/>
                    </a:cubicBezTo>
                    <a:cubicBezTo>
                      <a:pt x="2489200" y="464820"/>
                      <a:pt x="2692400" y="546100"/>
                      <a:pt x="2689860" y="596900"/>
                    </a:cubicBezTo>
                    <a:cubicBezTo>
                      <a:pt x="2687320" y="647700"/>
                      <a:pt x="2501900" y="675640"/>
                      <a:pt x="2430780" y="703580"/>
                    </a:cubicBezTo>
                    <a:cubicBezTo>
                      <a:pt x="2359660" y="731520"/>
                      <a:pt x="2293620" y="784860"/>
                      <a:pt x="2263140" y="764540"/>
                    </a:cubicBezTo>
                    <a:cubicBezTo>
                      <a:pt x="2232660" y="744220"/>
                      <a:pt x="2270760" y="612140"/>
                      <a:pt x="2247900" y="581660"/>
                    </a:cubicBezTo>
                    <a:cubicBezTo>
                      <a:pt x="2225040" y="551180"/>
                      <a:pt x="2156460" y="563880"/>
                      <a:pt x="2125980" y="581660"/>
                    </a:cubicBezTo>
                    <a:cubicBezTo>
                      <a:pt x="2095500" y="599440"/>
                      <a:pt x="2090420" y="660400"/>
                      <a:pt x="2065020" y="688340"/>
                    </a:cubicBezTo>
                    <a:cubicBezTo>
                      <a:pt x="2039620" y="716280"/>
                      <a:pt x="1988820" y="703580"/>
                      <a:pt x="1973580" y="749300"/>
                    </a:cubicBezTo>
                    <a:cubicBezTo>
                      <a:pt x="1958340" y="795020"/>
                      <a:pt x="1993900" y="919480"/>
                      <a:pt x="1973580" y="962660"/>
                    </a:cubicBezTo>
                    <a:cubicBezTo>
                      <a:pt x="1953260" y="1005840"/>
                      <a:pt x="1887220" y="1003300"/>
                      <a:pt x="1851660" y="1008380"/>
                    </a:cubicBezTo>
                    <a:cubicBezTo>
                      <a:pt x="1816100" y="1013460"/>
                      <a:pt x="1800860" y="955040"/>
                      <a:pt x="1760220" y="993140"/>
                    </a:cubicBezTo>
                    <a:cubicBezTo>
                      <a:pt x="1719580" y="1031240"/>
                      <a:pt x="1640840" y="1170940"/>
                      <a:pt x="1607820" y="1236980"/>
                    </a:cubicBezTo>
                    <a:cubicBezTo>
                      <a:pt x="1574800" y="1303020"/>
                      <a:pt x="1559560" y="1351280"/>
                      <a:pt x="1562100" y="1389380"/>
                    </a:cubicBezTo>
                    <a:cubicBezTo>
                      <a:pt x="1564640" y="1427480"/>
                      <a:pt x="1623060" y="1435100"/>
                      <a:pt x="1623060" y="1465580"/>
                    </a:cubicBezTo>
                    <a:cubicBezTo>
                      <a:pt x="1623060" y="1496060"/>
                      <a:pt x="1625600" y="1513840"/>
                      <a:pt x="1562100" y="1572260"/>
                    </a:cubicBezTo>
                    <a:cubicBezTo>
                      <a:pt x="1498600" y="1630680"/>
                      <a:pt x="1305560" y="1755140"/>
                      <a:pt x="1242060" y="1816100"/>
                    </a:cubicBezTo>
                    <a:cubicBezTo>
                      <a:pt x="1178560" y="1877060"/>
                      <a:pt x="1181100" y="1879600"/>
                      <a:pt x="1181100" y="1938020"/>
                    </a:cubicBezTo>
                    <a:cubicBezTo>
                      <a:pt x="1181100" y="1996440"/>
                      <a:pt x="1231900" y="2090420"/>
                      <a:pt x="1242060" y="2166620"/>
                    </a:cubicBezTo>
                    <a:cubicBezTo>
                      <a:pt x="1252220" y="2242820"/>
                      <a:pt x="1252220" y="2341880"/>
                      <a:pt x="1242060" y="2395220"/>
                    </a:cubicBezTo>
                    <a:cubicBezTo>
                      <a:pt x="1231900" y="2448560"/>
                      <a:pt x="1201420" y="2479040"/>
                      <a:pt x="1181100" y="2486660"/>
                    </a:cubicBezTo>
                    <a:cubicBezTo>
                      <a:pt x="1160780" y="2494280"/>
                      <a:pt x="1155700" y="2476500"/>
                      <a:pt x="1120140" y="2440940"/>
                    </a:cubicBezTo>
                    <a:cubicBezTo>
                      <a:pt x="1084580" y="2405380"/>
                      <a:pt x="990600" y="2324100"/>
                      <a:pt x="967740" y="2273300"/>
                    </a:cubicBezTo>
                    <a:cubicBezTo>
                      <a:pt x="944880" y="2222500"/>
                      <a:pt x="998220" y="2164080"/>
                      <a:pt x="982980" y="2136140"/>
                    </a:cubicBezTo>
                    <a:cubicBezTo>
                      <a:pt x="967740" y="2108200"/>
                      <a:pt x="914400" y="2118360"/>
                      <a:pt x="876300" y="2105660"/>
                    </a:cubicBezTo>
                    <a:cubicBezTo>
                      <a:pt x="838200" y="2092960"/>
                      <a:pt x="795020" y="2067560"/>
                      <a:pt x="754380" y="2059940"/>
                    </a:cubicBezTo>
                    <a:cubicBezTo>
                      <a:pt x="713740" y="2052320"/>
                      <a:pt x="650240" y="2044700"/>
                      <a:pt x="632460" y="2059940"/>
                    </a:cubicBezTo>
                    <a:cubicBezTo>
                      <a:pt x="614680" y="2075180"/>
                      <a:pt x="650240" y="2131060"/>
                      <a:pt x="647700" y="2151380"/>
                    </a:cubicBezTo>
                    <a:cubicBezTo>
                      <a:pt x="645160" y="2171700"/>
                      <a:pt x="657860" y="2186940"/>
                      <a:pt x="617220" y="2181860"/>
                    </a:cubicBezTo>
                    <a:cubicBezTo>
                      <a:pt x="576580" y="2176780"/>
                      <a:pt x="469900" y="2133600"/>
                      <a:pt x="403860" y="2120900"/>
                    </a:cubicBezTo>
                    <a:cubicBezTo>
                      <a:pt x="337820" y="2108200"/>
                      <a:pt x="281940" y="2085340"/>
                      <a:pt x="220980" y="2105660"/>
                    </a:cubicBezTo>
                    <a:cubicBezTo>
                      <a:pt x="160020" y="2125980"/>
                      <a:pt x="73660" y="2189480"/>
                      <a:pt x="38100" y="2242820"/>
                    </a:cubicBezTo>
                    <a:cubicBezTo>
                      <a:pt x="2540" y="2296160"/>
                      <a:pt x="10160" y="2324100"/>
                      <a:pt x="7620" y="2425700"/>
                    </a:cubicBezTo>
                    <a:cubicBezTo>
                      <a:pt x="5080" y="2527300"/>
                      <a:pt x="0" y="2753360"/>
                      <a:pt x="22860" y="2852420"/>
                    </a:cubicBezTo>
                    <a:cubicBezTo>
                      <a:pt x="45720" y="2951480"/>
                      <a:pt x="93980" y="2989580"/>
                      <a:pt x="144780" y="3020060"/>
                    </a:cubicBezTo>
                    <a:cubicBezTo>
                      <a:pt x="195580" y="3050540"/>
                      <a:pt x="274320" y="3063240"/>
                      <a:pt x="327660" y="3035300"/>
                    </a:cubicBezTo>
                    <a:cubicBezTo>
                      <a:pt x="381000" y="3007360"/>
                      <a:pt x="401320" y="2885440"/>
                      <a:pt x="464820" y="2852420"/>
                    </a:cubicBezTo>
                    <a:cubicBezTo>
                      <a:pt x="528320" y="2819400"/>
                      <a:pt x="668020" y="2794000"/>
                      <a:pt x="708660" y="2837180"/>
                    </a:cubicBezTo>
                    <a:cubicBezTo>
                      <a:pt x="749300" y="2880360"/>
                      <a:pt x="706120" y="3040380"/>
                      <a:pt x="708660" y="3111500"/>
                    </a:cubicBezTo>
                    <a:cubicBezTo>
                      <a:pt x="711200" y="3182620"/>
                      <a:pt x="673100" y="3228340"/>
                      <a:pt x="723900" y="3263900"/>
                    </a:cubicBezTo>
                    <a:cubicBezTo>
                      <a:pt x="774700" y="3299460"/>
                      <a:pt x="977900" y="3335020"/>
                      <a:pt x="1013460" y="332486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Rectangle 12"/>
            <p:cNvSpPr/>
            <p:nvPr/>
          </p:nvSpPr>
          <p:spPr>
            <a:xfrm>
              <a:off x="8534400" y="783336"/>
              <a:ext cx="381000" cy="114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Freeform 48"/>
          <p:cNvSpPr/>
          <p:nvPr/>
        </p:nvSpPr>
        <p:spPr>
          <a:xfrm>
            <a:off x="4767580" y="3050540"/>
            <a:ext cx="1821180" cy="2402840"/>
          </a:xfrm>
          <a:custGeom>
            <a:avLst/>
            <a:gdLst>
              <a:gd name="connsiteX0" fmla="*/ 474980 w 1821180"/>
              <a:gd name="connsiteY0" fmla="*/ 1948180 h 2402840"/>
              <a:gd name="connsiteX1" fmla="*/ 520700 w 1821180"/>
              <a:gd name="connsiteY1" fmla="*/ 1902460 h 2402840"/>
              <a:gd name="connsiteX2" fmla="*/ 627380 w 1821180"/>
              <a:gd name="connsiteY2" fmla="*/ 1734820 h 2402840"/>
              <a:gd name="connsiteX3" fmla="*/ 490220 w 1821180"/>
              <a:gd name="connsiteY3" fmla="*/ 1292860 h 2402840"/>
              <a:gd name="connsiteX4" fmla="*/ 231140 w 1821180"/>
              <a:gd name="connsiteY4" fmla="*/ 728980 h 2402840"/>
              <a:gd name="connsiteX5" fmla="*/ 48260 w 1821180"/>
              <a:gd name="connsiteY5" fmla="*/ 180340 h 2402840"/>
              <a:gd name="connsiteX6" fmla="*/ 520700 w 1821180"/>
              <a:gd name="connsiteY6" fmla="*/ 12700 h 2402840"/>
              <a:gd name="connsiteX7" fmla="*/ 840740 w 1821180"/>
              <a:gd name="connsiteY7" fmla="*/ 256540 h 2402840"/>
              <a:gd name="connsiteX8" fmla="*/ 1176020 w 1821180"/>
              <a:gd name="connsiteY8" fmla="*/ 622300 h 2402840"/>
              <a:gd name="connsiteX9" fmla="*/ 1465580 w 1821180"/>
              <a:gd name="connsiteY9" fmla="*/ 805180 h 2402840"/>
              <a:gd name="connsiteX10" fmla="*/ 1633220 w 1821180"/>
              <a:gd name="connsiteY10" fmla="*/ 1094740 h 2402840"/>
              <a:gd name="connsiteX11" fmla="*/ 1800860 w 1821180"/>
              <a:gd name="connsiteY11" fmla="*/ 1262380 h 2402840"/>
              <a:gd name="connsiteX12" fmla="*/ 1511300 w 1821180"/>
              <a:gd name="connsiteY12" fmla="*/ 1536700 h 2402840"/>
              <a:gd name="connsiteX13" fmla="*/ 1236980 w 1821180"/>
              <a:gd name="connsiteY13" fmla="*/ 1795780 h 2402840"/>
              <a:gd name="connsiteX14" fmla="*/ 1084580 w 1821180"/>
              <a:gd name="connsiteY14" fmla="*/ 2009140 h 2402840"/>
              <a:gd name="connsiteX15" fmla="*/ 947420 w 1821180"/>
              <a:gd name="connsiteY15" fmla="*/ 2192020 h 2402840"/>
              <a:gd name="connsiteX16" fmla="*/ 840740 w 1821180"/>
              <a:gd name="connsiteY16" fmla="*/ 2344420 h 2402840"/>
              <a:gd name="connsiteX17" fmla="*/ 703580 w 1821180"/>
              <a:gd name="connsiteY17" fmla="*/ 2344420 h 2402840"/>
              <a:gd name="connsiteX18" fmla="*/ 429260 w 1821180"/>
              <a:gd name="connsiteY18" fmla="*/ 1993900 h 2402840"/>
              <a:gd name="connsiteX19" fmla="*/ 474980 w 1821180"/>
              <a:gd name="connsiteY19" fmla="*/ 1948180 h 240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180" h="2402840">
                <a:moveTo>
                  <a:pt x="474980" y="1948180"/>
                </a:moveTo>
                <a:cubicBezTo>
                  <a:pt x="490220" y="1932940"/>
                  <a:pt x="495300" y="1938020"/>
                  <a:pt x="520700" y="1902460"/>
                </a:cubicBezTo>
                <a:cubicBezTo>
                  <a:pt x="546100" y="1866900"/>
                  <a:pt x="632460" y="1836420"/>
                  <a:pt x="627380" y="1734820"/>
                </a:cubicBezTo>
                <a:cubicBezTo>
                  <a:pt x="622300" y="1633220"/>
                  <a:pt x="556260" y="1460500"/>
                  <a:pt x="490220" y="1292860"/>
                </a:cubicBezTo>
                <a:cubicBezTo>
                  <a:pt x="424180" y="1125220"/>
                  <a:pt x="304800" y="914400"/>
                  <a:pt x="231140" y="728980"/>
                </a:cubicBezTo>
                <a:cubicBezTo>
                  <a:pt x="157480" y="543560"/>
                  <a:pt x="0" y="299720"/>
                  <a:pt x="48260" y="180340"/>
                </a:cubicBezTo>
                <a:cubicBezTo>
                  <a:pt x="96520" y="60960"/>
                  <a:pt x="388620" y="0"/>
                  <a:pt x="520700" y="12700"/>
                </a:cubicBezTo>
                <a:cubicBezTo>
                  <a:pt x="652780" y="25400"/>
                  <a:pt x="731520" y="154940"/>
                  <a:pt x="840740" y="256540"/>
                </a:cubicBezTo>
                <a:cubicBezTo>
                  <a:pt x="949960" y="358140"/>
                  <a:pt x="1071880" y="530860"/>
                  <a:pt x="1176020" y="622300"/>
                </a:cubicBezTo>
                <a:cubicBezTo>
                  <a:pt x="1280160" y="713740"/>
                  <a:pt x="1389380" y="726440"/>
                  <a:pt x="1465580" y="805180"/>
                </a:cubicBezTo>
                <a:cubicBezTo>
                  <a:pt x="1541780" y="883920"/>
                  <a:pt x="1577340" y="1018540"/>
                  <a:pt x="1633220" y="1094740"/>
                </a:cubicBezTo>
                <a:cubicBezTo>
                  <a:pt x="1689100" y="1170940"/>
                  <a:pt x="1821180" y="1188720"/>
                  <a:pt x="1800860" y="1262380"/>
                </a:cubicBezTo>
                <a:cubicBezTo>
                  <a:pt x="1780540" y="1336040"/>
                  <a:pt x="1511300" y="1536700"/>
                  <a:pt x="1511300" y="1536700"/>
                </a:cubicBezTo>
                <a:cubicBezTo>
                  <a:pt x="1417320" y="1625600"/>
                  <a:pt x="1308100" y="1717040"/>
                  <a:pt x="1236980" y="1795780"/>
                </a:cubicBezTo>
                <a:cubicBezTo>
                  <a:pt x="1165860" y="1874520"/>
                  <a:pt x="1132840" y="1943100"/>
                  <a:pt x="1084580" y="2009140"/>
                </a:cubicBezTo>
                <a:cubicBezTo>
                  <a:pt x="1036320" y="2075180"/>
                  <a:pt x="988060" y="2136140"/>
                  <a:pt x="947420" y="2192020"/>
                </a:cubicBezTo>
                <a:cubicBezTo>
                  <a:pt x="906780" y="2247900"/>
                  <a:pt x="881380" y="2319020"/>
                  <a:pt x="840740" y="2344420"/>
                </a:cubicBezTo>
                <a:cubicBezTo>
                  <a:pt x="800100" y="2369820"/>
                  <a:pt x="772160" y="2402840"/>
                  <a:pt x="703580" y="2344420"/>
                </a:cubicBezTo>
                <a:cubicBezTo>
                  <a:pt x="635000" y="2286000"/>
                  <a:pt x="469900" y="2059940"/>
                  <a:pt x="429260" y="1993900"/>
                </a:cubicBezTo>
                <a:cubicBezTo>
                  <a:pt x="388620" y="1927860"/>
                  <a:pt x="459740" y="1963420"/>
                  <a:pt x="474980" y="194818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010660" y="3291840"/>
            <a:ext cx="1689100" cy="2672080"/>
          </a:xfrm>
          <a:custGeom>
            <a:avLst/>
            <a:gdLst>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85140 w 1689100"/>
              <a:gd name="connsiteY25" fmla="*/ 1920240 h 2814320"/>
              <a:gd name="connsiteX26" fmla="*/ 485140 w 1689100"/>
              <a:gd name="connsiteY26" fmla="*/ 178308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85140 w 1689100"/>
              <a:gd name="connsiteY26" fmla="*/ 178308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08940 w 1689100"/>
              <a:gd name="connsiteY26" fmla="*/ 173736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32740 w 1689100"/>
              <a:gd name="connsiteY22" fmla="*/ 242316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08940 w 1689100"/>
              <a:gd name="connsiteY26" fmla="*/ 173736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1780"/>
              <a:gd name="connsiteX1" fmla="*/ 287020 w 1689100"/>
              <a:gd name="connsiteY1" fmla="*/ 106680 h 2811780"/>
              <a:gd name="connsiteX2" fmla="*/ 515620 w 1689100"/>
              <a:gd name="connsiteY2" fmla="*/ 670560 h 2811780"/>
              <a:gd name="connsiteX3" fmla="*/ 683260 w 1689100"/>
              <a:gd name="connsiteY3" fmla="*/ 1021080 h 2811780"/>
              <a:gd name="connsiteX4" fmla="*/ 698500 w 1689100"/>
              <a:gd name="connsiteY4" fmla="*/ 1280160 h 2811780"/>
              <a:gd name="connsiteX5" fmla="*/ 1064260 w 1689100"/>
              <a:gd name="connsiteY5" fmla="*/ 1645920 h 2811780"/>
              <a:gd name="connsiteX6" fmla="*/ 1323340 w 1689100"/>
              <a:gd name="connsiteY6" fmla="*/ 1981200 h 2811780"/>
              <a:gd name="connsiteX7" fmla="*/ 1643380 w 1689100"/>
              <a:gd name="connsiteY7" fmla="*/ 2301240 h 2811780"/>
              <a:gd name="connsiteX8" fmla="*/ 1597660 w 1689100"/>
              <a:gd name="connsiteY8" fmla="*/ 2423160 h 2811780"/>
              <a:gd name="connsiteX9" fmla="*/ 1658620 w 1689100"/>
              <a:gd name="connsiteY9" fmla="*/ 2514600 h 2811780"/>
              <a:gd name="connsiteX10" fmla="*/ 1658620 w 1689100"/>
              <a:gd name="connsiteY10" fmla="*/ 2606040 h 2811780"/>
              <a:gd name="connsiteX11" fmla="*/ 1490980 w 1689100"/>
              <a:gd name="connsiteY11" fmla="*/ 2636520 h 2811780"/>
              <a:gd name="connsiteX12" fmla="*/ 1399540 w 1689100"/>
              <a:gd name="connsiteY12" fmla="*/ 2667000 h 2811780"/>
              <a:gd name="connsiteX13" fmla="*/ 1033780 w 1689100"/>
              <a:gd name="connsiteY13" fmla="*/ 2667000 h 2811780"/>
              <a:gd name="connsiteX14" fmla="*/ 896620 w 1689100"/>
              <a:gd name="connsiteY14" fmla="*/ 2651760 h 2811780"/>
              <a:gd name="connsiteX15" fmla="*/ 805180 w 1689100"/>
              <a:gd name="connsiteY15" fmla="*/ 2575560 h 2811780"/>
              <a:gd name="connsiteX16" fmla="*/ 683260 w 1689100"/>
              <a:gd name="connsiteY16" fmla="*/ 2392680 h 2811780"/>
              <a:gd name="connsiteX17" fmla="*/ 591820 w 1689100"/>
              <a:gd name="connsiteY17" fmla="*/ 2407920 h 2811780"/>
              <a:gd name="connsiteX18" fmla="*/ 713740 w 1689100"/>
              <a:gd name="connsiteY18" fmla="*/ 2727960 h 2811780"/>
              <a:gd name="connsiteX19" fmla="*/ 728980 w 1689100"/>
              <a:gd name="connsiteY19" fmla="*/ 2804160 h 2811780"/>
              <a:gd name="connsiteX20" fmla="*/ 591820 w 1689100"/>
              <a:gd name="connsiteY20" fmla="*/ 2758440 h 2811780"/>
              <a:gd name="connsiteX21" fmla="*/ 454660 w 1689100"/>
              <a:gd name="connsiteY21" fmla="*/ 2484120 h 2811780"/>
              <a:gd name="connsiteX22" fmla="*/ 332740 w 1689100"/>
              <a:gd name="connsiteY22" fmla="*/ 2423160 h 2811780"/>
              <a:gd name="connsiteX23" fmla="*/ 347980 w 1689100"/>
              <a:gd name="connsiteY23" fmla="*/ 2133600 h 2811780"/>
              <a:gd name="connsiteX24" fmla="*/ 317500 w 1689100"/>
              <a:gd name="connsiteY24" fmla="*/ 2042160 h 2811780"/>
              <a:gd name="connsiteX25" fmla="*/ 408940 w 1689100"/>
              <a:gd name="connsiteY25" fmla="*/ 1889760 h 2811780"/>
              <a:gd name="connsiteX26" fmla="*/ 408940 w 1689100"/>
              <a:gd name="connsiteY26" fmla="*/ 1737360 h 2811780"/>
              <a:gd name="connsiteX27" fmla="*/ 271780 w 1689100"/>
              <a:gd name="connsiteY27" fmla="*/ 1478280 h 2811780"/>
              <a:gd name="connsiteX28" fmla="*/ 43180 w 1689100"/>
              <a:gd name="connsiteY28" fmla="*/ 1341120 h 2811780"/>
              <a:gd name="connsiteX29" fmla="*/ 12700 w 1689100"/>
              <a:gd name="connsiteY29" fmla="*/ 1082040 h 2811780"/>
              <a:gd name="connsiteX30" fmla="*/ 58420 w 1689100"/>
              <a:gd name="connsiteY30" fmla="*/ 807720 h 2811780"/>
              <a:gd name="connsiteX31" fmla="*/ 119380 w 1689100"/>
              <a:gd name="connsiteY31" fmla="*/ 457200 h 2811780"/>
              <a:gd name="connsiteX32" fmla="*/ 134620 w 1689100"/>
              <a:gd name="connsiteY32" fmla="*/ 213360 h 2811780"/>
              <a:gd name="connsiteX33" fmla="*/ 149860 w 1689100"/>
              <a:gd name="connsiteY33" fmla="*/ 30480 h 2811780"/>
              <a:gd name="connsiteX0" fmla="*/ 149860 w 1689100"/>
              <a:gd name="connsiteY0" fmla="*/ 30480 h 2862580"/>
              <a:gd name="connsiteX1" fmla="*/ 287020 w 1689100"/>
              <a:gd name="connsiteY1" fmla="*/ 106680 h 2862580"/>
              <a:gd name="connsiteX2" fmla="*/ 515620 w 1689100"/>
              <a:gd name="connsiteY2" fmla="*/ 670560 h 2862580"/>
              <a:gd name="connsiteX3" fmla="*/ 683260 w 1689100"/>
              <a:gd name="connsiteY3" fmla="*/ 1021080 h 2862580"/>
              <a:gd name="connsiteX4" fmla="*/ 698500 w 1689100"/>
              <a:gd name="connsiteY4" fmla="*/ 1280160 h 2862580"/>
              <a:gd name="connsiteX5" fmla="*/ 1064260 w 1689100"/>
              <a:gd name="connsiteY5" fmla="*/ 1645920 h 2862580"/>
              <a:gd name="connsiteX6" fmla="*/ 1323340 w 1689100"/>
              <a:gd name="connsiteY6" fmla="*/ 1981200 h 2862580"/>
              <a:gd name="connsiteX7" fmla="*/ 1643380 w 1689100"/>
              <a:gd name="connsiteY7" fmla="*/ 2301240 h 2862580"/>
              <a:gd name="connsiteX8" fmla="*/ 1597660 w 1689100"/>
              <a:gd name="connsiteY8" fmla="*/ 2423160 h 2862580"/>
              <a:gd name="connsiteX9" fmla="*/ 1658620 w 1689100"/>
              <a:gd name="connsiteY9" fmla="*/ 2514600 h 2862580"/>
              <a:gd name="connsiteX10" fmla="*/ 1658620 w 1689100"/>
              <a:gd name="connsiteY10" fmla="*/ 2606040 h 2862580"/>
              <a:gd name="connsiteX11" fmla="*/ 1490980 w 1689100"/>
              <a:gd name="connsiteY11" fmla="*/ 2636520 h 2862580"/>
              <a:gd name="connsiteX12" fmla="*/ 1399540 w 1689100"/>
              <a:gd name="connsiteY12" fmla="*/ 2667000 h 2862580"/>
              <a:gd name="connsiteX13" fmla="*/ 1033780 w 1689100"/>
              <a:gd name="connsiteY13" fmla="*/ 2667000 h 2862580"/>
              <a:gd name="connsiteX14" fmla="*/ 896620 w 1689100"/>
              <a:gd name="connsiteY14" fmla="*/ 2651760 h 2862580"/>
              <a:gd name="connsiteX15" fmla="*/ 805180 w 1689100"/>
              <a:gd name="connsiteY15" fmla="*/ 2575560 h 2862580"/>
              <a:gd name="connsiteX16" fmla="*/ 683260 w 1689100"/>
              <a:gd name="connsiteY16" fmla="*/ 2392680 h 2862580"/>
              <a:gd name="connsiteX17" fmla="*/ 591820 w 1689100"/>
              <a:gd name="connsiteY17" fmla="*/ 2407920 h 2862580"/>
              <a:gd name="connsiteX18" fmla="*/ 728980 w 1689100"/>
              <a:gd name="connsiteY18" fmla="*/ 2804160 h 2862580"/>
              <a:gd name="connsiteX19" fmla="*/ 591820 w 1689100"/>
              <a:gd name="connsiteY19" fmla="*/ 2758440 h 2862580"/>
              <a:gd name="connsiteX20" fmla="*/ 454660 w 1689100"/>
              <a:gd name="connsiteY20" fmla="*/ 2484120 h 2862580"/>
              <a:gd name="connsiteX21" fmla="*/ 332740 w 1689100"/>
              <a:gd name="connsiteY21" fmla="*/ 2423160 h 2862580"/>
              <a:gd name="connsiteX22" fmla="*/ 347980 w 1689100"/>
              <a:gd name="connsiteY22" fmla="*/ 2133600 h 2862580"/>
              <a:gd name="connsiteX23" fmla="*/ 317500 w 1689100"/>
              <a:gd name="connsiteY23" fmla="*/ 2042160 h 2862580"/>
              <a:gd name="connsiteX24" fmla="*/ 408940 w 1689100"/>
              <a:gd name="connsiteY24" fmla="*/ 1889760 h 2862580"/>
              <a:gd name="connsiteX25" fmla="*/ 408940 w 1689100"/>
              <a:gd name="connsiteY25" fmla="*/ 1737360 h 2862580"/>
              <a:gd name="connsiteX26" fmla="*/ 271780 w 1689100"/>
              <a:gd name="connsiteY26" fmla="*/ 1478280 h 2862580"/>
              <a:gd name="connsiteX27" fmla="*/ 43180 w 1689100"/>
              <a:gd name="connsiteY27" fmla="*/ 1341120 h 2862580"/>
              <a:gd name="connsiteX28" fmla="*/ 12700 w 1689100"/>
              <a:gd name="connsiteY28" fmla="*/ 1082040 h 2862580"/>
              <a:gd name="connsiteX29" fmla="*/ 58420 w 1689100"/>
              <a:gd name="connsiteY29" fmla="*/ 807720 h 2862580"/>
              <a:gd name="connsiteX30" fmla="*/ 119380 w 1689100"/>
              <a:gd name="connsiteY30" fmla="*/ 457200 h 2862580"/>
              <a:gd name="connsiteX31" fmla="*/ 134620 w 1689100"/>
              <a:gd name="connsiteY31" fmla="*/ 213360 h 2862580"/>
              <a:gd name="connsiteX32" fmla="*/ 149860 w 1689100"/>
              <a:gd name="connsiteY32" fmla="*/ 30480 h 2862580"/>
              <a:gd name="connsiteX0" fmla="*/ 149860 w 1689100"/>
              <a:gd name="connsiteY0" fmla="*/ 30480 h 2771140"/>
              <a:gd name="connsiteX1" fmla="*/ 287020 w 1689100"/>
              <a:gd name="connsiteY1" fmla="*/ 106680 h 2771140"/>
              <a:gd name="connsiteX2" fmla="*/ 515620 w 1689100"/>
              <a:gd name="connsiteY2" fmla="*/ 670560 h 2771140"/>
              <a:gd name="connsiteX3" fmla="*/ 683260 w 1689100"/>
              <a:gd name="connsiteY3" fmla="*/ 1021080 h 2771140"/>
              <a:gd name="connsiteX4" fmla="*/ 698500 w 1689100"/>
              <a:gd name="connsiteY4" fmla="*/ 1280160 h 2771140"/>
              <a:gd name="connsiteX5" fmla="*/ 1064260 w 1689100"/>
              <a:gd name="connsiteY5" fmla="*/ 1645920 h 2771140"/>
              <a:gd name="connsiteX6" fmla="*/ 1323340 w 1689100"/>
              <a:gd name="connsiteY6" fmla="*/ 1981200 h 2771140"/>
              <a:gd name="connsiteX7" fmla="*/ 1643380 w 1689100"/>
              <a:gd name="connsiteY7" fmla="*/ 2301240 h 2771140"/>
              <a:gd name="connsiteX8" fmla="*/ 1597660 w 1689100"/>
              <a:gd name="connsiteY8" fmla="*/ 2423160 h 2771140"/>
              <a:gd name="connsiteX9" fmla="*/ 1658620 w 1689100"/>
              <a:gd name="connsiteY9" fmla="*/ 2514600 h 2771140"/>
              <a:gd name="connsiteX10" fmla="*/ 1658620 w 1689100"/>
              <a:gd name="connsiteY10" fmla="*/ 2606040 h 2771140"/>
              <a:gd name="connsiteX11" fmla="*/ 1490980 w 1689100"/>
              <a:gd name="connsiteY11" fmla="*/ 2636520 h 2771140"/>
              <a:gd name="connsiteX12" fmla="*/ 1399540 w 1689100"/>
              <a:gd name="connsiteY12" fmla="*/ 2667000 h 2771140"/>
              <a:gd name="connsiteX13" fmla="*/ 1033780 w 1689100"/>
              <a:gd name="connsiteY13" fmla="*/ 2667000 h 2771140"/>
              <a:gd name="connsiteX14" fmla="*/ 896620 w 1689100"/>
              <a:gd name="connsiteY14" fmla="*/ 2651760 h 2771140"/>
              <a:gd name="connsiteX15" fmla="*/ 805180 w 1689100"/>
              <a:gd name="connsiteY15" fmla="*/ 2575560 h 2771140"/>
              <a:gd name="connsiteX16" fmla="*/ 683260 w 1689100"/>
              <a:gd name="connsiteY16" fmla="*/ 2392680 h 2771140"/>
              <a:gd name="connsiteX17" fmla="*/ 591820 w 1689100"/>
              <a:gd name="connsiteY17" fmla="*/ 2407920 h 2771140"/>
              <a:gd name="connsiteX18" fmla="*/ 591820 w 1689100"/>
              <a:gd name="connsiteY18" fmla="*/ 2758440 h 2771140"/>
              <a:gd name="connsiteX19" fmla="*/ 454660 w 1689100"/>
              <a:gd name="connsiteY19" fmla="*/ 2484120 h 2771140"/>
              <a:gd name="connsiteX20" fmla="*/ 332740 w 1689100"/>
              <a:gd name="connsiteY20" fmla="*/ 2423160 h 2771140"/>
              <a:gd name="connsiteX21" fmla="*/ 347980 w 1689100"/>
              <a:gd name="connsiteY21" fmla="*/ 2133600 h 2771140"/>
              <a:gd name="connsiteX22" fmla="*/ 317500 w 1689100"/>
              <a:gd name="connsiteY22" fmla="*/ 2042160 h 2771140"/>
              <a:gd name="connsiteX23" fmla="*/ 408940 w 1689100"/>
              <a:gd name="connsiteY23" fmla="*/ 1889760 h 2771140"/>
              <a:gd name="connsiteX24" fmla="*/ 408940 w 1689100"/>
              <a:gd name="connsiteY24" fmla="*/ 1737360 h 2771140"/>
              <a:gd name="connsiteX25" fmla="*/ 271780 w 1689100"/>
              <a:gd name="connsiteY25" fmla="*/ 1478280 h 2771140"/>
              <a:gd name="connsiteX26" fmla="*/ 43180 w 1689100"/>
              <a:gd name="connsiteY26" fmla="*/ 1341120 h 2771140"/>
              <a:gd name="connsiteX27" fmla="*/ 12700 w 1689100"/>
              <a:gd name="connsiteY27" fmla="*/ 1082040 h 2771140"/>
              <a:gd name="connsiteX28" fmla="*/ 58420 w 1689100"/>
              <a:gd name="connsiteY28" fmla="*/ 807720 h 2771140"/>
              <a:gd name="connsiteX29" fmla="*/ 119380 w 1689100"/>
              <a:gd name="connsiteY29" fmla="*/ 457200 h 2771140"/>
              <a:gd name="connsiteX30" fmla="*/ 134620 w 1689100"/>
              <a:gd name="connsiteY30" fmla="*/ 213360 h 2771140"/>
              <a:gd name="connsiteX31" fmla="*/ 149860 w 1689100"/>
              <a:gd name="connsiteY31" fmla="*/ 30480 h 277114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54660 w 1689100"/>
              <a:gd name="connsiteY18" fmla="*/ 2484120 h 2672080"/>
              <a:gd name="connsiteX19" fmla="*/ 332740 w 1689100"/>
              <a:gd name="connsiteY19" fmla="*/ 2423160 h 2672080"/>
              <a:gd name="connsiteX20" fmla="*/ 347980 w 1689100"/>
              <a:gd name="connsiteY20" fmla="*/ 2133600 h 2672080"/>
              <a:gd name="connsiteX21" fmla="*/ 317500 w 1689100"/>
              <a:gd name="connsiteY21" fmla="*/ 2042160 h 2672080"/>
              <a:gd name="connsiteX22" fmla="*/ 408940 w 1689100"/>
              <a:gd name="connsiteY22" fmla="*/ 1889760 h 2672080"/>
              <a:gd name="connsiteX23" fmla="*/ 408940 w 1689100"/>
              <a:gd name="connsiteY23" fmla="*/ 1737360 h 2672080"/>
              <a:gd name="connsiteX24" fmla="*/ 271780 w 1689100"/>
              <a:gd name="connsiteY24" fmla="*/ 1478280 h 2672080"/>
              <a:gd name="connsiteX25" fmla="*/ 43180 w 1689100"/>
              <a:gd name="connsiteY25" fmla="*/ 1341120 h 2672080"/>
              <a:gd name="connsiteX26" fmla="*/ 12700 w 1689100"/>
              <a:gd name="connsiteY26" fmla="*/ 1082040 h 2672080"/>
              <a:gd name="connsiteX27" fmla="*/ 58420 w 1689100"/>
              <a:gd name="connsiteY27" fmla="*/ 807720 h 2672080"/>
              <a:gd name="connsiteX28" fmla="*/ 119380 w 1689100"/>
              <a:gd name="connsiteY28" fmla="*/ 457200 h 2672080"/>
              <a:gd name="connsiteX29" fmla="*/ 134620 w 1689100"/>
              <a:gd name="connsiteY29" fmla="*/ 213360 h 2672080"/>
              <a:gd name="connsiteX30" fmla="*/ 149860 w 1689100"/>
              <a:gd name="connsiteY30"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85140 w 1689100"/>
              <a:gd name="connsiteY18" fmla="*/ 2499360 h 2672080"/>
              <a:gd name="connsiteX19" fmla="*/ 332740 w 1689100"/>
              <a:gd name="connsiteY19" fmla="*/ 2423160 h 2672080"/>
              <a:gd name="connsiteX20" fmla="*/ 347980 w 1689100"/>
              <a:gd name="connsiteY20" fmla="*/ 2133600 h 2672080"/>
              <a:gd name="connsiteX21" fmla="*/ 317500 w 1689100"/>
              <a:gd name="connsiteY21" fmla="*/ 2042160 h 2672080"/>
              <a:gd name="connsiteX22" fmla="*/ 408940 w 1689100"/>
              <a:gd name="connsiteY22" fmla="*/ 1889760 h 2672080"/>
              <a:gd name="connsiteX23" fmla="*/ 408940 w 1689100"/>
              <a:gd name="connsiteY23" fmla="*/ 1737360 h 2672080"/>
              <a:gd name="connsiteX24" fmla="*/ 271780 w 1689100"/>
              <a:gd name="connsiteY24" fmla="*/ 1478280 h 2672080"/>
              <a:gd name="connsiteX25" fmla="*/ 43180 w 1689100"/>
              <a:gd name="connsiteY25" fmla="*/ 1341120 h 2672080"/>
              <a:gd name="connsiteX26" fmla="*/ 12700 w 1689100"/>
              <a:gd name="connsiteY26" fmla="*/ 1082040 h 2672080"/>
              <a:gd name="connsiteX27" fmla="*/ 58420 w 1689100"/>
              <a:gd name="connsiteY27" fmla="*/ 807720 h 2672080"/>
              <a:gd name="connsiteX28" fmla="*/ 119380 w 1689100"/>
              <a:gd name="connsiteY28" fmla="*/ 457200 h 2672080"/>
              <a:gd name="connsiteX29" fmla="*/ 134620 w 1689100"/>
              <a:gd name="connsiteY29" fmla="*/ 213360 h 2672080"/>
              <a:gd name="connsiteX30" fmla="*/ 149860 w 1689100"/>
              <a:gd name="connsiteY30"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32740 w 1689100"/>
              <a:gd name="connsiteY18" fmla="*/ 2423160 h 2672080"/>
              <a:gd name="connsiteX19" fmla="*/ 347980 w 1689100"/>
              <a:gd name="connsiteY19" fmla="*/ 2133600 h 2672080"/>
              <a:gd name="connsiteX20" fmla="*/ 317500 w 1689100"/>
              <a:gd name="connsiteY20" fmla="*/ 2042160 h 2672080"/>
              <a:gd name="connsiteX21" fmla="*/ 408940 w 1689100"/>
              <a:gd name="connsiteY21" fmla="*/ 1889760 h 2672080"/>
              <a:gd name="connsiteX22" fmla="*/ 408940 w 1689100"/>
              <a:gd name="connsiteY22" fmla="*/ 1737360 h 2672080"/>
              <a:gd name="connsiteX23" fmla="*/ 271780 w 1689100"/>
              <a:gd name="connsiteY23" fmla="*/ 1478280 h 2672080"/>
              <a:gd name="connsiteX24" fmla="*/ 43180 w 1689100"/>
              <a:gd name="connsiteY24" fmla="*/ 1341120 h 2672080"/>
              <a:gd name="connsiteX25" fmla="*/ 12700 w 1689100"/>
              <a:gd name="connsiteY25" fmla="*/ 1082040 h 2672080"/>
              <a:gd name="connsiteX26" fmla="*/ 58420 w 1689100"/>
              <a:gd name="connsiteY26" fmla="*/ 807720 h 2672080"/>
              <a:gd name="connsiteX27" fmla="*/ 119380 w 1689100"/>
              <a:gd name="connsiteY27" fmla="*/ 457200 h 2672080"/>
              <a:gd name="connsiteX28" fmla="*/ 134620 w 1689100"/>
              <a:gd name="connsiteY28" fmla="*/ 213360 h 2672080"/>
              <a:gd name="connsiteX29" fmla="*/ 149860 w 1689100"/>
              <a:gd name="connsiteY29"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47980 w 1689100"/>
              <a:gd name="connsiteY18" fmla="*/ 2133600 h 2672080"/>
              <a:gd name="connsiteX19" fmla="*/ 317500 w 1689100"/>
              <a:gd name="connsiteY19" fmla="*/ 2042160 h 2672080"/>
              <a:gd name="connsiteX20" fmla="*/ 408940 w 1689100"/>
              <a:gd name="connsiteY20" fmla="*/ 1889760 h 2672080"/>
              <a:gd name="connsiteX21" fmla="*/ 408940 w 1689100"/>
              <a:gd name="connsiteY21" fmla="*/ 1737360 h 2672080"/>
              <a:gd name="connsiteX22" fmla="*/ 271780 w 1689100"/>
              <a:gd name="connsiteY22" fmla="*/ 1478280 h 2672080"/>
              <a:gd name="connsiteX23" fmla="*/ 43180 w 1689100"/>
              <a:gd name="connsiteY23" fmla="*/ 1341120 h 2672080"/>
              <a:gd name="connsiteX24" fmla="*/ 12700 w 1689100"/>
              <a:gd name="connsiteY24" fmla="*/ 1082040 h 2672080"/>
              <a:gd name="connsiteX25" fmla="*/ 58420 w 1689100"/>
              <a:gd name="connsiteY25" fmla="*/ 807720 h 2672080"/>
              <a:gd name="connsiteX26" fmla="*/ 119380 w 1689100"/>
              <a:gd name="connsiteY26" fmla="*/ 457200 h 2672080"/>
              <a:gd name="connsiteX27" fmla="*/ 134620 w 1689100"/>
              <a:gd name="connsiteY27" fmla="*/ 213360 h 2672080"/>
              <a:gd name="connsiteX28" fmla="*/ 149860 w 1689100"/>
              <a:gd name="connsiteY28"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17500 w 1689100"/>
              <a:gd name="connsiteY18" fmla="*/ 2042160 h 2672080"/>
              <a:gd name="connsiteX19" fmla="*/ 408940 w 1689100"/>
              <a:gd name="connsiteY19" fmla="*/ 1889760 h 2672080"/>
              <a:gd name="connsiteX20" fmla="*/ 408940 w 1689100"/>
              <a:gd name="connsiteY20" fmla="*/ 1737360 h 2672080"/>
              <a:gd name="connsiteX21" fmla="*/ 271780 w 1689100"/>
              <a:gd name="connsiteY21" fmla="*/ 1478280 h 2672080"/>
              <a:gd name="connsiteX22" fmla="*/ 43180 w 1689100"/>
              <a:gd name="connsiteY22" fmla="*/ 1341120 h 2672080"/>
              <a:gd name="connsiteX23" fmla="*/ 12700 w 1689100"/>
              <a:gd name="connsiteY23" fmla="*/ 1082040 h 2672080"/>
              <a:gd name="connsiteX24" fmla="*/ 58420 w 1689100"/>
              <a:gd name="connsiteY24" fmla="*/ 807720 h 2672080"/>
              <a:gd name="connsiteX25" fmla="*/ 119380 w 1689100"/>
              <a:gd name="connsiteY25" fmla="*/ 457200 h 2672080"/>
              <a:gd name="connsiteX26" fmla="*/ 134620 w 1689100"/>
              <a:gd name="connsiteY26" fmla="*/ 213360 h 2672080"/>
              <a:gd name="connsiteX27" fmla="*/ 149860 w 1689100"/>
              <a:gd name="connsiteY27"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08940 w 1689100"/>
              <a:gd name="connsiteY18" fmla="*/ 1889760 h 2672080"/>
              <a:gd name="connsiteX19" fmla="*/ 408940 w 1689100"/>
              <a:gd name="connsiteY19" fmla="*/ 1737360 h 2672080"/>
              <a:gd name="connsiteX20" fmla="*/ 271780 w 1689100"/>
              <a:gd name="connsiteY20" fmla="*/ 1478280 h 2672080"/>
              <a:gd name="connsiteX21" fmla="*/ 43180 w 1689100"/>
              <a:gd name="connsiteY21" fmla="*/ 1341120 h 2672080"/>
              <a:gd name="connsiteX22" fmla="*/ 12700 w 1689100"/>
              <a:gd name="connsiteY22" fmla="*/ 1082040 h 2672080"/>
              <a:gd name="connsiteX23" fmla="*/ 58420 w 1689100"/>
              <a:gd name="connsiteY23" fmla="*/ 807720 h 2672080"/>
              <a:gd name="connsiteX24" fmla="*/ 119380 w 1689100"/>
              <a:gd name="connsiteY24" fmla="*/ 457200 h 2672080"/>
              <a:gd name="connsiteX25" fmla="*/ 134620 w 1689100"/>
              <a:gd name="connsiteY25" fmla="*/ 213360 h 2672080"/>
              <a:gd name="connsiteX26" fmla="*/ 149860 w 1689100"/>
              <a:gd name="connsiteY26" fmla="*/ 30480 h 26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9100" h="2672080">
                <a:moveTo>
                  <a:pt x="149860" y="30480"/>
                </a:moveTo>
                <a:cubicBezTo>
                  <a:pt x="175260" y="12700"/>
                  <a:pt x="226060" y="0"/>
                  <a:pt x="287020" y="106680"/>
                </a:cubicBezTo>
                <a:cubicBezTo>
                  <a:pt x="347980" y="213360"/>
                  <a:pt x="449580" y="518160"/>
                  <a:pt x="515620" y="670560"/>
                </a:cubicBezTo>
                <a:cubicBezTo>
                  <a:pt x="581660" y="822960"/>
                  <a:pt x="652780" y="919480"/>
                  <a:pt x="683260" y="1021080"/>
                </a:cubicBezTo>
                <a:cubicBezTo>
                  <a:pt x="713740" y="1122680"/>
                  <a:pt x="635000" y="1176020"/>
                  <a:pt x="698500" y="1280160"/>
                </a:cubicBezTo>
                <a:cubicBezTo>
                  <a:pt x="762000" y="1384300"/>
                  <a:pt x="960120" y="1529080"/>
                  <a:pt x="1064260" y="1645920"/>
                </a:cubicBezTo>
                <a:cubicBezTo>
                  <a:pt x="1168400" y="1762760"/>
                  <a:pt x="1226820" y="1871980"/>
                  <a:pt x="1323340" y="1981200"/>
                </a:cubicBezTo>
                <a:cubicBezTo>
                  <a:pt x="1419860" y="2090420"/>
                  <a:pt x="1597660" y="2227580"/>
                  <a:pt x="1643380" y="2301240"/>
                </a:cubicBezTo>
                <a:cubicBezTo>
                  <a:pt x="1689100" y="2374900"/>
                  <a:pt x="1595120" y="2387600"/>
                  <a:pt x="1597660" y="2423160"/>
                </a:cubicBezTo>
                <a:cubicBezTo>
                  <a:pt x="1600200" y="2458720"/>
                  <a:pt x="1648460" y="2484120"/>
                  <a:pt x="1658620" y="2514600"/>
                </a:cubicBezTo>
                <a:cubicBezTo>
                  <a:pt x="1668780" y="2545080"/>
                  <a:pt x="1686560" y="2585720"/>
                  <a:pt x="1658620" y="2606040"/>
                </a:cubicBezTo>
                <a:cubicBezTo>
                  <a:pt x="1630680" y="2626360"/>
                  <a:pt x="1534160" y="2626360"/>
                  <a:pt x="1490980" y="2636520"/>
                </a:cubicBezTo>
                <a:cubicBezTo>
                  <a:pt x="1447800" y="2646680"/>
                  <a:pt x="1475740" y="2661920"/>
                  <a:pt x="1399540" y="2667000"/>
                </a:cubicBezTo>
                <a:cubicBezTo>
                  <a:pt x="1323340" y="2672080"/>
                  <a:pt x="1117600" y="2669540"/>
                  <a:pt x="1033780" y="2667000"/>
                </a:cubicBezTo>
                <a:cubicBezTo>
                  <a:pt x="949960" y="2664460"/>
                  <a:pt x="934720" y="2667000"/>
                  <a:pt x="896620" y="2651760"/>
                </a:cubicBezTo>
                <a:cubicBezTo>
                  <a:pt x="858520" y="2636520"/>
                  <a:pt x="840740" y="2618740"/>
                  <a:pt x="805180" y="2575560"/>
                </a:cubicBezTo>
                <a:cubicBezTo>
                  <a:pt x="769620" y="2532380"/>
                  <a:pt x="718820" y="2420620"/>
                  <a:pt x="683260" y="2392680"/>
                </a:cubicBezTo>
                <a:cubicBezTo>
                  <a:pt x="647700" y="2364740"/>
                  <a:pt x="637540" y="2491740"/>
                  <a:pt x="591820" y="2407920"/>
                </a:cubicBezTo>
                <a:cubicBezTo>
                  <a:pt x="546100" y="2324100"/>
                  <a:pt x="439420" y="2001520"/>
                  <a:pt x="408940" y="1889760"/>
                </a:cubicBezTo>
                <a:cubicBezTo>
                  <a:pt x="378460" y="1778000"/>
                  <a:pt x="431800" y="1805940"/>
                  <a:pt x="408940" y="1737360"/>
                </a:cubicBezTo>
                <a:cubicBezTo>
                  <a:pt x="386080" y="1668780"/>
                  <a:pt x="332740" y="1544320"/>
                  <a:pt x="271780" y="1478280"/>
                </a:cubicBezTo>
                <a:cubicBezTo>
                  <a:pt x="210820" y="1412240"/>
                  <a:pt x="86360" y="1407160"/>
                  <a:pt x="43180" y="1341120"/>
                </a:cubicBezTo>
                <a:cubicBezTo>
                  <a:pt x="0" y="1275080"/>
                  <a:pt x="10160" y="1170940"/>
                  <a:pt x="12700" y="1082040"/>
                </a:cubicBezTo>
                <a:cubicBezTo>
                  <a:pt x="15240" y="993140"/>
                  <a:pt x="40640" y="911860"/>
                  <a:pt x="58420" y="807720"/>
                </a:cubicBezTo>
                <a:cubicBezTo>
                  <a:pt x="76200" y="703580"/>
                  <a:pt x="106680" y="556260"/>
                  <a:pt x="119380" y="457200"/>
                </a:cubicBezTo>
                <a:cubicBezTo>
                  <a:pt x="132080" y="358140"/>
                  <a:pt x="129540" y="281940"/>
                  <a:pt x="134620" y="213360"/>
                </a:cubicBezTo>
                <a:cubicBezTo>
                  <a:pt x="139700" y="144780"/>
                  <a:pt x="124460" y="48260"/>
                  <a:pt x="149860" y="3048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66"/>
          <p:cNvGrpSpPr/>
          <p:nvPr/>
        </p:nvGrpSpPr>
        <p:grpSpPr>
          <a:xfrm>
            <a:off x="228600" y="3962400"/>
            <a:ext cx="3276600" cy="2743200"/>
            <a:chOff x="1905000" y="914400"/>
            <a:chExt cx="3276600" cy="2743200"/>
          </a:xfrm>
        </p:grpSpPr>
        <p:grpSp>
          <p:nvGrpSpPr>
            <p:cNvPr id="5" name="Group 41"/>
            <p:cNvGrpSpPr/>
            <p:nvPr/>
          </p:nvGrpSpPr>
          <p:grpSpPr>
            <a:xfrm>
              <a:off x="1905000" y="914400"/>
              <a:ext cx="3276600" cy="2743200"/>
              <a:chOff x="4510314" y="2438400"/>
              <a:chExt cx="3900715" cy="2743200"/>
            </a:xfrm>
          </p:grpSpPr>
          <p:grpSp>
            <p:nvGrpSpPr>
              <p:cNvPr id="6" name="Group 22"/>
              <p:cNvGrpSpPr/>
              <p:nvPr/>
            </p:nvGrpSpPr>
            <p:grpSpPr>
              <a:xfrm>
                <a:off x="4510314" y="2438400"/>
                <a:ext cx="3900715" cy="2743200"/>
                <a:chOff x="3824514" y="4495800"/>
                <a:chExt cx="3900715" cy="2743200"/>
              </a:xfrm>
            </p:grpSpPr>
            <p:sp>
              <p:nvSpPr>
                <p:cNvPr id="24" name="Rectangle 23"/>
                <p:cNvSpPr/>
                <p:nvPr/>
              </p:nvSpPr>
              <p:spPr>
                <a:xfrm>
                  <a:off x="3824514" y="4495800"/>
                  <a:ext cx="3900715" cy="27432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71"/>
                <p:cNvGrpSpPr/>
                <p:nvPr/>
              </p:nvGrpSpPr>
              <p:grpSpPr>
                <a:xfrm>
                  <a:off x="4326679" y="4495800"/>
                  <a:ext cx="3307835" cy="990600"/>
                  <a:chOff x="4250479" y="4495800"/>
                  <a:chExt cx="3307835" cy="990600"/>
                </a:xfrm>
                <a:noFill/>
              </p:grpSpPr>
              <p:sp>
                <p:nvSpPr>
                  <p:cNvPr id="28" name="TextBox 27"/>
                  <p:cNvSpPr txBox="1"/>
                  <p:nvPr/>
                </p:nvSpPr>
                <p:spPr>
                  <a:xfrm>
                    <a:off x="4250479" y="4495800"/>
                    <a:ext cx="3307835" cy="523220"/>
                  </a:xfrm>
                  <a:prstGeom prst="rect">
                    <a:avLst/>
                  </a:prstGeom>
                  <a:grpFill/>
                </p:spPr>
                <p:txBody>
                  <a:bodyPr wrap="none" rtlCol="0">
                    <a:spAutoFit/>
                  </a:bodyPr>
                  <a:lstStyle/>
                  <a:p>
                    <a:r>
                      <a:rPr lang="en-US" sz="2800" b="1" dirty="0" smtClean="0">
                        <a:solidFill>
                          <a:schemeClr val="accent1">
                            <a:lumMod val="75000"/>
                          </a:schemeClr>
                        </a:solidFill>
                      </a:rPr>
                      <a:t>Temperate Forest</a:t>
                    </a:r>
                  </a:p>
                </p:txBody>
              </p:sp>
              <p:sp>
                <p:nvSpPr>
                  <p:cNvPr id="29" name="TextBox 28"/>
                  <p:cNvSpPr txBox="1"/>
                  <p:nvPr/>
                </p:nvSpPr>
                <p:spPr>
                  <a:xfrm>
                    <a:off x="4292600" y="4963180"/>
                    <a:ext cx="2564653" cy="523220"/>
                  </a:xfrm>
                  <a:prstGeom prst="rect">
                    <a:avLst/>
                  </a:prstGeom>
                  <a:grpFill/>
                </p:spPr>
                <p:txBody>
                  <a:bodyPr wrap="none" rtlCol="0">
                    <a:spAutoFit/>
                  </a:bodyPr>
                  <a:lstStyle/>
                  <a:p>
                    <a:r>
                      <a:rPr lang="en-US" sz="2800" b="1" dirty="0" smtClean="0">
                        <a:solidFill>
                          <a:schemeClr val="accent1">
                            <a:lumMod val="75000"/>
                          </a:schemeClr>
                        </a:solidFill>
                      </a:rPr>
                      <a:t>Boreal Forest</a:t>
                    </a:r>
                  </a:p>
                </p:txBody>
              </p:sp>
            </p:grpSp>
          </p:grpSp>
          <p:pic>
            <p:nvPicPr>
              <p:cNvPr id="31" name="Picture 4" descr="http://www.worldbiomes.com/pics/leg.jpg"/>
              <p:cNvPicPr>
                <a:picLocks noChangeAspect="1" noChangeArrowheads="1"/>
              </p:cNvPicPr>
              <p:nvPr/>
            </p:nvPicPr>
            <p:blipFill>
              <a:blip r:embed="rId3" cstate="print"/>
              <a:srcRect l="-1" t="72241" r="90359" b="2902"/>
              <a:stretch>
                <a:fillRect/>
              </a:stretch>
            </p:blipFill>
            <p:spPr bwMode="auto">
              <a:xfrm>
                <a:off x="4601029" y="4267200"/>
                <a:ext cx="435691" cy="845976"/>
              </a:xfrm>
              <a:prstGeom prst="rect">
                <a:avLst/>
              </a:prstGeom>
              <a:noFill/>
            </p:spPr>
          </p:pic>
          <p:pic>
            <p:nvPicPr>
              <p:cNvPr id="38" name="Picture 2" descr="http://www.worldbiomes.com/pics/biomapf.jpg"/>
              <p:cNvPicPr preferRelativeResize="0">
                <a:picLocks noChangeArrowheads="1"/>
              </p:cNvPicPr>
              <p:nvPr/>
            </p:nvPicPr>
            <p:blipFill>
              <a:blip r:embed="rId2" cstate="print"/>
              <a:srcRect l="19255" t="34329" r="78234" b="59701"/>
              <a:stretch>
                <a:fillRect/>
              </a:stretch>
            </p:blipFill>
            <p:spPr bwMode="auto">
              <a:xfrm>
                <a:off x="4694962" y="3916680"/>
                <a:ext cx="272143" cy="320040"/>
              </a:xfrm>
              <a:prstGeom prst="rect">
                <a:avLst/>
              </a:prstGeom>
              <a:noFill/>
            </p:spPr>
          </p:pic>
          <p:sp>
            <p:nvSpPr>
              <p:cNvPr id="39" name="TextBox 38"/>
              <p:cNvSpPr txBox="1"/>
              <p:nvPr/>
            </p:nvSpPr>
            <p:spPr>
              <a:xfrm>
                <a:off x="5044057" y="3820180"/>
                <a:ext cx="1962305" cy="523220"/>
              </a:xfrm>
              <a:prstGeom prst="rect">
                <a:avLst/>
              </a:prstGeom>
              <a:noFill/>
            </p:spPr>
            <p:txBody>
              <a:bodyPr wrap="none" rtlCol="0">
                <a:spAutoFit/>
              </a:bodyPr>
              <a:lstStyle/>
              <a:p>
                <a:r>
                  <a:rPr lang="en-US" sz="2800" b="1" dirty="0" smtClean="0">
                    <a:solidFill>
                      <a:schemeClr val="accent1">
                        <a:lumMod val="75000"/>
                      </a:schemeClr>
                    </a:solidFill>
                  </a:rPr>
                  <a:t>Grassland</a:t>
                </a:r>
              </a:p>
            </p:txBody>
          </p:sp>
          <p:sp>
            <p:nvSpPr>
              <p:cNvPr id="40" name="TextBox 39"/>
              <p:cNvSpPr txBox="1"/>
              <p:nvPr/>
            </p:nvSpPr>
            <p:spPr>
              <a:xfrm>
                <a:off x="5070517" y="4267200"/>
                <a:ext cx="1391560" cy="523220"/>
              </a:xfrm>
              <a:prstGeom prst="rect">
                <a:avLst/>
              </a:prstGeom>
              <a:noFill/>
            </p:spPr>
            <p:txBody>
              <a:bodyPr wrap="none" rtlCol="0">
                <a:spAutoFit/>
              </a:bodyPr>
              <a:lstStyle/>
              <a:p>
                <a:r>
                  <a:rPr lang="en-US" sz="2800" b="1" dirty="0" smtClean="0">
                    <a:solidFill>
                      <a:schemeClr val="accent1">
                        <a:lumMod val="75000"/>
                      </a:schemeClr>
                    </a:solidFill>
                  </a:rPr>
                  <a:t>Desert</a:t>
                </a:r>
              </a:p>
            </p:txBody>
          </p:sp>
          <p:sp>
            <p:nvSpPr>
              <p:cNvPr id="41" name="TextBox 40"/>
              <p:cNvSpPr txBox="1"/>
              <p:nvPr/>
            </p:nvSpPr>
            <p:spPr>
              <a:xfrm>
                <a:off x="5100928" y="4658380"/>
                <a:ext cx="1451863" cy="523220"/>
              </a:xfrm>
              <a:prstGeom prst="rect">
                <a:avLst/>
              </a:prstGeom>
              <a:noFill/>
            </p:spPr>
            <p:txBody>
              <a:bodyPr wrap="none" rtlCol="0">
                <a:spAutoFit/>
              </a:bodyPr>
              <a:lstStyle/>
              <a:p>
                <a:r>
                  <a:rPr lang="en-US" sz="2800" b="1" dirty="0" smtClean="0">
                    <a:solidFill>
                      <a:schemeClr val="accent1">
                        <a:lumMod val="75000"/>
                      </a:schemeClr>
                    </a:solidFill>
                  </a:rPr>
                  <a:t>Tundra</a:t>
                </a:r>
              </a:p>
            </p:txBody>
          </p:sp>
        </p:grpSp>
        <p:pic>
          <p:nvPicPr>
            <p:cNvPr id="63" name="Picture 4" descr="http://www.worldbiomes.com/pics/leg.jpg"/>
            <p:cNvPicPr>
              <a:picLocks noChangeAspect="1" noChangeArrowheads="1"/>
            </p:cNvPicPr>
            <p:nvPr/>
          </p:nvPicPr>
          <p:blipFill>
            <a:blip r:embed="rId3" cstate="print"/>
            <a:srcRect l="-1" t="12776" r="91323" b="51451"/>
            <a:stretch>
              <a:fillRect/>
            </a:stretch>
          </p:blipFill>
          <p:spPr bwMode="auto">
            <a:xfrm>
              <a:off x="1965960" y="990600"/>
              <a:ext cx="365760" cy="1280161"/>
            </a:xfrm>
            <a:prstGeom prst="rect">
              <a:avLst/>
            </a:prstGeom>
            <a:noFill/>
          </p:spPr>
        </p:pic>
        <p:sp>
          <p:nvSpPr>
            <p:cNvPr id="66" name="TextBox 65"/>
            <p:cNvSpPr txBox="1"/>
            <p:nvPr/>
          </p:nvSpPr>
          <p:spPr>
            <a:xfrm>
              <a:off x="2362200" y="1838980"/>
              <a:ext cx="1630703" cy="523220"/>
            </a:xfrm>
            <a:prstGeom prst="rect">
              <a:avLst/>
            </a:prstGeom>
            <a:noFill/>
          </p:spPr>
          <p:txBody>
            <a:bodyPr wrap="none" rtlCol="0">
              <a:spAutoFit/>
            </a:bodyPr>
            <a:lstStyle/>
            <a:p>
              <a:r>
                <a:rPr lang="en-US" sz="2800" b="1" dirty="0" smtClean="0">
                  <a:solidFill>
                    <a:schemeClr val="accent1">
                      <a:lumMod val="75000"/>
                    </a:schemeClr>
                  </a:solidFill>
                </a:rPr>
                <a:t>Chaparral</a:t>
              </a:r>
            </a:p>
          </p:txBody>
        </p:sp>
      </p:grpSp>
      <p:grpSp>
        <p:nvGrpSpPr>
          <p:cNvPr id="8" name="Group 82"/>
          <p:cNvGrpSpPr/>
          <p:nvPr/>
        </p:nvGrpSpPr>
        <p:grpSpPr>
          <a:xfrm>
            <a:off x="210312" y="5007864"/>
            <a:ext cx="3371088" cy="1773936"/>
            <a:chOff x="210312" y="4953000"/>
            <a:chExt cx="3371088" cy="1773936"/>
          </a:xfrm>
        </p:grpSpPr>
        <p:sp>
          <p:nvSpPr>
            <p:cNvPr id="79" name="Rectangle 78"/>
            <p:cNvSpPr/>
            <p:nvPr/>
          </p:nvSpPr>
          <p:spPr>
            <a:xfrm>
              <a:off x="210312" y="4953000"/>
              <a:ext cx="3371088" cy="1773936"/>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1" name="Straight Connector 80"/>
            <p:cNvCxnSpPr/>
            <p:nvPr/>
          </p:nvCxnSpPr>
          <p:spPr>
            <a:xfrm>
              <a:off x="228600" y="4953000"/>
              <a:ext cx="3276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Freeform 72"/>
          <p:cNvSpPr/>
          <p:nvPr/>
        </p:nvSpPr>
        <p:spPr>
          <a:xfrm>
            <a:off x="500380" y="726440"/>
            <a:ext cx="7785100" cy="2354580"/>
          </a:xfrm>
          <a:custGeom>
            <a:avLst/>
            <a:gdLst>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82260 w 7785100"/>
              <a:gd name="connsiteY63" fmla="*/ 2032000 h 2354580"/>
              <a:gd name="connsiteX64" fmla="*/ 4955540 w 7785100"/>
              <a:gd name="connsiteY64" fmla="*/ 151384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55540 w 7785100"/>
              <a:gd name="connsiteY64" fmla="*/ 151384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00220 w 7785100"/>
              <a:gd name="connsiteY65" fmla="*/ 102616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00220 w 7785100"/>
              <a:gd name="connsiteY65" fmla="*/ 1026160 h 2354580"/>
              <a:gd name="connsiteX66" fmla="*/ 3157220 w 7785100"/>
              <a:gd name="connsiteY66" fmla="*/ 79756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785100" h="2354580">
                <a:moveTo>
                  <a:pt x="1313180" y="1422400"/>
                </a:moveTo>
                <a:cubicBezTo>
                  <a:pt x="1264920" y="1526540"/>
                  <a:pt x="1153160" y="1498600"/>
                  <a:pt x="1130300" y="1559560"/>
                </a:cubicBezTo>
                <a:cubicBezTo>
                  <a:pt x="1107440" y="1620520"/>
                  <a:pt x="1264920" y="1676400"/>
                  <a:pt x="1176020" y="1788160"/>
                </a:cubicBezTo>
                <a:cubicBezTo>
                  <a:pt x="1087120" y="1899920"/>
                  <a:pt x="741680" y="2136140"/>
                  <a:pt x="596900" y="2230120"/>
                </a:cubicBezTo>
                <a:cubicBezTo>
                  <a:pt x="452120" y="2324100"/>
                  <a:pt x="345440" y="2354580"/>
                  <a:pt x="307340" y="2352040"/>
                </a:cubicBezTo>
                <a:cubicBezTo>
                  <a:pt x="269240" y="2349500"/>
                  <a:pt x="304800" y="2278380"/>
                  <a:pt x="368300" y="2214880"/>
                </a:cubicBezTo>
                <a:cubicBezTo>
                  <a:pt x="431800" y="2151380"/>
                  <a:pt x="685800" y="2057400"/>
                  <a:pt x="688340" y="1971040"/>
                </a:cubicBezTo>
                <a:cubicBezTo>
                  <a:pt x="690880" y="1884680"/>
                  <a:pt x="469900" y="1790700"/>
                  <a:pt x="383540" y="1696720"/>
                </a:cubicBezTo>
                <a:cubicBezTo>
                  <a:pt x="297180" y="1602740"/>
                  <a:pt x="149860" y="1488440"/>
                  <a:pt x="170180" y="1407160"/>
                </a:cubicBezTo>
                <a:cubicBezTo>
                  <a:pt x="190500" y="1325880"/>
                  <a:pt x="515620" y="1275080"/>
                  <a:pt x="505460" y="1209040"/>
                </a:cubicBezTo>
                <a:cubicBezTo>
                  <a:pt x="495300" y="1143000"/>
                  <a:pt x="185420" y="1061720"/>
                  <a:pt x="109220" y="1010920"/>
                </a:cubicBezTo>
                <a:cubicBezTo>
                  <a:pt x="33020" y="960120"/>
                  <a:pt x="0" y="937260"/>
                  <a:pt x="48260" y="904240"/>
                </a:cubicBezTo>
                <a:cubicBezTo>
                  <a:pt x="96520" y="871220"/>
                  <a:pt x="378460" y="855980"/>
                  <a:pt x="398780" y="812800"/>
                </a:cubicBezTo>
                <a:cubicBezTo>
                  <a:pt x="419100" y="769620"/>
                  <a:pt x="195580" y="695960"/>
                  <a:pt x="170180" y="645160"/>
                </a:cubicBezTo>
                <a:cubicBezTo>
                  <a:pt x="144780" y="594360"/>
                  <a:pt x="167640" y="558800"/>
                  <a:pt x="246380" y="508000"/>
                </a:cubicBezTo>
                <a:cubicBezTo>
                  <a:pt x="325120" y="457200"/>
                  <a:pt x="642620" y="340360"/>
                  <a:pt x="642620" y="340360"/>
                </a:cubicBezTo>
                <a:cubicBezTo>
                  <a:pt x="762000" y="289560"/>
                  <a:pt x="871220" y="198120"/>
                  <a:pt x="962660" y="203200"/>
                </a:cubicBezTo>
                <a:cubicBezTo>
                  <a:pt x="1054100" y="208280"/>
                  <a:pt x="1049020" y="335280"/>
                  <a:pt x="1191260" y="370840"/>
                </a:cubicBezTo>
                <a:cubicBezTo>
                  <a:pt x="1333500" y="406400"/>
                  <a:pt x="1640840" y="383540"/>
                  <a:pt x="1816100" y="416560"/>
                </a:cubicBezTo>
                <a:cubicBezTo>
                  <a:pt x="1991360" y="449580"/>
                  <a:pt x="2118360" y="556260"/>
                  <a:pt x="2242820" y="568960"/>
                </a:cubicBezTo>
                <a:cubicBezTo>
                  <a:pt x="2367280" y="581660"/>
                  <a:pt x="2443480" y="513080"/>
                  <a:pt x="2562860" y="492760"/>
                </a:cubicBezTo>
                <a:cubicBezTo>
                  <a:pt x="2682240" y="472440"/>
                  <a:pt x="2809240" y="439420"/>
                  <a:pt x="2959100" y="447040"/>
                </a:cubicBezTo>
                <a:cubicBezTo>
                  <a:pt x="3108960" y="454660"/>
                  <a:pt x="3307080" y="515620"/>
                  <a:pt x="3462020" y="538480"/>
                </a:cubicBezTo>
                <a:cubicBezTo>
                  <a:pt x="3616960" y="561340"/>
                  <a:pt x="3853180" y="637540"/>
                  <a:pt x="3888740" y="584200"/>
                </a:cubicBezTo>
                <a:cubicBezTo>
                  <a:pt x="3924300" y="530860"/>
                  <a:pt x="3749040" y="279400"/>
                  <a:pt x="3675380" y="218440"/>
                </a:cubicBezTo>
                <a:cubicBezTo>
                  <a:pt x="3601720" y="157480"/>
                  <a:pt x="3512820" y="226060"/>
                  <a:pt x="3446780" y="218440"/>
                </a:cubicBezTo>
                <a:cubicBezTo>
                  <a:pt x="3380740" y="210820"/>
                  <a:pt x="3319780" y="205740"/>
                  <a:pt x="3279140" y="172720"/>
                </a:cubicBezTo>
                <a:cubicBezTo>
                  <a:pt x="3238500" y="139700"/>
                  <a:pt x="3144520" y="40640"/>
                  <a:pt x="3202940" y="20320"/>
                </a:cubicBezTo>
                <a:cubicBezTo>
                  <a:pt x="3261360" y="0"/>
                  <a:pt x="3629660" y="50800"/>
                  <a:pt x="3629660" y="50800"/>
                </a:cubicBezTo>
                <a:lnTo>
                  <a:pt x="6601460" y="66040"/>
                </a:lnTo>
                <a:cubicBezTo>
                  <a:pt x="7124700" y="68580"/>
                  <a:pt x="6659880" y="10160"/>
                  <a:pt x="6769100" y="66040"/>
                </a:cubicBezTo>
                <a:cubicBezTo>
                  <a:pt x="6878320" y="121920"/>
                  <a:pt x="7157720" y="332740"/>
                  <a:pt x="7256780" y="401320"/>
                </a:cubicBezTo>
                <a:cubicBezTo>
                  <a:pt x="7355840" y="469900"/>
                  <a:pt x="7340600" y="431800"/>
                  <a:pt x="7363460" y="477520"/>
                </a:cubicBezTo>
                <a:cubicBezTo>
                  <a:pt x="7386320" y="523240"/>
                  <a:pt x="7332980" y="632460"/>
                  <a:pt x="7393940" y="675640"/>
                </a:cubicBezTo>
                <a:cubicBezTo>
                  <a:pt x="7454900" y="718820"/>
                  <a:pt x="7673340" y="690880"/>
                  <a:pt x="7729220" y="736600"/>
                </a:cubicBezTo>
                <a:cubicBezTo>
                  <a:pt x="7785100" y="782320"/>
                  <a:pt x="7762240" y="924560"/>
                  <a:pt x="7729220" y="949960"/>
                </a:cubicBezTo>
                <a:cubicBezTo>
                  <a:pt x="7696200" y="975360"/>
                  <a:pt x="7592060" y="891540"/>
                  <a:pt x="7531100" y="889000"/>
                </a:cubicBezTo>
                <a:cubicBezTo>
                  <a:pt x="7470140" y="886460"/>
                  <a:pt x="7363460" y="883920"/>
                  <a:pt x="7363460" y="934720"/>
                </a:cubicBezTo>
                <a:cubicBezTo>
                  <a:pt x="7363460" y="985520"/>
                  <a:pt x="7508240" y="1115060"/>
                  <a:pt x="7531100" y="1193800"/>
                </a:cubicBezTo>
                <a:cubicBezTo>
                  <a:pt x="7553960" y="1272540"/>
                  <a:pt x="7559040" y="1394460"/>
                  <a:pt x="7500620" y="1407160"/>
                </a:cubicBezTo>
                <a:cubicBezTo>
                  <a:pt x="7442200" y="1419860"/>
                  <a:pt x="7180580" y="1270000"/>
                  <a:pt x="7180580" y="1270000"/>
                </a:cubicBezTo>
                <a:cubicBezTo>
                  <a:pt x="7078980" y="1226820"/>
                  <a:pt x="6995160" y="1188720"/>
                  <a:pt x="6891020" y="1148080"/>
                </a:cubicBezTo>
                <a:cubicBezTo>
                  <a:pt x="6786880" y="1107440"/>
                  <a:pt x="6565900" y="1061720"/>
                  <a:pt x="6555740" y="1026160"/>
                </a:cubicBezTo>
                <a:cubicBezTo>
                  <a:pt x="6545580" y="990600"/>
                  <a:pt x="6791960" y="1018540"/>
                  <a:pt x="6830060" y="934720"/>
                </a:cubicBezTo>
                <a:cubicBezTo>
                  <a:pt x="6868160" y="850900"/>
                  <a:pt x="6863080" y="609600"/>
                  <a:pt x="6784340" y="523240"/>
                </a:cubicBezTo>
                <a:cubicBezTo>
                  <a:pt x="6705600" y="436880"/>
                  <a:pt x="6436360" y="403860"/>
                  <a:pt x="6357620" y="416560"/>
                </a:cubicBezTo>
                <a:cubicBezTo>
                  <a:pt x="6278880" y="429260"/>
                  <a:pt x="6342380" y="533400"/>
                  <a:pt x="6311900" y="599440"/>
                </a:cubicBezTo>
                <a:cubicBezTo>
                  <a:pt x="6281420" y="665480"/>
                  <a:pt x="6187440" y="746760"/>
                  <a:pt x="6174740" y="812800"/>
                </a:cubicBezTo>
                <a:cubicBezTo>
                  <a:pt x="6162040" y="878840"/>
                  <a:pt x="6202680" y="939800"/>
                  <a:pt x="6235700" y="995680"/>
                </a:cubicBezTo>
                <a:cubicBezTo>
                  <a:pt x="6268720" y="1051560"/>
                  <a:pt x="6365240" y="1099820"/>
                  <a:pt x="6372860" y="1148080"/>
                </a:cubicBezTo>
                <a:cubicBezTo>
                  <a:pt x="6380480" y="1196340"/>
                  <a:pt x="6324600" y="1259840"/>
                  <a:pt x="6281420" y="1285240"/>
                </a:cubicBezTo>
                <a:cubicBezTo>
                  <a:pt x="6238240" y="1310640"/>
                  <a:pt x="6156960" y="1320800"/>
                  <a:pt x="6113780" y="1300480"/>
                </a:cubicBezTo>
                <a:cubicBezTo>
                  <a:pt x="6070600" y="1280160"/>
                  <a:pt x="6047740" y="1214120"/>
                  <a:pt x="6022340" y="1163320"/>
                </a:cubicBezTo>
                <a:cubicBezTo>
                  <a:pt x="5996940" y="1112520"/>
                  <a:pt x="5986780" y="998220"/>
                  <a:pt x="5961380" y="995680"/>
                </a:cubicBezTo>
                <a:cubicBezTo>
                  <a:pt x="5935980" y="993140"/>
                  <a:pt x="5933440" y="1089660"/>
                  <a:pt x="5869940" y="1148080"/>
                </a:cubicBezTo>
                <a:cubicBezTo>
                  <a:pt x="5806440" y="1206500"/>
                  <a:pt x="5651500" y="1275080"/>
                  <a:pt x="5580380" y="1346200"/>
                </a:cubicBezTo>
                <a:cubicBezTo>
                  <a:pt x="5509260" y="1417320"/>
                  <a:pt x="5471160" y="1508760"/>
                  <a:pt x="5443220" y="1574800"/>
                </a:cubicBezTo>
                <a:cubicBezTo>
                  <a:pt x="5415280" y="1640840"/>
                  <a:pt x="5387340" y="1684020"/>
                  <a:pt x="5412740" y="1742440"/>
                </a:cubicBezTo>
                <a:cubicBezTo>
                  <a:pt x="5438140" y="1800860"/>
                  <a:pt x="5521960" y="1882140"/>
                  <a:pt x="5595620" y="1925320"/>
                </a:cubicBezTo>
                <a:cubicBezTo>
                  <a:pt x="5669280" y="1968500"/>
                  <a:pt x="5791200" y="1960880"/>
                  <a:pt x="5854700" y="2001520"/>
                </a:cubicBezTo>
                <a:cubicBezTo>
                  <a:pt x="5918200" y="2042160"/>
                  <a:pt x="5915660" y="2118360"/>
                  <a:pt x="5976620" y="2169160"/>
                </a:cubicBezTo>
                <a:cubicBezTo>
                  <a:pt x="6037580" y="2219960"/>
                  <a:pt x="6253480" y="2283460"/>
                  <a:pt x="6220460" y="2306320"/>
                </a:cubicBezTo>
                <a:cubicBezTo>
                  <a:pt x="6187440" y="2329180"/>
                  <a:pt x="5920740" y="2341880"/>
                  <a:pt x="5778500" y="2306320"/>
                </a:cubicBezTo>
                <a:cubicBezTo>
                  <a:pt x="5636260" y="2270760"/>
                  <a:pt x="5511800" y="2217420"/>
                  <a:pt x="5367020" y="2092960"/>
                </a:cubicBezTo>
                <a:cubicBezTo>
                  <a:pt x="5222240" y="1968500"/>
                  <a:pt x="5087620" y="1737360"/>
                  <a:pt x="4909820" y="1559560"/>
                </a:cubicBezTo>
                <a:cubicBezTo>
                  <a:pt x="4732020" y="1381760"/>
                  <a:pt x="4592320" y="1153160"/>
                  <a:pt x="4300220" y="1026160"/>
                </a:cubicBezTo>
                <a:cubicBezTo>
                  <a:pt x="4008120" y="899160"/>
                  <a:pt x="3489960" y="843280"/>
                  <a:pt x="3157220" y="797560"/>
                </a:cubicBezTo>
                <a:cubicBezTo>
                  <a:pt x="2824480" y="751840"/>
                  <a:pt x="2550160" y="777240"/>
                  <a:pt x="2303780" y="751840"/>
                </a:cubicBezTo>
                <a:cubicBezTo>
                  <a:pt x="2057400" y="726440"/>
                  <a:pt x="1826260" y="614680"/>
                  <a:pt x="1678940" y="645160"/>
                </a:cubicBezTo>
                <a:cubicBezTo>
                  <a:pt x="1531620" y="675640"/>
                  <a:pt x="1485900" y="805180"/>
                  <a:pt x="1419860" y="934720"/>
                </a:cubicBezTo>
                <a:cubicBezTo>
                  <a:pt x="1353820" y="1064260"/>
                  <a:pt x="1361440" y="1318260"/>
                  <a:pt x="1313180" y="142240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7000240" y="2092960"/>
            <a:ext cx="1234440" cy="924560"/>
          </a:xfrm>
          <a:custGeom>
            <a:avLst/>
            <a:gdLst>
              <a:gd name="connsiteX0" fmla="*/ 106680 w 1229360"/>
              <a:gd name="connsiteY0" fmla="*/ 789940 h 924560"/>
              <a:gd name="connsiteX1" fmla="*/ 137160 w 1229360"/>
              <a:gd name="connsiteY1" fmla="*/ 591820 h 924560"/>
              <a:gd name="connsiteX2" fmla="*/ 0 w 1229360"/>
              <a:gd name="connsiteY2" fmla="*/ 287020 h 924560"/>
              <a:gd name="connsiteX3" fmla="*/ 137160 w 1229360"/>
              <a:gd name="connsiteY3" fmla="*/ 43180 h 924560"/>
              <a:gd name="connsiteX4" fmla="*/ 289560 w 1229360"/>
              <a:gd name="connsiteY4" fmla="*/ 27940 h 924560"/>
              <a:gd name="connsiteX5" fmla="*/ 518160 w 1229360"/>
              <a:gd name="connsiteY5" fmla="*/ 165100 h 924560"/>
              <a:gd name="connsiteX6" fmla="*/ 701040 w 1229360"/>
              <a:gd name="connsiteY6" fmla="*/ 256540 h 924560"/>
              <a:gd name="connsiteX7" fmla="*/ 746760 w 1229360"/>
              <a:gd name="connsiteY7" fmla="*/ 393700 h 924560"/>
              <a:gd name="connsiteX8" fmla="*/ 883920 w 1229360"/>
              <a:gd name="connsiteY8" fmla="*/ 424180 h 924560"/>
              <a:gd name="connsiteX9" fmla="*/ 1143000 w 1229360"/>
              <a:gd name="connsiteY9" fmla="*/ 271780 h 924560"/>
              <a:gd name="connsiteX10" fmla="*/ 1203960 w 1229360"/>
              <a:gd name="connsiteY10" fmla="*/ 530860 h 924560"/>
              <a:gd name="connsiteX11" fmla="*/ 1188720 w 1229360"/>
              <a:gd name="connsiteY11" fmla="*/ 668020 h 924560"/>
              <a:gd name="connsiteX12" fmla="*/ 960120 w 1229360"/>
              <a:gd name="connsiteY12" fmla="*/ 789940 h 924560"/>
              <a:gd name="connsiteX13" fmla="*/ 533400 w 1229360"/>
              <a:gd name="connsiteY13" fmla="*/ 866140 h 924560"/>
              <a:gd name="connsiteX14" fmla="*/ 243840 w 1229360"/>
              <a:gd name="connsiteY14" fmla="*/ 911860 h 924560"/>
              <a:gd name="connsiteX15" fmla="*/ 106680 w 1229360"/>
              <a:gd name="connsiteY15" fmla="*/ 789940 h 924560"/>
              <a:gd name="connsiteX0" fmla="*/ 106680 w 1224280"/>
              <a:gd name="connsiteY0" fmla="*/ 789940 h 924560"/>
              <a:gd name="connsiteX1" fmla="*/ 137160 w 1224280"/>
              <a:gd name="connsiteY1" fmla="*/ 591820 h 924560"/>
              <a:gd name="connsiteX2" fmla="*/ 0 w 1224280"/>
              <a:gd name="connsiteY2" fmla="*/ 287020 h 924560"/>
              <a:gd name="connsiteX3" fmla="*/ 137160 w 1224280"/>
              <a:gd name="connsiteY3" fmla="*/ 43180 h 924560"/>
              <a:gd name="connsiteX4" fmla="*/ 289560 w 1224280"/>
              <a:gd name="connsiteY4" fmla="*/ 27940 h 924560"/>
              <a:gd name="connsiteX5" fmla="*/ 518160 w 1224280"/>
              <a:gd name="connsiteY5" fmla="*/ 165100 h 924560"/>
              <a:gd name="connsiteX6" fmla="*/ 701040 w 1224280"/>
              <a:gd name="connsiteY6" fmla="*/ 256540 h 924560"/>
              <a:gd name="connsiteX7" fmla="*/ 746760 w 1224280"/>
              <a:gd name="connsiteY7" fmla="*/ 393700 h 924560"/>
              <a:gd name="connsiteX8" fmla="*/ 883920 w 1224280"/>
              <a:gd name="connsiteY8" fmla="*/ 424180 h 924560"/>
              <a:gd name="connsiteX9" fmla="*/ 1143000 w 1224280"/>
              <a:gd name="connsiteY9" fmla="*/ 271780 h 924560"/>
              <a:gd name="connsiteX10" fmla="*/ 1203960 w 1224280"/>
              <a:gd name="connsiteY10" fmla="*/ 530860 h 924560"/>
              <a:gd name="connsiteX11" fmla="*/ 1188720 w 1224280"/>
              <a:gd name="connsiteY11" fmla="*/ 668020 h 924560"/>
              <a:gd name="connsiteX12" fmla="*/ 990600 w 1224280"/>
              <a:gd name="connsiteY12" fmla="*/ 881380 h 924560"/>
              <a:gd name="connsiteX13" fmla="*/ 533400 w 1224280"/>
              <a:gd name="connsiteY13" fmla="*/ 866140 h 924560"/>
              <a:gd name="connsiteX14" fmla="*/ 243840 w 1224280"/>
              <a:gd name="connsiteY14" fmla="*/ 911860 h 924560"/>
              <a:gd name="connsiteX15" fmla="*/ 106680 w 1224280"/>
              <a:gd name="connsiteY15" fmla="*/ 789940 h 924560"/>
              <a:gd name="connsiteX0" fmla="*/ 119978 w 1237578"/>
              <a:gd name="connsiteY0" fmla="*/ 789940 h 924560"/>
              <a:gd name="connsiteX1" fmla="*/ 150458 w 1237578"/>
              <a:gd name="connsiteY1" fmla="*/ 591820 h 924560"/>
              <a:gd name="connsiteX2" fmla="*/ 70672 w 1237578"/>
              <a:gd name="connsiteY2" fmla="*/ 437627 h 924560"/>
              <a:gd name="connsiteX3" fmla="*/ 13298 w 1237578"/>
              <a:gd name="connsiteY3" fmla="*/ 287020 h 924560"/>
              <a:gd name="connsiteX4" fmla="*/ 150458 w 1237578"/>
              <a:gd name="connsiteY4" fmla="*/ 43180 h 924560"/>
              <a:gd name="connsiteX5" fmla="*/ 302858 w 1237578"/>
              <a:gd name="connsiteY5" fmla="*/ 27940 h 924560"/>
              <a:gd name="connsiteX6" fmla="*/ 531458 w 1237578"/>
              <a:gd name="connsiteY6" fmla="*/ 165100 h 924560"/>
              <a:gd name="connsiteX7" fmla="*/ 714338 w 1237578"/>
              <a:gd name="connsiteY7" fmla="*/ 256540 h 924560"/>
              <a:gd name="connsiteX8" fmla="*/ 760058 w 1237578"/>
              <a:gd name="connsiteY8" fmla="*/ 393700 h 924560"/>
              <a:gd name="connsiteX9" fmla="*/ 897218 w 1237578"/>
              <a:gd name="connsiteY9" fmla="*/ 424180 h 924560"/>
              <a:gd name="connsiteX10" fmla="*/ 1156298 w 1237578"/>
              <a:gd name="connsiteY10" fmla="*/ 271780 h 924560"/>
              <a:gd name="connsiteX11" fmla="*/ 1217258 w 1237578"/>
              <a:gd name="connsiteY11" fmla="*/ 530860 h 924560"/>
              <a:gd name="connsiteX12" fmla="*/ 1202018 w 1237578"/>
              <a:gd name="connsiteY12" fmla="*/ 668020 h 924560"/>
              <a:gd name="connsiteX13" fmla="*/ 1003898 w 1237578"/>
              <a:gd name="connsiteY13" fmla="*/ 881380 h 924560"/>
              <a:gd name="connsiteX14" fmla="*/ 546698 w 1237578"/>
              <a:gd name="connsiteY14" fmla="*/ 866140 h 924560"/>
              <a:gd name="connsiteX15" fmla="*/ 257138 w 1237578"/>
              <a:gd name="connsiteY15" fmla="*/ 911860 h 924560"/>
              <a:gd name="connsiteX16" fmla="*/ 119978 w 1237578"/>
              <a:gd name="connsiteY16" fmla="*/ 789940 h 924560"/>
              <a:gd name="connsiteX0" fmla="*/ 129540 w 1247140"/>
              <a:gd name="connsiteY0" fmla="*/ 789940 h 924560"/>
              <a:gd name="connsiteX1" fmla="*/ 160020 w 1247140"/>
              <a:gd name="connsiteY1" fmla="*/ 591820 h 924560"/>
              <a:gd name="connsiteX2" fmla="*/ 22860 w 1247140"/>
              <a:gd name="connsiteY2" fmla="*/ 500380 h 924560"/>
              <a:gd name="connsiteX3" fmla="*/ 22860 w 1247140"/>
              <a:gd name="connsiteY3" fmla="*/ 287020 h 924560"/>
              <a:gd name="connsiteX4" fmla="*/ 160020 w 1247140"/>
              <a:gd name="connsiteY4" fmla="*/ 43180 h 924560"/>
              <a:gd name="connsiteX5" fmla="*/ 312420 w 1247140"/>
              <a:gd name="connsiteY5" fmla="*/ 27940 h 924560"/>
              <a:gd name="connsiteX6" fmla="*/ 541020 w 1247140"/>
              <a:gd name="connsiteY6" fmla="*/ 165100 h 924560"/>
              <a:gd name="connsiteX7" fmla="*/ 723900 w 1247140"/>
              <a:gd name="connsiteY7" fmla="*/ 256540 h 924560"/>
              <a:gd name="connsiteX8" fmla="*/ 769620 w 1247140"/>
              <a:gd name="connsiteY8" fmla="*/ 393700 h 924560"/>
              <a:gd name="connsiteX9" fmla="*/ 906780 w 1247140"/>
              <a:gd name="connsiteY9" fmla="*/ 424180 h 924560"/>
              <a:gd name="connsiteX10" fmla="*/ 1165860 w 1247140"/>
              <a:gd name="connsiteY10" fmla="*/ 271780 h 924560"/>
              <a:gd name="connsiteX11" fmla="*/ 1226820 w 1247140"/>
              <a:gd name="connsiteY11" fmla="*/ 530860 h 924560"/>
              <a:gd name="connsiteX12" fmla="*/ 1211580 w 1247140"/>
              <a:gd name="connsiteY12" fmla="*/ 668020 h 924560"/>
              <a:gd name="connsiteX13" fmla="*/ 1013460 w 1247140"/>
              <a:gd name="connsiteY13" fmla="*/ 881380 h 924560"/>
              <a:gd name="connsiteX14" fmla="*/ 556260 w 1247140"/>
              <a:gd name="connsiteY14" fmla="*/ 866140 h 924560"/>
              <a:gd name="connsiteX15" fmla="*/ 266700 w 1247140"/>
              <a:gd name="connsiteY15" fmla="*/ 911860 h 924560"/>
              <a:gd name="connsiteX16" fmla="*/ 129540 w 1247140"/>
              <a:gd name="connsiteY16" fmla="*/ 789940 h 924560"/>
              <a:gd name="connsiteX0" fmla="*/ 116840 w 1234440"/>
              <a:gd name="connsiteY0" fmla="*/ 787400 h 922020"/>
              <a:gd name="connsiteX1" fmla="*/ 147320 w 1234440"/>
              <a:gd name="connsiteY1" fmla="*/ 589280 h 922020"/>
              <a:gd name="connsiteX2" fmla="*/ 10160 w 1234440"/>
              <a:gd name="connsiteY2" fmla="*/ 497840 h 922020"/>
              <a:gd name="connsiteX3" fmla="*/ 86360 w 1234440"/>
              <a:gd name="connsiteY3" fmla="*/ 269240 h 922020"/>
              <a:gd name="connsiteX4" fmla="*/ 147320 w 1234440"/>
              <a:gd name="connsiteY4" fmla="*/ 40640 h 922020"/>
              <a:gd name="connsiteX5" fmla="*/ 299720 w 1234440"/>
              <a:gd name="connsiteY5" fmla="*/ 25400 h 922020"/>
              <a:gd name="connsiteX6" fmla="*/ 528320 w 1234440"/>
              <a:gd name="connsiteY6" fmla="*/ 162560 h 922020"/>
              <a:gd name="connsiteX7" fmla="*/ 711200 w 1234440"/>
              <a:gd name="connsiteY7" fmla="*/ 254000 h 922020"/>
              <a:gd name="connsiteX8" fmla="*/ 756920 w 1234440"/>
              <a:gd name="connsiteY8" fmla="*/ 391160 h 922020"/>
              <a:gd name="connsiteX9" fmla="*/ 894080 w 1234440"/>
              <a:gd name="connsiteY9" fmla="*/ 421640 h 922020"/>
              <a:gd name="connsiteX10" fmla="*/ 1153160 w 1234440"/>
              <a:gd name="connsiteY10" fmla="*/ 269240 h 922020"/>
              <a:gd name="connsiteX11" fmla="*/ 1214120 w 1234440"/>
              <a:gd name="connsiteY11" fmla="*/ 528320 h 922020"/>
              <a:gd name="connsiteX12" fmla="*/ 1198880 w 1234440"/>
              <a:gd name="connsiteY12" fmla="*/ 665480 h 922020"/>
              <a:gd name="connsiteX13" fmla="*/ 1000760 w 1234440"/>
              <a:gd name="connsiteY13" fmla="*/ 878840 h 922020"/>
              <a:gd name="connsiteX14" fmla="*/ 543560 w 1234440"/>
              <a:gd name="connsiteY14" fmla="*/ 863600 h 922020"/>
              <a:gd name="connsiteX15" fmla="*/ 254000 w 1234440"/>
              <a:gd name="connsiteY15" fmla="*/ 909320 h 922020"/>
              <a:gd name="connsiteX16" fmla="*/ 116840 w 1234440"/>
              <a:gd name="connsiteY16" fmla="*/ 787400 h 922020"/>
              <a:gd name="connsiteX0" fmla="*/ 116840 w 1234440"/>
              <a:gd name="connsiteY0" fmla="*/ 787400 h 924560"/>
              <a:gd name="connsiteX1" fmla="*/ 147320 w 1234440"/>
              <a:gd name="connsiteY1" fmla="*/ 589280 h 924560"/>
              <a:gd name="connsiteX2" fmla="*/ 10160 w 1234440"/>
              <a:gd name="connsiteY2" fmla="*/ 497840 h 924560"/>
              <a:gd name="connsiteX3" fmla="*/ 86360 w 1234440"/>
              <a:gd name="connsiteY3" fmla="*/ 269240 h 924560"/>
              <a:gd name="connsiteX4" fmla="*/ 147320 w 1234440"/>
              <a:gd name="connsiteY4" fmla="*/ 40640 h 924560"/>
              <a:gd name="connsiteX5" fmla="*/ 299720 w 1234440"/>
              <a:gd name="connsiteY5" fmla="*/ 25400 h 924560"/>
              <a:gd name="connsiteX6" fmla="*/ 528320 w 1234440"/>
              <a:gd name="connsiteY6" fmla="*/ 162560 h 924560"/>
              <a:gd name="connsiteX7" fmla="*/ 711200 w 1234440"/>
              <a:gd name="connsiteY7" fmla="*/ 254000 h 924560"/>
              <a:gd name="connsiteX8" fmla="*/ 756920 w 1234440"/>
              <a:gd name="connsiteY8" fmla="*/ 391160 h 924560"/>
              <a:gd name="connsiteX9" fmla="*/ 894080 w 1234440"/>
              <a:gd name="connsiteY9" fmla="*/ 421640 h 924560"/>
              <a:gd name="connsiteX10" fmla="*/ 1153160 w 1234440"/>
              <a:gd name="connsiteY10" fmla="*/ 269240 h 924560"/>
              <a:gd name="connsiteX11" fmla="*/ 1214120 w 1234440"/>
              <a:gd name="connsiteY11" fmla="*/ 528320 h 924560"/>
              <a:gd name="connsiteX12" fmla="*/ 1198880 w 1234440"/>
              <a:gd name="connsiteY12" fmla="*/ 665480 h 924560"/>
              <a:gd name="connsiteX13" fmla="*/ 1000760 w 1234440"/>
              <a:gd name="connsiteY13" fmla="*/ 878840 h 924560"/>
              <a:gd name="connsiteX14" fmla="*/ 543560 w 1234440"/>
              <a:gd name="connsiteY14" fmla="*/ 878840 h 924560"/>
              <a:gd name="connsiteX15" fmla="*/ 254000 w 1234440"/>
              <a:gd name="connsiteY15" fmla="*/ 909320 h 924560"/>
              <a:gd name="connsiteX16" fmla="*/ 116840 w 1234440"/>
              <a:gd name="connsiteY16" fmla="*/ 78740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924560">
                <a:moveTo>
                  <a:pt x="116840" y="787400"/>
                </a:moveTo>
                <a:cubicBezTo>
                  <a:pt x="99060" y="734060"/>
                  <a:pt x="165100" y="673100"/>
                  <a:pt x="147320" y="589280"/>
                </a:cubicBezTo>
                <a:cubicBezTo>
                  <a:pt x="139102" y="530561"/>
                  <a:pt x="20320" y="551180"/>
                  <a:pt x="10160" y="497840"/>
                </a:cubicBezTo>
                <a:cubicBezTo>
                  <a:pt x="0" y="444500"/>
                  <a:pt x="63500" y="345440"/>
                  <a:pt x="86360" y="269240"/>
                </a:cubicBezTo>
                <a:cubicBezTo>
                  <a:pt x="109220" y="193040"/>
                  <a:pt x="111760" y="81280"/>
                  <a:pt x="147320" y="40640"/>
                </a:cubicBezTo>
                <a:cubicBezTo>
                  <a:pt x="182880" y="0"/>
                  <a:pt x="236220" y="5080"/>
                  <a:pt x="299720" y="25400"/>
                </a:cubicBezTo>
                <a:cubicBezTo>
                  <a:pt x="363220" y="45720"/>
                  <a:pt x="459740" y="124460"/>
                  <a:pt x="528320" y="162560"/>
                </a:cubicBezTo>
                <a:cubicBezTo>
                  <a:pt x="596900" y="200660"/>
                  <a:pt x="673100" y="215900"/>
                  <a:pt x="711200" y="254000"/>
                </a:cubicBezTo>
                <a:cubicBezTo>
                  <a:pt x="749300" y="292100"/>
                  <a:pt x="726440" y="363220"/>
                  <a:pt x="756920" y="391160"/>
                </a:cubicBezTo>
                <a:cubicBezTo>
                  <a:pt x="787400" y="419100"/>
                  <a:pt x="828040" y="441960"/>
                  <a:pt x="894080" y="421640"/>
                </a:cubicBezTo>
                <a:cubicBezTo>
                  <a:pt x="960120" y="401320"/>
                  <a:pt x="1099820" y="251460"/>
                  <a:pt x="1153160" y="269240"/>
                </a:cubicBezTo>
                <a:cubicBezTo>
                  <a:pt x="1206500" y="287020"/>
                  <a:pt x="1206500" y="462280"/>
                  <a:pt x="1214120" y="528320"/>
                </a:cubicBezTo>
                <a:cubicBezTo>
                  <a:pt x="1221740" y="594360"/>
                  <a:pt x="1234440" y="607060"/>
                  <a:pt x="1198880" y="665480"/>
                </a:cubicBezTo>
                <a:cubicBezTo>
                  <a:pt x="1163320" y="723900"/>
                  <a:pt x="1109980" y="843280"/>
                  <a:pt x="1000760" y="878840"/>
                </a:cubicBezTo>
                <a:cubicBezTo>
                  <a:pt x="891540" y="914400"/>
                  <a:pt x="668020" y="873760"/>
                  <a:pt x="543560" y="878840"/>
                </a:cubicBezTo>
                <a:cubicBezTo>
                  <a:pt x="419100" y="883920"/>
                  <a:pt x="325120" y="924560"/>
                  <a:pt x="254000" y="909320"/>
                </a:cubicBezTo>
                <a:cubicBezTo>
                  <a:pt x="182880" y="894080"/>
                  <a:pt x="134620" y="840740"/>
                  <a:pt x="116840" y="78740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978400" y="787400"/>
            <a:ext cx="886460" cy="688340"/>
          </a:xfrm>
          <a:custGeom>
            <a:avLst/>
            <a:gdLst>
              <a:gd name="connsiteX0" fmla="*/ 279400 w 886460"/>
              <a:gd name="connsiteY0" fmla="*/ 50800 h 688340"/>
              <a:gd name="connsiteX1" fmla="*/ 553720 w 886460"/>
              <a:gd name="connsiteY1" fmla="*/ 218440 h 688340"/>
              <a:gd name="connsiteX2" fmla="*/ 843280 w 886460"/>
              <a:gd name="connsiteY2" fmla="*/ 553720 h 688340"/>
              <a:gd name="connsiteX3" fmla="*/ 812800 w 886460"/>
              <a:gd name="connsiteY3" fmla="*/ 599440 h 688340"/>
              <a:gd name="connsiteX4" fmla="*/ 660400 w 886460"/>
              <a:gd name="connsiteY4" fmla="*/ 660400 h 688340"/>
              <a:gd name="connsiteX5" fmla="*/ 294640 w 886460"/>
              <a:gd name="connsiteY5" fmla="*/ 645160 h 688340"/>
              <a:gd name="connsiteX6" fmla="*/ 462280 w 886460"/>
              <a:gd name="connsiteY6" fmla="*/ 401320 h 688340"/>
              <a:gd name="connsiteX7" fmla="*/ 294640 w 886460"/>
              <a:gd name="connsiteY7" fmla="*/ 340360 h 688340"/>
              <a:gd name="connsiteX8" fmla="*/ 127000 w 886460"/>
              <a:gd name="connsiteY8" fmla="*/ 203200 h 688340"/>
              <a:gd name="connsiteX9" fmla="*/ 20320 w 886460"/>
              <a:gd name="connsiteY9" fmla="*/ 35560 h 688340"/>
              <a:gd name="connsiteX10" fmla="*/ 248920 w 886460"/>
              <a:gd name="connsiteY10" fmla="*/ 5080 h 688340"/>
              <a:gd name="connsiteX11" fmla="*/ 279400 w 886460"/>
              <a:gd name="connsiteY11" fmla="*/ 50800 h 6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460" h="688340">
                <a:moveTo>
                  <a:pt x="279400" y="50800"/>
                </a:moveTo>
                <a:cubicBezTo>
                  <a:pt x="330200" y="86360"/>
                  <a:pt x="459740" y="134620"/>
                  <a:pt x="553720" y="218440"/>
                </a:cubicBezTo>
                <a:cubicBezTo>
                  <a:pt x="647700" y="302260"/>
                  <a:pt x="800100" y="490220"/>
                  <a:pt x="843280" y="553720"/>
                </a:cubicBezTo>
                <a:cubicBezTo>
                  <a:pt x="886460" y="617220"/>
                  <a:pt x="843280" y="581660"/>
                  <a:pt x="812800" y="599440"/>
                </a:cubicBezTo>
                <a:cubicBezTo>
                  <a:pt x="782320" y="617220"/>
                  <a:pt x="746760" y="652780"/>
                  <a:pt x="660400" y="660400"/>
                </a:cubicBezTo>
                <a:cubicBezTo>
                  <a:pt x="574040" y="668020"/>
                  <a:pt x="327660" y="688340"/>
                  <a:pt x="294640" y="645160"/>
                </a:cubicBezTo>
                <a:cubicBezTo>
                  <a:pt x="261620" y="601980"/>
                  <a:pt x="462280" y="452120"/>
                  <a:pt x="462280" y="401320"/>
                </a:cubicBezTo>
                <a:cubicBezTo>
                  <a:pt x="462280" y="350520"/>
                  <a:pt x="350520" y="373380"/>
                  <a:pt x="294640" y="340360"/>
                </a:cubicBezTo>
                <a:cubicBezTo>
                  <a:pt x="238760" y="307340"/>
                  <a:pt x="172720" y="254000"/>
                  <a:pt x="127000" y="203200"/>
                </a:cubicBezTo>
                <a:cubicBezTo>
                  <a:pt x="81280" y="152400"/>
                  <a:pt x="0" y="68580"/>
                  <a:pt x="20320" y="35560"/>
                </a:cubicBezTo>
                <a:cubicBezTo>
                  <a:pt x="40640" y="2540"/>
                  <a:pt x="208280" y="0"/>
                  <a:pt x="248920" y="5080"/>
                </a:cubicBezTo>
                <a:cubicBezTo>
                  <a:pt x="289560" y="10160"/>
                  <a:pt x="228600" y="15240"/>
                  <a:pt x="279400" y="50800"/>
                </a:cubicBezTo>
                <a:close/>
              </a:path>
            </a:pathLst>
          </a:custGeom>
          <a:solidFill>
            <a:schemeClr val="bg1">
              <a:lumMod val="95000"/>
            </a:schemeClr>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963920" y="833120"/>
            <a:ext cx="548640" cy="629920"/>
          </a:xfrm>
          <a:custGeom>
            <a:avLst/>
            <a:gdLst>
              <a:gd name="connsiteX0" fmla="*/ 10160 w 548640"/>
              <a:gd name="connsiteY0" fmla="*/ 35560 h 629920"/>
              <a:gd name="connsiteX1" fmla="*/ 25400 w 548640"/>
              <a:gd name="connsiteY1" fmla="*/ 279400 h 629920"/>
              <a:gd name="connsiteX2" fmla="*/ 162560 w 548640"/>
              <a:gd name="connsiteY2" fmla="*/ 401320 h 629920"/>
              <a:gd name="connsiteX3" fmla="*/ 208280 w 548640"/>
              <a:gd name="connsiteY3" fmla="*/ 538480 h 629920"/>
              <a:gd name="connsiteX4" fmla="*/ 360680 w 548640"/>
              <a:gd name="connsiteY4" fmla="*/ 431800 h 629920"/>
              <a:gd name="connsiteX5" fmla="*/ 375920 w 548640"/>
              <a:gd name="connsiteY5" fmla="*/ 614680 h 629920"/>
              <a:gd name="connsiteX6" fmla="*/ 497840 w 548640"/>
              <a:gd name="connsiteY6" fmla="*/ 523240 h 629920"/>
              <a:gd name="connsiteX7" fmla="*/ 528320 w 548640"/>
              <a:gd name="connsiteY7" fmla="*/ 355600 h 629920"/>
              <a:gd name="connsiteX8" fmla="*/ 375920 w 548640"/>
              <a:gd name="connsiteY8" fmla="*/ 187960 h 629920"/>
              <a:gd name="connsiteX9" fmla="*/ 330200 w 548640"/>
              <a:gd name="connsiteY9" fmla="*/ 35560 h 629920"/>
              <a:gd name="connsiteX10" fmla="*/ 101600 w 548640"/>
              <a:gd name="connsiteY10" fmla="*/ 35560 h 629920"/>
              <a:gd name="connsiteX11" fmla="*/ 55880 w 548640"/>
              <a:gd name="connsiteY11" fmla="*/ 66040 h 629920"/>
              <a:gd name="connsiteX12" fmla="*/ 10160 w 548640"/>
              <a:gd name="connsiteY12" fmla="*/ 3556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629920">
                <a:moveTo>
                  <a:pt x="10160" y="35560"/>
                </a:moveTo>
                <a:cubicBezTo>
                  <a:pt x="5080" y="71120"/>
                  <a:pt x="0" y="218440"/>
                  <a:pt x="25400" y="279400"/>
                </a:cubicBezTo>
                <a:cubicBezTo>
                  <a:pt x="50800" y="340360"/>
                  <a:pt x="132080" y="358140"/>
                  <a:pt x="162560" y="401320"/>
                </a:cubicBezTo>
                <a:cubicBezTo>
                  <a:pt x="193040" y="444500"/>
                  <a:pt x="175260" y="533400"/>
                  <a:pt x="208280" y="538480"/>
                </a:cubicBezTo>
                <a:cubicBezTo>
                  <a:pt x="241300" y="543560"/>
                  <a:pt x="332740" y="419100"/>
                  <a:pt x="360680" y="431800"/>
                </a:cubicBezTo>
                <a:cubicBezTo>
                  <a:pt x="388620" y="444500"/>
                  <a:pt x="353060" y="599440"/>
                  <a:pt x="375920" y="614680"/>
                </a:cubicBezTo>
                <a:cubicBezTo>
                  <a:pt x="398780" y="629920"/>
                  <a:pt x="472440" y="566420"/>
                  <a:pt x="497840" y="523240"/>
                </a:cubicBezTo>
                <a:cubicBezTo>
                  <a:pt x="523240" y="480060"/>
                  <a:pt x="548640" y="411480"/>
                  <a:pt x="528320" y="355600"/>
                </a:cubicBezTo>
                <a:cubicBezTo>
                  <a:pt x="508000" y="299720"/>
                  <a:pt x="408940" y="241300"/>
                  <a:pt x="375920" y="187960"/>
                </a:cubicBezTo>
                <a:cubicBezTo>
                  <a:pt x="342900" y="134620"/>
                  <a:pt x="375920" y="60960"/>
                  <a:pt x="330200" y="35560"/>
                </a:cubicBezTo>
                <a:cubicBezTo>
                  <a:pt x="284480" y="10160"/>
                  <a:pt x="147320" y="30480"/>
                  <a:pt x="101600" y="35560"/>
                </a:cubicBezTo>
                <a:cubicBezTo>
                  <a:pt x="55880" y="40640"/>
                  <a:pt x="66040" y="60960"/>
                  <a:pt x="55880" y="66040"/>
                </a:cubicBezTo>
                <a:cubicBezTo>
                  <a:pt x="45720" y="71120"/>
                  <a:pt x="15240" y="0"/>
                  <a:pt x="10160" y="35560"/>
                </a:cubicBezTo>
                <a:close/>
              </a:path>
            </a:pathLst>
          </a:custGeom>
          <a:solidFill>
            <a:schemeClr val="bg1">
              <a:lumMod val="95000"/>
            </a:schemeClr>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5486400" y="3685540"/>
            <a:ext cx="2430780" cy="2042160"/>
          </a:xfrm>
          <a:custGeom>
            <a:avLst/>
            <a:gdLst>
              <a:gd name="connsiteX0" fmla="*/ 2407920 w 2430780"/>
              <a:gd name="connsiteY0" fmla="*/ 17780 h 2042160"/>
              <a:gd name="connsiteX1" fmla="*/ 2286000 w 2430780"/>
              <a:gd name="connsiteY1" fmla="*/ 139700 h 2042160"/>
              <a:gd name="connsiteX2" fmla="*/ 2346960 w 2430780"/>
              <a:gd name="connsiteY2" fmla="*/ 322580 h 2042160"/>
              <a:gd name="connsiteX3" fmla="*/ 2240280 w 2430780"/>
              <a:gd name="connsiteY3" fmla="*/ 444500 h 2042160"/>
              <a:gd name="connsiteX4" fmla="*/ 2164080 w 2430780"/>
              <a:gd name="connsiteY4" fmla="*/ 612140 h 2042160"/>
              <a:gd name="connsiteX5" fmla="*/ 2164080 w 2430780"/>
              <a:gd name="connsiteY5" fmla="*/ 718820 h 2042160"/>
              <a:gd name="connsiteX6" fmla="*/ 1935480 w 2430780"/>
              <a:gd name="connsiteY6" fmla="*/ 749300 h 2042160"/>
              <a:gd name="connsiteX7" fmla="*/ 1737360 w 2430780"/>
              <a:gd name="connsiteY7" fmla="*/ 1130300 h 2042160"/>
              <a:gd name="connsiteX8" fmla="*/ 1798320 w 2430780"/>
              <a:gd name="connsiteY8" fmla="*/ 1221740 h 2042160"/>
              <a:gd name="connsiteX9" fmla="*/ 1691640 w 2430780"/>
              <a:gd name="connsiteY9" fmla="*/ 1389380 h 2042160"/>
              <a:gd name="connsiteX10" fmla="*/ 1432560 w 2430780"/>
              <a:gd name="connsiteY10" fmla="*/ 1557020 h 2042160"/>
              <a:gd name="connsiteX11" fmla="*/ 1417320 w 2430780"/>
              <a:gd name="connsiteY11" fmla="*/ 1785620 h 2042160"/>
              <a:gd name="connsiteX12" fmla="*/ 1402080 w 2430780"/>
              <a:gd name="connsiteY12" fmla="*/ 1953260 h 2042160"/>
              <a:gd name="connsiteX13" fmla="*/ 1295400 w 2430780"/>
              <a:gd name="connsiteY13" fmla="*/ 2029460 h 2042160"/>
              <a:gd name="connsiteX14" fmla="*/ 1234440 w 2430780"/>
              <a:gd name="connsiteY14" fmla="*/ 1953260 h 2042160"/>
              <a:gd name="connsiteX15" fmla="*/ 1219200 w 2430780"/>
              <a:gd name="connsiteY15" fmla="*/ 1846580 h 2042160"/>
              <a:gd name="connsiteX16" fmla="*/ 883920 w 2430780"/>
              <a:gd name="connsiteY16" fmla="*/ 1800860 h 2042160"/>
              <a:gd name="connsiteX17" fmla="*/ 792480 w 2430780"/>
              <a:gd name="connsiteY17" fmla="*/ 1892300 h 2042160"/>
              <a:gd name="connsiteX18" fmla="*/ 670560 w 2430780"/>
              <a:gd name="connsiteY18" fmla="*/ 1877060 h 2042160"/>
              <a:gd name="connsiteX19" fmla="*/ 457200 w 2430780"/>
              <a:gd name="connsiteY19" fmla="*/ 1846580 h 2042160"/>
              <a:gd name="connsiteX20" fmla="*/ 259080 w 2430780"/>
              <a:gd name="connsiteY20" fmla="*/ 1953260 h 2042160"/>
              <a:gd name="connsiteX21" fmla="*/ 167640 w 2430780"/>
              <a:gd name="connsiteY21" fmla="*/ 2029460 h 2042160"/>
              <a:gd name="connsiteX22" fmla="*/ 152400 w 2430780"/>
              <a:gd name="connsiteY22" fmla="*/ 1877060 h 2042160"/>
              <a:gd name="connsiteX23" fmla="*/ 15240 w 2430780"/>
              <a:gd name="connsiteY23" fmla="*/ 1755140 h 2042160"/>
              <a:gd name="connsiteX24" fmla="*/ 243840 w 2430780"/>
              <a:gd name="connsiteY24" fmla="*/ 1541780 h 2042160"/>
              <a:gd name="connsiteX25" fmla="*/ 441960 w 2430780"/>
              <a:gd name="connsiteY25" fmla="*/ 1176020 h 2042160"/>
              <a:gd name="connsiteX26" fmla="*/ 746760 w 2430780"/>
              <a:gd name="connsiteY26" fmla="*/ 916940 h 2042160"/>
              <a:gd name="connsiteX27" fmla="*/ 1005840 w 2430780"/>
              <a:gd name="connsiteY27" fmla="*/ 657860 h 2042160"/>
              <a:gd name="connsiteX28" fmla="*/ 1082040 w 2430780"/>
              <a:gd name="connsiteY28" fmla="*/ 596900 h 2042160"/>
              <a:gd name="connsiteX29" fmla="*/ 899160 w 2430780"/>
              <a:gd name="connsiteY29" fmla="*/ 353060 h 2042160"/>
              <a:gd name="connsiteX30" fmla="*/ 822960 w 2430780"/>
              <a:gd name="connsiteY30" fmla="*/ 200660 h 2042160"/>
              <a:gd name="connsiteX31" fmla="*/ 1158240 w 2430780"/>
              <a:gd name="connsiteY31" fmla="*/ 124460 h 2042160"/>
              <a:gd name="connsiteX32" fmla="*/ 1615440 w 2430780"/>
              <a:gd name="connsiteY32" fmla="*/ 139700 h 2042160"/>
              <a:gd name="connsiteX33" fmla="*/ 2042160 w 2430780"/>
              <a:gd name="connsiteY33" fmla="*/ 124460 h 2042160"/>
              <a:gd name="connsiteX34" fmla="*/ 2148840 w 2430780"/>
              <a:gd name="connsiteY34" fmla="*/ 33020 h 2042160"/>
              <a:gd name="connsiteX35" fmla="*/ 2407920 w 2430780"/>
              <a:gd name="connsiteY35" fmla="*/ 17780 h 20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30780" h="2042160">
                <a:moveTo>
                  <a:pt x="2407920" y="17780"/>
                </a:moveTo>
                <a:cubicBezTo>
                  <a:pt x="2430780" y="35560"/>
                  <a:pt x="2296160" y="88900"/>
                  <a:pt x="2286000" y="139700"/>
                </a:cubicBezTo>
                <a:cubicBezTo>
                  <a:pt x="2275840" y="190500"/>
                  <a:pt x="2354580" y="271780"/>
                  <a:pt x="2346960" y="322580"/>
                </a:cubicBezTo>
                <a:cubicBezTo>
                  <a:pt x="2339340" y="373380"/>
                  <a:pt x="2270760" y="396240"/>
                  <a:pt x="2240280" y="444500"/>
                </a:cubicBezTo>
                <a:cubicBezTo>
                  <a:pt x="2209800" y="492760"/>
                  <a:pt x="2176780" y="566420"/>
                  <a:pt x="2164080" y="612140"/>
                </a:cubicBezTo>
                <a:cubicBezTo>
                  <a:pt x="2151380" y="657860"/>
                  <a:pt x="2202180" y="695960"/>
                  <a:pt x="2164080" y="718820"/>
                </a:cubicBezTo>
                <a:cubicBezTo>
                  <a:pt x="2125980" y="741680"/>
                  <a:pt x="2006600" y="680720"/>
                  <a:pt x="1935480" y="749300"/>
                </a:cubicBezTo>
                <a:cubicBezTo>
                  <a:pt x="1864360" y="817880"/>
                  <a:pt x="1760220" y="1051560"/>
                  <a:pt x="1737360" y="1130300"/>
                </a:cubicBezTo>
                <a:cubicBezTo>
                  <a:pt x="1714500" y="1209040"/>
                  <a:pt x="1805940" y="1178560"/>
                  <a:pt x="1798320" y="1221740"/>
                </a:cubicBezTo>
                <a:cubicBezTo>
                  <a:pt x="1790700" y="1264920"/>
                  <a:pt x="1752600" y="1333500"/>
                  <a:pt x="1691640" y="1389380"/>
                </a:cubicBezTo>
                <a:cubicBezTo>
                  <a:pt x="1630680" y="1445260"/>
                  <a:pt x="1478280" y="1490980"/>
                  <a:pt x="1432560" y="1557020"/>
                </a:cubicBezTo>
                <a:cubicBezTo>
                  <a:pt x="1386840" y="1623060"/>
                  <a:pt x="1422400" y="1719580"/>
                  <a:pt x="1417320" y="1785620"/>
                </a:cubicBezTo>
                <a:cubicBezTo>
                  <a:pt x="1412240" y="1851660"/>
                  <a:pt x="1422400" y="1912620"/>
                  <a:pt x="1402080" y="1953260"/>
                </a:cubicBezTo>
                <a:cubicBezTo>
                  <a:pt x="1381760" y="1993900"/>
                  <a:pt x="1323340" y="2029460"/>
                  <a:pt x="1295400" y="2029460"/>
                </a:cubicBezTo>
                <a:cubicBezTo>
                  <a:pt x="1267460" y="2029460"/>
                  <a:pt x="1247140" y="1983740"/>
                  <a:pt x="1234440" y="1953260"/>
                </a:cubicBezTo>
                <a:cubicBezTo>
                  <a:pt x="1221740" y="1922780"/>
                  <a:pt x="1277620" y="1871980"/>
                  <a:pt x="1219200" y="1846580"/>
                </a:cubicBezTo>
                <a:cubicBezTo>
                  <a:pt x="1160780" y="1821180"/>
                  <a:pt x="955040" y="1793240"/>
                  <a:pt x="883920" y="1800860"/>
                </a:cubicBezTo>
                <a:cubicBezTo>
                  <a:pt x="812800" y="1808480"/>
                  <a:pt x="828040" y="1879600"/>
                  <a:pt x="792480" y="1892300"/>
                </a:cubicBezTo>
                <a:cubicBezTo>
                  <a:pt x="756920" y="1905000"/>
                  <a:pt x="670560" y="1877060"/>
                  <a:pt x="670560" y="1877060"/>
                </a:cubicBezTo>
                <a:cubicBezTo>
                  <a:pt x="614680" y="1869440"/>
                  <a:pt x="525780" y="1833880"/>
                  <a:pt x="457200" y="1846580"/>
                </a:cubicBezTo>
                <a:cubicBezTo>
                  <a:pt x="388620" y="1859280"/>
                  <a:pt x="307340" y="1922780"/>
                  <a:pt x="259080" y="1953260"/>
                </a:cubicBezTo>
                <a:cubicBezTo>
                  <a:pt x="210820" y="1983740"/>
                  <a:pt x="185420" y="2042160"/>
                  <a:pt x="167640" y="2029460"/>
                </a:cubicBezTo>
                <a:cubicBezTo>
                  <a:pt x="149860" y="2016760"/>
                  <a:pt x="177800" y="1922780"/>
                  <a:pt x="152400" y="1877060"/>
                </a:cubicBezTo>
                <a:cubicBezTo>
                  <a:pt x="127000" y="1831340"/>
                  <a:pt x="0" y="1811020"/>
                  <a:pt x="15240" y="1755140"/>
                </a:cubicBezTo>
                <a:cubicBezTo>
                  <a:pt x="30480" y="1699260"/>
                  <a:pt x="172720" y="1638300"/>
                  <a:pt x="243840" y="1541780"/>
                </a:cubicBezTo>
                <a:cubicBezTo>
                  <a:pt x="314960" y="1445260"/>
                  <a:pt x="358140" y="1280160"/>
                  <a:pt x="441960" y="1176020"/>
                </a:cubicBezTo>
                <a:cubicBezTo>
                  <a:pt x="525780" y="1071880"/>
                  <a:pt x="652780" y="1003300"/>
                  <a:pt x="746760" y="916940"/>
                </a:cubicBezTo>
                <a:cubicBezTo>
                  <a:pt x="840740" y="830580"/>
                  <a:pt x="949960" y="711200"/>
                  <a:pt x="1005840" y="657860"/>
                </a:cubicBezTo>
                <a:cubicBezTo>
                  <a:pt x="1061720" y="604520"/>
                  <a:pt x="1099820" y="647700"/>
                  <a:pt x="1082040" y="596900"/>
                </a:cubicBezTo>
                <a:cubicBezTo>
                  <a:pt x="1064260" y="546100"/>
                  <a:pt x="942340" y="419100"/>
                  <a:pt x="899160" y="353060"/>
                </a:cubicBezTo>
                <a:cubicBezTo>
                  <a:pt x="855980" y="287020"/>
                  <a:pt x="779780" y="238760"/>
                  <a:pt x="822960" y="200660"/>
                </a:cubicBezTo>
                <a:cubicBezTo>
                  <a:pt x="866140" y="162560"/>
                  <a:pt x="1026160" y="134620"/>
                  <a:pt x="1158240" y="124460"/>
                </a:cubicBezTo>
                <a:cubicBezTo>
                  <a:pt x="1290320" y="114300"/>
                  <a:pt x="1468120" y="139700"/>
                  <a:pt x="1615440" y="139700"/>
                </a:cubicBezTo>
                <a:cubicBezTo>
                  <a:pt x="1762760" y="139700"/>
                  <a:pt x="1953260" y="142240"/>
                  <a:pt x="2042160" y="124460"/>
                </a:cubicBezTo>
                <a:cubicBezTo>
                  <a:pt x="2131060" y="106680"/>
                  <a:pt x="2092960" y="53340"/>
                  <a:pt x="2148840" y="33020"/>
                </a:cubicBezTo>
                <a:cubicBezTo>
                  <a:pt x="2204720" y="12700"/>
                  <a:pt x="2385060" y="0"/>
                  <a:pt x="2407920" y="17780"/>
                </a:cubicBezTo>
                <a:close/>
              </a:path>
            </a:pathLst>
          </a:custGeom>
          <a:solidFill>
            <a:srgbClr val="0F3719"/>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3" name="Freeform 82"/>
          <p:cNvSpPr/>
          <p:nvPr/>
        </p:nvSpPr>
        <p:spPr>
          <a:xfrm>
            <a:off x="3743961" y="4571999"/>
            <a:ext cx="1087438" cy="1547908"/>
          </a:xfrm>
          <a:custGeom>
            <a:avLst/>
            <a:gdLst>
              <a:gd name="connsiteX0" fmla="*/ 35560 w 741680"/>
              <a:gd name="connsiteY0" fmla="*/ 27940 h 713740"/>
              <a:gd name="connsiteX1" fmla="*/ 264160 w 741680"/>
              <a:gd name="connsiteY1" fmla="*/ 88900 h 713740"/>
              <a:gd name="connsiteX2" fmla="*/ 340360 w 741680"/>
              <a:gd name="connsiteY2" fmla="*/ 119380 h 713740"/>
              <a:gd name="connsiteX3" fmla="*/ 508000 w 741680"/>
              <a:gd name="connsiteY3" fmla="*/ 287020 h 713740"/>
              <a:gd name="connsiteX4" fmla="*/ 706120 w 741680"/>
              <a:gd name="connsiteY4" fmla="*/ 485140 h 713740"/>
              <a:gd name="connsiteX5" fmla="*/ 721360 w 741680"/>
              <a:gd name="connsiteY5" fmla="*/ 607060 h 713740"/>
              <a:gd name="connsiteX6" fmla="*/ 614680 w 741680"/>
              <a:gd name="connsiteY6" fmla="*/ 713740 h 713740"/>
              <a:gd name="connsiteX7" fmla="*/ 447040 w 741680"/>
              <a:gd name="connsiteY7" fmla="*/ 607060 h 713740"/>
              <a:gd name="connsiteX8" fmla="*/ 172720 w 741680"/>
              <a:gd name="connsiteY8" fmla="*/ 546100 h 713740"/>
              <a:gd name="connsiteX9" fmla="*/ 96520 w 741680"/>
              <a:gd name="connsiteY9" fmla="*/ 454660 h 713740"/>
              <a:gd name="connsiteX10" fmla="*/ 50800 w 741680"/>
              <a:gd name="connsiteY10" fmla="*/ 256540 h 713740"/>
              <a:gd name="connsiteX11" fmla="*/ 35560 w 741680"/>
              <a:gd name="connsiteY11" fmla="*/ 27940 h 713740"/>
              <a:gd name="connsiteX0" fmla="*/ 35560 w 736600"/>
              <a:gd name="connsiteY0" fmla="*/ 27940 h 713740"/>
              <a:gd name="connsiteX1" fmla="*/ 264160 w 736600"/>
              <a:gd name="connsiteY1" fmla="*/ 88900 h 713740"/>
              <a:gd name="connsiteX2" fmla="*/ 340360 w 736600"/>
              <a:gd name="connsiteY2" fmla="*/ 119380 h 713740"/>
              <a:gd name="connsiteX3" fmla="*/ 574384 w 736600"/>
              <a:gd name="connsiteY3" fmla="*/ 317218 h 713740"/>
              <a:gd name="connsiteX4" fmla="*/ 706120 w 736600"/>
              <a:gd name="connsiteY4" fmla="*/ 485140 h 713740"/>
              <a:gd name="connsiteX5" fmla="*/ 721360 w 736600"/>
              <a:gd name="connsiteY5" fmla="*/ 607060 h 713740"/>
              <a:gd name="connsiteX6" fmla="*/ 614680 w 736600"/>
              <a:gd name="connsiteY6" fmla="*/ 713740 h 713740"/>
              <a:gd name="connsiteX7" fmla="*/ 447040 w 736600"/>
              <a:gd name="connsiteY7" fmla="*/ 607060 h 713740"/>
              <a:gd name="connsiteX8" fmla="*/ 172720 w 736600"/>
              <a:gd name="connsiteY8" fmla="*/ 546100 h 713740"/>
              <a:gd name="connsiteX9" fmla="*/ 96520 w 736600"/>
              <a:gd name="connsiteY9" fmla="*/ 454660 h 713740"/>
              <a:gd name="connsiteX10" fmla="*/ 50800 w 736600"/>
              <a:gd name="connsiteY10" fmla="*/ 256540 h 713740"/>
              <a:gd name="connsiteX11" fmla="*/ 35560 w 736600"/>
              <a:gd name="connsiteY11" fmla="*/ 27940 h 713740"/>
              <a:gd name="connsiteX0" fmla="*/ 35560 w 736600"/>
              <a:gd name="connsiteY0" fmla="*/ 27940 h 713740"/>
              <a:gd name="connsiteX1" fmla="*/ 264160 w 736600"/>
              <a:gd name="connsiteY1" fmla="*/ 88900 h 713740"/>
              <a:gd name="connsiteX2" fmla="*/ 340360 w 736600"/>
              <a:gd name="connsiteY2" fmla="*/ 119380 h 713740"/>
              <a:gd name="connsiteX3" fmla="*/ 574384 w 736600"/>
              <a:gd name="connsiteY3" fmla="*/ 237913 h 713740"/>
              <a:gd name="connsiteX4" fmla="*/ 706120 w 736600"/>
              <a:gd name="connsiteY4" fmla="*/ 485140 h 713740"/>
              <a:gd name="connsiteX5" fmla="*/ 721360 w 736600"/>
              <a:gd name="connsiteY5" fmla="*/ 607060 h 713740"/>
              <a:gd name="connsiteX6" fmla="*/ 614680 w 736600"/>
              <a:gd name="connsiteY6" fmla="*/ 713740 h 713740"/>
              <a:gd name="connsiteX7" fmla="*/ 447040 w 736600"/>
              <a:gd name="connsiteY7" fmla="*/ 607060 h 713740"/>
              <a:gd name="connsiteX8" fmla="*/ 172720 w 736600"/>
              <a:gd name="connsiteY8" fmla="*/ 546100 h 713740"/>
              <a:gd name="connsiteX9" fmla="*/ 96520 w 736600"/>
              <a:gd name="connsiteY9" fmla="*/ 454660 h 713740"/>
              <a:gd name="connsiteX10" fmla="*/ 50800 w 736600"/>
              <a:gd name="connsiteY10" fmla="*/ 256540 h 713740"/>
              <a:gd name="connsiteX11" fmla="*/ 35560 w 736600"/>
              <a:gd name="connsiteY11" fmla="*/ 27940 h 713740"/>
              <a:gd name="connsiteX0" fmla="*/ 35560 w 954697"/>
              <a:gd name="connsiteY0" fmla="*/ 27940 h 1665393"/>
              <a:gd name="connsiteX1" fmla="*/ 264160 w 954697"/>
              <a:gd name="connsiteY1" fmla="*/ 88900 h 1665393"/>
              <a:gd name="connsiteX2" fmla="*/ 340360 w 954697"/>
              <a:gd name="connsiteY2" fmla="*/ 119380 h 1665393"/>
              <a:gd name="connsiteX3" fmla="*/ 574384 w 954697"/>
              <a:gd name="connsiteY3" fmla="*/ 237913 h 1665393"/>
              <a:gd name="connsiteX4" fmla="*/ 706120 w 954697"/>
              <a:gd name="connsiteY4" fmla="*/ 485140 h 1665393"/>
              <a:gd name="connsiteX5" fmla="*/ 721360 w 954697"/>
              <a:gd name="connsiteY5" fmla="*/ 607060 h 1665393"/>
              <a:gd name="connsiteX6" fmla="*/ 908977 w 954697"/>
              <a:gd name="connsiteY6" fmla="*/ 1665393 h 1665393"/>
              <a:gd name="connsiteX7" fmla="*/ 447040 w 954697"/>
              <a:gd name="connsiteY7" fmla="*/ 607060 h 1665393"/>
              <a:gd name="connsiteX8" fmla="*/ 172720 w 954697"/>
              <a:gd name="connsiteY8" fmla="*/ 546100 h 1665393"/>
              <a:gd name="connsiteX9" fmla="*/ 96520 w 954697"/>
              <a:gd name="connsiteY9" fmla="*/ 454660 h 1665393"/>
              <a:gd name="connsiteX10" fmla="*/ 50800 w 954697"/>
              <a:gd name="connsiteY10" fmla="*/ 256540 h 1665393"/>
              <a:gd name="connsiteX11" fmla="*/ 35560 w 954697"/>
              <a:gd name="connsiteY11" fmla="*/ 27940 h 1665393"/>
              <a:gd name="connsiteX0" fmla="*/ 35560 w 1110082"/>
              <a:gd name="connsiteY0" fmla="*/ 27940 h 1802130"/>
              <a:gd name="connsiteX1" fmla="*/ 264160 w 1110082"/>
              <a:gd name="connsiteY1" fmla="*/ 88900 h 1802130"/>
              <a:gd name="connsiteX2" fmla="*/ 340360 w 1110082"/>
              <a:gd name="connsiteY2" fmla="*/ 119380 h 1802130"/>
              <a:gd name="connsiteX3" fmla="*/ 574384 w 1110082"/>
              <a:gd name="connsiteY3" fmla="*/ 237913 h 1802130"/>
              <a:gd name="connsiteX4" fmla="*/ 706120 w 1110082"/>
              <a:gd name="connsiteY4" fmla="*/ 485140 h 1802130"/>
              <a:gd name="connsiteX5" fmla="*/ 1076273 w 1110082"/>
              <a:gd name="connsiteY5" fmla="*/ 1427480 h 1802130"/>
              <a:gd name="connsiteX6" fmla="*/ 908977 w 1110082"/>
              <a:gd name="connsiteY6" fmla="*/ 1665393 h 1802130"/>
              <a:gd name="connsiteX7" fmla="*/ 447040 w 1110082"/>
              <a:gd name="connsiteY7" fmla="*/ 607060 h 1802130"/>
              <a:gd name="connsiteX8" fmla="*/ 172720 w 1110082"/>
              <a:gd name="connsiteY8" fmla="*/ 546100 h 1802130"/>
              <a:gd name="connsiteX9" fmla="*/ 96520 w 1110082"/>
              <a:gd name="connsiteY9" fmla="*/ 454660 h 1802130"/>
              <a:gd name="connsiteX10" fmla="*/ 50800 w 1110082"/>
              <a:gd name="connsiteY10" fmla="*/ 256540 h 1802130"/>
              <a:gd name="connsiteX11" fmla="*/ 35560 w 1110082"/>
              <a:gd name="connsiteY11" fmla="*/ 27940 h 1802130"/>
              <a:gd name="connsiteX0" fmla="*/ 35560 w 1193730"/>
              <a:gd name="connsiteY0" fmla="*/ 27940 h 1802130"/>
              <a:gd name="connsiteX1" fmla="*/ 264160 w 1193730"/>
              <a:gd name="connsiteY1" fmla="*/ 88900 h 1802130"/>
              <a:gd name="connsiteX2" fmla="*/ 340360 w 1193730"/>
              <a:gd name="connsiteY2" fmla="*/ 119380 h 1802130"/>
              <a:gd name="connsiteX3" fmla="*/ 574384 w 1193730"/>
              <a:gd name="connsiteY3" fmla="*/ 237913 h 1802130"/>
              <a:gd name="connsiteX4" fmla="*/ 706120 w 1193730"/>
              <a:gd name="connsiteY4" fmla="*/ 485140 h 1802130"/>
              <a:gd name="connsiteX5" fmla="*/ 1159921 w 1193730"/>
              <a:gd name="connsiteY5" fmla="*/ 1427480 h 1802130"/>
              <a:gd name="connsiteX6" fmla="*/ 908977 w 1193730"/>
              <a:gd name="connsiteY6" fmla="*/ 1665393 h 1802130"/>
              <a:gd name="connsiteX7" fmla="*/ 447040 w 1193730"/>
              <a:gd name="connsiteY7" fmla="*/ 607060 h 1802130"/>
              <a:gd name="connsiteX8" fmla="*/ 172720 w 1193730"/>
              <a:gd name="connsiteY8" fmla="*/ 546100 h 1802130"/>
              <a:gd name="connsiteX9" fmla="*/ 96520 w 1193730"/>
              <a:gd name="connsiteY9" fmla="*/ 454660 h 1802130"/>
              <a:gd name="connsiteX10" fmla="*/ 50800 w 1193730"/>
              <a:gd name="connsiteY10" fmla="*/ 256540 h 1802130"/>
              <a:gd name="connsiteX11" fmla="*/ 35560 w 1193730"/>
              <a:gd name="connsiteY11" fmla="*/ 27940 h 1802130"/>
              <a:gd name="connsiteX0" fmla="*/ 35560 w 1193730"/>
              <a:gd name="connsiteY0" fmla="*/ 27940 h 1771132"/>
              <a:gd name="connsiteX1" fmla="*/ 264160 w 1193730"/>
              <a:gd name="connsiteY1" fmla="*/ 88900 h 1771132"/>
              <a:gd name="connsiteX2" fmla="*/ 340360 w 1193730"/>
              <a:gd name="connsiteY2" fmla="*/ 119380 h 1771132"/>
              <a:gd name="connsiteX3" fmla="*/ 574384 w 1193730"/>
              <a:gd name="connsiteY3" fmla="*/ 237913 h 1771132"/>
              <a:gd name="connsiteX4" fmla="*/ 706120 w 1193730"/>
              <a:gd name="connsiteY4" fmla="*/ 485140 h 1771132"/>
              <a:gd name="connsiteX5" fmla="*/ 1159921 w 1193730"/>
              <a:gd name="connsiteY5" fmla="*/ 1427480 h 1771132"/>
              <a:gd name="connsiteX6" fmla="*/ 908977 w 1193730"/>
              <a:gd name="connsiteY6" fmla="*/ 1665393 h 1771132"/>
              <a:gd name="connsiteX7" fmla="*/ 574383 w 1193730"/>
              <a:gd name="connsiteY7" fmla="*/ 793044 h 1771132"/>
              <a:gd name="connsiteX8" fmla="*/ 172720 w 1193730"/>
              <a:gd name="connsiteY8" fmla="*/ 546100 h 1771132"/>
              <a:gd name="connsiteX9" fmla="*/ 96520 w 1193730"/>
              <a:gd name="connsiteY9" fmla="*/ 454660 h 1771132"/>
              <a:gd name="connsiteX10" fmla="*/ 50800 w 1193730"/>
              <a:gd name="connsiteY10" fmla="*/ 256540 h 1771132"/>
              <a:gd name="connsiteX11" fmla="*/ 35560 w 1193730"/>
              <a:gd name="connsiteY11" fmla="*/ 27940 h 1771132"/>
              <a:gd name="connsiteX0" fmla="*/ 35560 w 1193730"/>
              <a:gd name="connsiteY0" fmla="*/ 27940 h 1726193"/>
              <a:gd name="connsiteX1" fmla="*/ 264160 w 1193730"/>
              <a:gd name="connsiteY1" fmla="*/ 88900 h 1726193"/>
              <a:gd name="connsiteX2" fmla="*/ 340360 w 1193730"/>
              <a:gd name="connsiteY2" fmla="*/ 119380 h 1726193"/>
              <a:gd name="connsiteX3" fmla="*/ 574384 w 1193730"/>
              <a:gd name="connsiteY3" fmla="*/ 237913 h 1726193"/>
              <a:gd name="connsiteX4" fmla="*/ 706120 w 1193730"/>
              <a:gd name="connsiteY4" fmla="*/ 485140 h 1726193"/>
              <a:gd name="connsiteX5" fmla="*/ 1159921 w 1193730"/>
              <a:gd name="connsiteY5" fmla="*/ 1427480 h 1726193"/>
              <a:gd name="connsiteX6" fmla="*/ 908977 w 1193730"/>
              <a:gd name="connsiteY6" fmla="*/ 1665393 h 1726193"/>
              <a:gd name="connsiteX7" fmla="*/ 658031 w 1193730"/>
              <a:gd name="connsiteY7" fmla="*/ 1062681 h 1726193"/>
              <a:gd name="connsiteX8" fmla="*/ 574383 w 1193730"/>
              <a:gd name="connsiteY8" fmla="*/ 793044 h 1726193"/>
              <a:gd name="connsiteX9" fmla="*/ 172720 w 1193730"/>
              <a:gd name="connsiteY9" fmla="*/ 546100 h 1726193"/>
              <a:gd name="connsiteX10" fmla="*/ 96520 w 1193730"/>
              <a:gd name="connsiteY10" fmla="*/ 454660 h 1726193"/>
              <a:gd name="connsiteX11" fmla="*/ 50800 w 1193730"/>
              <a:gd name="connsiteY11" fmla="*/ 256540 h 1726193"/>
              <a:gd name="connsiteX12" fmla="*/ 35560 w 1193730"/>
              <a:gd name="connsiteY12" fmla="*/ 27940 h 1726193"/>
              <a:gd name="connsiteX0" fmla="*/ 35560 w 1193730"/>
              <a:gd name="connsiteY0" fmla="*/ 27940 h 1718262"/>
              <a:gd name="connsiteX1" fmla="*/ 264160 w 1193730"/>
              <a:gd name="connsiteY1" fmla="*/ 88900 h 1718262"/>
              <a:gd name="connsiteX2" fmla="*/ 340360 w 1193730"/>
              <a:gd name="connsiteY2" fmla="*/ 119380 h 1718262"/>
              <a:gd name="connsiteX3" fmla="*/ 574384 w 1193730"/>
              <a:gd name="connsiteY3" fmla="*/ 237913 h 1718262"/>
              <a:gd name="connsiteX4" fmla="*/ 706120 w 1193730"/>
              <a:gd name="connsiteY4" fmla="*/ 485140 h 1718262"/>
              <a:gd name="connsiteX5" fmla="*/ 1159921 w 1193730"/>
              <a:gd name="connsiteY5" fmla="*/ 1427480 h 1718262"/>
              <a:gd name="connsiteX6" fmla="*/ 908977 w 1193730"/>
              <a:gd name="connsiteY6" fmla="*/ 1665393 h 1718262"/>
              <a:gd name="connsiteX7" fmla="*/ 658031 w 1193730"/>
              <a:gd name="connsiteY7" fmla="*/ 1110264 h 1718262"/>
              <a:gd name="connsiteX8" fmla="*/ 574383 w 1193730"/>
              <a:gd name="connsiteY8" fmla="*/ 793044 h 1718262"/>
              <a:gd name="connsiteX9" fmla="*/ 172720 w 1193730"/>
              <a:gd name="connsiteY9" fmla="*/ 546100 h 1718262"/>
              <a:gd name="connsiteX10" fmla="*/ 96520 w 1193730"/>
              <a:gd name="connsiteY10" fmla="*/ 454660 h 1718262"/>
              <a:gd name="connsiteX11" fmla="*/ 50800 w 1193730"/>
              <a:gd name="connsiteY11" fmla="*/ 256540 h 1718262"/>
              <a:gd name="connsiteX12" fmla="*/ 35560 w 1193730"/>
              <a:gd name="connsiteY12" fmla="*/ 27940 h 1718262"/>
              <a:gd name="connsiteX0" fmla="*/ 35560 w 1193730"/>
              <a:gd name="connsiteY0" fmla="*/ 27940 h 1718262"/>
              <a:gd name="connsiteX1" fmla="*/ 264160 w 1193730"/>
              <a:gd name="connsiteY1" fmla="*/ 88900 h 1718262"/>
              <a:gd name="connsiteX2" fmla="*/ 340360 w 1193730"/>
              <a:gd name="connsiteY2" fmla="*/ 119380 h 1718262"/>
              <a:gd name="connsiteX3" fmla="*/ 574384 w 1193730"/>
              <a:gd name="connsiteY3" fmla="*/ 237913 h 1718262"/>
              <a:gd name="connsiteX4" fmla="*/ 706120 w 1193730"/>
              <a:gd name="connsiteY4" fmla="*/ 485140 h 1718262"/>
              <a:gd name="connsiteX5" fmla="*/ 1159921 w 1193730"/>
              <a:gd name="connsiteY5" fmla="*/ 1427480 h 1718262"/>
              <a:gd name="connsiteX6" fmla="*/ 908977 w 1193730"/>
              <a:gd name="connsiteY6" fmla="*/ 1665393 h 1718262"/>
              <a:gd name="connsiteX7" fmla="*/ 658031 w 1193730"/>
              <a:gd name="connsiteY7" fmla="*/ 1110264 h 1718262"/>
              <a:gd name="connsiteX8" fmla="*/ 574383 w 1193730"/>
              <a:gd name="connsiteY8" fmla="*/ 793044 h 1718262"/>
              <a:gd name="connsiteX9" fmla="*/ 172720 w 1193730"/>
              <a:gd name="connsiteY9" fmla="*/ 546100 h 1718262"/>
              <a:gd name="connsiteX10" fmla="*/ 96520 w 1193730"/>
              <a:gd name="connsiteY10" fmla="*/ 454660 h 1718262"/>
              <a:gd name="connsiteX11" fmla="*/ 50800 w 1193730"/>
              <a:gd name="connsiteY11" fmla="*/ 256540 h 1718262"/>
              <a:gd name="connsiteX12" fmla="*/ 35560 w 1193730"/>
              <a:gd name="connsiteY12" fmla="*/ 27940 h 1718262"/>
              <a:gd name="connsiteX0" fmla="*/ 35560 w 1193730"/>
              <a:gd name="connsiteY0" fmla="*/ 27940 h 1682088"/>
              <a:gd name="connsiteX1" fmla="*/ 264160 w 1193730"/>
              <a:gd name="connsiteY1" fmla="*/ 88900 h 1682088"/>
              <a:gd name="connsiteX2" fmla="*/ 340360 w 1193730"/>
              <a:gd name="connsiteY2" fmla="*/ 119380 h 1682088"/>
              <a:gd name="connsiteX3" fmla="*/ 574384 w 1193730"/>
              <a:gd name="connsiteY3" fmla="*/ 237913 h 1682088"/>
              <a:gd name="connsiteX4" fmla="*/ 706120 w 1193730"/>
              <a:gd name="connsiteY4" fmla="*/ 485140 h 1682088"/>
              <a:gd name="connsiteX5" fmla="*/ 1159921 w 1193730"/>
              <a:gd name="connsiteY5" fmla="*/ 1427480 h 1682088"/>
              <a:gd name="connsiteX6" fmla="*/ 908977 w 1193730"/>
              <a:gd name="connsiteY6" fmla="*/ 1665393 h 1682088"/>
              <a:gd name="connsiteX7" fmla="*/ 729353 w 1193730"/>
              <a:gd name="connsiteY7" fmla="*/ 1327307 h 1682088"/>
              <a:gd name="connsiteX8" fmla="*/ 658031 w 1193730"/>
              <a:gd name="connsiteY8" fmla="*/ 1110264 h 1682088"/>
              <a:gd name="connsiteX9" fmla="*/ 574383 w 1193730"/>
              <a:gd name="connsiteY9" fmla="*/ 793044 h 1682088"/>
              <a:gd name="connsiteX10" fmla="*/ 172720 w 1193730"/>
              <a:gd name="connsiteY10" fmla="*/ 546100 h 1682088"/>
              <a:gd name="connsiteX11" fmla="*/ 96520 w 1193730"/>
              <a:gd name="connsiteY11" fmla="*/ 454660 h 1682088"/>
              <a:gd name="connsiteX12" fmla="*/ 50800 w 1193730"/>
              <a:gd name="connsiteY12" fmla="*/ 256540 h 1682088"/>
              <a:gd name="connsiteX13" fmla="*/ 35560 w 1193730"/>
              <a:gd name="connsiteY13" fmla="*/ 27940 h 1682088"/>
              <a:gd name="connsiteX0" fmla="*/ 35560 w 1193730"/>
              <a:gd name="connsiteY0" fmla="*/ 27940 h 1691827"/>
              <a:gd name="connsiteX1" fmla="*/ 264160 w 1193730"/>
              <a:gd name="connsiteY1" fmla="*/ 88900 h 1691827"/>
              <a:gd name="connsiteX2" fmla="*/ 340360 w 1193730"/>
              <a:gd name="connsiteY2" fmla="*/ 119380 h 1691827"/>
              <a:gd name="connsiteX3" fmla="*/ 574384 w 1193730"/>
              <a:gd name="connsiteY3" fmla="*/ 237913 h 1691827"/>
              <a:gd name="connsiteX4" fmla="*/ 706120 w 1193730"/>
              <a:gd name="connsiteY4" fmla="*/ 485140 h 1691827"/>
              <a:gd name="connsiteX5" fmla="*/ 1159921 w 1193730"/>
              <a:gd name="connsiteY5" fmla="*/ 1427480 h 1691827"/>
              <a:gd name="connsiteX6" fmla="*/ 908977 w 1193730"/>
              <a:gd name="connsiteY6" fmla="*/ 1665393 h 1691827"/>
              <a:gd name="connsiteX7" fmla="*/ 741680 w 1193730"/>
              <a:gd name="connsiteY7" fmla="*/ 1268873 h 1691827"/>
              <a:gd name="connsiteX8" fmla="*/ 658031 w 1193730"/>
              <a:gd name="connsiteY8" fmla="*/ 1110264 h 1691827"/>
              <a:gd name="connsiteX9" fmla="*/ 574383 w 1193730"/>
              <a:gd name="connsiteY9" fmla="*/ 793044 h 1691827"/>
              <a:gd name="connsiteX10" fmla="*/ 172720 w 1193730"/>
              <a:gd name="connsiteY10" fmla="*/ 546100 h 1691827"/>
              <a:gd name="connsiteX11" fmla="*/ 96520 w 1193730"/>
              <a:gd name="connsiteY11" fmla="*/ 454660 h 1691827"/>
              <a:gd name="connsiteX12" fmla="*/ 50800 w 1193730"/>
              <a:gd name="connsiteY12" fmla="*/ 256540 h 1691827"/>
              <a:gd name="connsiteX13" fmla="*/ 35560 w 1193730"/>
              <a:gd name="connsiteY13" fmla="*/ 27940 h 1691827"/>
              <a:gd name="connsiteX0" fmla="*/ 35560 w 1193730"/>
              <a:gd name="connsiteY0" fmla="*/ 27940 h 1691827"/>
              <a:gd name="connsiteX1" fmla="*/ 264160 w 1193730"/>
              <a:gd name="connsiteY1" fmla="*/ 88900 h 1691827"/>
              <a:gd name="connsiteX2" fmla="*/ 340360 w 1193730"/>
              <a:gd name="connsiteY2" fmla="*/ 119380 h 1691827"/>
              <a:gd name="connsiteX3" fmla="*/ 574384 w 1193730"/>
              <a:gd name="connsiteY3" fmla="*/ 237913 h 1691827"/>
              <a:gd name="connsiteX4" fmla="*/ 706120 w 1193730"/>
              <a:gd name="connsiteY4" fmla="*/ 485140 h 1691827"/>
              <a:gd name="connsiteX5" fmla="*/ 1159921 w 1193730"/>
              <a:gd name="connsiteY5" fmla="*/ 1427480 h 1691827"/>
              <a:gd name="connsiteX6" fmla="*/ 908977 w 1193730"/>
              <a:gd name="connsiteY6" fmla="*/ 1665393 h 1691827"/>
              <a:gd name="connsiteX7" fmla="*/ 741680 w 1193730"/>
              <a:gd name="connsiteY7" fmla="*/ 1268873 h 1691827"/>
              <a:gd name="connsiteX8" fmla="*/ 658031 w 1193730"/>
              <a:gd name="connsiteY8" fmla="*/ 1189568 h 1691827"/>
              <a:gd name="connsiteX9" fmla="*/ 574383 w 1193730"/>
              <a:gd name="connsiteY9" fmla="*/ 793044 h 1691827"/>
              <a:gd name="connsiteX10" fmla="*/ 172720 w 1193730"/>
              <a:gd name="connsiteY10" fmla="*/ 546100 h 1691827"/>
              <a:gd name="connsiteX11" fmla="*/ 96520 w 1193730"/>
              <a:gd name="connsiteY11" fmla="*/ 454660 h 1691827"/>
              <a:gd name="connsiteX12" fmla="*/ 50800 w 1193730"/>
              <a:gd name="connsiteY12" fmla="*/ 256540 h 1691827"/>
              <a:gd name="connsiteX13" fmla="*/ 35560 w 1193730"/>
              <a:gd name="connsiteY13" fmla="*/ 27940 h 1691827"/>
              <a:gd name="connsiteX0" fmla="*/ 35560 w 1193730"/>
              <a:gd name="connsiteY0" fmla="*/ 27940 h 1678610"/>
              <a:gd name="connsiteX1" fmla="*/ 264160 w 1193730"/>
              <a:gd name="connsiteY1" fmla="*/ 88900 h 1678610"/>
              <a:gd name="connsiteX2" fmla="*/ 340360 w 1193730"/>
              <a:gd name="connsiteY2" fmla="*/ 119380 h 1678610"/>
              <a:gd name="connsiteX3" fmla="*/ 574384 w 1193730"/>
              <a:gd name="connsiteY3" fmla="*/ 237913 h 1678610"/>
              <a:gd name="connsiteX4" fmla="*/ 706120 w 1193730"/>
              <a:gd name="connsiteY4" fmla="*/ 485140 h 1678610"/>
              <a:gd name="connsiteX5" fmla="*/ 1159921 w 1193730"/>
              <a:gd name="connsiteY5" fmla="*/ 1427480 h 1678610"/>
              <a:gd name="connsiteX6" fmla="*/ 908977 w 1193730"/>
              <a:gd name="connsiteY6" fmla="*/ 1665393 h 1678610"/>
              <a:gd name="connsiteX7" fmla="*/ 825328 w 1193730"/>
              <a:gd name="connsiteY7" fmla="*/ 1348177 h 1678610"/>
              <a:gd name="connsiteX8" fmla="*/ 658031 w 1193730"/>
              <a:gd name="connsiteY8" fmla="*/ 1189568 h 1678610"/>
              <a:gd name="connsiteX9" fmla="*/ 574383 w 1193730"/>
              <a:gd name="connsiteY9" fmla="*/ 793044 h 1678610"/>
              <a:gd name="connsiteX10" fmla="*/ 172720 w 1193730"/>
              <a:gd name="connsiteY10" fmla="*/ 546100 h 1678610"/>
              <a:gd name="connsiteX11" fmla="*/ 96520 w 1193730"/>
              <a:gd name="connsiteY11" fmla="*/ 454660 h 1678610"/>
              <a:gd name="connsiteX12" fmla="*/ 50800 w 1193730"/>
              <a:gd name="connsiteY12" fmla="*/ 256540 h 1678610"/>
              <a:gd name="connsiteX13" fmla="*/ 35560 w 1193730"/>
              <a:gd name="connsiteY13" fmla="*/ 27940 h 1678610"/>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172720 w 1193730"/>
              <a:gd name="connsiteY10" fmla="*/ 546100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07087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574383 w 1193730"/>
              <a:gd name="connsiteY10" fmla="*/ 713742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574383 w 1193730"/>
              <a:gd name="connsiteY10" fmla="*/ 713742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3730" h="1610972">
                <a:moveTo>
                  <a:pt x="35560" y="27940"/>
                </a:moveTo>
                <a:cubicBezTo>
                  <a:pt x="71120" y="0"/>
                  <a:pt x="213360" y="73660"/>
                  <a:pt x="264160" y="88900"/>
                </a:cubicBezTo>
                <a:cubicBezTo>
                  <a:pt x="314960" y="104140"/>
                  <a:pt x="288656" y="94544"/>
                  <a:pt x="340360" y="119380"/>
                </a:cubicBezTo>
                <a:cubicBezTo>
                  <a:pt x="392064" y="144216"/>
                  <a:pt x="574384" y="237913"/>
                  <a:pt x="574384" y="237913"/>
                </a:cubicBezTo>
                <a:cubicBezTo>
                  <a:pt x="635344" y="298873"/>
                  <a:pt x="608531" y="286879"/>
                  <a:pt x="706120" y="485140"/>
                </a:cubicBezTo>
                <a:cubicBezTo>
                  <a:pt x="803709" y="683401"/>
                  <a:pt x="1126112" y="1243988"/>
                  <a:pt x="1159921" y="1427480"/>
                </a:cubicBezTo>
                <a:cubicBezTo>
                  <a:pt x="1193730" y="1610972"/>
                  <a:pt x="964741" y="1599308"/>
                  <a:pt x="908976" y="1586091"/>
                </a:cubicBezTo>
                <a:cubicBezTo>
                  <a:pt x="853211" y="1572874"/>
                  <a:pt x="867152" y="1414264"/>
                  <a:pt x="825328" y="1348177"/>
                </a:cubicBezTo>
                <a:cubicBezTo>
                  <a:pt x="783504" y="1282090"/>
                  <a:pt x="699855" y="1282090"/>
                  <a:pt x="658031" y="1189568"/>
                </a:cubicBezTo>
                <a:cubicBezTo>
                  <a:pt x="616207" y="1097046"/>
                  <a:pt x="588324" y="872348"/>
                  <a:pt x="574383" y="793044"/>
                </a:cubicBezTo>
                <a:cubicBezTo>
                  <a:pt x="560442" y="713740"/>
                  <a:pt x="588324" y="753394"/>
                  <a:pt x="574383" y="713742"/>
                </a:cubicBezTo>
                <a:cubicBezTo>
                  <a:pt x="560442" y="674090"/>
                  <a:pt x="570379" y="598313"/>
                  <a:pt x="490735" y="555133"/>
                </a:cubicBezTo>
                <a:cubicBezTo>
                  <a:pt x="411091" y="511953"/>
                  <a:pt x="169843" y="504426"/>
                  <a:pt x="96520" y="454660"/>
                </a:cubicBezTo>
                <a:cubicBezTo>
                  <a:pt x="23198" y="404895"/>
                  <a:pt x="63500" y="327660"/>
                  <a:pt x="50800" y="256540"/>
                </a:cubicBezTo>
                <a:cubicBezTo>
                  <a:pt x="38100" y="185420"/>
                  <a:pt x="0" y="55880"/>
                  <a:pt x="35560" y="2794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 name="Group 47"/>
          <p:cNvGrpSpPr/>
          <p:nvPr/>
        </p:nvGrpSpPr>
        <p:grpSpPr>
          <a:xfrm>
            <a:off x="2209800" y="5029200"/>
            <a:ext cx="2286000" cy="1800999"/>
            <a:chOff x="4217275" y="3537351"/>
            <a:chExt cx="3783723" cy="3236929"/>
          </a:xfrm>
        </p:grpSpPr>
        <p:grpSp>
          <p:nvGrpSpPr>
            <p:cNvPr id="51" name="Group 53"/>
            <p:cNvGrpSpPr/>
            <p:nvPr/>
          </p:nvGrpSpPr>
          <p:grpSpPr>
            <a:xfrm>
              <a:off x="4217275" y="3619524"/>
              <a:ext cx="3765693" cy="3154756"/>
              <a:chOff x="1767374" y="-66865"/>
              <a:chExt cx="7113962" cy="5540056"/>
            </a:xfrm>
          </p:grpSpPr>
          <p:pic>
            <p:nvPicPr>
              <p:cNvPr id="53" name="Picture 2" descr="http://galerainwater.com/blog/wp-content/uploads/2010/07/redwoods-gale-rainwater.jpg"/>
              <p:cNvPicPr preferRelativeResize="0">
                <a:picLocks noChangeArrowheads="1"/>
              </p:cNvPicPr>
              <p:nvPr/>
            </p:nvPicPr>
            <p:blipFill>
              <a:blip r:embed="rId4" cstate="print"/>
              <a:srcRect l="23093" r="3505" b="10974"/>
              <a:stretch>
                <a:fillRect/>
              </a:stretch>
            </p:blipFill>
            <p:spPr bwMode="auto">
              <a:xfrm>
                <a:off x="2133599" y="-66865"/>
                <a:ext cx="6747737" cy="5339200"/>
              </a:xfrm>
              <a:prstGeom prst="rect">
                <a:avLst/>
              </a:prstGeom>
              <a:noFill/>
              <a:ln w="38100">
                <a:solidFill>
                  <a:schemeClr val="tx1"/>
                </a:solidFill>
              </a:ln>
            </p:spPr>
          </p:pic>
          <p:sp>
            <p:nvSpPr>
              <p:cNvPr id="54" name="TextBox 53"/>
              <p:cNvSpPr txBox="1"/>
              <p:nvPr/>
            </p:nvSpPr>
            <p:spPr>
              <a:xfrm>
                <a:off x="1767374" y="4598920"/>
                <a:ext cx="5480153" cy="874271"/>
              </a:xfrm>
              <a:prstGeom prst="rect">
                <a:avLst/>
              </a:prstGeom>
              <a:noFill/>
              <a:ln w="50800">
                <a:noFill/>
              </a:ln>
            </p:spPr>
            <p:txBody>
              <a:bodyPr wrap="square" rtlCol="0">
                <a:spAutoFit/>
              </a:bodyPr>
              <a:lstStyle/>
              <a:p>
                <a:pPr algn="ctr"/>
                <a:r>
                  <a:rPr lang="en-US" sz="1200" b="1" dirty="0" smtClean="0">
                    <a:solidFill>
                      <a:schemeClr val="bg1"/>
                    </a:solidFill>
                    <a:effectLst>
                      <a:outerShdw dist="50800" dir="5400000" algn="ctr" rotWithShape="0">
                        <a:schemeClr val="tx1"/>
                      </a:outerShdw>
                    </a:effectLst>
                  </a:rPr>
                  <a:t>Redwood State </a:t>
                </a:r>
                <a:r>
                  <a:rPr lang="en-US" sz="1200" b="1" dirty="0" err="1" smtClean="0">
                    <a:solidFill>
                      <a:schemeClr val="bg1"/>
                    </a:solidFill>
                    <a:effectLst>
                      <a:outerShdw dist="50800" dir="5400000" algn="ctr" rotWithShape="0">
                        <a:schemeClr val="tx1"/>
                      </a:outerShdw>
                    </a:effectLst>
                  </a:rPr>
                  <a:t>Pk</a:t>
                </a:r>
                <a:r>
                  <a:rPr lang="en-US" sz="1200" b="1" dirty="0" smtClean="0">
                    <a:solidFill>
                      <a:schemeClr val="bg1"/>
                    </a:solidFill>
                    <a:effectLst>
                      <a:outerShdw dist="50800" dir="5400000" algn="ctr" rotWithShape="0">
                        <a:schemeClr val="tx1"/>
                      </a:outerShdw>
                    </a:effectLst>
                  </a:rPr>
                  <a:t>, CA</a:t>
                </a:r>
              </a:p>
            </p:txBody>
          </p:sp>
        </p:grpSp>
        <p:sp>
          <p:nvSpPr>
            <p:cNvPr id="52" name="TextBox 51"/>
            <p:cNvSpPr txBox="1"/>
            <p:nvPr/>
          </p:nvSpPr>
          <p:spPr>
            <a:xfrm>
              <a:off x="4343399" y="3537351"/>
              <a:ext cx="3657599" cy="608482"/>
            </a:xfrm>
            <a:prstGeom prst="rect">
              <a:avLst/>
            </a:prstGeom>
            <a:noFill/>
            <a:ln w="50800">
              <a:noFill/>
            </a:ln>
          </p:spPr>
          <p:txBody>
            <a:bodyPr wrap="square" rtlCol="0">
              <a:spAutoFit/>
            </a:bodyPr>
            <a:lstStyle/>
            <a:p>
              <a:pPr algn="ctr"/>
              <a:r>
                <a:rPr lang="en-US" sz="1600" b="1" dirty="0" smtClean="0">
                  <a:solidFill>
                    <a:schemeClr val="bg1"/>
                  </a:solidFill>
                  <a:effectLst>
                    <a:outerShdw dist="50800" dir="5400000" algn="ctr" rotWithShape="0">
                      <a:schemeClr val="tx1"/>
                    </a:outerShdw>
                  </a:effectLst>
                </a:rPr>
                <a:t>temperate coniferous</a:t>
              </a:r>
            </a:p>
          </p:txBody>
        </p:sp>
      </p:grpSp>
      <p:grpSp>
        <p:nvGrpSpPr>
          <p:cNvPr id="55" name="Group 54"/>
          <p:cNvGrpSpPr/>
          <p:nvPr/>
        </p:nvGrpSpPr>
        <p:grpSpPr>
          <a:xfrm>
            <a:off x="0" y="5029200"/>
            <a:ext cx="2209800" cy="1835118"/>
            <a:chOff x="4250415" y="685800"/>
            <a:chExt cx="3664656" cy="2782147"/>
          </a:xfrm>
        </p:grpSpPr>
        <p:grpSp>
          <p:nvGrpSpPr>
            <p:cNvPr id="56" name="Group 56"/>
            <p:cNvGrpSpPr/>
            <p:nvPr/>
          </p:nvGrpSpPr>
          <p:grpSpPr>
            <a:xfrm>
              <a:off x="4250415" y="755113"/>
              <a:ext cx="3664656" cy="2712834"/>
              <a:chOff x="4782228" y="71502"/>
              <a:chExt cx="4670680" cy="3565438"/>
            </a:xfrm>
          </p:grpSpPr>
          <p:pic>
            <p:nvPicPr>
              <p:cNvPr id="58" name="Picture 4" descr="http://upload.wikimedia.org/wikipedia/commons/0/09/Hoh_Rain_Forest_Maples.JPG"/>
              <p:cNvPicPr preferRelativeResize="0">
                <a:picLocks noChangeArrowheads="1"/>
              </p:cNvPicPr>
              <p:nvPr/>
            </p:nvPicPr>
            <p:blipFill>
              <a:blip r:embed="rId5" cstate="print"/>
              <a:srcRect/>
              <a:stretch>
                <a:fillRect/>
              </a:stretch>
            </p:blipFill>
            <p:spPr bwMode="auto">
              <a:xfrm>
                <a:off x="4891747" y="71502"/>
                <a:ext cx="4561161" cy="3370651"/>
              </a:xfrm>
              <a:prstGeom prst="rect">
                <a:avLst/>
              </a:prstGeom>
              <a:noFill/>
              <a:ln w="25400">
                <a:solidFill>
                  <a:schemeClr val="tx1"/>
                </a:solidFill>
              </a:ln>
            </p:spPr>
          </p:pic>
          <p:sp>
            <p:nvSpPr>
              <p:cNvPr id="59" name="TextBox 58"/>
              <p:cNvSpPr txBox="1"/>
              <p:nvPr/>
            </p:nvSpPr>
            <p:spPr>
              <a:xfrm>
                <a:off x="4782228" y="3085010"/>
                <a:ext cx="3538847" cy="551930"/>
              </a:xfrm>
              <a:prstGeom prst="rect">
                <a:avLst/>
              </a:prstGeom>
              <a:noFill/>
              <a:ln w="76200">
                <a:noFill/>
              </a:ln>
            </p:spPr>
            <p:txBody>
              <a:bodyPr wrap="none" rtlCol="0">
                <a:spAutoFit/>
              </a:bodyPr>
              <a:lstStyle/>
              <a:p>
                <a:r>
                  <a:rPr lang="en-US" sz="1200" b="1" dirty="0" smtClean="0">
                    <a:solidFill>
                      <a:schemeClr val="bg1"/>
                    </a:solidFill>
                  </a:rPr>
                  <a:t>Olympic Nat’l Park, WA</a:t>
                </a:r>
              </a:p>
            </p:txBody>
          </p:sp>
        </p:grpSp>
        <p:sp>
          <p:nvSpPr>
            <p:cNvPr id="57" name="TextBox 56"/>
            <p:cNvSpPr txBox="1"/>
            <p:nvPr/>
          </p:nvSpPr>
          <p:spPr>
            <a:xfrm>
              <a:off x="4250415" y="685800"/>
              <a:ext cx="3664656" cy="513268"/>
            </a:xfrm>
            <a:prstGeom prst="rect">
              <a:avLst/>
            </a:prstGeom>
            <a:noFill/>
            <a:ln w="50800">
              <a:noFill/>
            </a:ln>
          </p:spPr>
          <p:txBody>
            <a:bodyPr wrap="square" rtlCol="0">
              <a:spAutoFit/>
            </a:bodyPr>
            <a:lstStyle/>
            <a:p>
              <a:pPr algn="ctr"/>
              <a:r>
                <a:rPr lang="en-US" sz="1600" b="1" dirty="0" smtClean="0">
                  <a:solidFill>
                    <a:schemeClr val="bg1"/>
                  </a:solidFill>
                  <a:effectLst>
                    <a:outerShdw dist="50800" dir="5400000" algn="ctr" rotWithShape="0">
                      <a:schemeClr val="tx1"/>
                    </a:outerShdw>
                  </a:effectLst>
                </a:rPr>
                <a:t>temperate rainforest</a:t>
              </a:r>
            </a:p>
          </p:txBody>
        </p:sp>
      </p:grpSp>
      <p:grpSp>
        <p:nvGrpSpPr>
          <p:cNvPr id="72" name="Group 71"/>
          <p:cNvGrpSpPr/>
          <p:nvPr/>
        </p:nvGrpSpPr>
        <p:grpSpPr>
          <a:xfrm>
            <a:off x="4648200" y="5071646"/>
            <a:ext cx="2157984" cy="1710154"/>
            <a:chOff x="4494517" y="3830195"/>
            <a:chExt cx="4898362" cy="2959918"/>
          </a:xfrm>
        </p:grpSpPr>
        <p:pic>
          <p:nvPicPr>
            <p:cNvPr id="78" name="Picture 2" descr="http://images.travelpod.com/users/twittg/rockies.994738260.peyto_lake_2.jpg"/>
            <p:cNvPicPr preferRelativeResize="0">
              <a:picLocks noChangeArrowheads="1"/>
            </p:cNvPicPr>
            <p:nvPr/>
          </p:nvPicPr>
          <p:blipFill>
            <a:blip r:embed="rId6" cstate="print"/>
            <a:srcRect/>
            <a:stretch>
              <a:fillRect/>
            </a:stretch>
          </p:blipFill>
          <p:spPr bwMode="auto">
            <a:xfrm>
              <a:off x="4494517" y="3835861"/>
              <a:ext cx="4898362" cy="2927874"/>
            </a:xfrm>
            <a:prstGeom prst="rect">
              <a:avLst/>
            </a:prstGeom>
            <a:noFill/>
            <a:ln w="25400">
              <a:solidFill>
                <a:schemeClr val="tx1"/>
              </a:solidFill>
            </a:ln>
          </p:spPr>
        </p:pic>
        <p:sp>
          <p:nvSpPr>
            <p:cNvPr id="82" name="TextBox 81"/>
            <p:cNvSpPr txBox="1"/>
            <p:nvPr/>
          </p:nvSpPr>
          <p:spPr>
            <a:xfrm>
              <a:off x="5714976" y="6310686"/>
              <a:ext cx="3327738" cy="479427"/>
            </a:xfrm>
            <a:prstGeom prst="rect">
              <a:avLst/>
            </a:prstGeom>
            <a:noFill/>
            <a:ln w="76200">
              <a:noFill/>
            </a:ln>
          </p:spPr>
          <p:txBody>
            <a:bodyPr wrap="none" rtlCol="0">
              <a:spAutoFit/>
            </a:bodyPr>
            <a:lstStyle/>
            <a:p>
              <a:r>
                <a:rPr lang="en-US" sz="1200" b="1" dirty="0" smtClean="0">
                  <a:solidFill>
                    <a:schemeClr val="bg1"/>
                  </a:solidFill>
                </a:rPr>
                <a:t>Lake Louise, Canada</a:t>
              </a:r>
            </a:p>
          </p:txBody>
        </p:sp>
        <p:sp>
          <p:nvSpPr>
            <p:cNvPr id="86" name="TextBox 85"/>
            <p:cNvSpPr txBox="1"/>
            <p:nvPr/>
          </p:nvSpPr>
          <p:spPr>
            <a:xfrm>
              <a:off x="4667482" y="3830195"/>
              <a:ext cx="4497084" cy="585966"/>
            </a:xfrm>
            <a:prstGeom prst="rect">
              <a:avLst/>
            </a:prstGeom>
            <a:noFill/>
            <a:ln w="50800">
              <a:noFill/>
            </a:ln>
          </p:spPr>
          <p:txBody>
            <a:bodyPr wrap="square" rtlCol="0">
              <a:spAutoFit/>
            </a:bodyPr>
            <a:lstStyle/>
            <a:p>
              <a:pPr algn="ctr"/>
              <a:r>
                <a:rPr lang="en-US" sz="1600" b="1" dirty="0" smtClean="0"/>
                <a:t>boreal coniferous</a:t>
              </a:r>
            </a:p>
          </p:txBody>
        </p:sp>
      </p:grpSp>
      <p:sp>
        <p:nvSpPr>
          <p:cNvPr id="65" name="Freeform 64"/>
          <p:cNvSpPr/>
          <p:nvPr/>
        </p:nvSpPr>
        <p:spPr>
          <a:xfrm>
            <a:off x="1717040" y="1361440"/>
            <a:ext cx="7251700" cy="3677920"/>
          </a:xfrm>
          <a:custGeom>
            <a:avLst/>
            <a:gdLst>
              <a:gd name="connsiteX0" fmla="*/ 50800 w 7251700"/>
              <a:gd name="connsiteY0" fmla="*/ 848360 h 3677920"/>
              <a:gd name="connsiteX1" fmla="*/ 157480 w 7251700"/>
              <a:gd name="connsiteY1" fmla="*/ 497840 h 3677920"/>
              <a:gd name="connsiteX2" fmla="*/ 325120 w 7251700"/>
              <a:gd name="connsiteY2" fmla="*/ 132080 h 3677920"/>
              <a:gd name="connsiteX3" fmla="*/ 492760 w 7251700"/>
              <a:gd name="connsiteY3" fmla="*/ 10160 h 3677920"/>
              <a:gd name="connsiteX4" fmla="*/ 797560 w 7251700"/>
              <a:gd name="connsiteY4" fmla="*/ 71120 h 3677920"/>
              <a:gd name="connsiteX5" fmla="*/ 1452880 w 7251700"/>
              <a:gd name="connsiteY5" fmla="*/ 86360 h 3677920"/>
              <a:gd name="connsiteX6" fmla="*/ 1971040 w 7251700"/>
              <a:gd name="connsiteY6" fmla="*/ 177800 h 3677920"/>
              <a:gd name="connsiteX7" fmla="*/ 2672080 w 7251700"/>
              <a:gd name="connsiteY7" fmla="*/ 238760 h 3677920"/>
              <a:gd name="connsiteX8" fmla="*/ 3434080 w 7251700"/>
              <a:gd name="connsiteY8" fmla="*/ 482600 h 3677920"/>
              <a:gd name="connsiteX9" fmla="*/ 3677920 w 7251700"/>
              <a:gd name="connsiteY9" fmla="*/ 878840 h 3677920"/>
              <a:gd name="connsiteX10" fmla="*/ 4043680 w 7251700"/>
              <a:gd name="connsiteY10" fmla="*/ 1366520 h 3677920"/>
              <a:gd name="connsiteX11" fmla="*/ 4333240 w 7251700"/>
              <a:gd name="connsiteY11" fmla="*/ 1534160 h 3677920"/>
              <a:gd name="connsiteX12" fmla="*/ 4455160 w 7251700"/>
              <a:gd name="connsiteY12" fmla="*/ 1625600 h 3677920"/>
              <a:gd name="connsiteX13" fmla="*/ 4592320 w 7251700"/>
              <a:gd name="connsiteY13" fmla="*/ 1686560 h 3677920"/>
              <a:gd name="connsiteX14" fmla="*/ 5080000 w 7251700"/>
              <a:gd name="connsiteY14" fmla="*/ 1701800 h 3677920"/>
              <a:gd name="connsiteX15" fmla="*/ 5110480 w 7251700"/>
              <a:gd name="connsiteY15" fmla="*/ 1960880 h 3677920"/>
              <a:gd name="connsiteX16" fmla="*/ 5247640 w 7251700"/>
              <a:gd name="connsiteY16" fmla="*/ 1991360 h 3677920"/>
              <a:gd name="connsiteX17" fmla="*/ 5293360 w 7251700"/>
              <a:gd name="connsiteY17" fmla="*/ 1854200 h 3677920"/>
              <a:gd name="connsiteX18" fmla="*/ 5278120 w 7251700"/>
              <a:gd name="connsiteY18" fmla="*/ 1656080 h 3677920"/>
              <a:gd name="connsiteX19" fmla="*/ 5323840 w 7251700"/>
              <a:gd name="connsiteY19" fmla="*/ 1579880 h 3677920"/>
              <a:gd name="connsiteX20" fmla="*/ 5491480 w 7251700"/>
              <a:gd name="connsiteY20" fmla="*/ 1518920 h 3677920"/>
              <a:gd name="connsiteX21" fmla="*/ 5537200 w 7251700"/>
              <a:gd name="connsiteY21" fmla="*/ 1640840 h 3677920"/>
              <a:gd name="connsiteX22" fmla="*/ 5948680 w 7251700"/>
              <a:gd name="connsiteY22" fmla="*/ 1656080 h 3677920"/>
              <a:gd name="connsiteX23" fmla="*/ 6253480 w 7251700"/>
              <a:gd name="connsiteY23" fmla="*/ 1656080 h 3677920"/>
              <a:gd name="connsiteX24" fmla="*/ 6375400 w 7251700"/>
              <a:gd name="connsiteY24" fmla="*/ 1518920 h 3677920"/>
              <a:gd name="connsiteX25" fmla="*/ 6512560 w 7251700"/>
              <a:gd name="connsiteY25" fmla="*/ 1442720 h 3677920"/>
              <a:gd name="connsiteX26" fmla="*/ 6847840 w 7251700"/>
              <a:gd name="connsiteY26" fmla="*/ 1488440 h 3677920"/>
              <a:gd name="connsiteX27" fmla="*/ 6939280 w 7251700"/>
              <a:gd name="connsiteY27" fmla="*/ 1686560 h 3677920"/>
              <a:gd name="connsiteX28" fmla="*/ 6985000 w 7251700"/>
              <a:gd name="connsiteY28" fmla="*/ 1899920 h 3677920"/>
              <a:gd name="connsiteX29" fmla="*/ 7000240 w 7251700"/>
              <a:gd name="connsiteY29" fmla="*/ 2128520 h 3677920"/>
              <a:gd name="connsiteX30" fmla="*/ 7045960 w 7251700"/>
              <a:gd name="connsiteY30" fmla="*/ 2219960 h 3677920"/>
              <a:gd name="connsiteX31" fmla="*/ 7152640 w 7251700"/>
              <a:gd name="connsiteY31" fmla="*/ 2189480 h 3677920"/>
              <a:gd name="connsiteX32" fmla="*/ 7228840 w 7251700"/>
              <a:gd name="connsiteY32" fmla="*/ 2296160 h 3677920"/>
              <a:gd name="connsiteX33" fmla="*/ 7213600 w 7251700"/>
              <a:gd name="connsiteY33" fmla="*/ 2433320 h 3677920"/>
              <a:gd name="connsiteX34" fmla="*/ 7000240 w 7251700"/>
              <a:gd name="connsiteY34" fmla="*/ 2402840 h 3677920"/>
              <a:gd name="connsiteX35" fmla="*/ 6756400 w 7251700"/>
              <a:gd name="connsiteY35" fmla="*/ 2402840 h 3677920"/>
              <a:gd name="connsiteX36" fmla="*/ 6741160 w 7251700"/>
              <a:gd name="connsiteY36" fmla="*/ 2326640 h 3677920"/>
              <a:gd name="connsiteX37" fmla="*/ 6817360 w 7251700"/>
              <a:gd name="connsiteY37" fmla="*/ 2082800 h 3677920"/>
              <a:gd name="connsiteX38" fmla="*/ 6573520 w 7251700"/>
              <a:gd name="connsiteY38" fmla="*/ 2128520 h 3677920"/>
              <a:gd name="connsiteX39" fmla="*/ 6101080 w 7251700"/>
              <a:gd name="connsiteY39" fmla="*/ 2098040 h 3677920"/>
              <a:gd name="connsiteX40" fmla="*/ 6283960 w 7251700"/>
              <a:gd name="connsiteY40" fmla="*/ 2280920 h 3677920"/>
              <a:gd name="connsiteX41" fmla="*/ 6375400 w 7251700"/>
              <a:gd name="connsiteY41" fmla="*/ 2296160 h 3677920"/>
              <a:gd name="connsiteX42" fmla="*/ 6390640 w 7251700"/>
              <a:gd name="connsiteY42" fmla="*/ 2524760 h 3677920"/>
              <a:gd name="connsiteX43" fmla="*/ 6649720 w 7251700"/>
              <a:gd name="connsiteY43" fmla="*/ 2677160 h 3677920"/>
              <a:gd name="connsiteX44" fmla="*/ 6314440 w 7251700"/>
              <a:gd name="connsiteY44" fmla="*/ 2738120 h 3677920"/>
              <a:gd name="connsiteX45" fmla="*/ 6253480 w 7251700"/>
              <a:gd name="connsiteY45" fmla="*/ 2616200 h 3677920"/>
              <a:gd name="connsiteX46" fmla="*/ 6085840 w 7251700"/>
              <a:gd name="connsiteY46" fmla="*/ 2570480 h 3677920"/>
              <a:gd name="connsiteX47" fmla="*/ 6040120 w 7251700"/>
              <a:gd name="connsiteY47" fmla="*/ 2433320 h 3677920"/>
              <a:gd name="connsiteX48" fmla="*/ 6207760 w 7251700"/>
              <a:gd name="connsiteY48" fmla="*/ 2341880 h 3677920"/>
              <a:gd name="connsiteX49" fmla="*/ 5796280 w 7251700"/>
              <a:gd name="connsiteY49" fmla="*/ 2326640 h 3677920"/>
              <a:gd name="connsiteX50" fmla="*/ 5735320 w 7251700"/>
              <a:gd name="connsiteY50" fmla="*/ 2402840 h 3677920"/>
              <a:gd name="connsiteX51" fmla="*/ 4866640 w 7251700"/>
              <a:gd name="connsiteY51" fmla="*/ 2479040 h 3677920"/>
              <a:gd name="connsiteX52" fmla="*/ 4561840 w 7251700"/>
              <a:gd name="connsiteY52" fmla="*/ 2524760 h 3677920"/>
              <a:gd name="connsiteX53" fmla="*/ 4409440 w 7251700"/>
              <a:gd name="connsiteY53" fmla="*/ 2479040 h 3677920"/>
              <a:gd name="connsiteX54" fmla="*/ 4119880 w 7251700"/>
              <a:gd name="connsiteY54" fmla="*/ 2204720 h 3677920"/>
              <a:gd name="connsiteX55" fmla="*/ 3769360 w 7251700"/>
              <a:gd name="connsiteY55" fmla="*/ 1778000 h 3677920"/>
              <a:gd name="connsiteX56" fmla="*/ 3418840 w 7251700"/>
              <a:gd name="connsiteY56" fmla="*/ 1732280 h 3677920"/>
              <a:gd name="connsiteX57" fmla="*/ 3159760 w 7251700"/>
              <a:gd name="connsiteY57" fmla="*/ 1884680 h 3677920"/>
              <a:gd name="connsiteX58" fmla="*/ 3235960 w 7251700"/>
              <a:gd name="connsiteY58" fmla="*/ 2280920 h 3677920"/>
              <a:gd name="connsiteX59" fmla="*/ 3449320 w 7251700"/>
              <a:gd name="connsiteY59" fmla="*/ 2783840 h 3677920"/>
              <a:gd name="connsiteX60" fmla="*/ 3556000 w 7251700"/>
              <a:gd name="connsiteY60" fmla="*/ 3164840 h 3677920"/>
              <a:gd name="connsiteX61" fmla="*/ 3662680 w 7251700"/>
              <a:gd name="connsiteY61" fmla="*/ 3362960 h 3677920"/>
              <a:gd name="connsiteX62" fmla="*/ 3510280 w 7251700"/>
              <a:gd name="connsiteY62" fmla="*/ 3637280 h 3677920"/>
              <a:gd name="connsiteX63" fmla="*/ 3388360 w 7251700"/>
              <a:gd name="connsiteY63" fmla="*/ 3606800 h 3677920"/>
              <a:gd name="connsiteX64" fmla="*/ 3235960 w 7251700"/>
              <a:gd name="connsiteY64" fmla="*/ 3347720 h 3677920"/>
              <a:gd name="connsiteX65" fmla="*/ 2961640 w 7251700"/>
              <a:gd name="connsiteY65" fmla="*/ 3164840 h 3677920"/>
              <a:gd name="connsiteX66" fmla="*/ 2839720 w 7251700"/>
              <a:gd name="connsiteY66" fmla="*/ 2768600 h 3677920"/>
              <a:gd name="connsiteX67" fmla="*/ 2763520 w 7251700"/>
              <a:gd name="connsiteY67" fmla="*/ 2387600 h 3677920"/>
              <a:gd name="connsiteX68" fmla="*/ 2595880 w 7251700"/>
              <a:gd name="connsiteY68" fmla="*/ 2098040 h 3677920"/>
              <a:gd name="connsiteX69" fmla="*/ 2519680 w 7251700"/>
              <a:gd name="connsiteY69" fmla="*/ 1991360 h 3677920"/>
              <a:gd name="connsiteX70" fmla="*/ 2382520 w 7251700"/>
              <a:gd name="connsiteY70" fmla="*/ 1991360 h 3677920"/>
              <a:gd name="connsiteX71" fmla="*/ 2016760 w 7251700"/>
              <a:gd name="connsiteY71" fmla="*/ 1838960 h 3677920"/>
              <a:gd name="connsiteX72" fmla="*/ 1681480 w 7251700"/>
              <a:gd name="connsiteY72" fmla="*/ 1473200 h 3677920"/>
              <a:gd name="connsiteX73" fmla="*/ 1452880 w 7251700"/>
              <a:gd name="connsiteY73" fmla="*/ 1076960 h 3677920"/>
              <a:gd name="connsiteX74" fmla="*/ 873760 w 7251700"/>
              <a:gd name="connsiteY74" fmla="*/ 817880 h 3677920"/>
              <a:gd name="connsiteX75" fmla="*/ 462280 w 7251700"/>
              <a:gd name="connsiteY75" fmla="*/ 787400 h 3677920"/>
              <a:gd name="connsiteX76" fmla="*/ 50800 w 7251700"/>
              <a:gd name="connsiteY76" fmla="*/ 848360 h 367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251700" h="3677920">
                <a:moveTo>
                  <a:pt x="50800" y="848360"/>
                </a:moveTo>
                <a:cubicBezTo>
                  <a:pt x="0" y="800100"/>
                  <a:pt x="111760" y="617220"/>
                  <a:pt x="157480" y="497840"/>
                </a:cubicBezTo>
                <a:cubicBezTo>
                  <a:pt x="203200" y="378460"/>
                  <a:pt x="269240" y="213360"/>
                  <a:pt x="325120" y="132080"/>
                </a:cubicBezTo>
                <a:cubicBezTo>
                  <a:pt x="381000" y="50800"/>
                  <a:pt x="414020" y="20320"/>
                  <a:pt x="492760" y="10160"/>
                </a:cubicBezTo>
                <a:cubicBezTo>
                  <a:pt x="571500" y="0"/>
                  <a:pt x="637540" y="58420"/>
                  <a:pt x="797560" y="71120"/>
                </a:cubicBezTo>
                <a:cubicBezTo>
                  <a:pt x="957580" y="83820"/>
                  <a:pt x="1257300" y="68580"/>
                  <a:pt x="1452880" y="86360"/>
                </a:cubicBezTo>
                <a:cubicBezTo>
                  <a:pt x="1648460" y="104140"/>
                  <a:pt x="1767840" y="152400"/>
                  <a:pt x="1971040" y="177800"/>
                </a:cubicBezTo>
                <a:cubicBezTo>
                  <a:pt x="2174240" y="203200"/>
                  <a:pt x="2428240" y="187960"/>
                  <a:pt x="2672080" y="238760"/>
                </a:cubicBezTo>
                <a:cubicBezTo>
                  <a:pt x="2915920" y="289560"/>
                  <a:pt x="3266440" y="375920"/>
                  <a:pt x="3434080" y="482600"/>
                </a:cubicBezTo>
                <a:cubicBezTo>
                  <a:pt x="3601720" y="589280"/>
                  <a:pt x="3576320" y="731520"/>
                  <a:pt x="3677920" y="878840"/>
                </a:cubicBezTo>
                <a:cubicBezTo>
                  <a:pt x="3779520" y="1026160"/>
                  <a:pt x="3934460" y="1257300"/>
                  <a:pt x="4043680" y="1366520"/>
                </a:cubicBezTo>
                <a:cubicBezTo>
                  <a:pt x="4152900" y="1475740"/>
                  <a:pt x="4264660" y="1490980"/>
                  <a:pt x="4333240" y="1534160"/>
                </a:cubicBezTo>
                <a:cubicBezTo>
                  <a:pt x="4401820" y="1577340"/>
                  <a:pt x="4411980" y="1600200"/>
                  <a:pt x="4455160" y="1625600"/>
                </a:cubicBezTo>
                <a:cubicBezTo>
                  <a:pt x="4498340" y="1651000"/>
                  <a:pt x="4488180" y="1673860"/>
                  <a:pt x="4592320" y="1686560"/>
                </a:cubicBezTo>
                <a:cubicBezTo>
                  <a:pt x="4696460" y="1699260"/>
                  <a:pt x="4993640" y="1656080"/>
                  <a:pt x="5080000" y="1701800"/>
                </a:cubicBezTo>
                <a:cubicBezTo>
                  <a:pt x="5166360" y="1747520"/>
                  <a:pt x="5082540" y="1912620"/>
                  <a:pt x="5110480" y="1960880"/>
                </a:cubicBezTo>
                <a:cubicBezTo>
                  <a:pt x="5138420" y="2009140"/>
                  <a:pt x="5217160" y="2009140"/>
                  <a:pt x="5247640" y="1991360"/>
                </a:cubicBezTo>
                <a:cubicBezTo>
                  <a:pt x="5278120" y="1973580"/>
                  <a:pt x="5288280" y="1910080"/>
                  <a:pt x="5293360" y="1854200"/>
                </a:cubicBezTo>
                <a:cubicBezTo>
                  <a:pt x="5298440" y="1798320"/>
                  <a:pt x="5273040" y="1701800"/>
                  <a:pt x="5278120" y="1656080"/>
                </a:cubicBezTo>
                <a:cubicBezTo>
                  <a:pt x="5283200" y="1610360"/>
                  <a:pt x="5288280" y="1602740"/>
                  <a:pt x="5323840" y="1579880"/>
                </a:cubicBezTo>
                <a:cubicBezTo>
                  <a:pt x="5359400" y="1557020"/>
                  <a:pt x="5455920" y="1508760"/>
                  <a:pt x="5491480" y="1518920"/>
                </a:cubicBezTo>
                <a:cubicBezTo>
                  <a:pt x="5527040" y="1529080"/>
                  <a:pt x="5461000" y="1617980"/>
                  <a:pt x="5537200" y="1640840"/>
                </a:cubicBezTo>
                <a:cubicBezTo>
                  <a:pt x="5613400" y="1663700"/>
                  <a:pt x="5829300" y="1653540"/>
                  <a:pt x="5948680" y="1656080"/>
                </a:cubicBezTo>
                <a:cubicBezTo>
                  <a:pt x="6068060" y="1658620"/>
                  <a:pt x="6182360" y="1678940"/>
                  <a:pt x="6253480" y="1656080"/>
                </a:cubicBezTo>
                <a:cubicBezTo>
                  <a:pt x="6324600" y="1633220"/>
                  <a:pt x="6332220" y="1554480"/>
                  <a:pt x="6375400" y="1518920"/>
                </a:cubicBezTo>
                <a:cubicBezTo>
                  <a:pt x="6418580" y="1483360"/>
                  <a:pt x="6433820" y="1447800"/>
                  <a:pt x="6512560" y="1442720"/>
                </a:cubicBezTo>
                <a:cubicBezTo>
                  <a:pt x="6591300" y="1437640"/>
                  <a:pt x="6776720" y="1447800"/>
                  <a:pt x="6847840" y="1488440"/>
                </a:cubicBezTo>
                <a:cubicBezTo>
                  <a:pt x="6918960" y="1529080"/>
                  <a:pt x="6916420" y="1617980"/>
                  <a:pt x="6939280" y="1686560"/>
                </a:cubicBezTo>
                <a:cubicBezTo>
                  <a:pt x="6962140" y="1755140"/>
                  <a:pt x="6974840" y="1826260"/>
                  <a:pt x="6985000" y="1899920"/>
                </a:cubicBezTo>
                <a:cubicBezTo>
                  <a:pt x="6995160" y="1973580"/>
                  <a:pt x="6990080" y="2075180"/>
                  <a:pt x="7000240" y="2128520"/>
                </a:cubicBezTo>
                <a:cubicBezTo>
                  <a:pt x="7010400" y="2181860"/>
                  <a:pt x="7020560" y="2209800"/>
                  <a:pt x="7045960" y="2219960"/>
                </a:cubicBezTo>
                <a:cubicBezTo>
                  <a:pt x="7071360" y="2230120"/>
                  <a:pt x="7122160" y="2176780"/>
                  <a:pt x="7152640" y="2189480"/>
                </a:cubicBezTo>
                <a:cubicBezTo>
                  <a:pt x="7183120" y="2202180"/>
                  <a:pt x="7218680" y="2255520"/>
                  <a:pt x="7228840" y="2296160"/>
                </a:cubicBezTo>
                <a:cubicBezTo>
                  <a:pt x="7239000" y="2336800"/>
                  <a:pt x="7251700" y="2415540"/>
                  <a:pt x="7213600" y="2433320"/>
                </a:cubicBezTo>
                <a:cubicBezTo>
                  <a:pt x="7175500" y="2451100"/>
                  <a:pt x="7076440" y="2407920"/>
                  <a:pt x="7000240" y="2402840"/>
                </a:cubicBezTo>
                <a:cubicBezTo>
                  <a:pt x="6924040" y="2397760"/>
                  <a:pt x="6799580" y="2415540"/>
                  <a:pt x="6756400" y="2402840"/>
                </a:cubicBezTo>
                <a:cubicBezTo>
                  <a:pt x="6713220" y="2390140"/>
                  <a:pt x="6731000" y="2379980"/>
                  <a:pt x="6741160" y="2326640"/>
                </a:cubicBezTo>
                <a:cubicBezTo>
                  <a:pt x="6751320" y="2273300"/>
                  <a:pt x="6845300" y="2115820"/>
                  <a:pt x="6817360" y="2082800"/>
                </a:cubicBezTo>
                <a:cubicBezTo>
                  <a:pt x="6789420" y="2049780"/>
                  <a:pt x="6692900" y="2125980"/>
                  <a:pt x="6573520" y="2128520"/>
                </a:cubicBezTo>
                <a:cubicBezTo>
                  <a:pt x="6454140" y="2131060"/>
                  <a:pt x="6149340" y="2072640"/>
                  <a:pt x="6101080" y="2098040"/>
                </a:cubicBezTo>
                <a:cubicBezTo>
                  <a:pt x="6052820" y="2123440"/>
                  <a:pt x="6238240" y="2247900"/>
                  <a:pt x="6283960" y="2280920"/>
                </a:cubicBezTo>
                <a:cubicBezTo>
                  <a:pt x="6329680" y="2313940"/>
                  <a:pt x="6357620" y="2255520"/>
                  <a:pt x="6375400" y="2296160"/>
                </a:cubicBezTo>
                <a:cubicBezTo>
                  <a:pt x="6393180" y="2336800"/>
                  <a:pt x="6344920" y="2461260"/>
                  <a:pt x="6390640" y="2524760"/>
                </a:cubicBezTo>
                <a:cubicBezTo>
                  <a:pt x="6436360" y="2588260"/>
                  <a:pt x="6662420" y="2641600"/>
                  <a:pt x="6649720" y="2677160"/>
                </a:cubicBezTo>
                <a:cubicBezTo>
                  <a:pt x="6637020" y="2712720"/>
                  <a:pt x="6380480" y="2748280"/>
                  <a:pt x="6314440" y="2738120"/>
                </a:cubicBezTo>
                <a:cubicBezTo>
                  <a:pt x="6248400" y="2727960"/>
                  <a:pt x="6291580" y="2644140"/>
                  <a:pt x="6253480" y="2616200"/>
                </a:cubicBezTo>
                <a:cubicBezTo>
                  <a:pt x="6215380" y="2588260"/>
                  <a:pt x="6121400" y="2600960"/>
                  <a:pt x="6085840" y="2570480"/>
                </a:cubicBezTo>
                <a:cubicBezTo>
                  <a:pt x="6050280" y="2540000"/>
                  <a:pt x="6019800" y="2471420"/>
                  <a:pt x="6040120" y="2433320"/>
                </a:cubicBezTo>
                <a:cubicBezTo>
                  <a:pt x="6060440" y="2395220"/>
                  <a:pt x="6248400" y="2359660"/>
                  <a:pt x="6207760" y="2341880"/>
                </a:cubicBezTo>
                <a:cubicBezTo>
                  <a:pt x="6167120" y="2324100"/>
                  <a:pt x="5875020" y="2316480"/>
                  <a:pt x="5796280" y="2326640"/>
                </a:cubicBezTo>
                <a:cubicBezTo>
                  <a:pt x="5717540" y="2336800"/>
                  <a:pt x="5890260" y="2377440"/>
                  <a:pt x="5735320" y="2402840"/>
                </a:cubicBezTo>
                <a:cubicBezTo>
                  <a:pt x="5580380" y="2428240"/>
                  <a:pt x="5062220" y="2458720"/>
                  <a:pt x="4866640" y="2479040"/>
                </a:cubicBezTo>
                <a:cubicBezTo>
                  <a:pt x="4671060" y="2499360"/>
                  <a:pt x="4638040" y="2524760"/>
                  <a:pt x="4561840" y="2524760"/>
                </a:cubicBezTo>
                <a:cubicBezTo>
                  <a:pt x="4485640" y="2524760"/>
                  <a:pt x="4483100" y="2532380"/>
                  <a:pt x="4409440" y="2479040"/>
                </a:cubicBezTo>
                <a:cubicBezTo>
                  <a:pt x="4335780" y="2425700"/>
                  <a:pt x="4226560" y="2321560"/>
                  <a:pt x="4119880" y="2204720"/>
                </a:cubicBezTo>
                <a:cubicBezTo>
                  <a:pt x="4013200" y="2087880"/>
                  <a:pt x="3886200" y="1856740"/>
                  <a:pt x="3769360" y="1778000"/>
                </a:cubicBezTo>
                <a:cubicBezTo>
                  <a:pt x="3652520" y="1699260"/>
                  <a:pt x="3520440" y="1714500"/>
                  <a:pt x="3418840" y="1732280"/>
                </a:cubicBezTo>
                <a:cubicBezTo>
                  <a:pt x="3317240" y="1750060"/>
                  <a:pt x="3190240" y="1793240"/>
                  <a:pt x="3159760" y="1884680"/>
                </a:cubicBezTo>
                <a:cubicBezTo>
                  <a:pt x="3129280" y="1976120"/>
                  <a:pt x="3187700" y="2131060"/>
                  <a:pt x="3235960" y="2280920"/>
                </a:cubicBezTo>
                <a:cubicBezTo>
                  <a:pt x="3284220" y="2430780"/>
                  <a:pt x="3395980" y="2636520"/>
                  <a:pt x="3449320" y="2783840"/>
                </a:cubicBezTo>
                <a:cubicBezTo>
                  <a:pt x="3502660" y="2931160"/>
                  <a:pt x="3520440" y="3068320"/>
                  <a:pt x="3556000" y="3164840"/>
                </a:cubicBezTo>
                <a:cubicBezTo>
                  <a:pt x="3591560" y="3261360"/>
                  <a:pt x="3670300" y="3284220"/>
                  <a:pt x="3662680" y="3362960"/>
                </a:cubicBezTo>
                <a:cubicBezTo>
                  <a:pt x="3655060" y="3441700"/>
                  <a:pt x="3556000" y="3596640"/>
                  <a:pt x="3510280" y="3637280"/>
                </a:cubicBezTo>
                <a:cubicBezTo>
                  <a:pt x="3464560" y="3677920"/>
                  <a:pt x="3434080" y="3655060"/>
                  <a:pt x="3388360" y="3606800"/>
                </a:cubicBezTo>
                <a:cubicBezTo>
                  <a:pt x="3342640" y="3558540"/>
                  <a:pt x="3307080" y="3421380"/>
                  <a:pt x="3235960" y="3347720"/>
                </a:cubicBezTo>
                <a:cubicBezTo>
                  <a:pt x="3164840" y="3274060"/>
                  <a:pt x="3027680" y="3261360"/>
                  <a:pt x="2961640" y="3164840"/>
                </a:cubicBezTo>
                <a:cubicBezTo>
                  <a:pt x="2895600" y="3068320"/>
                  <a:pt x="2872740" y="2898140"/>
                  <a:pt x="2839720" y="2768600"/>
                </a:cubicBezTo>
                <a:cubicBezTo>
                  <a:pt x="2806700" y="2639060"/>
                  <a:pt x="2804160" y="2499360"/>
                  <a:pt x="2763520" y="2387600"/>
                </a:cubicBezTo>
                <a:cubicBezTo>
                  <a:pt x="2722880" y="2275840"/>
                  <a:pt x="2636520" y="2164080"/>
                  <a:pt x="2595880" y="2098040"/>
                </a:cubicBezTo>
                <a:cubicBezTo>
                  <a:pt x="2555240" y="2032000"/>
                  <a:pt x="2555240" y="2009140"/>
                  <a:pt x="2519680" y="1991360"/>
                </a:cubicBezTo>
                <a:cubicBezTo>
                  <a:pt x="2484120" y="1973580"/>
                  <a:pt x="2466340" y="2016760"/>
                  <a:pt x="2382520" y="1991360"/>
                </a:cubicBezTo>
                <a:cubicBezTo>
                  <a:pt x="2298700" y="1965960"/>
                  <a:pt x="2133600" y="1925320"/>
                  <a:pt x="2016760" y="1838960"/>
                </a:cubicBezTo>
                <a:cubicBezTo>
                  <a:pt x="1899920" y="1752600"/>
                  <a:pt x="1775460" y="1600200"/>
                  <a:pt x="1681480" y="1473200"/>
                </a:cubicBezTo>
                <a:cubicBezTo>
                  <a:pt x="1587500" y="1346200"/>
                  <a:pt x="1587500" y="1186180"/>
                  <a:pt x="1452880" y="1076960"/>
                </a:cubicBezTo>
                <a:cubicBezTo>
                  <a:pt x="1318260" y="967740"/>
                  <a:pt x="1038860" y="866140"/>
                  <a:pt x="873760" y="817880"/>
                </a:cubicBezTo>
                <a:cubicBezTo>
                  <a:pt x="708660" y="769620"/>
                  <a:pt x="599440" y="784860"/>
                  <a:pt x="462280" y="787400"/>
                </a:cubicBezTo>
                <a:cubicBezTo>
                  <a:pt x="325120" y="789940"/>
                  <a:pt x="101600" y="896620"/>
                  <a:pt x="50800" y="848360"/>
                </a:cubicBezTo>
                <a:close/>
              </a:path>
            </a:pathLst>
          </a:custGeom>
          <a:solidFill>
            <a:srgbClr val="99FF33"/>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7" name="Rectangle 86"/>
          <p:cNvSpPr/>
          <p:nvPr/>
        </p:nvSpPr>
        <p:spPr>
          <a:xfrm rot="1723233">
            <a:off x="2585323" y="2190386"/>
            <a:ext cx="4183071" cy="492443"/>
          </a:xfrm>
          <a:prstGeom prst="rect">
            <a:avLst/>
          </a:prstGeom>
          <a:noFill/>
        </p:spPr>
        <p:txBody>
          <a:bodyPr wrap="square">
            <a:spAutoFit/>
          </a:bodyPr>
          <a:lstStyle/>
          <a:p>
            <a:pPr algn="ctr"/>
            <a:r>
              <a:rPr lang="en-US" sz="2600" b="1" dirty="0" smtClean="0">
                <a:solidFill>
                  <a:schemeClr val="bg1"/>
                </a:solidFill>
                <a:effectLst>
                  <a:outerShdw dist="50800" dir="7200000" algn="ctr" rotWithShape="0">
                    <a:schemeClr val="tx1"/>
                  </a:outerShdw>
                </a:effectLst>
              </a:rPr>
              <a:t>Canadian Boreal Forest</a:t>
            </a:r>
          </a:p>
        </p:txBody>
      </p:sp>
      <p:sp>
        <p:nvSpPr>
          <p:cNvPr id="75" name="Freeform 74"/>
          <p:cNvSpPr/>
          <p:nvPr/>
        </p:nvSpPr>
        <p:spPr>
          <a:xfrm>
            <a:off x="2326640" y="1554480"/>
            <a:ext cx="1163320" cy="934720"/>
          </a:xfrm>
          <a:custGeom>
            <a:avLst/>
            <a:gdLst>
              <a:gd name="connsiteX0" fmla="*/ 614680 w 1165860"/>
              <a:gd name="connsiteY0" fmla="*/ 259080 h 919480"/>
              <a:gd name="connsiteX1" fmla="*/ 995680 w 1165860"/>
              <a:gd name="connsiteY1" fmla="*/ 533400 h 919480"/>
              <a:gd name="connsiteX2" fmla="*/ 1148080 w 1165860"/>
              <a:gd name="connsiteY2" fmla="*/ 807720 h 919480"/>
              <a:gd name="connsiteX3" fmla="*/ 1102360 w 1165860"/>
              <a:gd name="connsiteY3" fmla="*/ 914400 h 919480"/>
              <a:gd name="connsiteX4" fmla="*/ 782320 w 1165860"/>
              <a:gd name="connsiteY4" fmla="*/ 777240 h 919480"/>
              <a:gd name="connsiteX5" fmla="*/ 508000 w 1165860"/>
              <a:gd name="connsiteY5" fmla="*/ 655320 h 919480"/>
              <a:gd name="connsiteX6" fmla="*/ 218440 w 1165860"/>
              <a:gd name="connsiteY6" fmla="*/ 502920 h 919480"/>
              <a:gd name="connsiteX7" fmla="*/ 81280 w 1165860"/>
              <a:gd name="connsiteY7" fmla="*/ 259080 h 919480"/>
              <a:gd name="connsiteX8" fmla="*/ 20320 w 1165860"/>
              <a:gd name="connsiteY8" fmla="*/ 121920 h 919480"/>
              <a:gd name="connsiteX9" fmla="*/ 203200 w 1165860"/>
              <a:gd name="connsiteY9" fmla="*/ 0 h 919480"/>
              <a:gd name="connsiteX10" fmla="*/ 492760 w 1165860"/>
              <a:gd name="connsiteY10" fmla="*/ 121920 h 919480"/>
              <a:gd name="connsiteX11" fmla="*/ 614680 w 1165860"/>
              <a:gd name="connsiteY11" fmla="*/ 259080 h 919480"/>
              <a:gd name="connsiteX0" fmla="*/ 614680 w 1165860"/>
              <a:gd name="connsiteY0" fmla="*/ 274320 h 934720"/>
              <a:gd name="connsiteX1" fmla="*/ 995680 w 1165860"/>
              <a:gd name="connsiteY1" fmla="*/ 548640 h 934720"/>
              <a:gd name="connsiteX2" fmla="*/ 1148080 w 1165860"/>
              <a:gd name="connsiteY2" fmla="*/ 822960 h 934720"/>
              <a:gd name="connsiteX3" fmla="*/ 1102360 w 1165860"/>
              <a:gd name="connsiteY3" fmla="*/ 929640 h 934720"/>
              <a:gd name="connsiteX4" fmla="*/ 782320 w 1165860"/>
              <a:gd name="connsiteY4" fmla="*/ 792480 h 934720"/>
              <a:gd name="connsiteX5" fmla="*/ 508000 w 1165860"/>
              <a:gd name="connsiteY5" fmla="*/ 670560 h 934720"/>
              <a:gd name="connsiteX6" fmla="*/ 218440 w 1165860"/>
              <a:gd name="connsiteY6" fmla="*/ 518160 h 934720"/>
              <a:gd name="connsiteX7" fmla="*/ 81280 w 1165860"/>
              <a:gd name="connsiteY7" fmla="*/ 274320 h 934720"/>
              <a:gd name="connsiteX8" fmla="*/ 20320 w 1165860"/>
              <a:gd name="connsiteY8" fmla="*/ 137160 h 934720"/>
              <a:gd name="connsiteX9" fmla="*/ 203200 w 1165860"/>
              <a:gd name="connsiteY9" fmla="*/ 15240 h 934720"/>
              <a:gd name="connsiteX10" fmla="*/ 492760 w 1165860"/>
              <a:gd name="connsiteY10" fmla="*/ 45720 h 934720"/>
              <a:gd name="connsiteX11" fmla="*/ 614680 w 1165860"/>
              <a:gd name="connsiteY11" fmla="*/ 274320 h 934720"/>
              <a:gd name="connsiteX0" fmla="*/ 614680 w 1163320"/>
              <a:gd name="connsiteY0" fmla="*/ 274320 h 934720"/>
              <a:gd name="connsiteX1" fmla="*/ 1026160 w 1163320"/>
              <a:gd name="connsiteY1" fmla="*/ 579120 h 934720"/>
              <a:gd name="connsiteX2" fmla="*/ 1148080 w 1163320"/>
              <a:gd name="connsiteY2" fmla="*/ 822960 h 934720"/>
              <a:gd name="connsiteX3" fmla="*/ 1102360 w 1163320"/>
              <a:gd name="connsiteY3" fmla="*/ 929640 h 934720"/>
              <a:gd name="connsiteX4" fmla="*/ 782320 w 1163320"/>
              <a:gd name="connsiteY4" fmla="*/ 792480 h 934720"/>
              <a:gd name="connsiteX5" fmla="*/ 508000 w 1163320"/>
              <a:gd name="connsiteY5" fmla="*/ 670560 h 934720"/>
              <a:gd name="connsiteX6" fmla="*/ 218440 w 1163320"/>
              <a:gd name="connsiteY6" fmla="*/ 518160 h 934720"/>
              <a:gd name="connsiteX7" fmla="*/ 81280 w 1163320"/>
              <a:gd name="connsiteY7" fmla="*/ 274320 h 934720"/>
              <a:gd name="connsiteX8" fmla="*/ 20320 w 1163320"/>
              <a:gd name="connsiteY8" fmla="*/ 137160 h 934720"/>
              <a:gd name="connsiteX9" fmla="*/ 203200 w 1163320"/>
              <a:gd name="connsiteY9" fmla="*/ 15240 h 934720"/>
              <a:gd name="connsiteX10" fmla="*/ 492760 w 1163320"/>
              <a:gd name="connsiteY10" fmla="*/ 45720 h 934720"/>
              <a:gd name="connsiteX11" fmla="*/ 614680 w 1163320"/>
              <a:gd name="connsiteY11" fmla="*/ 27432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3320" h="934720">
                <a:moveTo>
                  <a:pt x="614680" y="274320"/>
                </a:moveTo>
                <a:cubicBezTo>
                  <a:pt x="703580" y="363220"/>
                  <a:pt x="937260" y="487680"/>
                  <a:pt x="1026160" y="579120"/>
                </a:cubicBezTo>
                <a:cubicBezTo>
                  <a:pt x="1115060" y="670560"/>
                  <a:pt x="1135380" y="764540"/>
                  <a:pt x="1148080" y="822960"/>
                </a:cubicBezTo>
                <a:cubicBezTo>
                  <a:pt x="1160780" y="881380"/>
                  <a:pt x="1163320" y="934720"/>
                  <a:pt x="1102360" y="929640"/>
                </a:cubicBezTo>
                <a:cubicBezTo>
                  <a:pt x="1041400" y="924560"/>
                  <a:pt x="782320" y="792480"/>
                  <a:pt x="782320" y="792480"/>
                </a:cubicBezTo>
                <a:cubicBezTo>
                  <a:pt x="683260" y="749300"/>
                  <a:pt x="601980" y="716280"/>
                  <a:pt x="508000" y="670560"/>
                </a:cubicBezTo>
                <a:cubicBezTo>
                  <a:pt x="414020" y="624840"/>
                  <a:pt x="289560" y="584200"/>
                  <a:pt x="218440" y="518160"/>
                </a:cubicBezTo>
                <a:cubicBezTo>
                  <a:pt x="147320" y="452120"/>
                  <a:pt x="114300" y="337820"/>
                  <a:pt x="81280" y="274320"/>
                </a:cubicBezTo>
                <a:cubicBezTo>
                  <a:pt x="48260" y="210820"/>
                  <a:pt x="0" y="180340"/>
                  <a:pt x="20320" y="137160"/>
                </a:cubicBezTo>
                <a:cubicBezTo>
                  <a:pt x="40640" y="93980"/>
                  <a:pt x="124460" y="30480"/>
                  <a:pt x="203200" y="15240"/>
                </a:cubicBezTo>
                <a:cubicBezTo>
                  <a:pt x="281940" y="0"/>
                  <a:pt x="421640" y="7620"/>
                  <a:pt x="492760" y="45720"/>
                </a:cubicBezTo>
                <a:cubicBezTo>
                  <a:pt x="563880" y="83820"/>
                  <a:pt x="525780" y="185420"/>
                  <a:pt x="614680" y="27432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Rectangle 79"/>
          <p:cNvSpPr/>
          <p:nvPr/>
        </p:nvSpPr>
        <p:spPr>
          <a:xfrm>
            <a:off x="3886200" y="3352800"/>
            <a:ext cx="2049471" cy="1292662"/>
          </a:xfrm>
          <a:prstGeom prst="rect">
            <a:avLst/>
          </a:prstGeom>
          <a:solidFill>
            <a:srgbClr val="66FF33">
              <a:alpha val="54902"/>
            </a:srgbClr>
          </a:solidFill>
        </p:spPr>
        <p:txBody>
          <a:bodyPr wrap="square">
            <a:spAutoFit/>
          </a:bodyPr>
          <a:lstStyle/>
          <a:p>
            <a:pPr algn="ctr"/>
            <a:r>
              <a:rPr lang="en-US" sz="2600" b="1" dirty="0" smtClean="0"/>
              <a:t>Rocky </a:t>
            </a:r>
            <a:r>
              <a:rPr lang="en-US" sz="2600" b="1" dirty="0" err="1" smtClean="0"/>
              <a:t>Mtn</a:t>
            </a:r>
            <a:r>
              <a:rPr lang="en-US" sz="2600" b="1" dirty="0" smtClean="0"/>
              <a:t> </a:t>
            </a:r>
          </a:p>
          <a:p>
            <a:pPr algn="ctr"/>
            <a:r>
              <a:rPr lang="en-US" sz="2600" b="1" dirty="0" smtClean="0"/>
              <a:t>Coniferous Forests</a:t>
            </a:r>
          </a:p>
        </p:txBody>
      </p:sp>
      <p:sp>
        <p:nvSpPr>
          <p:cNvPr id="88" name="Rectangle 87"/>
          <p:cNvSpPr/>
          <p:nvPr/>
        </p:nvSpPr>
        <p:spPr>
          <a:xfrm>
            <a:off x="6477000" y="3810000"/>
            <a:ext cx="2277610" cy="1292662"/>
          </a:xfrm>
          <a:prstGeom prst="rect">
            <a:avLst/>
          </a:prstGeom>
          <a:solidFill>
            <a:schemeClr val="accent3">
              <a:lumMod val="50000"/>
              <a:alpha val="54000"/>
            </a:schemeClr>
          </a:solidFill>
        </p:spPr>
        <p:txBody>
          <a:bodyPr wrap="none">
            <a:spAutoFit/>
          </a:bodyPr>
          <a:lstStyle/>
          <a:p>
            <a:pPr algn="ctr"/>
            <a:r>
              <a:rPr lang="en-US" sz="2600" b="1" dirty="0" smtClean="0">
                <a:solidFill>
                  <a:schemeClr val="bg1"/>
                </a:solidFill>
                <a:effectLst>
                  <a:outerShdw dist="50800" dir="7200000" algn="ctr" rotWithShape="0">
                    <a:schemeClr val="tx1"/>
                  </a:outerShdw>
                </a:effectLst>
              </a:rPr>
              <a:t>Atlantic Region</a:t>
            </a:r>
          </a:p>
          <a:p>
            <a:pPr algn="ctr"/>
            <a:r>
              <a:rPr lang="en-US" sz="2600" b="1" dirty="0" smtClean="0">
                <a:solidFill>
                  <a:schemeClr val="bg1"/>
                </a:solidFill>
                <a:effectLst>
                  <a:outerShdw dist="50800" dir="7200000" algn="ctr" rotWithShape="0">
                    <a:schemeClr val="tx1"/>
                  </a:outerShdw>
                </a:effectLst>
              </a:rPr>
              <a:t>Temperate</a:t>
            </a:r>
          </a:p>
          <a:p>
            <a:pPr algn="ctr"/>
            <a:r>
              <a:rPr lang="en-US" sz="2600" b="1" dirty="0" smtClean="0">
                <a:solidFill>
                  <a:schemeClr val="bg1"/>
                </a:solidFill>
                <a:effectLst>
                  <a:outerShdw dist="50800" dir="7200000" algn="ctr" rotWithShape="0">
                    <a:schemeClr val="tx1"/>
                  </a:outerShdw>
                </a:effectLst>
              </a:rPr>
              <a:t>Mixed Forests</a:t>
            </a:r>
            <a:endParaRPr lang="en-US" sz="2600" b="1" dirty="0">
              <a:solidFill>
                <a:schemeClr val="bg1"/>
              </a:solidFill>
              <a:effectLst>
                <a:outerShdw dist="50800" dir="7200000" algn="ctr" rotWithShape="0">
                  <a:schemeClr val="tx1"/>
                </a:outerShdw>
              </a:effectLst>
            </a:endParaRPr>
          </a:p>
        </p:txBody>
      </p:sp>
      <p:grpSp>
        <p:nvGrpSpPr>
          <p:cNvPr id="60" name="Group 59"/>
          <p:cNvGrpSpPr/>
          <p:nvPr/>
        </p:nvGrpSpPr>
        <p:grpSpPr>
          <a:xfrm>
            <a:off x="6760464" y="5029200"/>
            <a:ext cx="2307336" cy="1798022"/>
            <a:chOff x="6760464" y="5029200"/>
            <a:chExt cx="2307336" cy="1798022"/>
          </a:xfrm>
        </p:grpSpPr>
        <p:grpSp>
          <p:nvGrpSpPr>
            <p:cNvPr id="61" name="Group 6"/>
            <p:cNvGrpSpPr>
              <a:grpSpLocks noChangeAspect="1"/>
            </p:cNvGrpSpPr>
            <p:nvPr/>
          </p:nvGrpSpPr>
          <p:grpSpPr>
            <a:xfrm>
              <a:off x="6760464" y="5074920"/>
              <a:ext cx="2307336" cy="1752302"/>
              <a:chOff x="4192774" y="1021680"/>
              <a:chExt cx="4773426" cy="3466647"/>
            </a:xfrm>
          </p:grpSpPr>
          <p:pic>
            <p:nvPicPr>
              <p:cNvPr id="69" name="Picture 2" descr="http://nice-cool-pics.com/data/media/21/crimson_forest__appalachian_mountains__north_carolina.jpg"/>
              <p:cNvPicPr>
                <a:picLocks noChangeAspect="1" noChangeArrowheads="1"/>
              </p:cNvPicPr>
              <p:nvPr/>
            </p:nvPicPr>
            <p:blipFill>
              <a:blip r:embed="rId7" cstate="print"/>
              <a:srcRect/>
              <a:stretch>
                <a:fillRect/>
              </a:stretch>
            </p:blipFill>
            <p:spPr bwMode="auto">
              <a:xfrm>
                <a:off x="4495800" y="1021680"/>
                <a:ext cx="4470400" cy="3352800"/>
              </a:xfrm>
              <a:prstGeom prst="rect">
                <a:avLst/>
              </a:prstGeom>
              <a:noFill/>
              <a:ln w="25400">
                <a:solidFill>
                  <a:schemeClr val="tx1"/>
                </a:solidFill>
              </a:ln>
            </p:spPr>
          </p:pic>
          <p:sp>
            <p:nvSpPr>
              <p:cNvPr id="71" name="TextBox 70"/>
              <p:cNvSpPr txBox="1"/>
              <p:nvPr/>
            </p:nvSpPr>
            <p:spPr>
              <a:xfrm>
                <a:off x="4192774" y="3940329"/>
                <a:ext cx="3985212" cy="547998"/>
              </a:xfrm>
              <a:prstGeom prst="rect">
                <a:avLst/>
              </a:prstGeom>
              <a:noFill/>
              <a:ln w="50800">
                <a:noFill/>
              </a:ln>
            </p:spPr>
            <p:txBody>
              <a:bodyPr wrap="square" rtlCol="0">
                <a:spAutoFit/>
              </a:bodyPr>
              <a:lstStyle/>
              <a:p>
                <a:pPr algn="ctr"/>
                <a:r>
                  <a:rPr lang="en-US" sz="1200" b="1" dirty="0" smtClean="0">
                    <a:solidFill>
                      <a:schemeClr val="bg1"/>
                    </a:solidFill>
                    <a:effectLst>
                      <a:outerShdw dist="50800" dir="5400000" algn="ctr" rotWithShape="0">
                        <a:schemeClr val="tx1"/>
                      </a:outerShdw>
                    </a:effectLst>
                  </a:rPr>
                  <a:t>Appalachian Forest, NC</a:t>
                </a:r>
              </a:p>
            </p:txBody>
          </p:sp>
        </p:grpSp>
        <p:sp>
          <p:nvSpPr>
            <p:cNvPr id="68" name="TextBox 67"/>
            <p:cNvSpPr txBox="1"/>
            <p:nvPr/>
          </p:nvSpPr>
          <p:spPr>
            <a:xfrm>
              <a:off x="6858000" y="5029200"/>
              <a:ext cx="2209800" cy="338554"/>
            </a:xfrm>
            <a:prstGeom prst="rect">
              <a:avLst/>
            </a:prstGeom>
            <a:noFill/>
            <a:ln w="50800">
              <a:noFill/>
            </a:ln>
          </p:spPr>
          <p:txBody>
            <a:bodyPr wrap="square" rtlCol="0">
              <a:spAutoFit/>
            </a:bodyPr>
            <a:lstStyle/>
            <a:p>
              <a:pPr algn="ctr"/>
              <a:r>
                <a:rPr lang="en-US" sz="1600" b="1" dirty="0" smtClean="0">
                  <a:solidFill>
                    <a:schemeClr val="bg1"/>
                  </a:solidFill>
                  <a:effectLst>
                    <a:outerShdw dist="50800" dir="5400000" algn="ctr" rotWithShape="0">
                      <a:schemeClr val="tx1"/>
                    </a:outerShdw>
                  </a:effectLst>
                </a:rPr>
                <a:t>temperate mixed</a:t>
              </a:r>
            </a:p>
          </p:txBody>
        </p:sp>
      </p:grpSp>
      <p:sp>
        <p:nvSpPr>
          <p:cNvPr id="89" name="Rectangle 88"/>
          <p:cNvSpPr/>
          <p:nvPr/>
        </p:nvSpPr>
        <p:spPr>
          <a:xfrm>
            <a:off x="1371600" y="2590800"/>
            <a:ext cx="2049471" cy="1292662"/>
          </a:xfrm>
          <a:prstGeom prst="rect">
            <a:avLst/>
          </a:prstGeom>
          <a:solidFill>
            <a:schemeClr val="accent3">
              <a:lumMod val="50000"/>
              <a:alpha val="54000"/>
            </a:schemeClr>
          </a:solidFill>
        </p:spPr>
        <p:txBody>
          <a:bodyPr wrap="square">
            <a:spAutoFit/>
          </a:bodyPr>
          <a:lstStyle/>
          <a:p>
            <a:pPr algn="ctr"/>
            <a:r>
              <a:rPr lang="en-US" sz="2600" b="1" dirty="0" smtClean="0">
                <a:solidFill>
                  <a:schemeClr val="bg1"/>
                </a:solidFill>
                <a:effectLst>
                  <a:outerShdw dist="50800" dir="7200000" algn="ctr" rotWithShape="0">
                    <a:schemeClr val="tx1"/>
                  </a:outerShdw>
                </a:effectLst>
              </a:rPr>
              <a:t>Pacific Temperate</a:t>
            </a:r>
          </a:p>
          <a:p>
            <a:pPr algn="ctr"/>
            <a:r>
              <a:rPr lang="en-US" sz="2600" b="1" dirty="0" smtClean="0">
                <a:solidFill>
                  <a:schemeClr val="bg1"/>
                </a:solidFill>
                <a:effectLst>
                  <a:outerShdw dist="50800" dir="7200000" algn="ctr" rotWithShape="0">
                    <a:schemeClr val="tx1"/>
                  </a:outerShdw>
                </a:effectLst>
              </a:rPr>
              <a:t>Forests</a:t>
            </a:r>
          </a:p>
        </p:txBody>
      </p:sp>
      <p:sp>
        <p:nvSpPr>
          <p:cNvPr id="64" name="Freeform 63"/>
          <p:cNvSpPr/>
          <p:nvPr/>
        </p:nvSpPr>
        <p:spPr>
          <a:xfrm>
            <a:off x="1567180" y="2179320"/>
            <a:ext cx="2570480" cy="2522220"/>
          </a:xfrm>
          <a:custGeom>
            <a:avLst/>
            <a:gdLst>
              <a:gd name="connsiteX0" fmla="*/ 139700 w 2570480"/>
              <a:gd name="connsiteY0" fmla="*/ 320040 h 2522220"/>
              <a:gd name="connsiteX1" fmla="*/ 48260 w 2570480"/>
              <a:gd name="connsiteY1" fmla="*/ 137160 h 2522220"/>
              <a:gd name="connsiteX2" fmla="*/ 429260 w 2570480"/>
              <a:gd name="connsiteY2" fmla="*/ 15240 h 2522220"/>
              <a:gd name="connsiteX3" fmla="*/ 1008380 w 2570480"/>
              <a:gd name="connsiteY3" fmla="*/ 45720 h 2522220"/>
              <a:gd name="connsiteX4" fmla="*/ 1465580 w 2570480"/>
              <a:gd name="connsiteY4" fmla="*/ 198120 h 2522220"/>
              <a:gd name="connsiteX5" fmla="*/ 1648460 w 2570480"/>
              <a:gd name="connsiteY5" fmla="*/ 426720 h 2522220"/>
              <a:gd name="connsiteX6" fmla="*/ 1785620 w 2570480"/>
              <a:gd name="connsiteY6" fmla="*/ 579120 h 2522220"/>
              <a:gd name="connsiteX7" fmla="*/ 1907540 w 2570480"/>
              <a:gd name="connsiteY7" fmla="*/ 822960 h 2522220"/>
              <a:gd name="connsiteX8" fmla="*/ 2044700 w 2570480"/>
              <a:gd name="connsiteY8" fmla="*/ 990600 h 2522220"/>
              <a:gd name="connsiteX9" fmla="*/ 2425700 w 2570480"/>
              <a:gd name="connsiteY9" fmla="*/ 1143000 h 2522220"/>
              <a:gd name="connsiteX10" fmla="*/ 2547620 w 2570480"/>
              <a:gd name="connsiteY10" fmla="*/ 1249680 h 2522220"/>
              <a:gd name="connsiteX11" fmla="*/ 2562860 w 2570480"/>
              <a:gd name="connsiteY11" fmla="*/ 1554480 h 2522220"/>
              <a:gd name="connsiteX12" fmla="*/ 2517140 w 2570480"/>
              <a:gd name="connsiteY12" fmla="*/ 1844040 h 2522220"/>
              <a:gd name="connsiteX13" fmla="*/ 2486660 w 2570480"/>
              <a:gd name="connsiteY13" fmla="*/ 2057400 h 2522220"/>
              <a:gd name="connsiteX14" fmla="*/ 2456180 w 2570480"/>
              <a:gd name="connsiteY14" fmla="*/ 2194560 h 2522220"/>
              <a:gd name="connsiteX15" fmla="*/ 2440940 w 2570480"/>
              <a:gd name="connsiteY15" fmla="*/ 2392680 h 2522220"/>
              <a:gd name="connsiteX16" fmla="*/ 2456180 w 2570480"/>
              <a:gd name="connsiteY16" fmla="*/ 2514600 h 2522220"/>
              <a:gd name="connsiteX17" fmla="*/ 2288540 w 2570480"/>
              <a:gd name="connsiteY17" fmla="*/ 2346960 h 2522220"/>
              <a:gd name="connsiteX18" fmla="*/ 2075180 w 2570480"/>
              <a:gd name="connsiteY18" fmla="*/ 2164080 h 2522220"/>
              <a:gd name="connsiteX19" fmla="*/ 2166620 w 2570480"/>
              <a:gd name="connsiteY19" fmla="*/ 1844040 h 2522220"/>
              <a:gd name="connsiteX20" fmla="*/ 2105660 w 2570480"/>
              <a:gd name="connsiteY20" fmla="*/ 1432560 h 2522220"/>
              <a:gd name="connsiteX21" fmla="*/ 1877060 w 2570480"/>
              <a:gd name="connsiteY21" fmla="*/ 1295400 h 2522220"/>
              <a:gd name="connsiteX22" fmla="*/ 1861820 w 2570480"/>
              <a:gd name="connsiteY22" fmla="*/ 1097280 h 2522220"/>
              <a:gd name="connsiteX23" fmla="*/ 1739900 w 2570480"/>
              <a:gd name="connsiteY23" fmla="*/ 975360 h 2522220"/>
              <a:gd name="connsiteX24" fmla="*/ 1663700 w 2570480"/>
              <a:gd name="connsiteY24" fmla="*/ 655320 h 2522220"/>
              <a:gd name="connsiteX25" fmla="*/ 1435100 w 2570480"/>
              <a:gd name="connsiteY25" fmla="*/ 533400 h 2522220"/>
              <a:gd name="connsiteX26" fmla="*/ 1389380 w 2570480"/>
              <a:gd name="connsiteY26" fmla="*/ 411480 h 2522220"/>
              <a:gd name="connsiteX27" fmla="*/ 1206500 w 2570480"/>
              <a:gd name="connsiteY27" fmla="*/ 411480 h 2522220"/>
              <a:gd name="connsiteX28" fmla="*/ 825500 w 2570480"/>
              <a:gd name="connsiteY28" fmla="*/ 198120 h 2522220"/>
              <a:gd name="connsiteX29" fmla="*/ 596900 w 2570480"/>
              <a:gd name="connsiteY29" fmla="*/ 137160 h 2522220"/>
              <a:gd name="connsiteX30" fmla="*/ 383540 w 2570480"/>
              <a:gd name="connsiteY30" fmla="*/ 152400 h 2522220"/>
              <a:gd name="connsiteX31" fmla="*/ 139700 w 2570480"/>
              <a:gd name="connsiteY31" fmla="*/ 320040 h 252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0480" h="2522220">
                <a:moveTo>
                  <a:pt x="139700" y="320040"/>
                </a:moveTo>
                <a:cubicBezTo>
                  <a:pt x="83820" y="317500"/>
                  <a:pt x="0" y="187960"/>
                  <a:pt x="48260" y="137160"/>
                </a:cubicBezTo>
                <a:cubicBezTo>
                  <a:pt x="96520" y="86360"/>
                  <a:pt x="269240" y="30480"/>
                  <a:pt x="429260" y="15240"/>
                </a:cubicBezTo>
                <a:cubicBezTo>
                  <a:pt x="589280" y="0"/>
                  <a:pt x="835660" y="15240"/>
                  <a:pt x="1008380" y="45720"/>
                </a:cubicBezTo>
                <a:cubicBezTo>
                  <a:pt x="1181100" y="76200"/>
                  <a:pt x="1358900" y="134620"/>
                  <a:pt x="1465580" y="198120"/>
                </a:cubicBezTo>
                <a:cubicBezTo>
                  <a:pt x="1572260" y="261620"/>
                  <a:pt x="1595120" y="363220"/>
                  <a:pt x="1648460" y="426720"/>
                </a:cubicBezTo>
                <a:cubicBezTo>
                  <a:pt x="1701800" y="490220"/>
                  <a:pt x="1742440" y="513080"/>
                  <a:pt x="1785620" y="579120"/>
                </a:cubicBezTo>
                <a:cubicBezTo>
                  <a:pt x="1828800" y="645160"/>
                  <a:pt x="1864360" y="754380"/>
                  <a:pt x="1907540" y="822960"/>
                </a:cubicBezTo>
                <a:cubicBezTo>
                  <a:pt x="1950720" y="891540"/>
                  <a:pt x="1958340" y="937260"/>
                  <a:pt x="2044700" y="990600"/>
                </a:cubicBezTo>
                <a:cubicBezTo>
                  <a:pt x="2131060" y="1043940"/>
                  <a:pt x="2341880" y="1099820"/>
                  <a:pt x="2425700" y="1143000"/>
                </a:cubicBezTo>
                <a:cubicBezTo>
                  <a:pt x="2509520" y="1186180"/>
                  <a:pt x="2524760" y="1181100"/>
                  <a:pt x="2547620" y="1249680"/>
                </a:cubicBezTo>
                <a:cubicBezTo>
                  <a:pt x="2570480" y="1318260"/>
                  <a:pt x="2567940" y="1455420"/>
                  <a:pt x="2562860" y="1554480"/>
                </a:cubicBezTo>
                <a:cubicBezTo>
                  <a:pt x="2557780" y="1653540"/>
                  <a:pt x="2529840" y="1760220"/>
                  <a:pt x="2517140" y="1844040"/>
                </a:cubicBezTo>
                <a:cubicBezTo>
                  <a:pt x="2504440" y="1927860"/>
                  <a:pt x="2496820" y="1998980"/>
                  <a:pt x="2486660" y="2057400"/>
                </a:cubicBezTo>
                <a:cubicBezTo>
                  <a:pt x="2476500" y="2115820"/>
                  <a:pt x="2463800" y="2138680"/>
                  <a:pt x="2456180" y="2194560"/>
                </a:cubicBezTo>
                <a:cubicBezTo>
                  <a:pt x="2448560" y="2250440"/>
                  <a:pt x="2440940" y="2339340"/>
                  <a:pt x="2440940" y="2392680"/>
                </a:cubicBezTo>
                <a:cubicBezTo>
                  <a:pt x="2440940" y="2446020"/>
                  <a:pt x="2481580" y="2522220"/>
                  <a:pt x="2456180" y="2514600"/>
                </a:cubicBezTo>
                <a:cubicBezTo>
                  <a:pt x="2430780" y="2506980"/>
                  <a:pt x="2352040" y="2405380"/>
                  <a:pt x="2288540" y="2346960"/>
                </a:cubicBezTo>
                <a:cubicBezTo>
                  <a:pt x="2225040" y="2288540"/>
                  <a:pt x="2095500" y="2247900"/>
                  <a:pt x="2075180" y="2164080"/>
                </a:cubicBezTo>
                <a:cubicBezTo>
                  <a:pt x="2054860" y="2080260"/>
                  <a:pt x="2161540" y="1965960"/>
                  <a:pt x="2166620" y="1844040"/>
                </a:cubicBezTo>
                <a:cubicBezTo>
                  <a:pt x="2171700" y="1722120"/>
                  <a:pt x="2153920" y="1524000"/>
                  <a:pt x="2105660" y="1432560"/>
                </a:cubicBezTo>
                <a:cubicBezTo>
                  <a:pt x="2057400" y="1341120"/>
                  <a:pt x="1917700" y="1351280"/>
                  <a:pt x="1877060" y="1295400"/>
                </a:cubicBezTo>
                <a:cubicBezTo>
                  <a:pt x="1836420" y="1239520"/>
                  <a:pt x="1884680" y="1150620"/>
                  <a:pt x="1861820" y="1097280"/>
                </a:cubicBezTo>
                <a:cubicBezTo>
                  <a:pt x="1838960" y="1043940"/>
                  <a:pt x="1772920" y="1049020"/>
                  <a:pt x="1739900" y="975360"/>
                </a:cubicBezTo>
                <a:cubicBezTo>
                  <a:pt x="1706880" y="901700"/>
                  <a:pt x="1714500" y="728980"/>
                  <a:pt x="1663700" y="655320"/>
                </a:cubicBezTo>
                <a:cubicBezTo>
                  <a:pt x="1612900" y="581660"/>
                  <a:pt x="1480820" y="574040"/>
                  <a:pt x="1435100" y="533400"/>
                </a:cubicBezTo>
                <a:cubicBezTo>
                  <a:pt x="1389380" y="492760"/>
                  <a:pt x="1427480" y="431800"/>
                  <a:pt x="1389380" y="411480"/>
                </a:cubicBezTo>
                <a:cubicBezTo>
                  <a:pt x="1351280" y="391160"/>
                  <a:pt x="1300480" y="447040"/>
                  <a:pt x="1206500" y="411480"/>
                </a:cubicBezTo>
                <a:cubicBezTo>
                  <a:pt x="1112520" y="375920"/>
                  <a:pt x="927100" y="243840"/>
                  <a:pt x="825500" y="198120"/>
                </a:cubicBezTo>
                <a:cubicBezTo>
                  <a:pt x="723900" y="152400"/>
                  <a:pt x="670560" y="144780"/>
                  <a:pt x="596900" y="137160"/>
                </a:cubicBezTo>
                <a:cubicBezTo>
                  <a:pt x="523240" y="129540"/>
                  <a:pt x="464820" y="124460"/>
                  <a:pt x="383540" y="152400"/>
                </a:cubicBezTo>
                <a:cubicBezTo>
                  <a:pt x="302260" y="180340"/>
                  <a:pt x="195580" y="322580"/>
                  <a:pt x="139700" y="320040"/>
                </a:cubicBezTo>
                <a:close/>
              </a:path>
            </a:pathLst>
          </a:custGeom>
          <a:solidFill>
            <a:srgbClr val="0F3719"/>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1000" fill="hold"/>
                                        <p:tgtEl>
                                          <p:spTgt spid="88"/>
                                        </p:tgtEl>
                                        <p:attrNameLst>
                                          <p:attrName>ppt_w</p:attrName>
                                        </p:attrNameLst>
                                      </p:cBhvr>
                                      <p:tavLst>
                                        <p:tav tm="0">
                                          <p:val>
                                            <p:fltVal val="0"/>
                                          </p:val>
                                        </p:tav>
                                        <p:tav tm="100000">
                                          <p:val>
                                            <p:strVal val="#ppt_w"/>
                                          </p:val>
                                        </p:tav>
                                      </p:tavLst>
                                    </p:anim>
                                    <p:anim calcmode="lin" valueType="num">
                                      <p:cBhvr>
                                        <p:cTn id="8" dur="1000" fill="hold"/>
                                        <p:tgtEl>
                                          <p:spTgt spid="88"/>
                                        </p:tgtEl>
                                        <p:attrNameLst>
                                          <p:attrName>ppt_h</p:attrName>
                                        </p:attrNameLst>
                                      </p:cBhvr>
                                      <p:tavLst>
                                        <p:tav tm="0">
                                          <p:val>
                                            <p:fltVal val="0"/>
                                          </p:val>
                                        </p:tav>
                                        <p:tav tm="100000">
                                          <p:val>
                                            <p:strVal val="#ppt_h"/>
                                          </p:val>
                                        </p:tav>
                                      </p:tavLst>
                                    </p:anim>
                                    <p:animEffect transition="in" filter="fade">
                                      <p:cBhvr>
                                        <p:cTn id="9" dur="1000"/>
                                        <p:tgtEl>
                                          <p:spTgt spid="88"/>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10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9"/>
                                        </p:tgtEl>
                                        <p:attrNameLst>
                                          <p:attrName>style.visibility</p:attrName>
                                        </p:attrNameLst>
                                      </p:cBhvr>
                                      <p:to>
                                        <p:strVal val="visible"/>
                                      </p:to>
                                    </p:set>
                                    <p:anim calcmode="lin" valueType="num">
                                      <p:cBhvr>
                                        <p:cTn id="18" dur="1000" fill="hold"/>
                                        <p:tgtEl>
                                          <p:spTgt spid="89"/>
                                        </p:tgtEl>
                                        <p:attrNameLst>
                                          <p:attrName>ppt_w</p:attrName>
                                        </p:attrNameLst>
                                      </p:cBhvr>
                                      <p:tavLst>
                                        <p:tav tm="0">
                                          <p:val>
                                            <p:fltVal val="0"/>
                                          </p:val>
                                        </p:tav>
                                        <p:tav tm="100000">
                                          <p:val>
                                            <p:strVal val="#ppt_w"/>
                                          </p:val>
                                        </p:tav>
                                      </p:tavLst>
                                    </p:anim>
                                    <p:anim calcmode="lin" valueType="num">
                                      <p:cBhvr>
                                        <p:cTn id="19" dur="1000" fill="hold"/>
                                        <p:tgtEl>
                                          <p:spTgt spid="89"/>
                                        </p:tgtEl>
                                        <p:attrNameLst>
                                          <p:attrName>ppt_h</p:attrName>
                                        </p:attrNameLst>
                                      </p:cBhvr>
                                      <p:tavLst>
                                        <p:tav tm="0">
                                          <p:val>
                                            <p:fltVal val="0"/>
                                          </p:val>
                                        </p:tav>
                                        <p:tav tm="100000">
                                          <p:val>
                                            <p:strVal val="#ppt_h"/>
                                          </p:val>
                                        </p:tav>
                                      </p:tavLst>
                                    </p:anim>
                                    <p:animEffect transition="in" filter="fade">
                                      <p:cBhvr>
                                        <p:cTn id="20" dur="10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extBox 9"/>
          <p:cNvSpPr txBox="1"/>
          <p:nvPr/>
        </p:nvSpPr>
        <p:spPr>
          <a:xfrm>
            <a:off x="0" y="0"/>
            <a:ext cx="9144000" cy="762000"/>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North American Forests</a:t>
            </a:r>
          </a:p>
        </p:txBody>
      </p:sp>
      <p:grpSp>
        <p:nvGrpSpPr>
          <p:cNvPr id="67" name="Group 66"/>
          <p:cNvGrpSpPr/>
          <p:nvPr/>
        </p:nvGrpSpPr>
        <p:grpSpPr>
          <a:xfrm>
            <a:off x="0" y="726440"/>
            <a:ext cx="9067800" cy="6137878"/>
            <a:chOff x="0" y="726440"/>
            <a:chExt cx="9067800" cy="6137878"/>
          </a:xfrm>
        </p:grpSpPr>
        <p:grpSp>
          <p:nvGrpSpPr>
            <p:cNvPr id="2" name="Group 8"/>
            <p:cNvGrpSpPr/>
            <p:nvPr/>
          </p:nvGrpSpPr>
          <p:grpSpPr>
            <a:xfrm>
              <a:off x="198120" y="766556"/>
              <a:ext cx="8793480" cy="6035040"/>
              <a:chOff x="152400" y="772652"/>
              <a:chExt cx="8793480" cy="6035040"/>
            </a:xfrm>
          </p:grpSpPr>
          <p:grpSp>
            <p:nvGrpSpPr>
              <p:cNvPr id="3" name="Group 6"/>
              <p:cNvGrpSpPr/>
              <p:nvPr/>
            </p:nvGrpSpPr>
            <p:grpSpPr>
              <a:xfrm>
                <a:off x="152400" y="772652"/>
                <a:ext cx="8793480" cy="6035040"/>
                <a:chOff x="0" y="838200"/>
                <a:chExt cx="8793480" cy="6035040"/>
              </a:xfrm>
            </p:grpSpPr>
            <p:pic>
              <p:nvPicPr>
                <p:cNvPr id="14" name="Picture 2" descr="http://www.worldbiomes.com/pics/biomapf.jpg"/>
                <p:cNvPicPr>
                  <a:picLocks noChangeAspect="1" noChangeArrowheads="1"/>
                </p:cNvPicPr>
                <p:nvPr/>
              </p:nvPicPr>
              <p:blipFill>
                <a:blip r:embed="rId2" cstate="print"/>
                <a:srcRect t="13931" r="67560" b="46269"/>
                <a:stretch>
                  <a:fillRect/>
                </a:stretch>
              </p:blipFill>
              <p:spPr bwMode="auto">
                <a:xfrm>
                  <a:off x="0" y="842788"/>
                  <a:ext cx="8763000" cy="6030452"/>
                </a:xfrm>
                <a:prstGeom prst="rect">
                  <a:avLst/>
                </a:prstGeom>
                <a:noFill/>
                <a:ln w="50800">
                  <a:solidFill>
                    <a:schemeClr val="tx1"/>
                  </a:solidFill>
                </a:ln>
              </p:spPr>
            </p:pic>
            <p:sp>
              <p:nvSpPr>
                <p:cNvPr id="15" name="Freeform 2"/>
                <p:cNvSpPr/>
                <p:nvPr/>
              </p:nvSpPr>
              <p:spPr>
                <a:xfrm>
                  <a:off x="624840" y="2385060"/>
                  <a:ext cx="4724400" cy="4472940"/>
                </a:xfrm>
                <a:custGeom>
                  <a:avLst/>
                  <a:gdLst>
                    <a:gd name="connsiteX0" fmla="*/ 0 w 4724400"/>
                    <a:gd name="connsiteY0" fmla="*/ 769620 h 4472940"/>
                    <a:gd name="connsiteX1" fmla="*/ 91440 w 4724400"/>
                    <a:gd name="connsiteY1" fmla="*/ 769620 h 4472940"/>
                    <a:gd name="connsiteX2" fmla="*/ 396240 w 4724400"/>
                    <a:gd name="connsiteY2" fmla="*/ 556260 h 4472940"/>
                    <a:gd name="connsiteX3" fmla="*/ 777240 w 4724400"/>
                    <a:gd name="connsiteY3" fmla="*/ 281940 h 4472940"/>
                    <a:gd name="connsiteX4" fmla="*/ 929640 w 4724400"/>
                    <a:gd name="connsiteY4" fmla="*/ 190500 h 4472940"/>
                    <a:gd name="connsiteX5" fmla="*/ 1127760 w 4724400"/>
                    <a:gd name="connsiteY5" fmla="*/ 38100 h 4472940"/>
                    <a:gd name="connsiteX6" fmla="*/ 1341120 w 4724400"/>
                    <a:gd name="connsiteY6" fmla="*/ 22860 h 4472940"/>
                    <a:gd name="connsiteX7" fmla="*/ 1783080 w 4724400"/>
                    <a:gd name="connsiteY7" fmla="*/ 175260 h 4472940"/>
                    <a:gd name="connsiteX8" fmla="*/ 1981200 w 4724400"/>
                    <a:gd name="connsiteY8" fmla="*/ 281940 h 4472940"/>
                    <a:gd name="connsiteX9" fmla="*/ 2072640 w 4724400"/>
                    <a:gd name="connsiteY9" fmla="*/ 297180 h 4472940"/>
                    <a:gd name="connsiteX10" fmla="*/ 2148840 w 4724400"/>
                    <a:gd name="connsiteY10" fmla="*/ 297180 h 4472940"/>
                    <a:gd name="connsiteX11" fmla="*/ 2225040 w 4724400"/>
                    <a:gd name="connsiteY11" fmla="*/ 434340 h 4472940"/>
                    <a:gd name="connsiteX12" fmla="*/ 2362200 w 4724400"/>
                    <a:gd name="connsiteY12" fmla="*/ 525780 h 4472940"/>
                    <a:gd name="connsiteX13" fmla="*/ 2423160 w 4724400"/>
                    <a:gd name="connsiteY13" fmla="*/ 739140 h 4472940"/>
                    <a:gd name="connsiteX14" fmla="*/ 2484120 w 4724400"/>
                    <a:gd name="connsiteY14" fmla="*/ 906780 h 4472940"/>
                    <a:gd name="connsiteX15" fmla="*/ 2575560 w 4724400"/>
                    <a:gd name="connsiteY15" fmla="*/ 982980 h 4472940"/>
                    <a:gd name="connsiteX16" fmla="*/ 2590800 w 4724400"/>
                    <a:gd name="connsiteY16" fmla="*/ 1165860 h 4472940"/>
                    <a:gd name="connsiteX17" fmla="*/ 2819400 w 4724400"/>
                    <a:gd name="connsiteY17" fmla="*/ 1363980 h 4472940"/>
                    <a:gd name="connsiteX18" fmla="*/ 2819400 w 4724400"/>
                    <a:gd name="connsiteY18" fmla="*/ 1775460 h 4472940"/>
                    <a:gd name="connsiteX19" fmla="*/ 2788920 w 4724400"/>
                    <a:gd name="connsiteY19" fmla="*/ 1973580 h 4472940"/>
                    <a:gd name="connsiteX20" fmla="*/ 2895600 w 4724400"/>
                    <a:gd name="connsiteY20" fmla="*/ 2308860 h 4472940"/>
                    <a:gd name="connsiteX21" fmla="*/ 2956560 w 4724400"/>
                    <a:gd name="connsiteY21" fmla="*/ 2522220 h 4472940"/>
                    <a:gd name="connsiteX22" fmla="*/ 3017520 w 4724400"/>
                    <a:gd name="connsiteY22" fmla="*/ 2735580 h 4472940"/>
                    <a:gd name="connsiteX23" fmla="*/ 3230880 w 4724400"/>
                    <a:gd name="connsiteY23" fmla="*/ 2811780 h 4472940"/>
                    <a:gd name="connsiteX24" fmla="*/ 3413760 w 4724400"/>
                    <a:gd name="connsiteY24" fmla="*/ 2903220 h 4472940"/>
                    <a:gd name="connsiteX25" fmla="*/ 3444240 w 4724400"/>
                    <a:gd name="connsiteY25" fmla="*/ 3055620 h 4472940"/>
                    <a:gd name="connsiteX26" fmla="*/ 3459480 w 4724400"/>
                    <a:gd name="connsiteY26" fmla="*/ 3208020 h 4472940"/>
                    <a:gd name="connsiteX27" fmla="*/ 3459480 w 4724400"/>
                    <a:gd name="connsiteY27" fmla="*/ 3421380 h 4472940"/>
                    <a:gd name="connsiteX28" fmla="*/ 3596640 w 4724400"/>
                    <a:gd name="connsiteY28" fmla="*/ 3497580 h 4472940"/>
                    <a:gd name="connsiteX29" fmla="*/ 3688080 w 4724400"/>
                    <a:gd name="connsiteY29" fmla="*/ 3680460 h 4472940"/>
                    <a:gd name="connsiteX30" fmla="*/ 3810000 w 4724400"/>
                    <a:gd name="connsiteY30" fmla="*/ 3848100 h 4472940"/>
                    <a:gd name="connsiteX31" fmla="*/ 3947160 w 4724400"/>
                    <a:gd name="connsiteY31" fmla="*/ 3771900 h 4472940"/>
                    <a:gd name="connsiteX32" fmla="*/ 3901440 w 4724400"/>
                    <a:gd name="connsiteY32" fmla="*/ 3604260 h 4472940"/>
                    <a:gd name="connsiteX33" fmla="*/ 3840480 w 4724400"/>
                    <a:gd name="connsiteY33" fmla="*/ 3482340 h 4472940"/>
                    <a:gd name="connsiteX34" fmla="*/ 3810000 w 4724400"/>
                    <a:gd name="connsiteY34" fmla="*/ 3360420 h 4472940"/>
                    <a:gd name="connsiteX35" fmla="*/ 3916680 w 4724400"/>
                    <a:gd name="connsiteY35" fmla="*/ 3573780 h 4472940"/>
                    <a:gd name="connsiteX36" fmla="*/ 4053840 w 4724400"/>
                    <a:gd name="connsiteY36" fmla="*/ 3771900 h 4472940"/>
                    <a:gd name="connsiteX37" fmla="*/ 4191000 w 4724400"/>
                    <a:gd name="connsiteY37" fmla="*/ 3924300 h 4472940"/>
                    <a:gd name="connsiteX38" fmla="*/ 4130040 w 4724400"/>
                    <a:gd name="connsiteY38" fmla="*/ 4076700 h 4472940"/>
                    <a:gd name="connsiteX39" fmla="*/ 4328160 w 4724400"/>
                    <a:gd name="connsiteY39" fmla="*/ 4213860 h 4472940"/>
                    <a:gd name="connsiteX40" fmla="*/ 4648200 w 4724400"/>
                    <a:gd name="connsiteY40" fmla="*/ 4381500 h 4472940"/>
                    <a:gd name="connsiteX41" fmla="*/ 4724400 w 4724400"/>
                    <a:gd name="connsiteY41" fmla="*/ 4472940 h 447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24400" h="4472940">
                      <a:moveTo>
                        <a:pt x="0" y="769620"/>
                      </a:moveTo>
                      <a:cubicBezTo>
                        <a:pt x="12700" y="787400"/>
                        <a:pt x="25400" y="805180"/>
                        <a:pt x="91440" y="769620"/>
                      </a:cubicBezTo>
                      <a:cubicBezTo>
                        <a:pt x="157480" y="734060"/>
                        <a:pt x="396240" y="556260"/>
                        <a:pt x="396240" y="556260"/>
                      </a:cubicBezTo>
                      <a:cubicBezTo>
                        <a:pt x="510540" y="474980"/>
                        <a:pt x="688340" y="342900"/>
                        <a:pt x="777240" y="281940"/>
                      </a:cubicBezTo>
                      <a:cubicBezTo>
                        <a:pt x="866140" y="220980"/>
                        <a:pt x="871220" y="231140"/>
                        <a:pt x="929640" y="190500"/>
                      </a:cubicBezTo>
                      <a:cubicBezTo>
                        <a:pt x="988060" y="149860"/>
                        <a:pt x="1059180" y="66040"/>
                        <a:pt x="1127760" y="38100"/>
                      </a:cubicBezTo>
                      <a:cubicBezTo>
                        <a:pt x="1196340" y="10160"/>
                        <a:pt x="1231900" y="0"/>
                        <a:pt x="1341120" y="22860"/>
                      </a:cubicBezTo>
                      <a:cubicBezTo>
                        <a:pt x="1450340" y="45720"/>
                        <a:pt x="1676400" y="132080"/>
                        <a:pt x="1783080" y="175260"/>
                      </a:cubicBezTo>
                      <a:cubicBezTo>
                        <a:pt x="1889760" y="218440"/>
                        <a:pt x="1932940" y="261620"/>
                        <a:pt x="1981200" y="281940"/>
                      </a:cubicBezTo>
                      <a:cubicBezTo>
                        <a:pt x="2029460" y="302260"/>
                        <a:pt x="2044700" y="294640"/>
                        <a:pt x="2072640" y="297180"/>
                      </a:cubicBezTo>
                      <a:cubicBezTo>
                        <a:pt x="2100580" y="299720"/>
                        <a:pt x="2123440" y="274320"/>
                        <a:pt x="2148840" y="297180"/>
                      </a:cubicBezTo>
                      <a:cubicBezTo>
                        <a:pt x="2174240" y="320040"/>
                        <a:pt x="2189480" y="396240"/>
                        <a:pt x="2225040" y="434340"/>
                      </a:cubicBezTo>
                      <a:cubicBezTo>
                        <a:pt x="2260600" y="472440"/>
                        <a:pt x="2329180" y="474980"/>
                        <a:pt x="2362200" y="525780"/>
                      </a:cubicBezTo>
                      <a:cubicBezTo>
                        <a:pt x="2395220" y="576580"/>
                        <a:pt x="2402840" y="675640"/>
                        <a:pt x="2423160" y="739140"/>
                      </a:cubicBezTo>
                      <a:cubicBezTo>
                        <a:pt x="2443480" y="802640"/>
                        <a:pt x="2458720" y="866140"/>
                        <a:pt x="2484120" y="906780"/>
                      </a:cubicBezTo>
                      <a:cubicBezTo>
                        <a:pt x="2509520" y="947420"/>
                        <a:pt x="2557780" y="939800"/>
                        <a:pt x="2575560" y="982980"/>
                      </a:cubicBezTo>
                      <a:cubicBezTo>
                        <a:pt x="2593340" y="1026160"/>
                        <a:pt x="2550160" y="1102360"/>
                        <a:pt x="2590800" y="1165860"/>
                      </a:cubicBezTo>
                      <a:cubicBezTo>
                        <a:pt x="2631440" y="1229360"/>
                        <a:pt x="2781300" y="1262380"/>
                        <a:pt x="2819400" y="1363980"/>
                      </a:cubicBezTo>
                      <a:cubicBezTo>
                        <a:pt x="2857500" y="1465580"/>
                        <a:pt x="2824480" y="1673860"/>
                        <a:pt x="2819400" y="1775460"/>
                      </a:cubicBezTo>
                      <a:cubicBezTo>
                        <a:pt x="2814320" y="1877060"/>
                        <a:pt x="2776220" y="1884680"/>
                        <a:pt x="2788920" y="1973580"/>
                      </a:cubicBezTo>
                      <a:cubicBezTo>
                        <a:pt x="2801620" y="2062480"/>
                        <a:pt x="2867660" y="2217420"/>
                        <a:pt x="2895600" y="2308860"/>
                      </a:cubicBezTo>
                      <a:cubicBezTo>
                        <a:pt x="2923540" y="2400300"/>
                        <a:pt x="2956560" y="2522220"/>
                        <a:pt x="2956560" y="2522220"/>
                      </a:cubicBezTo>
                      <a:cubicBezTo>
                        <a:pt x="2976880" y="2593340"/>
                        <a:pt x="2971800" y="2687320"/>
                        <a:pt x="3017520" y="2735580"/>
                      </a:cubicBezTo>
                      <a:cubicBezTo>
                        <a:pt x="3063240" y="2783840"/>
                        <a:pt x="3164840" y="2783840"/>
                        <a:pt x="3230880" y="2811780"/>
                      </a:cubicBezTo>
                      <a:cubicBezTo>
                        <a:pt x="3296920" y="2839720"/>
                        <a:pt x="3378200" y="2862580"/>
                        <a:pt x="3413760" y="2903220"/>
                      </a:cubicBezTo>
                      <a:cubicBezTo>
                        <a:pt x="3449320" y="2943860"/>
                        <a:pt x="3436620" y="3004820"/>
                        <a:pt x="3444240" y="3055620"/>
                      </a:cubicBezTo>
                      <a:cubicBezTo>
                        <a:pt x="3451860" y="3106420"/>
                        <a:pt x="3456940" y="3147060"/>
                        <a:pt x="3459480" y="3208020"/>
                      </a:cubicBezTo>
                      <a:cubicBezTo>
                        <a:pt x="3462020" y="3268980"/>
                        <a:pt x="3436620" y="3373120"/>
                        <a:pt x="3459480" y="3421380"/>
                      </a:cubicBezTo>
                      <a:cubicBezTo>
                        <a:pt x="3482340" y="3469640"/>
                        <a:pt x="3558540" y="3454400"/>
                        <a:pt x="3596640" y="3497580"/>
                      </a:cubicBezTo>
                      <a:cubicBezTo>
                        <a:pt x="3634740" y="3540760"/>
                        <a:pt x="3652520" y="3622040"/>
                        <a:pt x="3688080" y="3680460"/>
                      </a:cubicBezTo>
                      <a:cubicBezTo>
                        <a:pt x="3723640" y="3738880"/>
                        <a:pt x="3766820" y="3832860"/>
                        <a:pt x="3810000" y="3848100"/>
                      </a:cubicBezTo>
                      <a:cubicBezTo>
                        <a:pt x="3853180" y="3863340"/>
                        <a:pt x="3931920" y="3812540"/>
                        <a:pt x="3947160" y="3771900"/>
                      </a:cubicBezTo>
                      <a:cubicBezTo>
                        <a:pt x="3962400" y="3731260"/>
                        <a:pt x="3919220" y="3652520"/>
                        <a:pt x="3901440" y="3604260"/>
                      </a:cubicBezTo>
                      <a:cubicBezTo>
                        <a:pt x="3883660" y="3556000"/>
                        <a:pt x="3855720" y="3522980"/>
                        <a:pt x="3840480" y="3482340"/>
                      </a:cubicBezTo>
                      <a:cubicBezTo>
                        <a:pt x="3825240" y="3441700"/>
                        <a:pt x="3797300" y="3345180"/>
                        <a:pt x="3810000" y="3360420"/>
                      </a:cubicBezTo>
                      <a:cubicBezTo>
                        <a:pt x="3822700" y="3375660"/>
                        <a:pt x="3876040" y="3505200"/>
                        <a:pt x="3916680" y="3573780"/>
                      </a:cubicBezTo>
                      <a:cubicBezTo>
                        <a:pt x="3957320" y="3642360"/>
                        <a:pt x="4008120" y="3713480"/>
                        <a:pt x="4053840" y="3771900"/>
                      </a:cubicBezTo>
                      <a:cubicBezTo>
                        <a:pt x="4099560" y="3830320"/>
                        <a:pt x="4178300" y="3873500"/>
                        <a:pt x="4191000" y="3924300"/>
                      </a:cubicBezTo>
                      <a:cubicBezTo>
                        <a:pt x="4203700" y="3975100"/>
                        <a:pt x="4107180" y="4028440"/>
                        <a:pt x="4130040" y="4076700"/>
                      </a:cubicBezTo>
                      <a:cubicBezTo>
                        <a:pt x="4152900" y="4124960"/>
                        <a:pt x="4241800" y="4163060"/>
                        <a:pt x="4328160" y="4213860"/>
                      </a:cubicBezTo>
                      <a:cubicBezTo>
                        <a:pt x="4414520" y="4264660"/>
                        <a:pt x="4582160" y="4338320"/>
                        <a:pt x="4648200" y="4381500"/>
                      </a:cubicBezTo>
                      <a:cubicBezTo>
                        <a:pt x="4714240" y="4424680"/>
                        <a:pt x="4721860" y="4467860"/>
                        <a:pt x="4724400" y="447294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3"/>
                <p:cNvSpPr/>
                <p:nvPr/>
              </p:nvSpPr>
              <p:spPr>
                <a:xfrm>
                  <a:off x="256540" y="838200"/>
                  <a:ext cx="3863340" cy="2331720"/>
                </a:xfrm>
                <a:custGeom>
                  <a:avLst/>
                  <a:gdLst>
                    <a:gd name="connsiteX0" fmla="*/ 459740 w 3863340"/>
                    <a:gd name="connsiteY0" fmla="*/ 2331720 h 2331720"/>
                    <a:gd name="connsiteX1" fmla="*/ 307340 w 3863340"/>
                    <a:gd name="connsiteY1" fmla="*/ 2270760 h 2331720"/>
                    <a:gd name="connsiteX2" fmla="*/ 337820 w 3863340"/>
                    <a:gd name="connsiteY2" fmla="*/ 2179320 h 2331720"/>
                    <a:gd name="connsiteX3" fmla="*/ 642620 w 3863340"/>
                    <a:gd name="connsiteY3" fmla="*/ 2011680 h 2331720"/>
                    <a:gd name="connsiteX4" fmla="*/ 779780 w 3863340"/>
                    <a:gd name="connsiteY4" fmla="*/ 1920240 h 2331720"/>
                    <a:gd name="connsiteX5" fmla="*/ 612140 w 3863340"/>
                    <a:gd name="connsiteY5" fmla="*/ 1798320 h 2331720"/>
                    <a:gd name="connsiteX6" fmla="*/ 429260 w 3863340"/>
                    <a:gd name="connsiteY6" fmla="*/ 1676400 h 2331720"/>
                    <a:gd name="connsiteX7" fmla="*/ 292100 w 3863340"/>
                    <a:gd name="connsiteY7" fmla="*/ 1600200 h 2331720"/>
                    <a:gd name="connsiteX8" fmla="*/ 154940 w 3863340"/>
                    <a:gd name="connsiteY8" fmla="*/ 1402080 h 2331720"/>
                    <a:gd name="connsiteX9" fmla="*/ 246380 w 3863340"/>
                    <a:gd name="connsiteY9" fmla="*/ 1280160 h 2331720"/>
                    <a:gd name="connsiteX10" fmla="*/ 444500 w 3863340"/>
                    <a:gd name="connsiteY10" fmla="*/ 1127760 h 2331720"/>
                    <a:gd name="connsiteX11" fmla="*/ 307340 w 3863340"/>
                    <a:gd name="connsiteY11" fmla="*/ 1066800 h 2331720"/>
                    <a:gd name="connsiteX12" fmla="*/ 93980 w 3863340"/>
                    <a:gd name="connsiteY12" fmla="*/ 960120 h 2331720"/>
                    <a:gd name="connsiteX13" fmla="*/ 17780 w 3863340"/>
                    <a:gd name="connsiteY13" fmla="*/ 883920 h 2331720"/>
                    <a:gd name="connsiteX14" fmla="*/ 200660 w 3863340"/>
                    <a:gd name="connsiteY14" fmla="*/ 838200 h 2331720"/>
                    <a:gd name="connsiteX15" fmla="*/ 353060 w 3863340"/>
                    <a:gd name="connsiteY15" fmla="*/ 746760 h 2331720"/>
                    <a:gd name="connsiteX16" fmla="*/ 353060 w 3863340"/>
                    <a:gd name="connsiteY16" fmla="*/ 701040 h 2331720"/>
                    <a:gd name="connsiteX17" fmla="*/ 200660 w 3863340"/>
                    <a:gd name="connsiteY17" fmla="*/ 609600 h 2331720"/>
                    <a:gd name="connsiteX18" fmla="*/ 261620 w 3863340"/>
                    <a:gd name="connsiteY18" fmla="*/ 441960 h 2331720"/>
                    <a:gd name="connsiteX19" fmla="*/ 444500 w 3863340"/>
                    <a:gd name="connsiteY19" fmla="*/ 396240 h 2331720"/>
                    <a:gd name="connsiteX20" fmla="*/ 673100 w 3863340"/>
                    <a:gd name="connsiteY20" fmla="*/ 228600 h 2331720"/>
                    <a:gd name="connsiteX21" fmla="*/ 810260 w 3863340"/>
                    <a:gd name="connsiteY21" fmla="*/ 228600 h 2331720"/>
                    <a:gd name="connsiteX22" fmla="*/ 1008380 w 3863340"/>
                    <a:gd name="connsiteY22" fmla="*/ 121920 h 2331720"/>
                    <a:gd name="connsiteX23" fmla="*/ 1191260 w 3863340"/>
                    <a:gd name="connsiteY23" fmla="*/ 213360 h 2331720"/>
                    <a:gd name="connsiteX24" fmla="*/ 1252220 w 3863340"/>
                    <a:gd name="connsiteY24" fmla="*/ 289560 h 2331720"/>
                    <a:gd name="connsiteX25" fmla="*/ 1435100 w 3863340"/>
                    <a:gd name="connsiteY25" fmla="*/ 304800 h 2331720"/>
                    <a:gd name="connsiteX26" fmla="*/ 1861820 w 3863340"/>
                    <a:gd name="connsiteY26" fmla="*/ 320040 h 2331720"/>
                    <a:gd name="connsiteX27" fmla="*/ 2197100 w 3863340"/>
                    <a:gd name="connsiteY27" fmla="*/ 411480 h 2331720"/>
                    <a:gd name="connsiteX28" fmla="*/ 2288540 w 3863340"/>
                    <a:gd name="connsiteY28" fmla="*/ 457200 h 2331720"/>
                    <a:gd name="connsiteX29" fmla="*/ 2471420 w 3863340"/>
                    <a:gd name="connsiteY29" fmla="*/ 381000 h 2331720"/>
                    <a:gd name="connsiteX30" fmla="*/ 2684780 w 3863340"/>
                    <a:gd name="connsiteY30" fmla="*/ 396240 h 2331720"/>
                    <a:gd name="connsiteX31" fmla="*/ 2821940 w 3863340"/>
                    <a:gd name="connsiteY31" fmla="*/ 304800 h 2331720"/>
                    <a:gd name="connsiteX32" fmla="*/ 2913380 w 3863340"/>
                    <a:gd name="connsiteY32" fmla="*/ 350520 h 2331720"/>
                    <a:gd name="connsiteX33" fmla="*/ 3050540 w 3863340"/>
                    <a:gd name="connsiteY33" fmla="*/ 304800 h 2331720"/>
                    <a:gd name="connsiteX34" fmla="*/ 3279140 w 3863340"/>
                    <a:gd name="connsiteY34" fmla="*/ 365760 h 2331720"/>
                    <a:gd name="connsiteX35" fmla="*/ 3568700 w 3863340"/>
                    <a:gd name="connsiteY35" fmla="*/ 411480 h 2331720"/>
                    <a:gd name="connsiteX36" fmla="*/ 3782060 w 3863340"/>
                    <a:gd name="connsiteY36" fmla="*/ 487680 h 2331720"/>
                    <a:gd name="connsiteX37" fmla="*/ 3858260 w 3863340"/>
                    <a:gd name="connsiteY37" fmla="*/ 441960 h 2331720"/>
                    <a:gd name="connsiteX38" fmla="*/ 3812540 w 3863340"/>
                    <a:gd name="connsiteY38" fmla="*/ 259080 h 2331720"/>
                    <a:gd name="connsiteX39" fmla="*/ 3553460 w 3863340"/>
                    <a:gd name="connsiteY39" fmla="*/ 152400 h 2331720"/>
                    <a:gd name="connsiteX40" fmla="*/ 3477260 w 3863340"/>
                    <a:gd name="connsiteY40" fmla="*/ 274320 h 2331720"/>
                    <a:gd name="connsiteX41" fmla="*/ 3340100 w 3863340"/>
                    <a:gd name="connsiteY41" fmla="*/ 228600 h 2331720"/>
                    <a:gd name="connsiteX42" fmla="*/ 3218180 w 3863340"/>
                    <a:gd name="connsiteY42" fmla="*/ 152400 h 2331720"/>
                    <a:gd name="connsiteX43" fmla="*/ 3202940 w 3863340"/>
                    <a:gd name="connsiteY43" fmla="*/ 0 h 2331720"/>
                    <a:gd name="connsiteX44" fmla="*/ 3202940 w 3863340"/>
                    <a:gd name="connsiteY44" fmla="*/ 0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63340" h="2331720">
                      <a:moveTo>
                        <a:pt x="459740" y="2331720"/>
                      </a:moveTo>
                      <a:cubicBezTo>
                        <a:pt x="393700" y="2313940"/>
                        <a:pt x="327660" y="2296160"/>
                        <a:pt x="307340" y="2270760"/>
                      </a:cubicBezTo>
                      <a:cubicBezTo>
                        <a:pt x="287020" y="2245360"/>
                        <a:pt x="281940" y="2222500"/>
                        <a:pt x="337820" y="2179320"/>
                      </a:cubicBezTo>
                      <a:cubicBezTo>
                        <a:pt x="393700" y="2136140"/>
                        <a:pt x="568960" y="2054860"/>
                        <a:pt x="642620" y="2011680"/>
                      </a:cubicBezTo>
                      <a:cubicBezTo>
                        <a:pt x="716280" y="1968500"/>
                        <a:pt x="784860" y="1955800"/>
                        <a:pt x="779780" y="1920240"/>
                      </a:cubicBezTo>
                      <a:cubicBezTo>
                        <a:pt x="774700" y="1884680"/>
                        <a:pt x="670560" y="1838960"/>
                        <a:pt x="612140" y="1798320"/>
                      </a:cubicBezTo>
                      <a:cubicBezTo>
                        <a:pt x="553720" y="1757680"/>
                        <a:pt x="482600" y="1709420"/>
                        <a:pt x="429260" y="1676400"/>
                      </a:cubicBezTo>
                      <a:cubicBezTo>
                        <a:pt x="375920" y="1643380"/>
                        <a:pt x="337820" y="1645920"/>
                        <a:pt x="292100" y="1600200"/>
                      </a:cubicBezTo>
                      <a:cubicBezTo>
                        <a:pt x="246380" y="1554480"/>
                        <a:pt x="162560" y="1455420"/>
                        <a:pt x="154940" y="1402080"/>
                      </a:cubicBezTo>
                      <a:cubicBezTo>
                        <a:pt x="147320" y="1348740"/>
                        <a:pt x="198120" y="1325880"/>
                        <a:pt x="246380" y="1280160"/>
                      </a:cubicBezTo>
                      <a:cubicBezTo>
                        <a:pt x="294640" y="1234440"/>
                        <a:pt x="434340" y="1163320"/>
                        <a:pt x="444500" y="1127760"/>
                      </a:cubicBezTo>
                      <a:cubicBezTo>
                        <a:pt x="454660" y="1092200"/>
                        <a:pt x="365760" y="1094740"/>
                        <a:pt x="307340" y="1066800"/>
                      </a:cubicBezTo>
                      <a:cubicBezTo>
                        <a:pt x="248920" y="1038860"/>
                        <a:pt x="142240" y="990600"/>
                        <a:pt x="93980" y="960120"/>
                      </a:cubicBezTo>
                      <a:cubicBezTo>
                        <a:pt x="45720" y="929640"/>
                        <a:pt x="0" y="904240"/>
                        <a:pt x="17780" y="883920"/>
                      </a:cubicBezTo>
                      <a:cubicBezTo>
                        <a:pt x="35560" y="863600"/>
                        <a:pt x="144780" y="861060"/>
                        <a:pt x="200660" y="838200"/>
                      </a:cubicBezTo>
                      <a:cubicBezTo>
                        <a:pt x="256540" y="815340"/>
                        <a:pt x="327660" y="769620"/>
                        <a:pt x="353060" y="746760"/>
                      </a:cubicBezTo>
                      <a:cubicBezTo>
                        <a:pt x="378460" y="723900"/>
                        <a:pt x="378460" y="723900"/>
                        <a:pt x="353060" y="701040"/>
                      </a:cubicBezTo>
                      <a:cubicBezTo>
                        <a:pt x="327660" y="678180"/>
                        <a:pt x="215900" y="652780"/>
                        <a:pt x="200660" y="609600"/>
                      </a:cubicBezTo>
                      <a:cubicBezTo>
                        <a:pt x="185420" y="566420"/>
                        <a:pt x="220980" y="477520"/>
                        <a:pt x="261620" y="441960"/>
                      </a:cubicBezTo>
                      <a:cubicBezTo>
                        <a:pt x="302260" y="406400"/>
                        <a:pt x="375920" y="431800"/>
                        <a:pt x="444500" y="396240"/>
                      </a:cubicBezTo>
                      <a:cubicBezTo>
                        <a:pt x="513080" y="360680"/>
                        <a:pt x="612140" y="256540"/>
                        <a:pt x="673100" y="228600"/>
                      </a:cubicBezTo>
                      <a:cubicBezTo>
                        <a:pt x="734060" y="200660"/>
                        <a:pt x="754380" y="246380"/>
                        <a:pt x="810260" y="228600"/>
                      </a:cubicBezTo>
                      <a:cubicBezTo>
                        <a:pt x="866140" y="210820"/>
                        <a:pt x="944880" y="124460"/>
                        <a:pt x="1008380" y="121920"/>
                      </a:cubicBezTo>
                      <a:cubicBezTo>
                        <a:pt x="1071880" y="119380"/>
                        <a:pt x="1150620" y="185420"/>
                        <a:pt x="1191260" y="213360"/>
                      </a:cubicBezTo>
                      <a:cubicBezTo>
                        <a:pt x="1231900" y="241300"/>
                        <a:pt x="1211580" y="274320"/>
                        <a:pt x="1252220" y="289560"/>
                      </a:cubicBezTo>
                      <a:cubicBezTo>
                        <a:pt x="1292860" y="304800"/>
                        <a:pt x="1333500" y="299720"/>
                        <a:pt x="1435100" y="304800"/>
                      </a:cubicBezTo>
                      <a:cubicBezTo>
                        <a:pt x="1536700" y="309880"/>
                        <a:pt x="1734820" y="302260"/>
                        <a:pt x="1861820" y="320040"/>
                      </a:cubicBezTo>
                      <a:cubicBezTo>
                        <a:pt x="1988820" y="337820"/>
                        <a:pt x="2125980" y="388620"/>
                        <a:pt x="2197100" y="411480"/>
                      </a:cubicBezTo>
                      <a:cubicBezTo>
                        <a:pt x="2268220" y="434340"/>
                        <a:pt x="2242820" y="462280"/>
                        <a:pt x="2288540" y="457200"/>
                      </a:cubicBezTo>
                      <a:cubicBezTo>
                        <a:pt x="2334260" y="452120"/>
                        <a:pt x="2405380" y="391160"/>
                        <a:pt x="2471420" y="381000"/>
                      </a:cubicBezTo>
                      <a:cubicBezTo>
                        <a:pt x="2537460" y="370840"/>
                        <a:pt x="2626360" y="408940"/>
                        <a:pt x="2684780" y="396240"/>
                      </a:cubicBezTo>
                      <a:cubicBezTo>
                        <a:pt x="2743200" y="383540"/>
                        <a:pt x="2783840" y="312420"/>
                        <a:pt x="2821940" y="304800"/>
                      </a:cubicBezTo>
                      <a:cubicBezTo>
                        <a:pt x="2860040" y="297180"/>
                        <a:pt x="2875280" y="350520"/>
                        <a:pt x="2913380" y="350520"/>
                      </a:cubicBezTo>
                      <a:cubicBezTo>
                        <a:pt x="2951480" y="350520"/>
                        <a:pt x="2989580" y="302260"/>
                        <a:pt x="3050540" y="304800"/>
                      </a:cubicBezTo>
                      <a:cubicBezTo>
                        <a:pt x="3111500" y="307340"/>
                        <a:pt x="3192780" y="347980"/>
                        <a:pt x="3279140" y="365760"/>
                      </a:cubicBezTo>
                      <a:cubicBezTo>
                        <a:pt x="3365500" y="383540"/>
                        <a:pt x="3484880" y="391160"/>
                        <a:pt x="3568700" y="411480"/>
                      </a:cubicBezTo>
                      <a:cubicBezTo>
                        <a:pt x="3652520" y="431800"/>
                        <a:pt x="3733800" y="482600"/>
                        <a:pt x="3782060" y="487680"/>
                      </a:cubicBezTo>
                      <a:cubicBezTo>
                        <a:pt x="3830320" y="492760"/>
                        <a:pt x="3853180" y="480060"/>
                        <a:pt x="3858260" y="441960"/>
                      </a:cubicBezTo>
                      <a:cubicBezTo>
                        <a:pt x="3863340" y="403860"/>
                        <a:pt x="3863340" y="307340"/>
                        <a:pt x="3812540" y="259080"/>
                      </a:cubicBezTo>
                      <a:cubicBezTo>
                        <a:pt x="3761740" y="210820"/>
                        <a:pt x="3609340" y="149860"/>
                        <a:pt x="3553460" y="152400"/>
                      </a:cubicBezTo>
                      <a:cubicBezTo>
                        <a:pt x="3497580" y="154940"/>
                        <a:pt x="3512820" y="261620"/>
                        <a:pt x="3477260" y="274320"/>
                      </a:cubicBezTo>
                      <a:cubicBezTo>
                        <a:pt x="3441700" y="287020"/>
                        <a:pt x="3383280" y="248920"/>
                        <a:pt x="3340100" y="228600"/>
                      </a:cubicBezTo>
                      <a:cubicBezTo>
                        <a:pt x="3296920" y="208280"/>
                        <a:pt x="3241040" y="190500"/>
                        <a:pt x="3218180" y="152400"/>
                      </a:cubicBezTo>
                      <a:cubicBezTo>
                        <a:pt x="3195320" y="114300"/>
                        <a:pt x="3202940" y="0"/>
                        <a:pt x="3202940" y="0"/>
                      </a:cubicBezTo>
                      <a:lnTo>
                        <a:pt x="3202940" y="0"/>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4"/>
                <p:cNvSpPr/>
                <p:nvPr/>
              </p:nvSpPr>
              <p:spPr>
                <a:xfrm>
                  <a:off x="5730240" y="838200"/>
                  <a:ext cx="3032760" cy="2849880"/>
                </a:xfrm>
                <a:custGeom>
                  <a:avLst/>
                  <a:gdLst>
                    <a:gd name="connsiteX0" fmla="*/ 1402080 w 3032760"/>
                    <a:gd name="connsiteY0" fmla="*/ 0 h 2849880"/>
                    <a:gd name="connsiteX1" fmla="*/ 1630680 w 3032760"/>
                    <a:gd name="connsiteY1" fmla="*/ 182880 h 2849880"/>
                    <a:gd name="connsiteX2" fmla="*/ 1874520 w 3032760"/>
                    <a:gd name="connsiteY2" fmla="*/ 304800 h 2849880"/>
                    <a:gd name="connsiteX3" fmla="*/ 1950720 w 3032760"/>
                    <a:gd name="connsiteY3" fmla="*/ 426720 h 2849880"/>
                    <a:gd name="connsiteX4" fmla="*/ 1965960 w 3032760"/>
                    <a:gd name="connsiteY4" fmla="*/ 594360 h 2849880"/>
                    <a:gd name="connsiteX5" fmla="*/ 2225040 w 3032760"/>
                    <a:gd name="connsiteY5" fmla="*/ 655320 h 2849880"/>
                    <a:gd name="connsiteX6" fmla="*/ 2346960 w 3032760"/>
                    <a:gd name="connsiteY6" fmla="*/ 777240 h 2849880"/>
                    <a:gd name="connsiteX7" fmla="*/ 2255520 w 3032760"/>
                    <a:gd name="connsiteY7" fmla="*/ 1036320 h 2849880"/>
                    <a:gd name="connsiteX8" fmla="*/ 2026920 w 3032760"/>
                    <a:gd name="connsiteY8" fmla="*/ 868680 h 2849880"/>
                    <a:gd name="connsiteX9" fmla="*/ 1996440 w 3032760"/>
                    <a:gd name="connsiteY9" fmla="*/ 944880 h 2849880"/>
                    <a:gd name="connsiteX10" fmla="*/ 2209800 w 3032760"/>
                    <a:gd name="connsiteY10" fmla="*/ 1143000 h 2849880"/>
                    <a:gd name="connsiteX11" fmla="*/ 2225040 w 3032760"/>
                    <a:gd name="connsiteY11" fmla="*/ 1219200 h 2849880"/>
                    <a:gd name="connsiteX12" fmla="*/ 2042160 w 3032760"/>
                    <a:gd name="connsiteY12" fmla="*/ 1478280 h 2849880"/>
                    <a:gd name="connsiteX13" fmla="*/ 1889760 w 3032760"/>
                    <a:gd name="connsiteY13" fmla="*/ 1402080 h 2849880"/>
                    <a:gd name="connsiteX14" fmla="*/ 1630680 w 3032760"/>
                    <a:gd name="connsiteY14" fmla="*/ 1280160 h 2849880"/>
                    <a:gd name="connsiteX15" fmla="*/ 1386840 w 3032760"/>
                    <a:gd name="connsiteY15" fmla="*/ 1112520 h 2849880"/>
                    <a:gd name="connsiteX16" fmla="*/ 1249680 w 3032760"/>
                    <a:gd name="connsiteY16" fmla="*/ 1097280 h 2849880"/>
                    <a:gd name="connsiteX17" fmla="*/ 1051560 w 3032760"/>
                    <a:gd name="connsiteY17" fmla="*/ 975360 h 2849880"/>
                    <a:gd name="connsiteX18" fmla="*/ 1127760 w 3032760"/>
                    <a:gd name="connsiteY18" fmla="*/ 883920 h 2849880"/>
                    <a:gd name="connsiteX19" fmla="*/ 1356360 w 3032760"/>
                    <a:gd name="connsiteY19" fmla="*/ 853440 h 2849880"/>
                    <a:gd name="connsiteX20" fmla="*/ 1341120 w 3032760"/>
                    <a:gd name="connsiteY20" fmla="*/ 579120 h 2849880"/>
                    <a:gd name="connsiteX21" fmla="*/ 1158240 w 3032760"/>
                    <a:gd name="connsiteY21" fmla="*/ 457200 h 2849880"/>
                    <a:gd name="connsiteX22" fmla="*/ 990600 w 3032760"/>
                    <a:gd name="connsiteY22" fmla="*/ 411480 h 2849880"/>
                    <a:gd name="connsiteX23" fmla="*/ 990600 w 3032760"/>
                    <a:gd name="connsiteY23" fmla="*/ 518160 h 2849880"/>
                    <a:gd name="connsiteX24" fmla="*/ 960120 w 3032760"/>
                    <a:gd name="connsiteY24" fmla="*/ 624840 h 2849880"/>
                    <a:gd name="connsiteX25" fmla="*/ 868680 w 3032760"/>
                    <a:gd name="connsiteY25" fmla="*/ 594360 h 2849880"/>
                    <a:gd name="connsiteX26" fmla="*/ 929640 w 3032760"/>
                    <a:gd name="connsiteY26" fmla="*/ 701040 h 2849880"/>
                    <a:gd name="connsiteX27" fmla="*/ 838200 w 3032760"/>
                    <a:gd name="connsiteY27" fmla="*/ 853440 h 2849880"/>
                    <a:gd name="connsiteX28" fmla="*/ 746760 w 3032760"/>
                    <a:gd name="connsiteY28" fmla="*/ 899160 h 2849880"/>
                    <a:gd name="connsiteX29" fmla="*/ 762000 w 3032760"/>
                    <a:gd name="connsiteY29" fmla="*/ 990600 h 2849880"/>
                    <a:gd name="connsiteX30" fmla="*/ 899160 w 3032760"/>
                    <a:gd name="connsiteY30" fmla="*/ 975360 h 2849880"/>
                    <a:gd name="connsiteX31" fmla="*/ 990600 w 3032760"/>
                    <a:gd name="connsiteY31" fmla="*/ 1203960 h 2849880"/>
                    <a:gd name="connsiteX32" fmla="*/ 990600 w 3032760"/>
                    <a:gd name="connsiteY32" fmla="*/ 1264920 h 2849880"/>
                    <a:gd name="connsiteX33" fmla="*/ 853440 w 3032760"/>
                    <a:gd name="connsiteY33" fmla="*/ 1280160 h 2849880"/>
                    <a:gd name="connsiteX34" fmla="*/ 716280 w 3032760"/>
                    <a:gd name="connsiteY34" fmla="*/ 1249680 h 2849880"/>
                    <a:gd name="connsiteX35" fmla="*/ 670560 w 3032760"/>
                    <a:gd name="connsiteY35" fmla="*/ 1325880 h 2849880"/>
                    <a:gd name="connsiteX36" fmla="*/ 502920 w 3032760"/>
                    <a:gd name="connsiteY36" fmla="*/ 1219200 h 2849880"/>
                    <a:gd name="connsiteX37" fmla="*/ 502920 w 3032760"/>
                    <a:gd name="connsiteY37" fmla="*/ 1143000 h 2849880"/>
                    <a:gd name="connsiteX38" fmla="*/ 518160 w 3032760"/>
                    <a:gd name="connsiteY38" fmla="*/ 990600 h 2849880"/>
                    <a:gd name="connsiteX39" fmla="*/ 381000 w 3032760"/>
                    <a:gd name="connsiteY39" fmla="*/ 1158240 h 2849880"/>
                    <a:gd name="connsiteX40" fmla="*/ 274320 w 3032760"/>
                    <a:gd name="connsiteY40" fmla="*/ 1310640 h 2849880"/>
                    <a:gd name="connsiteX41" fmla="*/ 152400 w 3032760"/>
                    <a:gd name="connsiteY41" fmla="*/ 1341120 h 2849880"/>
                    <a:gd name="connsiteX42" fmla="*/ 91440 w 3032760"/>
                    <a:gd name="connsiteY42" fmla="*/ 1371600 h 2849880"/>
                    <a:gd name="connsiteX43" fmla="*/ 106680 w 3032760"/>
                    <a:gd name="connsiteY43" fmla="*/ 1524000 h 2849880"/>
                    <a:gd name="connsiteX44" fmla="*/ 15240 w 3032760"/>
                    <a:gd name="connsiteY44" fmla="*/ 1615440 h 2849880"/>
                    <a:gd name="connsiteX45" fmla="*/ 15240 w 3032760"/>
                    <a:gd name="connsiteY45" fmla="*/ 1661160 h 2849880"/>
                    <a:gd name="connsiteX46" fmla="*/ 60960 w 3032760"/>
                    <a:gd name="connsiteY46" fmla="*/ 1691640 h 2849880"/>
                    <a:gd name="connsiteX47" fmla="*/ 137160 w 3032760"/>
                    <a:gd name="connsiteY47" fmla="*/ 1859280 h 2849880"/>
                    <a:gd name="connsiteX48" fmla="*/ 243840 w 3032760"/>
                    <a:gd name="connsiteY48" fmla="*/ 1844040 h 2849880"/>
                    <a:gd name="connsiteX49" fmla="*/ 411480 w 3032760"/>
                    <a:gd name="connsiteY49" fmla="*/ 1950720 h 2849880"/>
                    <a:gd name="connsiteX50" fmla="*/ 472440 w 3032760"/>
                    <a:gd name="connsiteY50" fmla="*/ 1981200 h 2849880"/>
                    <a:gd name="connsiteX51" fmla="*/ 518160 w 3032760"/>
                    <a:gd name="connsiteY51" fmla="*/ 2103120 h 2849880"/>
                    <a:gd name="connsiteX52" fmla="*/ 655320 w 3032760"/>
                    <a:gd name="connsiteY52" fmla="*/ 2072640 h 2849880"/>
                    <a:gd name="connsiteX53" fmla="*/ 609600 w 3032760"/>
                    <a:gd name="connsiteY53" fmla="*/ 2148840 h 2849880"/>
                    <a:gd name="connsiteX54" fmla="*/ 716280 w 3032760"/>
                    <a:gd name="connsiteY54" fmla="*/ 2209800 h 2849880"/>
                    <a:gd name="connsiteX55" fmla="*/ 807720 w 3032760"/>
                    <a:gd name="connsiteY55" fmla="*/ 2148840 h 2849880"/>
                    <a:gd name="connsiteX56" fmla="*/ 868680 w 3032760"/>
                    <a:gd name="connsiteY56" fmla="*/ 2240280 h 2849880"/>
                    <a:gd name="connsiteX57" fmla="*/ 868680 w 3032760"/>
                    <a:gd name="connsiteY57" fmla="*/ 2468880 h 2849880"/>
                    <a:gd name="connsiteX58" fmla="*/ 944880 w 3032760"/>
                    <a:gd name="connsiteY58" fmla="*/ 2514600 h 2849880"/>
                    <a:gd name="connsiteX59" fmla="*/ 1036320 w 3032760"/>
                    <a:gd name="connsiteY59" fmla="*/ 2514600 h 2849880"/>
                    <a:gd name="connsiteX60" fmla="*/ 1082040 w 3032760"/>
                    <a:gd name="connsiteY60" fmla="*/ 2423160 h 2849880"/>
                    <a:gd name="connsiteX61" fmla="*/ 990600 w 3032760"/>
                    <a:gd name="connsiteY61" fmla="*/ 2240280 h 2849880"/>
                    <a:gd name="connsiteX62" fmla="*/ 1036320 w 3032760"/>
                    <a:gd name="connsiteY62" fmla="*/ 2148840 h 2849880"/>
                    <a:gd name="connsiteX63" fmla="*/ 1127760 w 3032760"/>
                    <a:gd name="connsiteY63" fmla="*/ 2133600 h 2849880"/>
                    <a:gd name="connsiteX64" fmla="*/ 1173480 w 3032760"/>
                    <a:gd name="connsiteY64" fmla="*/ 2026920 h 2849880"/>
                    <a:gd name="connsiteX65" fmla="*/ 1173480 w 3032760"/>
                    <a:gd name="connsiteY65" fmla="*/ 1920240 h 2849880"/>
                    <a:gd name="connsiteX66" fmla="*/ 1021080 w 3032760"/>
                    <a:gd name="connsiteY66" fmla="*/ 1783080 h 2849880"/>
                    <a:gd name="connsiteX67" fmla="*/ 1066800 w 3032760"/>
                    <a:gd name="connsiteY67" fmla="*/ 1691640 h 2849880"/>
                    <a:gd name="connsiteX68" fmla="*/ 1112520 w 3032760"/>
                    <a:gd name="connsiteY68" fmla="*/ 1478280 h 2849880"/>
                    <a:gd name="connsiteX69" fmla="*/ 1127760 w 3032760"/>
                    <a:gd name="connsiteY69" fmla="*/ 1386840 h 2849880"/>
                    <a:gd name="connsiteX70" fmla="*/ 1188720 w 3032760"/>
                    <a:gd name="connsiteY70" fmla="*/ 1280160 h 2849880"/>
                    <a:gd name="connsiteX71" fmla="*/ 1386840 w 3032760"/>
                    <a:gd name="connsiteY71" fmla="*/ 1341120 h 2849880"/>
                    <a:gd name="connsiteX72" fmla="*/ 1432560 w 3032760"/>
                    <a:gd name="connsiteY72" fmla="*/ 1280160 h 2849880"/>
                    <a:gd name="connsiteX73" fmla="*/ 1554480 w 3032760"/>
                    <a:gd name="connsiteY73" fmla="*/ 1417320 h 2849880"/>
                    <a:gd name="connsiteX74" fmla="*/ 1661160 w 3032760"/>
                    <a:gd name="connsiteY74" fmla="*/ 1508760 h 2849880"/>
                    <a:gd name="connsiteX75" fmla="*/ 1783080 w 3032760"/>
                    <a:gd name="connsiteY75" fmla="*/ 1508760 h 2849880"/>
                    <a:gd name="connsiteX76" fmla="*/ 1844040 w 3032760"/>
                    <a:gd name="connsiteY76" fmla="*/ 1630680 h 2849880"/>
                    <a:gd name="connsiteX77" fmla="*/ 1813560 w 3032760"/>
                    <a:gd name="connsiteY77" fmla="*/ 1722120 h 2849880"/>
                    <a:gd name="connsiteX78" fmla="*/ 1965960 w 3032760"/>
                    <a:gd name="connsiteY78" fmla="*/ 1691640 h 2849880"/>
                    <a:gd name="connsiteX79" fmla="*/ 2057400 w 3032760"/>
                    <a:gd name="connsiteY79" fmla="*/ 1615440 h 2849880"/>
                    <a:gd name="connsiteX80" fmla="*/ 2225040 w 3032760"/>
                    <a:gd name="connsiteY80" fmla="*/ 1554480 h 2849880"/>
                    <a:gd name="connsiteX81" fmla="*/ 2286000 w 3032760"/>
                    <a:gd name="connsiteY81" fmla="*/ 1722120 h 2849880"/>
                    <a:gd name="connsiteX82" fmla="*/ 2316480 w 3032760"/>
                    <a:gd name="connsiteY82" fmla="*/ 1844040 h 2849880"/>
                    <a:gd name="connsiteX83" fmla="*/ 2316480 w 3032760"/>
                    <a:gd name="connsiteY83" fmla="*/ 1996440 h 2849880"/>
                    <a:gd name="connsiteX84" fmla="*/ 2438400 w 3032760"/>
                    <a:gd name="connsiteY84" fmla="*/ 2072640 h 2849880"/>
                    <a:gd name="connsiteX85" fmla="*/ 2651760 w 3032760"/>
                    <a:gd name="connsiteY85" fmla="*/ 2103120 h 2849880"/>
                    <a:gd name="connsiteX86" fmla="*/ 2727960 w 3032760"/>
                    <a:gd name="connsiteY86" fmla="*/ 2194560 h 2849880"/>
                    <a:gd name="connsiteX87" fmla="*/ 2758440 w 3032760"/>
                    <a:gd name="connsiteY87" fmla="*/ 2286000 h 2849880"/>
                    <a:gd name="connsiteX88" fmla="*/ 2819400 w 3032760"/>
                    <a:gd name="connsiteY88" fmla="*/ 2377440 h 2849880"/>
                    <a:gd name="connsiteX89" fmla="*/ 2819400 w 3032760"/>
                    <a:gd name="connsiteY89" fmla="*/ 2529840 h 2849880"/>
                    <a:gd name="connsiteX90" fmla="*/ 2819400 w 3032760"/>
                    <a:gd name="connsiteY90" fmla="*/ 2682240 h 2849880"/>
                    <a:gd name="connsiteX91" fmla="*/ 2819400 w 3032760"/>
                    <a:gd name="connsiteY91" fmla="*/ 2788920 h 2849880"/>
                    <a:gd name="connsiteX92" fmla="*/ 2926080 w 3032760"/>
                    <a:gd name="connsiteY92" fmla="*/ 2697480 h 2849880"/>
                    <a:gd name="connsiteX93" fmla="*/ 3032760 w 3032760"/>
                    <a:gd name="connsiteY93" fmla="*/ 2849880 h 28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032760" h="2849880">
                      <a:moveTo>
                        <a:pt x="1402080" y="0"/>
                      </a:moveTo>
                      <a:cubicBezTo>
                        <a:pt x="1477010" y="66040"/>
                        <a:pt x="1551940" y="132080"/>
                        <a:pt x="1630680" y="182880"/>
                      </a:cubicBezTo>
                      <a:cubicBezTo>
                        <a:pt x="1709420" y="233680"/>
                        <a:pt x="1821180" y="264160"/>
                        <a:pt x="1874520" y="304800"/>
                      </a:cubicBezTo>
                      <a:cubicBezTo>
                        <a:pt x="1927860" y="345440"/>
                        <a:pt x="1935480" y="378460"/>
                        <a:pt x="1950720" y="426720"/>
                      </a:cubicBezTo>
                      <a:cubicBezTo>
                        <a:pt x="1965960" y="474980"/>
                        <a:pt x="1920240" y="556260"/>
                        <a:pt x="1965960" y="594360"/>
                      </a:cubicBezTo>
                      <a:cubicBezTo>
                        <a:pt x="2011680" y="632460"/>
                        <a:pt x="2161540" y="624840"/>
                        <a:pt x="2225040" y="655320"/>
                      </a:cubicBezTo>
                      <a:cubicBezTo>
                        <a:pt x="2288540" y="685800"/>
                        <a:pt x="2341880" y="713740"/>
                        <a:pt x="2346960" y="777240"/>
                      </a:cubicBezTo>
                      <a:cubicBezTo>
                        <a:pt x="2352040" y="840740"/>
                        <a:pt x="2308860" y="1021080"/>
                        <a:pt x="2255520" y="1036320"/>
                      </a:cubicBezTo>
                      <a:cubicBezTo>
                        <a:pt x="2202180" y="1051560"/>
                        <a:pt x="2070100" y="883920"/>
                        <a:pt x="2026920" y="868680"/>
                      </a:cubicBezTo>
                      <a:cubicBezTo>
                        <a:pt x="1983740" y="853440"/>
                        <a:pt x="1965960" y="899160"/>
                        <a:pt x="1996440" y="944880"/>
                      </a:cubicBezTo>
                      <a:cubicBezTo>
                        <a:pt x="2026920" y="990600"/>
                        <a:pt x="2171700" y="1097280"/>
                        <a:pt x="2209800" y="1143000"/>
                      </a:cubicBezTo>
                      <a:cubicBezTo>
                        <a:pt x="2247900" y="1188720"/>
                        <a:pt x="2252980" y="1163320"/>
                        <a:pt x="2225040" y="1219200"/>
                      </a:cubicBezTo>
                      <a:cubicBezTo>
                        <a:pt x="2197100" y="1275080"/>
                        <a:pt x="2098040" y="1447800"/>
                        <a:pt x="2042160" y="1478280"/>
                      </a:cubicBezTo>
                      <a:cubicBezTo>
                        <a:pt x="1986280" y="1508760"/>
                        <a:pt x="1958340" y="1435100"/>
                        <a:pt x="1889760" y="1402080"/>
                      </a:cubicBezTo>
                      <a:cubicBezTo>
                        <a:pt x="1821180" y="1369060"/>
                        <a:pt x="1714500" y="1328420"/>
                        <a:pt x="1630680" y="1280160"/>
                      </a:cubicBezTo>
                      <a:cubicBezTo>
                        <a:pt x="1546860" y="1231900"/>
                        <a:pt x="1450340" y="1143000"/>
                        <a:pt x="1386840" y="1112520"/>
                      </a:cubicBezTo>
                      <a:cubicBezTo>
                        <a:pt x="1323340" y="1082040"/>
                        <a:pt x="1305560" y="1120140"/>
                        <a:pt x="1249680" y="1097280"/>
                      </a:cubicBezTo>
                      <a:cubicBezTo>
                        <a:pt x="1193800" y="1074420"/>
                        <a:pt x="1071880" y="1010920"/>
                        <a:pt x="1051560" y="975360"/>
                      </a:cubicBezTo>
                      <a:cubicBezTo>
                        <a:pt x="1031240" y="939800"/>
                        <a:pt x="1076960" y="904240"/>
                        <a:pt x="1127760" y="883920"/>
                      </a:cubicBezTo>
                      <a:cubicBezTo>
                        <a:pt x="1178560" y="863600"/>
                        <a:pt x="1320800" y="904240"/>
                        <a:pt x="1356360" y="853440"/>
                      </a:cubicBezTo>
                      <a:cubicBezTo>
                        <a:pt x="1391920" y="802640"/>
                        <a:pt x="1374140" y="645160"/>
                        <a:pt x="1341120" y="579120"/>
                      </a:cubicBezTo>
                      <a:cubicBezTo>
                        <a:pt x="1308100" y="513080"/>
                        <a:pt x="1216660" y="485140"/>
                        <a:pt x="1158240" y="457200"/>
                      </a:cubicBezTo>
                      <a:cubicBezTo>
                        <a:pt x="1099820" y="429260"/>
                        <a:pt x="1018540" y="401320"/>
                        <a:pt x="990600" y="411480"/>
                      </a:cubicBezTo>
                      <a:cubicBezTo>
                        <a:pt x="962660" y="421640"/>
                        <a:pt x="995680" y="482600"/>
                        <a:pt x="990600" y="518160"/>
                      </a:cubicBezTo>
                      <a:cubicBezTo>
                        <a:pt x="985520" y="553720"/>
                        <a:pt x="980440" y="612140"/>
                        <a:pt x="960120" y="624840"/>
                      </a:cubicBezTo>
                      <a:cubicBezTo>
                        <a:pt x="939800" y="637540"/>
                        <a:pt x="873760" y="581660"/>
                        <a:pt x="868680" y="594360"/>
                      </a:cubicBezTo>
                      <a:cubicBezTo>
                        <a:pt x="863600" y="607060"/>
                        <a:pt x="934720" y="657860"/>
                        <a:pt x="929640" y="701040"/>
                      </a:cubicBezTo>
                      <a:cubicBezTo>
                        <a:pt x="924560" y="744220"/>
                        <a:pt x="868680" y="820420"/>
                        <a:pt x="838200" y="853440"/>
                      </a:cubicBezTo>
                      <a:cubicBezTo>
                        <a:pt x="807720" y="886460"/>
                        <a:pt x="759460" y="876300"/>
                        <a:pt x="746760" y="899160"/>
                      </a:cubicBezTo>
                      <a:cubicBezTo>
                        <a:pt x="734060" y="922020"/>
                        <a:pt x="736600" y="977900"/>
                        <a:pt x="762000" y="990600"/>
                      </a:cubicBezTo>
                      <a:cubicBezTo>
                        <a:pt x="787400" y="1003300"/>
                        <a:pt x="861060" y="939800"/>
                        <a:pt x="899160" y="975360"/>
                      </a:cubicBezTo>
                      <a:cubicBezTo>
                        <a:pt x="937260" y="1010920"/>
                        <a:pt x="975360" y="1155700"/>
                        <a:pt x="990600" y="1203960"/>
                      </a:cubicBezTo>
                      <a:cubicBezTo>
                        <a:pt x="1005840" y="1252220"/>
                        <a:pt x="1013460" y="1252220"/>
                        <a:pt x="990600" y="1264920"/>
                      </a:cubicBezTo>
                      <a:cubicBezTo>
                        <a:pt x="967740" y="1277620"/>
                        <a:pt x="899160" y="1282700"/>
                        <a:pt x="853440" y="1280160"/>
                      </a:cubicBezTo>
                      <a:cubicBezTo>
                        <a:pt x="807720" y="1277620"/>
                        <a:pt x="746760" y="1242060"/>
                        <a:pt x="716280" y="1249680"/>
                      </a:cubicBezTo>
                      <a:cubicBezTo>
                        <a:pt x="685800" y="1257300"/>
                        <a:pt x="706120" y="1330960"/>
                        <a:pt x="670560" y="1325880"/>
                      </a:cubicBezTo>
                      <a:cubicBezTo>
                        <a:pt x="635000" y="1320800"/>
                        <a:pt x="530860" y="1249680"/>
                        <a:pt x="502920" y="1219200"/>
                      </a:cubicBezTo>
                      <a:cubicBezTo>
                        <a:pt x="474980" y="1188720"/>
                        <a:pt x="500380" y="1181100"/>
                        <a:pt x="502920" y="1143000"/>
                      </a:cubicBezTo>
                      <a:cubicBezTo>
                        <a:pt x="505460" y="1104900"/>
                        <a:pt x="538480" y="988060"/>
                        <a:pt x="518160" y="990600"/>
                      </a:cubicBezTo>
                      <a:cubicBezTo>
                        <a:pt x="497840" y="993140"/>
                        <a:pt x="421640" y="1104900"/>
                        <a:pt x="381000" y="1158240"/>
                      </a:cubicBezTo>
                      <a:cubicBezTo>
                        <a:pt x="340360" y="1211580"/>
                        <a:pt x="312420" y="1280160"/>
                        <a:pt x="274320" y="1310640"/>
                      </a:cubicBezTo>
                      <a:cubicBezTo>
                        <a:pt x="236220" y="1341120"/>
                        <a:pt x="182880" y="1330960"/>
                        <a:pt x="152400" y="1341120"/>
                      </a:cubicBezTo>
                      <a:cubicBezTo>
                        <a:pt x="121920" y="1351280"/>
                        <a:pt x="99060" y="1341120"/>
                        <a:pt x="91440" y="1371600"/>
                      </a:cubicBezTo>
                      <a:cubicBezTo>
                        <a:pt x="83820" y="1402080"/>
                        <a:pt x="119380" y="1483360"/>
                        <a:pt x="106680" y="1524000"/>
                      </a:cubicBezTo>
                      <a:cubicBezTo>
                        <a:pt x="93980" y="1564640"/>
                        <a:pt x="30480" y="1592580"/>
                        <a:pt x="15240" y="1615440"/>
                      </a:cubicBezTo>
                      <a:cubicBezTo>
                        <a:pt x="0" y="1638300"/>
                        <a:pt x="7620" y="1648460"/>
                        <a:pt x="15240" y="1661160"/>
                      </a:cubicBezTo>
                      <a:cubicBezTo>
                        <a:pt x="22860" y="1673860"/>
                        <a:pt x="40640" y="1658620"/>
                        <a:pt x="60960" y="1691640"/>
                      </a:cubicBezTo>
                      <a:cubicBezTo>
                        <a:pt x="81280" y="1724660"/>
                        <a:pt x="106680" y="1833880"/>
                        <a:pt x="137160" y="1859280"/>
                      </a:cubicBezTo>
                      <a:cubicBezTo>
                        <a:pt x="167640" y="1884680"/>
                        <a:pt x="198120" y="1828800"/>
                        <a:pt x="243840" y="1844040"/>
                      </a:cubicBezTo>
                      <a:cubicBezTo>
                        <a:pt x="289560" y="1859280"/>
                        <a:pt x="373380" y="1927860"/>
                        <a:pt x="411480" y="1950720"/>
                      </a:cubicBezTo>
                      <a:cubicBezTo>
                        <a:pt x="449580" y="1973580"/>
                        <a:pt x="454660" y="1955800"/>
                        <a:pt x="472440" y="1981200"/>
                      </a:cubicBezTo>
                      <a:cubicBezTo>
                        <a:pt x="490220" y="2006600"/>
                        <a:pt x="487680" y="2087880"/>
                        <a:pt x="518160" y="2103120"/>
                      </a:cubicBezTo>
                      <a:cubicBezTo>
                        <a:pt x="548640" y="2118360"/>
                        <a:pt x="640080" y="2065020"/>
                        <a:pt x="655320" y="2072640"/>
                      </a:cubicBezTo>
                      <a:cubicBezTo>
                        <a:pt x="670560" y="2080260"/>
                        <a:pt x="599440" y="2125980"/>
                        <a:pt x="609600" y="2148840"/>
                      </a:cubicBezTo>
                      <a:cubicBezTo>
                        <a:pt x="619760" y="2171700"/>
                        <a:pt x="683260" y="2209800"/>
                        <a:pt x="716280" y="2209800"/>
                      </a:cubicBezTo>
                      <a:cubicBezTo>
                        <a:pt x="749300" y="2209800"/>
                        <a:pt x="782320" y="2143760"/>
                        <a:pt x="807720" y="2148840"/>
                      </a:cubicBezTo>
                      <a:cubicBezTo>
                        <a:pt x="833120" y="2153920"/>
                        <a:pt x="858520" y="2186940"/>
                        <a:pt x="868680" y="2240280"/>
                      </a:cubicBezTo>
                      <a:cubicBezTo>
                        <a:pt x="878840" y="2293620"/>
                        <a:pt x="855980" y="2423160"/>
                        <a:pt x="868680" y="2468880"/>
                      </a:cubicBezTo>
                      <a:cubicBezTo>
                        <a:pt x="881380" y="2514600"/>
                        <a:pt x="916940" y="2506980"/>
                        <a:pt x="944880" y="2514600"/>
                      </a:cubicBezTo>
                      <a:cubicBezTo>
                        <a:pt x="972820" y="2522220"/>
                        <a:pt x="1013460" y="2529840"/>
                        <a:pt x="1036320" y="2514600"/>
                      </a:cubicBezTo>
                      <a:cubicBezTo>
                        <a:pt x="1059180" y="2499360"/>
                        <a:pt x="1089660" y="2468880"/>
                        <a:pt x="1082040" y="2423160"/>
                      </a:cubicBezTo>
                      <a:cubicBezTo>
                        <a:pt x="1074420" y="2377440"/>
                        <a:pt x="998220" y="2286000"/>
                        <a:pt x="990600" y="2240280"/>
                      </a:cubicBezTo>
                      <a:cubicBezTo>
                        <a:pt x="982980" y="2194560"/>
                        <a:pt x="1013460" y="2166620"/>
                        <a:pt x="1036320" y="2148840"/>
                      </a:cubicBezTo>
                      <a:cubicBezTo>
                        <a:pt x="1059180" y="2131060"/>
                        <a:pt x="1104900" y="2153920"/>
                        <a:pt x="1127760" y="2133600"/>
                      </a:cubicBezTo>
                      <a:cubicBezTo>
                        <a:pt x="1150620" y="2113280"/>
                        <a:pt x="1165860" y="2062480"/>
                        <a:pt x="1173480" y="2026920"/>
                      </a:cubicBezTo>
                      <a:cubicBezTo>
                        <a:pt x="1181100" y="1991360"/>
                        <a:pt x="1198880" y="1960880"/>
                        <a:pt x="1173480" y="1920240"/>
                      </a:cubicBezTo>
                      <a:cubicBezTo>
                        <a:pt x="1148080" y="1879600"/>
                        <a:pt x="1038860" y="1821180"/>
                        <a:pt x="1021080" y="1783080"/>
                      </a:cubicBezTo>
                      <a:cubicBezTo>
                        <a:pt x="1003300" y="1744980"/>
                        <a:pt x="1051560" y="1742440"/>
                        <a:pt x="1066800" y="1691640"/>
                      </a:cubicBezTo>
                      <a:cubicBezTo>
                        <a:pt x="1082040" y="1640840"/>
                        <a:pt x="1102360" y="1529080"/>
                        <a:pt x="1112520" y="1478280"/>
                      </a:cubicBezTo>
                      <a:cubicBezTo>
                        <a:pt x="1122680" y="1427480"/>
                        <a:pt x="1115060" y="1419860"/>
                        <a:pt x="1127760" y="1386840"/>
                      </a:cubicBezTo>
                      <a:cubicBezTo>
                        <a:pt x="1140460" y="1353820"/>
                        <a:pt x="1145540" y="1287780"/>
                        <a:pt x="1188720" y="1280160"/>
                      </a:cubicBezTo>
                      <a:cubicBezTo>
                        <a:pt x="1231900" y="1272540"/>
                        <a:pt x="1346200" y="1341120"/>
                        <a:pt x="1386840" y="1341120"/>
                      </a:cubicBezTo>
                      <a:cubicBezTo>
                        <a:pt x="1427480" y="1341120"/>
                        <a:pt x="1404620" y="1267460"/>
                        <a:pt x="1432560" y="1280160"/>
                      </a:cubicBezTo>
                      <a:cubicBezTo>
                        <a:pt x="1460500" y="1292860"/>
                        <a:pt x="1516380" y="1379220"/>
                        <a:pt x="1554480" y="1417320"/>
                      </a:cubicBezTo>
                      <a:cubicBezTo>
                        <a:pt x="1592580" y="1455420"/>
                        <a:pt x="1623060" y="1493520"/>
                        <a:pt x="1661160" y="1508760"/>
                      </a:cubicBezTo>
                      <a:cubicBezTo>
                        <a:pt x="1699260" y="1524000"/>
                        <a:pt x="1752600" y="1488440"/>
                        <a:pt x="1783080" y="1508760"/>
                      </a:cubicBezTo>
                      <a:cubicBezTo>
                        <a:pt x="1813560" y="1529080"/>
                        <a:pt x="1838960" y="1595120"/>
                        <a:pt x="1844040" y="1630680"/>
                      </a:cubicBezTo>
                      <a:cubicBezTo>
                        <a:pt x="1849120" y="1666240"/>
                        <a:pt x="1793240" y="1711960"/>
                        <a:pt x="1813560" y="1722120"/>
                      </a:cubicBezTo>
                      <a:cubicBezTo>
                        <a:pt x="1833880" y="1732280"/>
                        <a:pt x="1925320" y="1709420"/>
                        <a:pt x="1965960" y="1691640"/>
                      </a:cubicBezTo>
                      <a:cubicBezTo>
                        <a:pt x="2006600" y="1673860"/>
                        <a:pt x="2014220" y="1638300"/>
                        <a:pt x="2057400" y="1615440"/>
                      </a:cubicBezTo>
                      <a:cubicBezTo>
                        <a:pt x="2100580" y="1592580"/>
                        <a:pt x="2186940" y="1536700"/>
                        <a:pt x="2225040" y="1554480"/>
                      </a:cubicBezTo>
                      <a:cubicBezTo>
                        <a:pt x="2263140" y="1572260"/>
                        <a:pt x="2270760" y="1673860"/>
                        <a:pt x="2286000" y="1722120"/>
                      </a:cubicBezTo>
                      <a:cubicBezTo>
                        <a:pt x="2301240" y="1770380"/>
                        <a:pt x="2311400" y="1798320"/>
                        <a:pt x="2316480" y="1844040"/>
                      </a:cubicBezTo>
                      <a:cubicBezTo>
                        <a:pt x="2321560" y="1889760"/>
                        <a:pt x="2296160" y="1958340"/>
                        <a:pt x="2316480" y="1996440"/>
                      </a:cubicBezTo>
                      <a:cubicBezTo>
                        <a:pt x="2336800" y="2034540"/>
                        <a:pt x="2382520" y="2054860"/>
                        <a:pt x="2438400" y="2072640"/>
                      </a:cubicBezTo>
                      <a:cubicBezTo>
                        <a:pt x="2494280" y="2090420"/>
                        <a:pt x="2603500" y="2082800"/>
                        <a:pt x="2651760" y="2103120"/>
                      </a:cubicBezTo>
                      <a:cubicBezTo>
                        <a:pt x="2700020" y="2123440"/>
                        <a:pt x="2710180" y="2164080"/>
                        <a:pt x="2727960" y="2194560"/>
                      </a:cubicBezTo>
                      <a:cubicBezTo>
                        <a:pt x="2745740" y="2225040"/>
                        <a:pt x="2743200" y="2255520"/>
                        <a:pt x="2758440" y="2286000"/>
                      </a:cubicBezTo>
                      <a:cubicBezTo>
                        <a:pt x="2773680" y="2316480"/>
                        <a:pt x="2809240" y="2336800"/>
                        <a:pt x="2819400" y="2377440"/>
                      </a:cubicBezTo>
                      <a:cubicBezTo>
                        <a:pt x="2829560" y="2418080"/>
                        <a:pt x="2819400" y="2529840"/>
                        <a:pt x="2819400" y="2529840"/>
                      </a:cubicBezTo>
                      <a:lnTo>
                        <a:pt x="2819400" y="2682240"/>
                      </a:lnTo>
                      <a:cubicBezTo>
                        <a:pt x="2819400" y="2725420"/>
                        <a:pt x="2801620" y="2786380"/>
                        <a:pt x="2819400" y="2788920"/>
                      </a:cubicBezTo>
                      <a:cubicBezTo>
                        <a:pt x="2837180" y="2791460"/>
                        <a:pt x="2890520" y="2687320"/>
                        <a:pt x="2926080" y="2697480"/>
                      </a:cubicBezTo>
                      <a:cubicBezTo>
                        <a:pt x="2961640" y="2707640"/>
                        <a:pt x="3014980" y="2834640"/>
                        <a:pt x="3032760" y="284988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5"/>
                <p:cNvSpPr/>
                <p:nvPr/>
              </p:nvSpPr>
              <p:spPr>
                <a:xfrm>
                  <a:off x="5494020" y="3517900"/>
                  <a:ext cx="3299460" cy="3335020"/>
                </a:xfrm>
                <a:custGeom>
                  <a:avLst/>
                  <a:gdLst>
                    <a:gd name="connsiteX0" fmla="*/ 3299460 w 3299460"/>
                    <a:gd name="connsiteY0" fmla="*/ 398780 h 3335020"/>
                    <a:gd name="connsiteX1" fmla="*/ 3101340 w 3299460"/>
                    <a:gd name="connsiteY1" fmla="*/ 383540 h 3335020"/>
                    <a:gd name="connsiteX2" fmla="*/ 2903220 w 3299460"/>
                    <a:gd name="connsiteY2" fmla="*/ 368300 h 3335020"/>
                    <a:gd name="connsiteX3" fmla="*/ 2857500 w 3299460"/>
                    <a:gd name="connsiteY3" fmla="*/ 337820 h 3335020"/>
                    <a:gd name="connsiteX4" fmla="*/ 2689860 w 3299460"/>
                    <a:gd name="connsiteY4" fmla="*/ 292100 h 3335020"/>
                    <a:gd name="connsiteX5" fmla="*/ 2811780 w 3299460"/>
                    <a:gd name="connsiteY5" fmla="*/ 154940 h 3335020"/>
                    <a:gd name="connsiteX6" fmla="*/ 2827020 w 3299460"/>
                    <a:gd name="connsiteY6" fmla="*/ 17780 h 3335020"/>
                    <a:gd name="connsiteX7" fmla="*/ 2720340 w 3299460"/>
                    <a:gd name="connsiteY7" fmla="*/ 48260 h 3335020"/>
                    <a:gd name="connsiteX8" fmla="*/ 2476500 w 3299460"/>
                    <a:gd name="connsiteY8" fmla="*/ 48260 h 3335020"/>
                    <a:gd name="connsiteX9" fmla="*/ 2171700 w 3299460"/>
                    <a:gd name="connsiteY9" fmla="*/ 17780 h 3335020"/>
                    <a:gd name="connsiteX10" fmla="*/ 2247900 w 3299460"/>
                    <a:gd name="connsiteY10" fmla="*/ 139700 h 3335020"/>
                    <a:gd name="connsiteX11" fmla="*/ 2400300 w 3299460"/>
                    <a:gd name="connsiteY11" fmla="*/ 139700 h 3335020"/>
                    <a:gd name="connsiteX12" fmla="*/ 2430780 w 3299460"/>
                    <a:gd name="connsiteY12" fmla="*/ 200660 h 3335020"/>
                    <a:gd name="connsiteX13" fmla="*/ 2446020 w 3299460"/>
                    <a:gd name="connsiteY13" fmla="*/ 398780 h 3335020"/>
                    <a:gd name="connsiteX14" fmla="*/ 2689860 w 3299460"/>
                    <a:gd name="connsiteY14" fmla="*/ 596900 h 3335020"/>
                    <a:gd name="connsiteX15" fmla="*/ 2430780 w 3299460"/>
                    <a:gd name="connsiteY15" fmla="*/ 703580 h 3335020"/>
                    <a:gd name="connsiteX16" fmla="*/ 2263140 w 3299460"/>
                    <a:gd name="connsiteY16" fmla="*/ 764540 h 3335020"/>
                    <a:gd name="connsiteX17" fmla="*/ 2247900 w 3299460"/>
                    <a:gd name="connsiteY17" fmla="*/ 581660 h 3335020"/>
                    <a:gd name="connsiteX18" fmla="*/ 2125980 w 3299460"/>
                    <a:gd name="connsiteY18" fmla="*/ 581660 h 3335020"/>
                    <a:gd name="connsiteX19" fmla="*/ 2065020 w 3299460"/>
                    <a:gd name="connsiteY19" fmla="*/ 688340 h 3335020"/>
                    <a:gd name="connsiteX20" fmla="*/ 1973580 w 3299460"/>
                    <a:gd name="connsiteY20" fmla="*/ 749300 h 3335020"/>
                    <a:gd name="connsiteX21" fmla="*/ 1973580 w 3299460"/>
                    <a:gd name="connsiteY21" fmla="*/ 962660 h 3335020"/>
                    <a:gd name="connsiteX22" fmla="*/ 1851660 w 3299460"/>
                    <a:gd name="connsiteY22" fmla="*/ 1008380 h 3335020"/>
                    <a:gd name="connsiteX23" fmla="*/ 1760220 w 3299460"/>
                    <a:gd name="connsiteY23" fmla="*/ 993140 h 3335020"/>
                    <a:gd name="connsiteX24" fmla="*/ 1607820 w 3299460"/>
                    <a:gd name="connsiteY24" fmla="*/ 1236980 h 3335020"/>
                    <a:gd name="connsiteX25" fmla="*/ 1562100 w 3299460"/>
                    <a:gd name="connsiteY25" fmla="*/ 1389380 h 3335020"/>
                    <a:gd name="connsiteX26" fmla="*/ 1623060 w 3299460"/>
                    <a:gd name="connsiteY26" fmla="*/ 1465580 h 3335020"/>
                    <a:gd name="connsiteX27" fmla="*/ 1562100 w 3299460"/>
                    <a:gd name="connsiteY27" fmla="*/ 1572260 h 3335020"/>
                    <a:gd name="connsiteX28" fmla="*/ 1242060 w 3299460"/>
                    <a:gd name="connsiteY28" fmla="*/ 1816100 h 3335020"/>
                    <a:gd name="connsiteX29" fmla="*/ 1181100 w 3299460"/>
                    <a:gd name="connsiteY29" fmla="*/ 1938020 h 3335020"/>
                    <a:gd name="connsiteX30" fmla="*/ 1242060 w 3299460"/>
                    <a:gd name="connsiteY30" fmla="*/ 2166620 h 3335020"/>
                    <a:gd name="connsiteX31" fmla="*/ 1242060 w 3299460"/>
                    <a:gd name="connsiteY31" fmla="*/ 2395220 h 3335020"/>
                    <a:gd name="connsiteX32" fmla="*/ 1181100 w 3299460"/>
                    <a:gd name="connsiteY32" fmla="*/ 2486660 h 3335020"/>
                    <a:gd name="connsiteX33" fmla="*/ 1120140 w 3299460"/>
                    <a:gd name="connsiteY33" fmla="*/ 2440940 h 3335020"/>
                    <a:gd name="connsiteX34" fmla="*/ 967740 w 3299460"/>
                    <a:gd name="connsiteY34" fmla="*/ 2273300 h 3335020"/>
                    <a:gd name="connsiteX35" fmla="*/ 982980 w 3299460"/>
                    <a:gd name="connsiteY35" fmla="*/ 2136140 h 3335020"/>
                    <a:gd name="connsiteX36" fmla="*/ 876300 w 3299460"/>
                    <a:gd name="connsiteY36" fmla="*/ 2105660 h 3335020"/>
                    <a:gd name="connsiteX37" fmla="*/ 754380 w 3299460"/>
                    <a:gd name="connsiteY37" fmla="*/ 2059940 h 3335020"/>
                    <a:gd name="connsiteX38" fmla="*/ 632460 w 3299460"/>
                    <a:gd name="connsiteY38" fmla="*/ 2059940 h 3335020"/>
                    <a:gd name="connsiteX39" fmla="*/ 647700 w 3299460"/>
                    <a:gd name="connsiteY39" fmla="*/ 2151380 h 3335020"/>
                    <a:gd name="connsiteX40" fmla="*/ 617220 w 3299460"/>
                    <a:gd name="connsiteY40" fmla="*/ 2181860 h 3335020"/>
                    <a:gd name="connsiteX41" fmla="*/ 403860 w 3299460"/>
                    <a:gd name="connsiteY41" fmla="*/ 2120900 h 3335020"/>
                    <a:gd name="connsiteX42" fmla="*/ 220980 w 3299460"/>
                    <a:gd name="connsiteY42" fmla="*/ 2105660 h 3335020"/>
                    <a:gd name="connsiteX43" fmla="*/ 38100 w 3299460"/>
                    <a:gd name="connsiteY43" fmla="*/ 2242820 h 3335020"/>
                    <a:gd name="connsiteX44" fmla="*/ 7620 w 3299460"/>
                    <a:gd name="connsiteY44" fmla="*/ 2425700 h 3335020"/>
                    <a:gd name="connsiteX45" fmla="*/ 22860 w 3299460"/>
                    <a:gd name="connsiteY45" fmla="*/ 2852420 h 3335020"/>
                    <a:gd name="connsiteX46" fmla="*/ 144780 w 3299460"/>
                    <a:gd name="connsiteY46" fmla="*/ 3020060 h 3335020"/>
                    <a:gd name="connsiteX47" fmla="*/ 327660 w 3299460"/>
                    <a:gd name="connsiteY47" fmla="*/ 3035300 h 3335020"/>
                    <a:gd name="connsiteX48" fmla="*/ 464820 w 3299460"/>
                    <a:gd name="connsiteY48" fmla="*/ 2852420 h 3335020"/>
                    <a:gd name="connsiteX49" fmla="*/ 708660 w 3299460"/>
                    <a:gd name="connsiteY49" fmla="*/ 2837180 h 3335020"/>
                    <a:gd name="connsiteX50" fmla="*/ 708660 w 3299460"/>
                    <a:gd name="connsiteY50" fmla="*/ 3111500 h 3335020"/>
                    <a:gd name="connsiteX51" fmla="*/ 723900 w 3299460"/>
                    <a:gd name="connsiteY51" fmla="*/ 3263900 h 3335020"/>
                    <a:gd name="connsiteX52" fmla="*/ 1013460 w 3299460"/>
                    <a:gd name="connsiteY52" fmla="*/ 3324860 h 333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99460" h="3335020">
                      <a:moveTo>
                        <a:pt x="3299460" y="398780"/>
                      </a:moveTo>
                      <a:lnTo>
                        <a:pt x="3101340" y="383540"/>
                      </a:lnTo>
                      <a:cubicBezTo>
                        <a:pt x="3035300" y="378460"/>
                        <a:pt x="2943860" y="375920"/>
                        <a:pt x="2903220" y="368300"/>
                      </a:cubicBezTo>
                      <a:cubicBezTo>
                        <a:pt x="2862580" y="360680"/>
                        <a:pt x="2893060" y="350520"/>
                        <a:pt x="2857500" y="337820"/>
                      </a:cubicBezTo>
                      <a:cubicBezTo>
                        <a:pt x="2821940" y="325120"/>
                        <a:pt x="2697480" y="322580"/>
                        <a:pt x="2689860" y="292100"/>
                      </a:cubicBezTo>
                      <a:cubicBezTo>
                        <a:pt x="2682240" y="261620"/>
                        <a:pt x="2788920" y="200660"/>
                        <a:pt x="2811780" y="154940"/>
                      </a:cubicBezTo>
                      <a:cubicBezTo>
                        <a:pt x="2834640" y="109220"/>
                        <a:pt x="2842260" y="35560"/>
                        <a:pt x="2827020" y="17780"/>
                      </a:cubicBezTo>
                      <a:cubicBezTo>
                        <a:pt x="2811780" y="0"/>
                        <a:pt x="2778760" y="43180"/>
                        <a:pt x="2720340" y="48260"/>
                      </a:cubicBezTo>
                      <a:cubicBezTo>
                        <a:pt x="2661920" y="53340"/>
                        <a:pt x="2567940" y="53340"/>
                        <a:pt x="2476500" y="48260"/>
                      </a:cubicBezTo>
                      <a:cubicBezTo>
                        <a:pt x="2385060" y="43180"/>
                        <a:pt x="2209800" y="2540"/>
                        <a:pt x="2171700" y="17780"/>
                      </a:cubicBezTo>
                      <a:cubicBezTo>
                        <a:pt x="2133600" y="33020"/>
                        <a:pt x="2209800" y="119380"/>
                        <a:pt x="2247900" y="139700"/>
                      </a:cubicBezTo>
                      <a:cubicBezTo>
                        <a:pt x="2286000" y="160020"/>
                        <a:pt x="2369820" y="129540"/>
                        <a:pt x="2400300" y="139700"/>
                      </a:cubicBezTo>
                      <a:cubicBezTo>
                        <a:pt x="2430780" y="149860"/>
                        <a:pt x="2423160" y="157480"/>
                        <a:pt x="2430780" y="200660"/>
                      </a:cubicBezTo>
                      <a:cubicBezTo>
                        <a:pt x="2438400" y="243840"/>
                        <a:pt x="2402840" y="332740"/>
                        <a:pt x="2446020" y="398780"/>
                      </a:cubicBezTo>
                      <a:cubicBezTo>
                        <a:pt x="2489200" y="464820"/>
                        <a:pt x="2692400" y="546100"/>
                        <a:pt x="2689860" y="596900"/>
                      </a:cubicBezTo>
                      <a:cubicBezTo>
                        <a:pt x="2687320" y="647700"/>
                        <a:pt x="2501900" y="675640"/>
                        <a:pt x="2430780" y="703580"/>
                      </a:cubicBezTo>
                      <a:cubicBezTo>
                        <a:pt x="2359660" y="731520"/>
                        <a:pt x="2293620" y="784860"/>
                        <a:pt x="2263140" y="764540"/>
                      </a:cubicBezTo>
                      <a:cubicBezTo>
                        <a:pt x="2232660" y="744220"/>
                        <a:pt x="2270760" y="612140"/>
                        <a:pt x="2247900" y="581660"/>
                      </a:cubicBezTo>
                      <a:cubicBezTo>
                        <a:pt x="2225040" y="551180"/>
                        <a:pt x="2156460" y="563880"/>
                        <a:pt x="2125980" y="581660"/>
                      </a:cubicBezTo>
                      <a:cubicBezTo>
                        <a:pt x="2095500" y="599440"/>
                        <a:pt x="2090420" y="660400"/>
                        <a:pt x="2065020" y="688340"/>
                      </a:cubicBezTo>
                      <a:cubicBezTo>
                        <a:pt x="2039620" y="716280"/>
                        <a:pt x="1988820" y="703580"/>
                        <a:pt x="1973580" y="749300"/>
                      </a:cubicBezTo>
                      <a:cubicBezTo>
                        <a:pt x="1958340" y="795020"/>
                        <a:pt x="1993900" y="919480"/>
                        <a:pt x="1973580" y="962660"/>
                      </a:cubicBezTo>
                      <a:cubicBezTo>
                        <a:pt x="1953260" y="1005840"/>
                        <a:pt x="1887220" y="1003300"/>
                        <a:pt x="1851660" y="1008380"/>
                      </a:cubicBezTo>
                      <a:cubicBezTo>
                        <a:pt x="1816100" y="1013460"/>
                        <a:pt x="1800860" y="955040"/>
                        <a:pt x="1760220" y="993140"/>
                      </a:cubicBezTo>
                      <a:cubicBezTo>
                        <a:pt x="1719580" y="1031240"/>
                        <a:pt x="1640840" y="1170940"/>
                        <a:pt x="1607820" y="1236980"/>
                      </a:cubicBezTo>
                      <a:cubicBezTo>
                        <a:pt x="1574800" y="1303020"/>
                        <a:pt x="1559560" y="1351280"/>
                        <a:pt x="1562100" y="1389380"/>
                      </a:cubicBezTo>
                      <a:cubicBezTo>
                        <a:pt x="1564640" y="1427480"/>
                        <a:pt x="1623060" y="1435100"/>
                        <a:pt x="1623060" y="1465580"/>
                      </a:cubicBezTo>
                      <a:cubicBezTo>
                        <a:pt x="1623060" y="1496060"/>
                        <a:pt x="1625600" y="1513840"/>
                        <a:pt x="1562100" y="1572260"/>
                      </a:cubicBezTo>
                      <a:cubicBezTo>
                        <a:pt x="1498600" y="1630680"/>
                        <a:pt x="1305560" y="1755140"/>
                        <a:pt x="1242060" y="1816100"/>
                      </a:cubicBezTo>
                      <a:cubicBezTo>
                        <a:pt x="1178560" y="1877060"/>
                        <a:pt x="1181100" y="1879600"/>
                        <a:pt x="1181100" y="1938020"/>
                      </a:cubicBezTo>
                      <a:cubicBezTo>
                        <a:pt x="1181100" y="1996440"/>
                        <a:pt x="1231900" y="2090420"/>
                        <a:pt x="1242060" y="2166620"/>
                      </a:cubicBezTo>
                      <a:cubicBezTo>
                        <a:pt x="1252220" y="2242820"/>
                        <a:pt x="1252220" y="2341880"/>
                        <a:pt x="1242060" y="2395220"/>
                      </a:cubicBezTo>
                      <a:cubicBezTo>
                        <a:pt x="1231900" y="2448560"/>
                        <a:pt x="1201420" y="2479040"/>
                        <a:pt x="1181100" y="2486660"/>
                      </a:cubicBezTo>
                      <a:cubicBezTo>
                        <a:pt x="1160780" y="2494280"/>
                        <a:pt x="1155700" y="2476500"/>
                        <a:pt x="1120140" y="2440940"/>
                      </a:cubicBezTo>
                      <a:cubicBezTo>
                        <a:pt x="1084580" y="2405380"/>
                        <a:pt x="990600" y="2324100"/>
                        <a:pt x="967740" y="2273300"/>
                      </a:cubicBezTo>
                      <a:cubicBezTo>
                        <a:pt x="944880" y="2222500"/>
                        <a:pt x="998220" y="2164080"/>
                        <a:pt x="982980" y="2136140"/>
                      </a:cubicBezTo>
                      <a:cubicBezTo>
                        <a:pt x="967740" y="2108200"/>
                        <a:pt x="914400" y="2118360"/>
                        <a:pt x="876300" y="2105660"/>
                      </a:cubicBezTo>
                      <a:cubicBezTo>
                        <a:pt x="838200" y="2092960"/>
                        <a:pt x="795020" y="2067560"/>
                        <a:pt x="754380" y="2059940"/>
                      </a:cubicBezTo>
                      <a:cubicBezTo>
                        <a:pt x="713740" y="2052320"/>
                        <a:pt x="650240" y="2044700"/>
                        <a:pt x="632460" y="2059940"/>
                      </a:cubicBezTo>
                      <a:cubicBezTo>
                        <a:pt x="614680" y="2075180"/>
                        <a:pt x="650240" y="2131060"/>
                        <a:pt x="647700" y="2151380"/>
                      </a:cubicBezTo>
                      <a:cubicBezTo>
                        <a:pt x="645160" y="2171700"/>
                        <a:pt x="657860" y="2186940"/>
                        <a:pt x="617220" y="2181860"/>
                      </a:cubicBezTo>
                      <a:cubicBezTo>
                        <a:pt x="576580" y="2176780"/>
                        <a:pt x="469900" y="2133600"/>
                        <a:pt x="403860" y="2120900"/>
                      </a:cubicBezTo>
                      <a:cubicBezTo>
                        <a:pt x="337820" y="2108200"/>
                        <a:pt x="281940" y="2085340"/>
                        <a:pt x="220980" y="2105660"/>
                      </a:cubicBezTo>
                      <a:cubicBezTo>
                        <a:pt x="160020" y="2125980"/>
                        <a:pt x="73660" y="2189480"/>
                        <a:pt x="38100" y="2242820"/>
                      </a:cubicBezTo>
                      <a:cubicBezTo>
                        <a:pt x="2540" y="2296160"/>
                        <a:pt x="10160" y="2324100"/>
                        <a:pt x="7620" y="2425700"/>
                      </a:cubicBezTo>
                      <a:cubicBezTo>
                        <a:pt x="5080" y="2527300"/>
                        <a:pt x="0" y="2753360"/>
                        <a:pt x="22860" y="2852420"/>
                      </a:cubicBezTo>
                      <a:cubicBezTo>
                        <a:pt x="45720" y="2951480"/>
                        <a:pt x="93980" y="2989580"/>
                        <a:pt x="144780" y="3020060"/>
                      </a:cubicBezTo>
                      <a:cubicBezTo>
                        <a:pt x="195580" y="3050540"/>
                        <a:pt x="274320" y="3063240"/>
                        <a:pt x="327660" y="3035300"/>
                      </a:cubicBezTo>
                      <a:cubicBezTo>
                        <a:pt x="381000" y="3007360"/>
                        <a:pt x="401320" y="2885440"/>
                        <a:pt x="464820" y="2852420"/>
                      </a:cubicBezTo>
                      <a:cubicBezTo>
                        <a:pt x="528320" y="2819400"/>
                        <a:pt x="668020" y="2794000"/>
                        <a:pt x="708660" y="2837180"/>
                      </a:cubicBezTo>
                      <a:cubicBezTo>
                        <a:pt x="749300" y="2880360"/>
                        <a:pt x="706120" y="3040380"/>
                        <a:pt x="708660" y="3111500"/>
                      </a:cubicBezTo>
                      <a:cubicBezTo>
                        <a:pt x="711200" y="3182620"/>
                        <a:pt x="673100" y="3228340"/>
                        <a:pt x="723900" y="3263900"/>
                      </a:cubicBezTo>
                      <a:cubicBezTo>
                        <a:pt x="774700" y="3299460"/>
                        <a:pt x="977900" y="3335020"/>
                        <a:pt x="1013460" y="332486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Rectangle 12"/>
              <p:cNvSpPr/>
              <p:nvPr/>
            </p:nvSpPr>
            <p:spPr>
              <a:xfrm>
                <a:off x="8534400" y="783336"/>
                <a:ext cx="381000" cy="114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Freeform 48"/>
            <p:cNvSpPr/>
            <p:nvPr/>
          </p:nvSpPr>
          <p:spPr>
            <a:xfrm>
              <a:off x="4767580" y="3050540"/>
              <a:ext cx="1821180" cy="2402840"/>
            </a:xfrm>
            <a:custGeom>
              <a:avLst/>
              <a:gdLst>
                <a:gd name="connsiteX0" fmla="*/ 474980 w 1821180"/>
                <a:gd name="connsiteY0" fmla="*/ 1948180 h 2402840"/>
                <a:gd name="connsiteX1" fmla="*/ 520700 w 1821180"/>
                <a:gd name="connsiteY1" fmla="*/ 1902460 h 2402840"/>
                <a:gd name="connsiteX2" fmla="*/ 627380 w 1821180"/>
                <a:gd name="connsiteY2" fmla="*/ 1734820 h 2402840"/>
                <a:gd name="connsiteX3" fmla="*/ 490220 w 1821180"/>
                <a:gd name="connsiteY3" fmla="*/ 1292860 h 2402840"/>
                <a:gd name="connsiteX4" fmla="*/ 231140 w 1821180"/>
                <a:gd name="connsiteY4" fmla="*/ 728980 h 2402840"/>
                <a:gd name="connsiteX5" fmla="*/ 48260 w 1821180"/>
                <a:gd name="connsiteY5" fmla="*/ 180340 h 2402840"/>
                <a:gd name="connsiteX6" fmla="*/ 520700 w 1821180"/>
                <a:gd name="connsiteY6" fmla="*/ 12700 h 2402840"/>
                <a:gd name="connsiteX7" fmla="*/ 840740 w 1821180"/>
                <a:gd name="connsiteY7" fmla="*/ 256540 h 2402840"/>
                <a:gd name="connsiteX8" fmla="*/ 1176020 w 1821180"/>
                <a:gd name="connsiteY8" fmla="*/ 622300 h 2402840"/>
                <a:gd name="connsiteX9" fmla="*/ 1465580 w 1821180"/>
                <a:gd name="connsiteY9" fmla="*/ 805180 h 2402840"/>
                <a:gd name="connsiteX10" fmla="*/ 1633220 w 1821180"/>
                <a:gd name="connsiteY10" fmla="*/ 1094740 h 2402840"/>
                <a:gd name="connsiteX11" fmla="*/ 1800860 w 1821180"/>
                <a:gd name="connsiteY11" fmla="*/ 1262380 h 2402840"/>
                <a:gd name="connsiteX12" fmla="*/ 1511300 w 1821180"/>
                <a:gd name="connsiteY12" fmla="*/ 1536700 h 2402840"/>
                <a:gd name="connsiteX13" fmla="*/ 1236980 w 1821180"/>
                <a:gd name="connsiteY13" fmla="*/ 1795780 h 2402840"/>
                <a:gd name="connsiteX14" fmla="*/ 1084580 w 1821180"/>
                <a:gd name="connsiteY14" fmla="*/ 2009140 h 2402840"/>
                <a:gd name="connsiteX15" fmla="*/ 947420 w 1821180"/>
                <a:gd name="connsiteY15" fmla="*/ 2192020 h 2402840"/>
                <a:gd name="connsiteX16" fmla="*/ 840740 w 1821180"/>
                <a:gd name="connsiteY16" fmla="*/ 2344420 h 2402840"/>
                <a:gd name="connsiteX17" fmla="*/ 703580 w 1821180"/>
                <a:gd name="connsiteY17" fmla="*/ 2344420 h 2402840"/>
                <a:gd name="connsiteX18" fmla="*/ 429260 w 1821180"/>
                <a:gd name="connsiteY18" fmla="*/ 1993900 h 2402840"/>
                <a:gd name="connsiteX19" fmla="*/ 474980 w 1821180"/>
                <a:gd name="connsiteY19" fmla="*/ 1948180 h 240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1180" h="2402840">
                  <a:moveTo>
                    <a:pt x="474980" y="1948180"/>
                  </a:moveTo>
                  <a:cubicBezTo>
                    <a:pt x="490220" y="1932940"/>
                    <a:pt x="495300" y="1938020"/>
                    <a:pt x="520700" y="1902460"/>
                  </a:cubicBezTo>
                  <a:cubicBezTo>
                    <a:pt x="546100" y="1866900"/>
                    <a:pt x="632460" y="1836420"/>
                    <a:pt x="627380" y="1734820"/>
                  </a:cubicBezTo>
                  <a:cubicBezTo>
                    <a:pt x="622300" y="1633220"/>
                    <a:pt x="556260" y="1460500"/>
                    <a:pt x="490220" y="1292860"/>
                  </a:cubicBezTo>
                  <a:cubicBezTo>
                    <a:pt x="424180" y="1125220"/>
                    <a:pt x="304800" y="914400"/>
                    <a:pt x="231140" y="728980"/>
                  </a:cubicBezTo>
                  <a:cubicBezTo>
                    <a:pt x="157480" y="543560"/>
                    <a:pt x="0" y="299720"/>
                    <a:pt x="48260" y="180340"/>
                  </a:cubicBezTo>
                  <a:cubicBezTo>
                    <a:pt x="96520" y="60960"/>
                    <a:pt x="388620" y="0"/>
                    <a:pt x="520700" y="12700"/>
                  </a:cubicBezTo>
                  <a:cubicBezTo>
                    <a:pt x="652780" y="25400"/>
                    <a:pt x="731520" y="154940"/>
                    <a:pt x="840740" y="256540"/>
                  </a:cubicBezTo>
                  <a:cubicBezTo>
                    <a:pt x="949960" y="358140"/>
                    <a:pt x="1071880" y="530860"/>
                    <a:pt x="1176020" y="622300"/>
                  </a:cubicBezTo>
                  <a:cubicBezTo>
                    <a:pt x="1280160" y="713740"/>
                    <a:pt x="1389380" y="726440"/>
                    <a:pt x="1465580" y="805180"/>
                  </a:cubicBezTo>
                  <a:cubicBezTo>
                    <a:pt x="1541780" y="883920"/>
                    <a:pt x="1577340" y="1018540"/>
                    <a:pt x="1633220" y="1094740"/>
                  </a:cubicBezTo>
                  <a:cubicBezTo>
                    <a:pt x="1689100" y="1170940"/>
                    <a:pt x="1821180" y="1188720"/>
                    <a:pt x="1800860" y="1262380"/>
                  </a:cubicBezTo>
                  <a:cubicBezTo>
                    <a:pt x="1780540" y="1336040"/>
                    <a:pt x="1511300" y="1536700"/>
                    <a:pt x="1511300" y="1536700"/>
                  </a:cubicBezTo>
                  <a:cubicBezTo>
                    <a:pt x="1417320" y="1625600"/>
                    <a:pt x="1308100" y="1717040"/>
                    <a:pt x="1236980" y="1795780"/>
                  </a:cubicBezTo>
                  <a:cubicBezTo>
                    <a:pt x="1165860" y="1874520"/>
                    <a:pt x="1132840" y="1943100"/>
                    <a:pt x="1084580" y="2009140"/>
                  </a:cubicBezTo>
                  <a:cubicBezTo>
                    <a:pt x="1036320" y="2075180"/>
                    <a:pt x="988060" y="2136140"/>
                    <a:pt x="947420" y="2192020"/>
                  </a:cubicBezTo>
                  <a:cubicBezTo>
                    <a:pt x="906780" y="2247900"/>
                    <a:pt x="881380" y="2319020"/>
                    <a:pt x="840740" y="2344420"/>
                  </a:cubicBezTo>
                  <a:cubicBezTo>
                    <a:pt x="800100" y="2369820"/>
                    <a:pt x="772160" y="2402840"/>
                    <a:pt x="703580" y="2344420"/>
                  </a:cubicBezTo>
                  <a:cubicBezTo>
                    <a:pt x="635000" y="2286000"/>
                    <a:pt x="469900" y="2059940"/>
                    <a:pt x="429260" y="1993900"/>
                  </a:cubicBezTo>
                  <a:cubicBezTo>
                    <a:pt x="388620" y="1927860"/>
                    <a:pt x="459740" y="1963420"/>
                    <a:pt x="474980" y="194818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010660" y="3291840"/>
              <a:ext cx="1689100" cy="2672080"/>
            </a:xfrm>
            <a:custGeom>
              <a:avLst/>
              <a:gdLst>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85140 w 1689100"/>
                <a:gd name="connsiteY25" fmla="*/ 1920240 h 2814320"/>
                <a:gd name="connsiteX26" fmla="*/ 485140 w 1689100"/>
                <a:gd name="connsiteY26" fmla="*/ 178308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85140 w 1689100"/>
                <a:gd name="connsiteY26" fmla="*/ 178308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47980 w 1689100"/>
                <a:gd name="connsiteY22" fmla="*/ 237744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08940 w 1689100"/>
                <a:gd name="connsiteY26" fmla="*/ 173736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4320"/>
                <a:gd name="connsiteX1" fmla="*/ 287020 w 1689100"/>
                <a:gd name="connsiteY1" fmla="*/ 106680 h 2814320"/>
                <a:gd name="connsiteX2" fmla="*/ 515620 w 1689100"/>
                <a:gd name="connsiteY2" fmla="*/ 670560 h 2814320"/>
                <a:gd name="connsiteX3" fmla="*/ 683260 w 1689100"/>
                <a:gd name="connsiteY3" fmla="*/ 1021080 h 2814320"/>
                <a:gd name="connsiteX4" fmla="*/ 698500 w 1689100"/>
                <a:gd name="connsiteY4" fmla="*/ 1280160 h 2814320"/>
                <a:gd name="connsiteX5" fmla="*/ 1064260 w 1689100"/>
                <a:gd name="connsiteY5" fmla="*/ 1645920 h 2814320"/>
                <a:gd name="connsiteX6" fmla="*/ 1323340 w 1689100"/>
                <a:gd name="connsiteY6" fmla="*/ 1981200 h 2814320"/>
                <a:gd name="connsiteX7" fmla="*/ 1643380 w 1689100"/>
                <a:gd name="connsiteY7" fmla="*/ 2301240 h 2814320"/>
                <a:gd name="connsiteX8" fmla="*/ 1597660 w 1689100"/>
                <a:gd name="connsiteY8" fmla="*/ 2423160 h 2814320"/>
                <a:gd name="connsiteX9" fmla="*/ 1658620 w 1689100"/>
                <a:gd name="connsiteY9" fmla="*/ 2514600 h 2814320"/>
                <a:gd name="connsiteX10" fmla="*/ 1658620 w 1689100"/>
                <a:gd name="connsiteY10" fmla="*/ 2606040 h 2814320"/>
                <a:gd name="connsiteX11" fmla="*/ 1490980 w 1689100"/>
                <a:gd name="connsiteY11" fmla="*/ 2636520 h 2814320"/>
                <a:gd name="connsiteX12" fmla="*/ 1399540 w 1689100"/>
                <a:gd name="connsiteY12" fmla="*/ 2667000 h 2814320"/>
                <a:gd name="connsiteX13" fmla="*/ 1033780 w 1689100"/>
                <a:gd name="connsiteY13" fmla="*/ 2667000 h 2814320"/>
                <a:gd name="connsiteX14" fmla="*/ 896620 w 1689100"/>
                <a:gd name="connsiteY14" fmla="*/ 2651760 h 2814320"/>
                <a:gd name="connsiteX15" fmla="*/ 805180 w 1689100"/>
                <a:gd name="connsiteY15" fmla="*/ 2575560 h 2814320"/>
                <a:gd name="connsiteX16" fmla="*/ 683260 w 1689100"/>
                <a:gd name="connsiteY16" fmla="*/ 2392680 h 2814320"/>
                <a:gd name="connsiteX17" fmla="*/ 591820 w 1689100"/>
                <a:gd name="connsiteY17" fmla="*/ 2407920 h 2814320"/>
                <a:gd name="connsiteX18" fmla="*/ 728980 w 1689100"/>
                <a:gd name="connsiteY18" fmla="*/ 2697480 h 2814320"/>
                <a:gd name="connsiteX19" fmla="*/ 728980 w 1689100"/>
                <a:gd name="connsiteY19" fmla="*/ 2804160 h 2814320"/>
                <a:gd name="connsiteX20" fmla="*/ 591820 w 1689100"/>
                <a:gd name="connsiteY20" fmla="*/ 2758440 h 2814320"/>
                <a:gd name="connsiteX21" fmla="*/ 454660 w 1689100"/>
                <a:gd name="connsiteY21" fmla="*/ 2484120 h 2814320"/>
                <a:gd name="connsiteX22" fmla="*/ 332740 w 1689100"/>
                <a:gd name="connsiteY22" fmla="*/ 2423160 h 2814320"/>
                <a:gd name="connsiteX23" fmla="*/ 347980 w 1689100"/>
                <a:gd name="connsiteY23" fmla="*/ 2133600 h 2814320"/>
                <a:gd name="connsiteX24" fmla="*/ 317500 w 1689100"/>
                <a:gd name="connsiteY24" fmla="*/ 2042160 h 2814320"/>
                <a:gd name="connsiteX25" fmla="*/ 408940 w 1689100"/>
                <a:gd name="connsiteY25" fmla="*/ 1889760 h 2814320"/>
                <a:gd name="connsiteX26" fmla="*/ 408940 w 1689100"/>
                <a:gd name="connsiteY26" fmla="*/ 1737360 h 2814320"/>
                <a:gd name="connsiteX27" fmla="*/ 271780 w 1689100"/>
                <a:gd name="connsiteY27" fmla="*/ 1478280 h 2814320"/>
                <a:gd name="connsiteX28" fmla="*/ 43180 w 1689100"/>
                <a:gd name="connsiteY28" fmla="*/ 1341120 h 2814320"/>
                <a:gd name="connsiteX29" fmla="*/ 12700 w 1689100"/>
                <a:gd name="connsiteY29" fmla="*/ 1082040 h 2814320"/>
                <a:gd name="connsiteX30" fmla="*/ 58420 w 1689100"/>
                <a:gd name="connsiteY30" fmla="*/ 807720 h 2814320"/>
                <a:gd name="connsiteX31" fmla="*/ 119380 w 1689100"/>
                <a:gd name="connsiteY31" fmla="*/ 457200 h 2814320"/>
                <a:gd name="connsiteX32" fmla="*/ 134620 w 1689100"/>
                <a:gd name="connsiteY32" fmla="*/ 213360 h 2814320"/>
                <a:gd name="connsiteX33" fmla="*/ 149860 w 1689100"/>
                <a:gd name="connsiteY33" fmla="*/ 30480 h 2814320"/>
                <a:gd name="connsiteX0" fmla="*/ 149860 w 1689100"/>
                <a:gd name="connsiteY0" fmla="*/ 30480 h 2811780"/>
                <a:gd name="connsiteX1" fmla="*/ 287020 w 1689100"/>
                <a:gd name="connsiteY1" fmla="*/ 106680 h 2811780"/>
                <a:gd name="connsiteX2" fmla="*/ 515620 w 1689100"/>
                <a:gd name="connsiteY2" fmla="*/ 670560 h 2811780"/>
                <a:gd name="connsiteX3" fmla="*/ 683260 w 1689100"/>
                <a:gd name="connsiteY3" fmla="*/ 1021080 h 2811780"/>
                <a:gd name="connsiteX4" fmla="*/ 698500 w 1689100"/>
                <a:gd name="connsiteY4" fmla="*/ 1280160 h 2811780"/>
                <a:gd name="connsiteX5" fmla="*/ 1064260 w 1689100"/>
                <a:gd name="connsiteY5" fmla="*/ 1645920 h 2811780"/>
                <a:gd name="connsiteX6" fmla="*/ 1323340 w 1689100"/>
                <a:gd name="connsiteY6" fmla="*/ 1981200 h 2811780"/>
                <a:gd name="connsiteX7" fmla="*/ 1643380 w 1689100"/>
                <a:gd name="connsiteY7" fmla="*/ 2301240 h 2811780"/>
                <a:gd name="connsiteX8" fmla="*/ 1597660 w 1689100"/>
                <a:gd name="connsiteY8" fmla="*/ 2423160 h 2811780"/>
                <a:gd name="connsiteX9" fmla="*/ 1658620 w 1689100"/>
                <a:gd name="connsiteY9" fmla="*/ 2514600 h 2811780"/>
                <a:gd name="connsiteX10" fmla="*/ 1658620 w 1689100"/>
                <a:gd name="connsiteY10" fmla="*/ 2606040 h 2811780"/>
                <a:gd name="connsiteX11" fmla="*/ 1490980 w 1689100"/>
                <a:gd name="connsiteY11" fmla="*/ 2636520 h 2811780"/>
                <a:gd name="connsiteX12" fmla="*/ 1399540 w 1689100"/>
                <a:gd name="connsiteY12" fmla="*/ 2667000 h 2811780"/>
                <a:gd name="connsiteX13" fmla="*/ 1033780 w 1689100"/>
                <a:gd name="connsiteY13" fmla="*/ 2667000 h 2811780"/>
                <a:gd name="connsiteX14" fmla="*/ 896620 w 1689100"/>
                <a:gd name="connsiteY14" fmla="*/ 2651760 h 2811780"/>
                <a:gd name="connsiteX15" fmla="*/ 805180 w 1689100"/>
                <a:gd name="connsiteY15" fmla="*/ 2575560 h 2811780"/>
                <a:gd name="connsiteX16" fmla="*/ 683260 w 1689100"/>
                <a:gd name="connsiteY16" fmla="*/ 2392680 h 2811780"/>
                <a:gd name="connsiteX17" fmla="*/ 591820 w 1689100"/>
                <a:gd name="connsiteY17" fmla="*/ 2407920 h 2811780"/>
                <a:gd name="connsiteX18" fmla="*/ 713740 w 1689100"/>
                <a:gd name="connsiteY18" fmla="*/ 2727960 h 2811780"/>
                <a:gd name="connsiteX19" fmla="*/ 728980 w 1689100"/>
                <a:gd name="connsiteY19" fmla="*/ 2804160 h 2811780"/>
                <a:gd name="connsiteX20" fmla="*/ 591820 w 1689100"/>
                <a:gd name="connsiteY20" fmla="*/ 2758440 h 2811780"/>
                <a:gd name="connsiteX21" fmla="*/ 454660 w 1689100"/>
                <a:gd name="connsiteY21" fmla="*/ 2484120 h 2811780"/>
                <a:gd name="connsiteX22" fmla="*/ 332740 w 1689100"/>
                <a:gd name="connsiteY22" fmla="*/ 2423160 h 2811780"/>
                <a:gd name="connsiteX23" fmla="*/ 347980 w 1689100"/>
                <a:gd name="connsiteY23" fmla="*/ 2133600 h 2811780"/>
                <a:gd name="connsiteX24" fmla="*/ 317500 w 1689100"/>
                <a:gd name="connsiteY24" fmla="*/ 2042160 h 2811780"/>
                <a:gd name="connsiteX25" fmla="*/ 408940 w 1689100"/>
                <a:gd name="connsiteY25" fmla="*/ 1889760 h 2811780"/>
                <a:gd name="connsiteX26" fmla="*/ 408940 w 1689100"/>
                <a:gd name="connsiteY26" fmla="*/ 1737360 h 2811780"/>
                <a:gd name="connsiteX27" fmla="*/ 271780 w 1689100"/>
                <a:gd name="connsiteY27" fmla="*/ 1478280 h 2811780"/>
                <a:gd name="connsiteX28" fmla="*/ 43180 w 1689100"/>
                <a:gd name="connsiteY28" fmla="*/ 1341120 h 2811780"/>
                <a:gd name="connsiteX29" fmla="*/ 12700 w 1689100"/>
                <a:gd name="connsiteY29" fmla="*/ 1082040 h 2811780"/>
                <a:gd name="connsiteX30" fmla="*/ 58420 w 1689100"/>
                <a:gd name="connsiteY30" fmla="*/ 807720 h 2811780"/>
                <a:gd name="connsiteX31" fmla="*/ 119380 w 1689100"/>
                <a:gd name="connsiteY31" fmla="*/ 457200 h 2811780"/>
                <a:gd name="connsiteX32" fmla="*/ 134620 w 1689100"/>
                <a:gd name="connsiteY32" fmla="*/ 213360 h 2811780"/>
                <a:gd name="connsiteX33" fmla="*/ 149860 w 1689100"/>
                <a:gd name="connsiteY33" fmla="*/ 30480 h 2811780"/>
                <a:gd name="connsiteX0" fmla="*/ 149860 w 1689100"/>
                <a:gd name="connsiteY0" fmla="*/ 30480 h 2862580"/>
                <a:gd name="connsiteX1" fmla="*/ 287020 w 1689100"/>
                <a:gd name="connsiteY1" fmla="*/ 106680 h 2862580"/>
                <a:gd name="connsiteX2" fmla="*/ 515620 w 1689100"/>
                <a:gd name="connsiteY2" fmla="*/ 670560 h 2862580"/>
                <a:gd name="connsiteX3" fmla="*/ 683260 w 1689100"/>
                <a:gd name="connsiteY3" fmla="*/ 1021080 h 2862580"/>
                <a:gd name="connsiteX4" fmla="*/ 698500 w 1689100"/>
                <a:gd name="connsiteY4" fmla="*/ 1280160 h 2862580"/>
                <a:gd name="connsiteX5" fmla="*/ 1064260 w 1689100"/>
                <a:gd name="connsiteY5" fmla="*/ 1645920 h 2862580"/>
                <a:gd name="connsiteX6" fmla="*/ 1323340 w 1689100"/>
                <a:gd name="connsiteY6" fmla="*/ 1981200 h 2862580"/>
                <a:gd name="connsiteX7" fmla="*/ 1643380 w 1689100"/>
                <a:gd name="connsiteY7" fmla="*/ 2301240 h 2862580"/>
                <a:gd name="connsiteX8" fmla="*/ 1597660 w 1689100"/>
                <a:gd name="connsiteY8" fmla="*/ 2423160 h 2862580"/>
                <a:gd name="connsiteX9" fmla="*/ 1658620 w 1689100"/>
                <a:gd name="connsiteY9" fmla="*/ 2514600 h 2862580"/>
                <a:gd name="connsiteX10" fmla="*/ 1658620 w 1689100"/>
                <a:gd name="connsiteY10" fmla="*/ 2606040 h 2862580"/>
                <a:gd name="connsiteX11" fmla="*/ 1490980 w 1689100"/>
                <a:gd name="connsiteY11" fmla="*/ 2636520 h 2862580"/>
                <a:gd name="connsiteX12" fmla="*/ 1399540 w 1689100"/>
                <a:gd name="connsiteY12" fmla="*/ 2667000 h 2862580"/>
                <a:gd name="connsiteX13" fmla="*/ 1033780 w 1689100"/>
                <a:gd name="connsiteY13" fmla="*/ 2667000 h 2862580"/>
                <a:gd name="connsiteX14" fmla="*/ 896620 w 1689100"/>
                <a:gd name="connsiteY14" fmla="*/ 2651760 h 2862580"/>
                <a:gd name="connsiteX15" fmla="*/ 805180 w 1689100"/>
                <a:gd name="connsiteY15" fmla="*/ 2575560 h 2862580"/>
                <a:gd name="connsiteX16" fmla="*/ 683260 w 1689100"/>
                <a:gd name="connsiteY16" fmla="*/ 2392680 h 2862580"/>
                <a:gd name="connsiteX17" fmla="*/ 591820 w 1689100"/>
                <a:gd name="connsiteY17" fmla="*/ 2407920 h 2862580"/>
                <a:gd name="connsiteX18" fmla="*/ 728980 w 1689100"/>
                <a:gd name="connsiteY18" fmla="*/ 2804160 h 2862580"/>
                <a:gd name="connsiteX19" fmla="*/ 591820 w 1689100"/>
                <a:gd name="connsiteY19" fmla="*/ 2758440 h 2862580"/>
                <a:gd name="connsiteX20" fmla="*/ 454660 w 1689100"/>
                <a:gd name="connsiteY20" fmla="*/ 2484120 h 2862580"/>
                <a:gd name="connsiteX21" fmla="*/ 332740 w 1689100"/>
                <a:gd name="connsiteY21" fmla="*/ 2423160 h 2862580"/>
                <a:gd name="connsiteX22" fmla="*/ 347980 w 1689100"/>
                <a:gd name="connsiteY22" fmla="*/ 2133600 h 2862580"/>
                <a:gd name="connsiteX23" fmla="*/ 317500 w 1689100"/>
                <a:gd name="connsiteY23" fmla="*/ 2042160 h 2862580"/>
                <a:gd name="connsiteX24" fmla="*/ 408940 w 1689100"/>
                <a:gd name="connsiteY24" fmla="*/ 1889760 h 2862580"/>
                <a:gd name="connsiteX25" fmla="*/ 408940 w 1689100"/>
                <a:gd name="connsiteY25" fmla="*/ 1737360 h 2862580"/>
                <a:gd name="connsiteX26" fmla="*/ 271780 w 1689100"/>
                <a:gd name="connsiteY26" fmla="*/ 1478280 h 2862580"/>
                <a:gd name="connsiteX27" fmla="*/ 43180 w 1689100"/>
                <a:gd name="connsiteY27" fmla="*/ 1341120 h 2862580"/>
                <a:gd name="connsiteX28" fmla="*/ 12700 w 1689100"/>
                <a:gd name="connsiteY28" fmla="*/ 1082040 h 2862580"/>
                <a:gd name="connsiteX29" fmla="*/ 58420 w 1689100"/>
                <a:gd name="connsiteY29" fmla="*/ 807720 h 2862580"/>
                <a:gd name="connsiteX30" fmla="*/ 119380 w 1689100"/>
                <a:gd name="connsiteY30" fmla="*/ 457200 h 2862580"/>
                <a:gd name="connsiteX31" fmla="*/ 134620 w 1689100"/>
                <a:gd name="connsiteY31" fmla="*/ 213360 h 2862580"/>
                <a:gd name="connsiteX32" fmla="*/ 149860 w 1689100"/>
                <a:gd name="connsiteY32" fmla="*/ 30480 h 2862580"/>
                <a:gd name="connsiteX0" fmla="*/ 149860 w 1689100"/>
                <a:gd name="connsiteY0" fmla="*/ 30480 h 2771140"/>
                <a:gd name="connsiteX1" fmla="*/ 287020 w 1689100"/>
                <a:gd name="connsiteY1" fmla="*/ 106680 h 2771140"/>
                <a:gd name="connsiteX2" fmla="*/ 515620 w 1689100"/>
                <a:gd name="connsiteY2" fmla="*/ 670560 h 2771140"/>
                <a:gd name="connsiteX3" fmla="*/ 683260 w 1689100"/>
                <a:gd name="connsiteY3" fmla="*/ 1021080 h 2771140"/>
                <a:gd name="connsiteX4" fmla="*/ 698500 w 1689100"/>
                <a:gd name="connsiteY4" fmla="*/ 1280160 h 2771140"/>
                <a:gd name="connsiteX5" fmla="*/ 1064260 w 1689100"/>
                <a:gd name="connsiteY5" fmla="*/ 1645920 h 2771140"/>
                <a:gd name="connsiteX6" fmla="*/ 1323340 w 1689100"/>
                <a:gd name="connsiteY6" fmla="*/ 1981200 h 2771140"/>
                <a:gd name="connsiteX7" fmla="*/ 1643380 w 1689100"/>
                <a:gd name="connsiteY7" fmla="*/ 2301240 h 2771140"/>
                <a:gd name="connsiteX8" fmla="*/ 1597660 w 1689100"/>
                <a:gd name="connsiteY8" fmla="*/ 2423160 h 2771140"/>
                <a:gd name="connsiteX9" fmla="*/ 1658620 w 1689100"/>
                <a:gd name="connsiteY9" fmla="*/ 2514600 h 2771140"/>
                <a:gd name="connsiteX10" fmla="*/ 1658620 w 1689100"/>
                <a:gd name="connsiteY10" fmla="*/ 2606040 h 2771140"/>
                <a:gd name="connsiteX11" fmla="*/ 1490980 w 1689100"/>
                <a:gd name="connsiteY11" fmla="*/ 2636520 h 2771140"/>
                <a:gd name="connsiteX12" fmla="*/ 1399540 w 1689100"/>
                <a:gd name="connsiteY12" fmla="*/ 2667000 h 2771140"/>
                <a:gd name="connsiteX13" fmla="*/ 1033780 w 1689100"/>
                <a:gd name="connsiteY13" fmla="*/ 2667000 h 2771140"/>
                <a:gd name="connsiteX14" fmla="*/ 896620 w 1689100"/>
                <a:gd name="connsiteY14" fmla="*/ 2651760 h 2771140"/>
                <a:gd name="connsiteX15" fmla="*/ 805180 w 1689100"/>
                <a:gd name="connsiteY15" fmla="*/ 2575560 h 2771140"/>
                <a:gd name="connsiteX16" fmla="*/ 683260 w 1689100"/>
                <a:gd name="connsiteY16" fmla="*/ 2392680 h 2771140"/>
                <a:gd name="connsiteX17" fmla="*/ 591820 w 1689100"/>
                <a:gd name="connsiteY17" fmla="*/ 2407920 h 2771140"/>
                <a:gd name="connsiteX18" fmla="*/ 591820 w 1689100"/>
                <a:gd name="connsiteY18" fmla="*/ 2758440 h 2771140"/>
                <a:gd name="connsiteX19" fmla="*/ 454660 w 1689100"/>
                <a:gd name="connsiteY19" fmla="*/ 2484120 h 2771140"/>
                <a:gd name="connsiteX20" fmla="*/ 332740 w 1689100"/>
                <a:gd name="connsiteY20" fmla="*/ 2423160 h 2771140"/>
                <a:gd name="connsiteX21" fmla="*/ 347980 w 1689100"/>
                <a:gd name="connsiteY21" fmla="*/ 2133600 h 2771140"/>
                <a:gd name="connsiteX22" fmla="*/ 317500 w 1689100"/>
                <a:gd name="connsiteY22" fmla="*/ 2042160 h 2771140"/>
                <a:gd name="connsiteX23" fmla="*/ 408940 w 1689100"/>
                <a:gd name="connsiteY23" fmla="*/ 1889760 h 2771140"/>
                <a:gd name="connsiteX24" fmla="*/ 408940 w 1689100"/>
                <a:gd name="connsiteY24" fmla="*/ 1737360 h 2771140"/>
                <a:gd name="connsiteX25" fmla="*/ 271780 w 1689100"/>
                <a:gd name="connsiteY25" fmla="*/ 1478280 h 2771140"/>
                <a:gd name="connsiteX26" fmla="*/ 43180 w 1689100"/>
                <a:gd name="connsiteY26" fmla="*/ 1341120 h 2771140"/>
                <a:gd name="connsiteX27" fmla="*/ 12700 w 1689100"/>
                <a:gd name="connsiteY27" fmla="*/ 1082040 h 2771140"/>
                <a:gd name="connsiteX28" fmla="*/ 58420 w 1689100"/>
                <a:gd name="connsiteY28" fmla="*/ 807720 h 2771140"/>
                <a:gd name="connsiteX29" fmla="*/ 119380 w 1689100"/>
                <a:gd name="connsiteY29" fmla="*/ 457200 h 2771140"/>
                <a:gd name="connsiteX30" fmla="*/ 134620 w 1689100"/>
                <a:gd name="connsiteY30" fmla="*/ 213360 h 2771140"/>
                <a:gd name="connsiteX31" fmla="*/ 149860 w 1689100"/>
                <a:gd name="connsiteY31" fmla="*/ 30480 h 277114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54660 w 1689100"/>
                <a:gd name="connsiteY18" fmla="*/ 2484120 h 2672080"/>
                <a:gd name="connsiteX19" fmla="*/ 332740 w 1689100"/>
                <a:gd name="connsiteY19" fmla="*/ 2423160 h 2672080"/>
                <a:gd name="connsiteX20" fmla="*/ 347980 w 1689100"/>
                <a:gd name="connsiteY20" fmla="*/ 2133600 h 2672080"/>
                <a:gd name="connsiteX21" fmla="*/ 317500 w 1689100"/>
                <a:gd name="connsiteY21" fmla="*/ 2042160 h 2672080"/>
                <a:gd name="connsiteX22" fmla="*/ 408940 w 1689100"/>
                <a:gd name="connsiteY22" fmla="*/ 1889760 h 2672080"/>
                <a:gd name="connsiteX23" fmla="*/ 408940 w 1689100"/>
                <a:gd name="connsiteY23" fmla="*/ 1737360 h 2672080"/>
                <a:gd name="connsiteX24" fmla="*/ 271780 w 1689100"/>
                <a:gd name="connsiteY24" fmla="*/ 1478280 h 2672080"/>
                <a:gd name="connsiteX25" fmla="*/ 43180 w 1689100"/>
                <a:gd name="connsiteY25" fmla="*/ 1341120 h 2672080"/>
                <a:gd name="connsiteX26" fmla="*/ 12700 w 1689100"/>
                <a:gd name="connsiteY26" fmla="*/ 1082040 h 2672080"/>
                <a:gd name="connsiteX27" fmla="*/ 58420 w 1689100"/>
                <a:gd name="connsiteY27" fmla="*/ 807720 h 2672080"/>
                <a:gd name="connsiteX28" fmla="*/ 119380 w 1689100"/>
                <a:gd name="connsiteY28" fmla="*/ 457200 h 2672080"/>
                <a:gd name="connsiteX29" fmla="*/ 134620 w 1689100"/>
                <a:gd name="connsiteY29" fmla="*/ 213360 h 2672080"/>
                <a:gd name="connsiteX30" fmla="*/ 149860 w 1689100"/>
                <a:gd name="connsiteY30"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85140 w 1689100"/>
                <a:gd name="connsiteY18" fmla="*/ 2499360 h 2672080"/>
                <a:gd name="connsiteX19" fmla="*/ 332740 w 1689100"/>
                <a:gd name="connsiteY19" fmla="*/ 2423160 h 2672080"/>
                <a:gd name="connsiteX20" fmla="*/ 347980 w 1689100"/>
                <a:gd name="connsiteY20" fmla="*/ 2133600 h 2672080"/>
                <a:gd name="connsiteX21" fmla="*/ 317500 w 1689100"/>
                <a:gd name="connsiteY21" fmla="*/ 2042160 h 2672080"/>
                <a:gd name="connsiteX22" fmla="*/ 408940 w 1689100"/>
                <a:gd name="connsiteY22" fmla="*/ 1889760 h 2672080"/>
                <a:gd name="connsiteX23" fmla="*/ 408940 w 1689100"/>
                <a:gd name="connsiteY23" fmla="*/ 1737360 h 2672080"/>
                <a:gd name="connsiteX24" fmla="*/ 271780 w 1689100"/>
                <a:gd name="connsiteY24" fmla="*/ 1478280 h 2672080"/>
                <a:gd name="connsiteX25" fmla="*/ 43180 w 1689100"/>
                <a:gd name="connsiteY25" fmla="*/ 1341120 h 2672080"/>
                <a:gd name="connsiteX26" fmla="*/ 12700 w 1689100"/>
                <a:gd name="connsiteY26" fmla="*/ 1082040 h 2672080"/>
                <a:gd name="connsiteX27" fmla="*/ 58420 w 1689100"/>
                <a:gd name="connsiteY27" fmla="*/ 807720 h 2672080"/>
                <a:gd name="connsiteX28" fmla="*/ 119380 w 1689100"/>
                <a:gd name="connsiteY28" fmla="*/ 457200 h 2672080"/>
                <a:gd name="connsiteX29" fmla="*/ 134620 w 1689100"/>
                <a:gd name="connsiteY29" fmla="*/ 213360 h 2672080"/>
                <a:gd name="connsiteX30" fmla="*/ 149860 w 1689100"/>
                <a:gd name="connsiteY30"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32740 w 1689100"/>
                <a:gd name="connsiteY18" fmla="*/ 2423160 h 2672080"/>
                <a:gd name="connsiteX19" fmla="*/ 347980 w 1689100"/>
                <a:gd name="connsiteY19" fmla="*/ 2133600 h 2672080"/>
                <a:gd name="connsiteX20" fmla="*/ 317500 w 1689100"/>
                <a:gd name="connsiteY20" fmla="*/ 2042160 h 2672080"/>
                <a:gd name="connsiteX21" fmla="*/ 408940 w 1689100"/>
                <a:gd name="connsiteY21" fmla="*/ 1889760 h 2672080"/>
                <a:gd name="connsiteX22" fmla="*/ 408940 w 1689100"/>
                <a:gd name="connsiteY22" fmla="*/ 1737360 h 2672080"/>
                <a:gd name="connsiteX23" fmla="*/ 271780 w 1689100"/>
                <a:gd name="connsiteY23" fmla="*/ 1478280 h 2672080"/>
                <a:gd name="connsiteX24" fmla="*/ 43180 w 1689100"/>
                <a:gd name="connsiteY24" fmla="*/ 1341120 h 2672080"/>
                <a:gd name="connsiteX25" fmla="*/ 12700 w 1689100"/>
                <a:gd name="connsiteY25" fmla="*/ 1082040 h 2672080"/>
                <a:gd name="connsiteX26" fmla="*/ 58420 w 1689100"/>
                <a:gd name="connsiteY26" fmla="*/ 807720 h 2672080"/>
                <a:gd name="connsiteX27" fmla="*/ 119380 w 1689100"/>
                <a:gd name="connsiteY27" fmla="*/ 457200 h 2672080"/>
                <a:gd name="connsiteX28" fmla="*/ 134620 w 1689100"/>
                <a:gd name="connsiteY28" fmla="*/ 213360 h 2672080"/>
                <a:gd name="connsiteX29" fmla="*/ 149860 w 1689100"/>
                <a:gd name="connsiteY29"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47980 w 1689100"/>
                <a:gd name="connsiteY18" fmla="*/ 2133600 h 2672080"/>
                <a:gd name="connsiteX19" fmla="*/ 317500 w 1689100"/>
                <a:gd name="connsiteY19" fmla="*/ 2042160 h 2672080"/>
                <a:gd name="connsiteX20" fmla="*/ 408940 w 1689100"/>
                <a:gd name="connsiteY20" fmla="*/ 1889760 h 2672080"/>
                <a:gd name="connsiteX21" fmla="*/ 408940 w 1689100"/>
                <a:gd name="connsiteY21" fmla="*/ 1737360 h 2672080"/>
                <a:gd name="connsiteX22" fmla="*/ 271780 w 1689100"/>
                <a:gd name="connsiteY22" fmla="*/ 1478280 h 2672080"/>
                <a:gd name="connsiteX23" fmla="*/ 43180 w 1689100"/>
                <a:gd name="connsiteY23" fmla="*/ 1341120 h 2672080"/>
                <a:gd name="connsiteX24" fmla="*/ 12700 w 1689100"/>
                <a:gd name="connsiteY24" fmla="*/ 1082040 h 2672080"/>
                <a:gd name="connsiteX25" fmla="*/ 58420 w 1689100"/>
                <a:gd name="connsiteY25" fmla="*/ 807720 h 2672080"/>
                <a:gd name="connsiteX26" fmla="*/ 119380 w 1689100"/>
                <a:gd name="connsiteY26" fmla="*/ 457200 h 2672080"/>
                <a:gd name="connsiteX27" fmla="*/ 134620 w 1689100"/>
                <a:gd name="connsiteY27" fmla="*/ 213360 h 2672080"/>
                <a:gd name="connsiteX28" fmla="*/ 149860 w 1689100"/>
                <a:gd name="connsiteY28"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317500 w 1689100"/>
                <a:gd name="connsiteY18" fmla="*/ 2042160 h 2672080"/>
                <a:gd name="connsiteX19" fmla="*/ 408940 w 1689100"/>
                <a:gd name="connsiteY19" fmla="*/ 1889760 h 2672080"/>
                <a:gd name="connsiteX20" fmla="*/ 408940 w 1689100"/>
                <a:gd name="connsiteY20" fmla="*/ 1737360 h 2672080"/>
                <a:gd name="connsiteX21" fmla="*/ 271780 w 1689100"/>
                <a:gd name="connsiteY21" fmla="*/ 1478280 h 2672080"/>
                <a:gd name="connsiteX22" fmla="*/ 43180 w 1689100"/>
                <a:gd name="connsiteY22" fmla="*/ 1341120 h 2672080"/>
                <a:gd name="connsiteX23" fmla="*/ 12700 w 1689100"/>
                <a:gd name="connsiteY23" fmla="*/ 1082040 h 2672080"/>
                <a:gd name="connsiteX24" fmla="*/ 58420 w 1689100"/>
                <a:gd name="connsiteY24" fmla="*/ 807720 h 2672080"/>
                <a:gd name="connsiteX25" fmla="*/ 119380 w 1689100"/>
                <a:gd name="connsiteY25" fmla="*/ 457200 h 2672080"/>
                <a:gd name="connsiteX26" fmla="*/ 134620 w 1689100"/>
                <a:gd name="connsiteY26" fmla="*/ 213360 h 2672080"/>
                <a:gd name="connsiteX27" fmla="*/ 149860 w 1689100"/>
                <a:gd name="connsiteY27" fmla="*/ 30480 h 2672080"/>
                <a:gd name="connsiteX0" fmla="*/ 149860 w 1689100"/>
                <a:gd name="connsiteY0" fmla="*/ 30480 h 2672080"/>
                <a:gd name="connsiteX1" fmla="*/ 287020 w 1689100"/>
                <a:gd name="connsiteY1" fmla="*/ 106680 h 2672080"/>
                <a:gd name="connsiteX2" fmla="*/ 515620 w 1689100"/>
                <a:gd name="connsiteY2" fmla="*/ 670560 h 2672080"/>
                <a:gd name="connsiteX3" fmla="*/ 683260 w 1689100"/>
                <a:gd name="connsiteY3" fmla="*/ 1021080 h 2672080"/>
                <a:gd name="connsiteX4" fmla="*/ 698500 w 1689100"/>
                <a:gd name="connsiteY4" fmla="*/ 1280160 h 2672080"/>
                <a:gd name="connsiteX5" fmla="*/ 1064260 w 1689100"/>
                <a:gd name="connsiteY5" fmla="*/ 1645920 h 2672080"/>
                <a:gd name="connsiteX6" fmla="*/ 1323340 w 1689100"/>
                <a:gd name="connsiteY6" fmla="*/ 1981200 h 2672080"/>
                <a:gd name="connsiteX7" fmla="*/ 1643380 w 1689100"/>
                <a:gd name="connsiteY7" fmla="*/ 2301240 h 2672080"/>
                <a:gd name="connsiteX8" fmla="*/ 1597660 w 1689100"/>
                <a:gd name="connsiteY8" fmla="*/ 2423160 h 2672080"/>
                <a:gd name="connsiteX9" fmla="*/ 1658620 w 1689100"/>
                <a:gd name="connsiteY9" fmla="*/ 2514600 h 2672080"/>
                <a:gd name="connsiteX10" fmla="*/ 1658620 w 1689100"/>
                <a:gd name="connsiteY10" fmla="*/ 2606040 h 2672080"/>
                <a:gd name="connsiteX11" fmla="*/ 1490980 w 1689100"/>
                <a:gd name="connsiteY11" fmla="*/ 2636520 h 2672080"/>
                <a:gd name="connsiteX12" fmla="*/ 1399540 w 1689100"/>
                <a:gd name="connsiteY12" fmla="*/ 2667000 h 2672080"/>
                <a:gd name="connsiteX13" fmla="*/ 1033780 w 1689100"/>
                <a:gd name="connsiteY13" fmla="*/ 2667000 h 2672080"/>
                <a:gd name="connsiteX14" fmla="*/ 896620 w 1689100"/>
                <a:gd name="connsiteY14" fmla="*/ 2651760 h 2672080"/>
                <a:gd name="connsiteX15" fmla="*/ 805180 w 1689100"/>
                <a:gd name="connsiteY15" fmla="*/ 2575560 h 2672080"/>
                <a:gd name="connsiteX16" fmla="*/ 683260 w 1689100"/>
                <a:gd name="connsiteY16" fmla="*/ 2392680 h 2672080"/>
                <a:gd name="connsiteX17" fmla="*/ 591820 w 1689100"/>
                <a:gd name="connsiteY17" fmla="*/ 2407920 h 2672080"/>
                <a:gd name="connsiteX18" fmla="*/ 408940 w 1689100"/>
                <a:gd name="connsiteY18" fmla="*/ 1889760 h 2672080"/>
                <a:gd name="connsiteX19" fmla="*/ 408940 w 1689100"/>
                <a:gd name="connsiteY19" fmla="*/ 1737360 h 2672080"/>
                <a:gd name="connsiteX20" fmla="*/ 271780 w 1689100"/>
                <a:gd name="connsiteY20" fmla="*/ 1478280 h 2672080"/>
                <a:gd name="connsiteX21" fmla="*/ 43180 w 1689100"/>
                <a:gd name="connsiteY21" fmla="*/ 1341120 h 2672080"/>
                <a:gd name="connsiteX22" fmla="*/ 12700 w 1689100"/>
                <a:gd name="connsiteY22" fmla="*/ 1082040 h 2672080"/>
                <a:gd name="connsiteX23" fmla="*/ 58420 w 1689100"/>
                <a:gd name="connsiteY23" fmla="*/ 807720 h 2672080"/>
                <a:gd name="connsiteX24" fmla="*/ 119380 w 1689100"/>
                <a:gd name="connsiteY24" fmla="*/ 457200 h 2672080"/>
                <a:gd name="connsiteX25" fmla="*/ 134620 w 1689100"/>
                <a:gd name="connsiteY25" fmla="*/ 213360 h 2672080"/>
                <a:gd name="connsiteX26" fmla="*/ 149860 w 1689100"/>
                <a:gd name="connsiteY26" fmla="*/ 30480 h 26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9100" h="2672080">
                  <a:moveTo>
                    <a:pt x="149860" y="30480"/>
                  </a:moveTo>
                  <a:cubicBezTo>
                    <a:pt x="175260" y="12700"/>
                    <a:pt x="226060" y="0"/>
                    <a:pt x="287020" y="106680"/>
                  </a:cubicBezTo>
                  <a:cubicBezTo>
                    <a:pt x="347980" y="213360"/>
                    <a:pt x="449580" y="518160"/>
                    <a:pt x="515620" y="670560"/>
                  </a:cubicBezTo>
                  <a:cubicBezTo>
                    <a:pt x="581660" y="822960"/>
                    <a:pt x="652780" y="919480"/>
                    <a:pt x="683260" y="1021080"/>
                  </a:cubicBezTo>
                  <a:cubicBezTo>
                    <a:pt x="713740" y="1122680"/>
                    <a:pt x="635000" y="1176020"/>
                    <a:pt x="698500" y="1280160"/>
                  </a:cubicBezTo>
                  <a:cubicBezTo>
                    <a:pt x="762000" y="1384300"/>
                    <a:pt x="960120" y="1529080"/>
                    <a:pt x="1064260" y="1645920"/>
                  </a:cubicBezTo>
                  <a:cubicBezTo>
                    <a:pt x="1168400" y="1762760"/>
                    <a:pt x="1226820" y="1871980"/>
                    <a:pt x="1323340" y="1981200"/>
                  </a:cubicBezTo>
                  <a:cubicBezTo>
                    <a:pt x="1419860" y="2090420"/>
                    <a:pt x="1597660" y="2227580"/>
                    <a:pt x="1643380" y="2301240"/>
                  </a:cubicBezTo>
                  <a:cubicBezTo>
                    <a:pt x="1689100" y="2374900"/>
                    <a:pt x="1595120" y="2387600"/>
                    <a:pt x="1597660" y="2423160"/>
                  </a:cubicBezTo>
                  <a:cubicBezTo>
                    <a:pt x="1600200" y="2458720"/>
                    <a:pt x="1648460" y="2484120"/>
                    <a:pt x="1658620" y="2514600"/>
                  </a:cubicBezTo>
                  <a:cubicBezTo>
                    <a:pt x="1668780" y="2545080"/>
                    <a:pt x="1686560" y="2585720"/>
                    <a:pt x="1658620" y="2606040"/>
                  </a:cubicBezTo>
                  <a:cubicBezTo>
                    <a:pt x="1630680" y="2626360"/>
                    <a:pt x="1534160" y="2626360"/>
                    <a:pt x="1490980" y="2636520"/>
                  </a:cubicBezTo>
                  <a:cubicBezTo>
                    <a:pt x="1447800" y="2646680"/>
                    <a:pt x="1475740" y="2661920"/>
                    <a:pt x="1399540" y="2667000"/>
                  </a:cubicBezTo>
                  <a:cubicBezTo>
                    <a:pt x="1323340" y="2672080"/>
                    <a:pt x="1117600" y="2669540"/>
                    <a:pt x="1033780" y="2667000"/>
                  </a:cubicBezTo>
                  <a:cubicBezTo>
                    <a:pt x="949960" y="2664460"/>
                    <a:pt x="934720" y="2667000"/>
                    <a:pt x="896620" y="2651760"/>
                  </a:cubicBezTo>
                  <a:cubicBezTo>
                    <a:pt x="858520" y="2636520"/>
                    <a:pt x="840740" y="2618740"/>
                    <a:pt x="805180" y="2575560"/>
                  </a:cubicBezTo>
                  <a:cubicBezTo>
                    <a:pt x="769620" y="2532380"/>
                    <a:pt x="718820" y="2420620"/>
                    <a:pt x="683260" y="2392680"/>
                  </a:cubicBezTo>
                  <a:cubicBezTo>
                    <a:pt x="647700" y="2364740"/>
                    <a:pt x="637540" y="2491740"/>
                    <a:pt x="591820" y="2407920"/>
                  </a:cubicBezTo>
                  <a:cubicBezTo>
                    <a:pt x="546100" y="2324100"/>
                    <a:pt x="439420" y="2001520"/>
                    <a:pt x="408940" y="1889760"/>
                  </a:cubicBezTo>
                  <a:cubicBezTo>
                    <a:pt x="378460" y="1778000"/>
                    <a:pt x="431800" y="1805940"/>
                    <a:pt x="408940" y="1737360"/>
                  </a:cubicBezTo>
                  <a:cubicBezTo>
                    <a:pt x="386080" y="1668780"/>
                    <a:pt x="332740" y="1544320"/>
                    <a:pt x="271780" y="1478280"/>
                  </a:cubicBezTo>
                  <a:cubicBezTo>
                    <a:pt x="210820" y="1412240"/>
                    <a:pt x="86360" y="1407160"/>
                    <a:pt x="43180" y="1341120"/>
                  </a:cubicBezTo>
                  <a:cubicBezTo>
                    <a:pt x="0" y="1275080"/>
                    <a:pt x="10160" y="1170940"/>
                    <a:pt x="12700" y="1082040"/>
                  </a:cubicBezTo>
                  <a:cubicBezTo>
                    <a:pt x="15240" y="993140"/>
                    <a:pt x="40640" y="911860"/>
                    <a:pt x="58420" y="807720"/>
                  </a:cubicBezTo>
                  <a:cubicBezTo>
                    <a:pt x="76200" y="703580"/>
                    <a:pt x="106680" y="556260"/>
                    <a:pt x="119380" y="457200"/>
                  </a:cubicBezTo>
                  <a:cubicBezTo>
                    <a:pt x="132080" y="358140"/>
                    <a:pt x="129540" y="281940"/>
                    <a:pt x="134620" y="213360"/>
                  </a:cubicBezTo>
                  <a:cubicBezTo>
                    <a:pt x="139700" y="144780"/>
                    <a:pt x="124460" y="48260"/>
                    <a:pt x="149860" y="3048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66"/>
            <p:cNvGrpSpPr/>
            <p:nvPr/>
          </p:nvGrpSpPr>
          <p:grpSpPr>
            <a:xfrm>
              <a:off x="228600" y="3962400"/>
              <a:ext cx="3276600" cy="2743200"/>
              <a:chOff x="1905000" y="914400"/>
              <a:chExt cx="3276600" cy="2743200"/>
            </a:xfrm>
          </p:grpSpPr>
          <p:grpSp>
            <p:nvGrpSpPr>
              <p:cNvPr id="5" name="Group 41"/>
              <p:cNvGrpSpPr/>
              <p:nvPr/>
            </p:nvGrpSpPr>
            <p:grpSpPr>
              <a:xfrm>
                <a:off x="1905000" y="914400"/>
                <a:ext cx="3276600" cy="2743200"/>
                <a:chOff x="4510314" y="2438400"/>
                <a:chExt cx="3900715" cy="2743200"/>
              </a:xfrm>
            </p:grpSpPr>
            <p:grpSp>
              <p:nvGrpSpPr>
                <p:cNvPr id="6" name="Group 22"/>
                <p:cNvGrpSpPr/>
                <p:nvPr/>
              </p:nvGrpSpPr>
              <p:grpSpPr>
                <a:xfrm>
                  <a:off x="4510314" y="2438400"/>
                  <a:ext cx="3900715" cy="2743200"/>
                  <a:chOff x="3824514" y="4495800"/>
                  <a:chExt cx="3900715" cy="2743200"/>
                </a:xfrm>
              </p:grpSpPr>
              <p:sp>
                <p:nvSpPr>
                  <p:cNvPr id="24" name="Rectangle 23"/>
                  <p:cNvSpPr/>
                  <p:nvPr/>
                </p:nvSpPr>
                <p:spPr>
                  <a:xfrm>
                    <a:off x="3824514" y="4495800"/>
                    <a:ext cx="3900715" cy="27432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71"/>
                  <p:cNvGrpSpPr/>
                  <p:nvPr/>
                </p:nvGrpSpPr>
                <p:grpSpPr>
                  <a:xfrm>
                    <a:off x="4326679" y="4495800"/>
                    <a:ext cx="3307835" cy="990600"/>
                    <a:chOff x="4250479" y="4495800"/>
                    <a:chExt cx="3307835" cy="990600"/>
                  </a:xfrm>
                  <a:noFill/>
                </p:grpSpPr>
                <p:sp>
                  <p:nvSpPr>
                    <p:cNvPr id="28" name="TextBox 27"/>
                    <p:cNvSpPr txBox="1"/>
                    <p:nvPr/>
                  </p:nvSpPr>
                  <p:spPr>
                    <a:xfrm>
                      <a:off x="4250479" y="4495800"/>
                      <a:ext cx="3307835" cy="523220"/>
                    </a:xfrm>
                    <a:prstGeom prst="rect">
                      <a:avLst/>
                    </a:prstGeom>
                    <a:grpFill/>
                  </p:spPr>
                  <p:txBody>
                    <a:bodyPr wrap="none" rtlCol="0">
                      <a:spAutoFit/>
                    </a:bodyPr>
                    <a:lstStyle/>
                    <a:p>
                      <a:r>
                        <a:rPr lang="en-US" sz="2800" b="1" dirty="0" smtClean="0">
                          <a:solidFill>
                            <a:schemeClr val="accent1">
                              <a:lumMod val="75000"/>
                            </a:schemeClr>
                          </a:solidFill>
                        </a:rPr>
                        <a:t>Temperate Forest</a:t>
                      </a:r>
                    </a:p>
                  </p:txBody>
                </p:sp>
                <p:sp>
                  <p:nvSpPr>
                    <p:cNvPr id="29" name="TextBox 28"/>
                    <p:cNvSpPr txBox="1"/>
                    <p:nvPr/>
                  </p:nvSpPr>
                  <p:spPr>
                    <a:xfrm>
                      <a:off x="4292600" y="4963180"/>
                      <a:ext cx="2564653" cy="523220"/>
                    </a:xfrm>
                    <a:prstGeom prst="rect">
                      <a:avLst/>
                    </a:prstGeom>
                    <a:grpFill/>
                  </p:spPr>
                  <p:txBody>
                    <a:bodyPr wrap="none" rtlCol="0">
                      <a:spAutoFit/>
                    </a:bodyPr>
                    <a:lstStyle/>
                    <a:p>
                      <a:r>
                        <a:rPr lang="en-US" sz="2800" b="1" dirty="0" smtClean="0">
                          <a:solidFill>
                            <a:schemeClr val="accent1">
                              <a:lumMod val="75000"/>
                            </a:schemeClr>
                          </a:solidFill>
                        </a:rPr>
                        <a:t>Boreal Forest</a:t>
                      </a:r>
                    </a:p>
                  </p:txBody>
                </p:sp>
              </p:grpSp>
            </p:grpSp>
            <p:pic>
              <p:nvPicPr>
                <p:cNvPr id="31" name="Picture 4" descr="http://www.worldbiomes.com/pics/leg.jpg"/>
                <p:cNvPicPr>
                  <a:picLocks noChangeAspect="1" noChangeArrowheads="1"/>
                </p:cNvPicPr>
                <p:nvPr/>
              </p:nvPicPr>
              <p:blipFill>
                <a:blip r:embed="rId3" cstate="print"/>
                <a:srcRect l="-1" t="72241" r="90359" b="2902"/>
                <a:stretch>
                  <a:fillRect/>
                </a:stretch>
              </p:blipFill>
              <p:spPr bwMode="auto">
                <a:xfrm>
                  <a:off x="4601029" y="4267200"/>
                  <a:ext cx="435691" cy="845976"/>
                </a:xfrm>
                <a:prstGeom prst="rect">
                  <a:avLst/>
                </a:prstGeom>
                <a:noFill/>
              </p:spPr>
            </p:pic>
            <p:pic>
              <p:nvPicPr>
                <p:cNvPr id="38" name="Picture 2" descr="http://www.worldbiomes.com/pics/biomapf.jpg"/>
                <p:cNvPicPr preferRelativeResize="0">
                  <a:picLocks noChangeArrowheads="1"/>
                </p:cNvPicPr>
                <p:nvPr/>
              </p:nvPicPr>
              <p:blipFill>
                <a:blip r:embed="rId2" cstate="print"/>
                <a:srcRect l="19255" t="34329" r="78234" b="59701"/>
                <a:stretch>
                  <a:fillRect/>
                </a:stretch>
              </p:blipFill>
              <p:spPr bwMode="auto">
                <a:xfrm>
                  <a:off x="4694962" y="3916680"/>
                  <a:ext cx="272143" cy="320040"/>
                </a:xfrm>
                <a:prstGeom prst="rect">
                  <a:avLst/>
                </a:prstGeom>
                <a:noFill/>
              </p:spPr>
            </p:pic>
            <p:sp>
              <p:nvSpPr>
                <p:cNvPr id="39" name="TextBox 38"/>
                <p:cNvSpPr txBox="1"/>
                <p:nvPr/>
              </p:nvSpPr>
              <p:spPr>
                <a:xfrm>
                  <a:off x="5044057" y="3820180"/>
                  <a:ext cx="1962305" cy="523220"/>
                </a:xfrm>
                <a:prstGeom prst="rect">
                  <a:avLst/>
                </a:prstGeom>
                <a:noFill/>
              </p:spPr>
              <p:txBody>
                <a:bodyPr wrap="none" rtlCol="0">
                  <a:spAutoFit/>
                </a:bodyPr>
                <a:lstStyle/>
                <a:p>
                  <a:r>
                    <a:rPr lang="en-US" sz="2800" b="1" dirty="0" smtClean="0">
                      <a:solidFill>
                        <a:schemeClr val="accent1">
                          <a:lumMod val="75000"/>
                        </a:schemeClr>
                      </a:solidFill>
                    </a:rPr>
                    <a:t>Grassland</a:t>
                  </a:r>
                </a:p>
              </p:txBody>
            </p:sp>
            <p:sp>
              <p:nvSpPr>
                <p:cNvPr id="40" name="TextBox 39"/>
                <p:cNvSpPr txBox="1"/>
                <p:nvPr/>
              </p:nvSpPr>
              <p:spPr>
                <a:xfrm>
                  <a:off x="5070517" y="4267200"/>
                  <a:ext cx="1391560" cy="523220"/>
                </a:xfrm>
                <a:prstGeom prst="rect">
                  <a:avLst/>
                </a:prstGeom>
                <a:noFill/>
              </p:spPr>
              <p:txBody>
                <a:bodyPr wrap="none" rtlCol="0">
                  <a:spAutoFit/>
                </a:bodyPr>
                <a:lstStyle/>
                <a:p>
                  <a:r>
                    <a:rPr lang="en-US" sz="2800" b="1" dirty="0" smtClean="0">
                      <a:solidFill>
                        <a:schemeClr val="accent1">
                          <a:lumMod val="75000"/>
                        </a:schemeClr>
                      </a:solidFill>
                    </a:rPr>
                    <a:t>Desert</a:t>
                  </a:r>
                </a:p>
              </p:txBody>
            </p:sp>
            <p:sp>
              <p:nvSpPr>
                <p:cNvPr id="41" name="TextBox 40"/>
                <p:cNvSpPr txBox="1"/>
                <p:nvPr/>
              </p:nvSpPr>
              <p:spPr>
                <a:xfrm>
                  <a:off x="5100928" y="4658380"/>
                  <a:ext cx="1451863" cy="523220"/>
                </a:xfrm>
                <a:prstGeom prst="rect">
                  <a:avLst/>
                </a:prstGeom>
                <a:noFill/>
              </p:spPr>
              <p:txBody>
                <a:bodyPr wrap="none" rtlCol="0">
                  <a:spAutoFit/>
                </a:bodyPr>
                <a:lstStyle/>
                <a:p>
                  <a:r>
                    <a:rPr lang="en-US" sz="2800" b="1" dirty="0" smtClean="0">
                      <a:solidFill>
                        <a:schemeClr val="accent1">
                          <a:lumMod val="75000"/>
                        </a:schemeClr>
                      </a:solidFill>
                    </a:rPr>
                    <a:t>Tundra</a:t>
                  </a:r>
                </a:p>
              </p:txBody>
            </p:sp>
          </p:grpSp>
          <p:pic>
            <p:nvPicPr>
              <p:cNvPr id="63" name="Picture 4" descr="http://www.worldbiomes.com/pics/leg.jpg"/>
              <p:cNvPicPr>
                <a:picLocks noChangeAspect="1" noChangeArrowheads="1"/>
              </p:cNvPicPr>
              <p:nvPr/>
            </p:nvPicPr>
            <p:blipFill>
              <a:blip r:embed="rId3" cstate="print"/>
              <a:srcRect l="-1" t="12776" r="91323" b="51451"/>
              <a:stretch>
                <a:fillRect/>
              </a:stretch>
            </p:blipFill>
            <p:spPr bwMode="auto">
              <a:xfrm>
                <a:off x="1965960" y="990600"/>
                <a:ext cx="365760" cy="1280161"/>
              </a:xfrm>
              <a:prstGeom prst="rect">
                <a:avLst/>
              </a:prstGeom>
              <a:noFill/>
            </p:spPr>
          </p:pic>
          <p:sp>
            <p:nvSpPr>
              <p:cNvPr id="66" name="TextBox 65"/>
              <p:cNvSpPr txBox="1"/>
              <p:nvPr/>
            </p:nvSpPr>
            <p:spPr>
              <a:xfrm>
                <a:off x="2362200" y="1838980"/>
                <a:ext cx="1630703" cy="523220"/>
              </a:xfrm>
              <a:prstGeom prst="rect">
                <a:avLst/>
              </a:prstGeom>
              <a:noFill/>
            </p:spPr>
            <p:txBody>
              <a:bodyPr wrap="none" rtlCol="0">
                <a:spAutoFit/>
              </a:bodyPr>
              <a:lstStyle/>
              <a:p>
                <a:r>
                  <a:rPr lang="en-US" sz="2800" b="1" dirty="0" smtClean="0">
                    <a:solidFill>
                      <a:schemeClr val="accent1">
                        <a:lumMod val="75000"/>
                      </a:schemeClr>
                    </a:solidFill>
                  </a:rPr>
                  <a:t>Chaparral</a:t>
                </a:r>
              </a:p>
            </p:txBody>
          </p:sp>
        </p:grpSp>
        <p:grpSp>
          <p:nvGrpSpPr>
            <p:cNvPr id="8" name="Group 82"/>
            <p:cNvGrpSpPr/>
            <p:nvPr/>
          </p:nvGrpSpPr>
          <p:grpSpPr>
            <a:xfrm>
              <a:off x="210312" y="5007864"/>
              <a:ext cx="3371088" cy="1773936"/>
              <a:chOff x="210312" y="4953000"/>
              <a:chExt cx="3371088" cy="1773936"/>
            </a:xfrm>
          </p:grpSpPr>
          <p:sp>
            <p:nvSpPr>
              <p:cNvPr id="79" name="Rectangle 78"/>
              <p:cNvSpPr/>
              <p:nvPr/>
            </p:nvSpPr>
            <p:spPr>
              <a:xfrm>
                <a:off x="210312" y="4953000"/>
                <a:ext cx="3371088" cy="1773936"/>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1" name="Straight Connector 80"/>
              <p:cNvCxnSpPr/>
              <p:nvPr/>
            </p:nvCxnSpPr>
            <p:spPr>
              <a:xfrm>
                <a:off x="228600" y="4953000"/>
                <a:ext cx="3276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Freeform 72"/>
            <p:cNvSpPr/>
            <p:nvPr/>
          </p:nvSpPr>
          <p:spPr>
            <a:xfrm>
              <a:off x="500380" y="726440"/>
              <a:ext cx="7785100" cy="2354580"/>
            </a:xfrm>
            <a:custGeom>
              <a:avLst/>
              <a:gdLst>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82260 w 7785100"/>
                <a:gd name="connsiteY63" fmla="*/ 2032000 h 2354580"/>
                <a:gd name="connsiteX64" fmla="*/ 4955540 w 7785100"/>
                <a:gd name="connsiteY64" fmla="*/ 151384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55540 w 7785100"/>
                <a:gd name="connsiteY64" fmla="*/ 151384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30700 w 7785100"/>
                <a:gd name="connsiteY65" fmla="*/ 90424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00220 w 7785100"/>
                <a:gd name="connsiteY65" fmla="*/ 1026160 h 2354580"/>
                <a:gd name="connsiteX66" fmla="*/ 3218180 w 7785100"/>
                <a:gd name="connsiteY66" fmla="*/ 73660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 name="connsiteX0" fmla="*/ 1313180 w 7785100"/>
                <a:gd name="connsiteY0" fmla="*/ 1422400 h 2354580"/>
                <a:gd name="connsiteX1" fmla="*/ 1130300 w 7785100"/>
                <a:gd name="connsiteY1" fmla="*/ 1559560 h 2354580"/>
                <a:gd name="connsiteX2" fmla="*/ 1176020 w 7785100"/>
                <a:gd name="connsiteY2" fmla="*/ 1788160 h 2354580"/>
                <a:gd name="connsiteX3" fmla="*/ 596900 w 7785100"/>
                <a:gd name="connsiteY3" fmla="*/ 2230120 h 2354580"/>
                <a:gd name="connsiteX4" fmla="*/ 307340 w 7785100"/>
                <a:gd name="connsiteY4" fmla="*/ 2352040 h 2354580"/>
                <a:gd name="connsiteX5" fmla="*/ 368300 w 7785100"/>
                <a:gd name="connsiteY5" fmla="*/ 2214880 h 2354580"/>
                <a:gd name="connsiteX6" fmla="*/ 688340 w 7785100"/>
                <a:gd name="connsiteY6" fmla="*/ 1971040 h 2354580"/>
                <a:gd name="connsiteX7" fmla="*/ 383540 w 7785100"/>
                <a:gd name="connsiteY7" fmla="*/ 1696720 h 2354580"/>
                <a:gd name="connsiteX8" fmla="*/ 170180 w 7785100"/>
                <a:gd name="connsiteY8" fmla="*/ 1407160 h 2354580"/>
                <a:gd name="connsiteX9" fmla="*/ 505460 w 7785100"/>
                <a:gd name="connsiteY9" fmla="*/ 1209040 h 2354580"/>
                <a:gd name="connsiteX10" fmla="*/ 109220 w 7785100"/>
                <a:gd name="connsiteY10" fmla="*/ 1010920 h 2354580"/>
                <a:gd name="connsiteX11" fmla="*/ 48260 w 7785100"/>
                <a:gd name="connsiteY11" fmla="*/ 904240 h 2354580"/>
                <a:gd name="connsiteX12" fmla="*/ 398780 w 7785100"/>
                <a:gd name="connsiteY12" fmla="*/ 812800 h 2354580"/>
                <a:gd name="connsiteX13" fmla="*/ 170180 w 7785100"/>
                <a:gd name="connsiteY13" fmla="*/ 645160 h 2354580"/>
                <a:gd name="connsiteX14" fmla="*/ 246380 w 7785100"/>
                <a:gd name="connsiteY14" fmla="*/ 508000 h 2354580"/>
                <a:gd name="connsiteX15" fmla="*/ 642620 w 7785100"/>
                <a:gd name="connsiteY15" fmla="*/ 340360 h 2354580"/>
                <a:gd name="connsiteX16" fmla="*/ 962660 w 7785100"/>
                <a:gd name="connsiteY16" fmla="*/ 203200 h 2354580"/>
                <a:gd name="connsiteX17" fmla="*/ 1191260 w 7785100"/>
                <a:gd name="connsiteY17" fmla="*/ 370840 h 2354580"/>
                <a:gd name="connsiteX18" fmla="*/ 1816100 w 7785100"/>
                <a:gd name="connsiteY18" fmla="*/ 416560 h 2354580"/>
                <a:gd name="connsiteX19" fmla="*/ 2242820 w 7785100"/>
                <a:gd name="connsiteY19" fmla="*/ 568960 h 2354580"/>
                <a:gd name="connsiteX20" fmla="*/ 2562860 w 7785100"/>
                <a:gd name="connsiteY20" fmla="*/ 492760 h 2354580"/>
                <a:gd name="connsiteX21" fmla="*/ 2959100 w 7785100"/>
                <a:gd name="connsiteY21" fmla="*/ 447040 h 2354580"/>
                <a:gd name="connsiteX22" fmla="*/ 3462020 w 7785100"/>
                <a:gd name="connsiteY22" fmla="*/ 538480 h 2354580"/>
                <a:gd name="connsiteX23" fmla="*/ 3888740 w 7785100"/>
                <a:gd name="connsiteY23" fmla="*/ 584200 h 2354580"/>
                <a:gd name="connsiteX24" fmla="*/ 3675380 w 7785100"/>
                <a:gd name="connsiteY24" fmla="*/ 218440 h 2354580"/>
                <a:gd name="connsiteX25" fmla="*/ 3446780 w 7785100"/>
                <a:gd name="connsiteY25" fmla="*/ 218440 h 2354580"/>
                <a:gd name="connsiteX26" fmla="*/ 3279140 w 7785100"/>
                <a:gd name="connsiteY26" fmla="*/ 172720 h 2354580"/>
                <a:gd name="connsiteX27" fmla="*/ 3202940 w 7785100"/>
                <a:gd name="connsiteY27" fmla="*/ 20320 h 2354580"/>
                <a:gd name="connsiteX28" fmla="*/ 3629660 w 7785100"/>
                <a:gd name="connsiteY28" fmla="*/ 50800 h 2354580"/>
                <a:gd name="connsiteX29" fmla="*/ 6601460 w 7785100"/>
                <a:gd name="connsiteY29" fmla="*/ 66040 h 2354580"/>
                <a:gd name="connsiteX30" fmla="*/ 6769100 w 7785100"/>
                <a:gd name="connsiteY30" fmla="*/ 66040 h 2354580"/>
                <a:gd name="connsiteX31" fmla="*/ 7256780 w 7785100"/>
                <a:gd name="connsiteY31" fmla="*/ 401320 h 2354580"/>
                <a:gd name="connsiteX32" fmla="*/ 7363460 w 7785100"/>
                <a:gd name="connsiteY32" fmla="*/ 477520 h 2354580"/>
                <a:gd name="connsiteX33" fmla="*/ 7393940 w 7785100"/>
                <a:gd name="connsiteY33" fmla="*/ 675640 h 2354580"/>
                <a:gd name="connsiteX34" fmla="*/ 7729220 w 7785100"/>
                <a:gd name="connsiteY34" fmla="*/ 736600 h 2354580"/>
                <a:gd name="connsiteX35" fmla="*/ 7729220 w 7785100"/>
                <a:gd name="connsiteY35" fmla="*/ 949960 h 2354580"/>
                <a:gd name="connsiteX36" fmla="*/ 7531100 w 7785100"/>
                <a:gd name="connsiteY36" fmla="*/ 889000 h 2354580"/>
                <a:gd name="connsiteX37" fmla="*/ 7363460 w 7785100"/>
                <a:gd name="connsiteY37" fmla="*/ 934720 h 2354580"/>
                <a:gd name="connsiteX38" fmla="*/ 7531100 w 7785100"/>
                <a:gd name="connsiteY38" fmla="*/ 1193800 h 2354580"/>
                <a:gd name="connsiteX39" fmla="*/ 7500620 w 7785100"/>
                <a:gd name="connsiteY39" fmla="*/ 1407160 h 2354580"/>
                <a:gd name="connsiteX40" fmla="*/ 7180580 w 7785100"/>
                <a:gd name="connsiteY40" fmla="*/ 1270000 h 2354580"/>
                <a:gd name="connsiteX41" fmla="*/ 6891020 w 7785100"/>
                <a:gd name="connsiteY41" fmla="*/ 1148080 h 2354580"/>
                <a:gd name="connsiteX42" fmla="*/ 6555740 w 7785100"/>
                <a:gd name="connsiteY42" fmla="*/ 1026160 h 2354580"/>
                <a:gd name="connsiteX43" fmla="*/ 6830060 w 7785100"/>
                <a:gd name="connsiteY43" fmla="*/ 934720 h 2354580"/>
                <a:gd name="connsiteX44" fmla="*/ 6784340 w 7785100"/>
                <a:gd name="connsiteY44" fmla="*/ 523240 h 2354580"/>
                <a:gd name="connsiteX45" fmla="*/ 6357620 w 7785100"/>
                <a:gd name="connsiteY45" fmla="*/ 416560 h 2354580"/>
                <a:gd name="connsiteX46" fmla="*/ 6311900 w 7785100"/>
                <a:gd name="connsiteY46" fmla="*/ 599440 h 2354580"/>
                <a:gd name="connsiteX47" fmla="*/ 6174740 w 7785100"/>
                <a:gd name="connsiteY47" fmla="*/ 812800 h 2354580"/>
                <a:gd name="connsiteX48" fmla="*/ 6235700 w 7785100"/>
                <a:gd name="connsiteY48" fmla="*/ 995680 h 2354580"/>
                <a:gd name="connsiteX49" fmla="*/ 6372860 w 7785100"/>
                <a:gd name="connsiteY49" fmla="*/ 1148080 h 2354580"/>
                <a:gd name="connsiteX50" fmla="*/ 6281420 w 7785100"/>
                <a:gd name="connsiteY50" fmla="*/ 1285240 h 2354580"/>
                <a:gd name="connsiteX51" fmla="*/ 6113780 w 7785100"/>
                <a:gd name="connsiteY51" fmla="*/ 1300480 h 2354580"/>
                <a:gd name="connsiteX52" fmla="*/ 6022340 w 7785100"/>
                <a:gd name="connsiteY52" fmla="*/ 1163320 h 2354580"/>
                <a:gd name="connsiteX53" fmla="*/ 5961380 w 7785100"/>
                <a:gd name="connsiteY53" fmla="*/ 995680 h 2354580"/>
                <a:gd name="connsiteX54" fmla="*/ 5869940 w 7785100"/>
                <a:gd name="connsiteY54" fmla="*/ 1148080 h 2354580"/>
                <a:gd name="connsiteX55" fmla="*/ 5580380 w 7785100"/>
                <a:gd name="connsiteY55" fmla="*/ 1346200 h 2354580"/>
                <a:gd name="connsiteX56" fmla="*/ 5443220 w 7785100"/>
                <a:gd name="connsiteY56" fmla="*/ 1574800 h 2354580"/>
                <a:gd name="connsiteX57" fmla="*/ 5412740 w 7785100"/>
                <a:gd name="connsiteY57" fmla="*/ 1742440 h 2354580"/>
                <a:gd name="connsiteX58" fmla="*/ 5595620 w 7785100"/>
                <a:gd name="connsiteY58" fmla="*/ 1925320 h 2354580"/>
                <a:gd name="connsiteX59" fmla="*/ 5854700 w 7785100"/>
                <a:gd name="connsiteY59" fmla="*/ 2001520 h 2354580"/>
                <a:gd name="connsiteX60" fmla="*/ 5976620 w 7785100"/>
                <a:gd name="connsiteY60" fmla="*/ 2169160 h 2354580"/>
                <a:gd name="connsiteX61" fmla="*/ 6220460 w 7785100"/>
                <a:gd name="connsiteY61" fmla="*/ 2306320 h 2354580"/>
                <a:gd name="connsiteX62" fmla="*/ 5778500 w 7785100"/>
                <a:gd name="connsiteY62" fmla="*/ 2306320 h 2354580"/>
                <a:gd name="connsiteX63" fmla="*/ 5367020 w 7785100"/>
                <a:gd name="connsiteY63" fmla="*/ 2092960 h 2354580"/>
                <a:gd name="connsiteX64" fmla="*/ 4909820 w 7785100"/>
                <a:gd name="connsiteY64" fmla="*/ 1559560 h 2354580"/>
                <a:gd name="connsiteX65" fmla="*/ 4300220 w 7785100"/>
                <a:gd name="connsiteY65" fmla="*/ 1026160 h 2354580"/>
                <a:gd name="connsiteX66" fmla="*/ 3157220 w 7785100"/>
                <a:gd name="connsiteY66" fmla="*/ 797560 h 2354580"/>
                <a:gd name="connsiteX67" fmla="*/ 2303780 w 7785100"/>
                <a:gd name="connsiteY67" fmla="*/ 751840 h 2354580"/>
                <a:gd name="connsiteX68" fmla="*/ 1678940 w 7785100"/>
                <a:gd name="connsiteY68" fmla="*/ 645160 h 2354580"/>
                <a:gd name="connsiteX69" fmla="*/ 1419860 w 7785100"/>
                <a:gd name="connsiteY69" fmla="*/ 934720 h 2354580"/>
                <a:gd name="connsiteX70" fmla="*/ 1313180 w 7785100"/>
                <a:gd name="connsiteY70" fmla="*/ 1422400 h 235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785100" h="2354580">
                  <a:moveTo>
                    <a:pt x="1313180" y="1422400"/>
                  </a:moveTo>
                  <a:cubicBezTo>
                    <a:pt x="1264920" y="1526540"/>
                    <a:pt x="1153160" y="1498600"/>
                    <a:pt x="1130300" y="1559560"/>
                  </a:cubicBezTo>
                  <a:cubicBezTo>
                    <a:pt x="1107440" y="1620520"/>
                    <a:pt x="1264920" y="1676400"/>
                    <a:pt x="1176020" y="1788160"/>
                  </a:cubicBezTo>
                  <a:cubicBezTo>
                    <a:pt x="1087120" y="1899920"/>
                    <a:pt x="741680" y="2136140"/>
                    <a:pt x="596900" y="2230120"/>
                  </a:cubicBezTo>
                  <a:cubicBezTo>
                    <a:pt x="452120" y="2324100"/>
                    <a:pt x="345440" y="2354580"/>
                    <a:pt x="307340" y="2352040"/>
                  </a:cubicBezTo>
                  <a:cubicBezTo>
                    <a:pt x="269240" y="2349500"/>
                    <a:pt x="304800" y="2278380"/>
                    <a:pt x="368300" y="2214880"/>
                  </a:cubicBezTo>
                  <a:cubicBezTo>
                    <a:pt x="431800" y="2151380"/>
                    <a:pt x="685800" y="2057400"/>
                    <a:pt x="688340" y="1971040"/>
                  </a:cubicBezTo>
                  <a:cubicBezTo>
                    <a:pt x="690880" y="1884680"/>
                    <a:pt x="469900" y="1790700"/>
                    <a:pt x="383540" y="1696720"/>
                  </a:cubicBezTo>
                  <a:cubicBezTo>
                    <a:pt x="297180" y="1602740"/>
                    <a:pt x="149860" y="1488440"/>
                    <a:pt x="170180" y="1407160"/>
                  </a:cubicBezTo>
                  <a:cubicBezTo>
                    <a:pt x="190500" y="1325880"/>
                    <a:pt x="515620" y="1275080"/>
                    <a:pt x="505460" y="1209040"/>
                  </a:cubicBezTo>
                  <a:cubicBezTo>
                    <a:pt x="495300" y="1143000"/>
                    <a:pt x="185420" y="1061720"/>
                    <a:pt x="109220" y="1010920"/>
                  </a:cubicBezTo>
                  <a:cubicBezTo>
                    <a:pt x="33020" y="960120"/>
                    <a:pt x="0" y="937260"/>
                    <a:pt x="48260" y="904240"/>
                  </a:cubicBezTo>
                  <a:cubicBezTo>
                    <a:pt x="96520" y="871220"/>
                    <a:pt x="378460" y="855980"/>
                    <a:pt x="398780" y="812800"/>
                  </a:cubicBezTo>
                  <a:cubicBezTo>
                    <a:pt x="419100" y="769620"/>
                    <a:pt x="195580" y="695960"/>
                    <a:pt x="170180" y="645160"/>
                  </a:cubicBezTo>
                  <a:cubicBezTo>
                    <a:pt x="144780" y="594360"/>
                    <a:pt x="167640" y="558800"/>
                    <a:pt x="246380" y="508000"/>
                  </a:cubicBezTo>
                  <a:cubicBezTo>
                    <a:pt x="325120" y="457200"/>
                    <a:pt x="642620" y="340360"/>
                    <a:pt x="642620" y="340360"/>
                  </a:cubicBezTo>
                  <a:cubicBezTo>
                    <a:pt x="762000" y="289560"/>
                    <a:pt x="871220" y="198120"/>
                    <a:pt x="962660" y="203200"/>
                  </a:cubicBezTo>
                  <a:cubicBezTo>
                    <a:pt x="1054100" y="208280"/>
                    <a:pt x="1049020" y="335280"/>
                    <a:pt x="1191260" y="370840"/>
                  </a:cubicBezTo>
                  <a:cubicBezTo>
                    <a:pt x="1333500" y="406400"/>
                    <a:pt x="1640840" y="383540"/>
                    <a:pt x="1816100" y="416560"/>
                  </a:cubicBezTo>
                  <a:cubicBezTo>
                    <a:pt x="1991360" y="449580"/>
                    <a:pt x="2118360" y="556260"/>
                    <a:pt x="2242820" y="568960"/>
                  </a:cubicBezTo>
                  <a:cubicBezTo>
                    <a:pt x="2367280" y="581660"/>
                    <a:pt x="2443480" y="513080"/>
                    <a:pt x="2562860" y="492760"/>
                  </a:cubicBezTo>
                  <a:cubicBezTo>
                    <a:pt x="2682240" y="472440"/>
                    <a:pt x="2809240" y="439420"/>
                    <a:pt x="2959100" y="447040"/>
                  </a:cubicBezTo>
                  <a:cubicBezTo>
                    <a:pt x="3108960" y="454660"/>
                    <a:pt x="3307080" y="515620"/>
                    <a:pt x="3462020" y="538480"/>
                  </a:cubicBezTo>
                  <a:cubicBezTo>
                    <a:pt x="3616960" y="561340"/>
                    <a:pt x="3853180" y="637540"/>
                    <a:pt x="3888740" y="584200"/>
                  </a:cubicBezTo>
                  <a:cubicBezTo>
                    <a:pt x="3924300" y="530860"/>
                    <a:pt x="3749040" y="279400"/>
                    <a:pt x="3675380" y="218440"/>
                  </a:cubicBezTo>
                  <a:cubicBezTo>
                    <a:pt x="3601720" y="157480"/>
                    <a:pt x="3512820" y="226060"/>
                    <a:pt x="3446780" y="218440"/>
                  </a:cubicBezTo>
                  <a:cubicBezTo>
                    <a:pt x="3380740" y="210820"/>
                    <a:pt x="3319780" y="205740"/>
                    <a:pt x="3279140" y="172720"/>
                  </a:cubicBezTo>
                  <a:cubicBezTo>
                    <a:pt x="3238500" y="139700"/>
                    <a:pt x="3144520" y="40640"/>
                    <a:pt x="3202940" y="20320"/>
                  </a:cubicBezTo>
                  <a:cubicBezTo>
                    <a:pt x="3261360" y="0"/>
                    <a:pt x="3629660" y="50800"/>
                    <a:pt x="3629660" y="50800"/>
                  </a:cubicBezTo>
                  <a:lnTo>
                    <a:pt x="6601460" y="66040"/>
                  </a:lnTo>
                  <a:cubicBezTo>
                    <a:pt x="7124700" y="68580"/>
                    <a:pt x="6659880" y="10160"/>
                    <a:pt x="6769100" y="66040"/>
                  </a:cubicBezTo>
                  <a:cubicBezTo>
                    <a:pt x="6878320" y="121920"/>
                    <a:pt x="7157720" y="332740"/>
                    <a:pt x="7256780" y="401320"/>
                  </a:cubicBezTo>
                  <a:cubicBezTo>
                    <a:pt x="7355840" y="469900"/>
                    <a:pt x="7340600" y="431800"/>
                    <a:pt x="7363460" y="477520"/>
                  </a:cubicBezTo>
                  <a:cubicBezTo>
                    <a:pt x="7386320" y="523240"/>
                    <a:pt x="7332980" y="632460"/>
                    <a:pt x="7393940" y="675640"/>
                  </a:cubicBezTo>
                  <a:cubicBezTo>
                    <a:pt x="7454900" y="718820"/>
                    <a:pt x="7673340" y="690880"/>
                    <a:pt x="7729220" y="736600"/>
                  </a:cubicBezTo>
                  <a:cubicBezTo>
                    <a:pt x="7785100" y="782320"/>
                    <a:pt x="7762240" y="924560"/>
                    <a:pt x="7729220" y="949960"/>
                  </a:cubicBezTo>
                  <a:cubicBezTo>
                    <a:pt x="7696200" y="975360"/>
                    <a:pt x="7592060" y="891540"/>
                    <a:pt x="7531100" y="889000"/>
                  </a:cubicBezTo>
                  <a:cubicBezTo>
                    <a:pt x="7470140" y="886460"/>
                    <a:pt x="7363460" y="883920"/>
                    <a:pt x="7363460" y="934720"/>
                  </a:cubicBezTo>
                  <a:cubicBezTo>
                    <a:pt x="7363460" y="985520"/>
                    <a:pt x="7508240" y="1115060"/>
                    <a:pt x="7531100" y="1193800"/>
                  </a:cubicBezTo>
                  <a:cubicBezTo>
                    <a:pt x="7553960" y="1272540"/>
                    <a:pt x="7559040" y="1394460"/>
                    <a:pt x="7500620" y="1407160"/>
                  </a:cubicBezTo>
                  <a:cubicBezTo>
                    <a:pt x="7442200" y="1419860"/>
                    <a:pt x="7180580" y="1270000"/>
                    <a:pt x="7180580" y="1270000"/>
                  </a:cubicBezTo>
                  <a:cubicBezTo>
                    <a:pt x="7078980" y="1226820"/>
                    <a:pt x="6995160" y="1188720"/>
                    <a:pt x="6891020" y="1148080"/>
                  </a:cubicBezTo>
                  <a:cubicBezTo>
                    <a:pt x="6786880" y="1107440"/>
                    <a:pt x="6565900" y="1061720"/>
                    <a:pt x="6555740" y="1026160"/>
                  </a:cubicBezTo>
                  <a:cubicBezTo>
                    <a:pt x="6545580" y="990600"/>
                    <a:pt x="6791960" y="1018540"/>
                    <a:pt x="6830060" y="934720"/>
                  </a:cubicBezTo>
                  <a:cubicBezTo>
                    <a:pt x="6868160" y="850900"/>
                    <a:pt x="6863080" y="609600"/>
                    <a:pt x="6784340" y="523240"/>
                  </a:cubicBezTo>
                  <a:cubicBezTo>
                    <a:pt x="6705600" y="436880"/>
                    <a:pt x="6436360" y="403860"/>
                    <a:pt x="6357620" y="416560"/>
                  </a:cubicBezTo>
                  <a:cubicBezTo>
                    <a:pt x="6278880" y="429260"/>
                    <a:pt x="6342380" y="533400"/>
                    <a:pt x="6311900" y="599440"/>
                  </a:cubicBezTo>
                  <a:cubicBezTo>
                    <a:pt x="6281420" y="665480"/>
                    <a:pt x="6187440" y="746760"/>
                    <a:pt x="6174740" y="812800"/>
                  </a:cubicBezTo>
                  <a:cubicBezTo>
                    <a:pt x="6162040" y="878840"/>
                    <a:pt x="6202680" y="939800"/>
                    <a:pt x="6235700" y="995680"/>
                  </a:cubicBezTo>
                  <a:cubicBezTo>
                    <a:pt x="6268720" y="1051560"/>
                    <a:pt x="6365240" y="1099820"/>
                    <a:pt x="6372860" y="1148080"/>
                  </a:cubicBezTo>
                  <a:cubicBezTo>
                    <a:pt x="6380480" y="1196340"/>
                    <a:pt x="6324600" y="1259840"/>
                    <a:pt x="6281420" y="1285240"/>
                  </a:cubicBezTo>
                  <a:cubicBezTo>
                    <a:pt x="6238240" y="1310640"/>
                    <a:pt x="6156960" y="1320800"/>
                    <a:pt x="6113780" y="1300480"/>
                  </a:cubicBezTo>
                  <a:cubicBezTo>
                    <a:pt x="6070600" y="1280160"/>
                    <a:pt x="6047740" y="1214120"/>
                    <a:pt x="6022340" y="1163320"/>
                  </a:cubicBezTo>
                  <a:cubicBezTo>
                    <a:pt x="5996940" y="1112520"/>
                    <a:pt x="5986780" y="998220"/>
                    <a:pt x="5961380" y="995680"/>
                  </a:cubicBezTo>
                  <a:cubicBezTo>
                    <a:pt x="5935980" y="993140"/>
                    <a:pt x="5933440" y="1089660"/>
                    <a:pt x="5869940" y="1148080"/>
                  </a:cubicBezTo>
                  <a:cubicBezTo>
                    <a:pt x="5806440" y="1206500"/>
                    <a:pt x="5651500" y="1275080"/>
                    <a:pt x="5580380" y="1346200"/>
                  </a:cubicBezTo>
                  <a:cubicBezTo>
                    <a:pt x="5509260" y="1417320"/>
                    <a:pt x="5471160" y="1508760"/>
                    <a:pt x="5443220" y="1574800"/>
                  </a:cubicBezTo>
                  <a:cubicBezTo>
                    <a:pt x="5415280" y="1640840"/>
                    <a:pt x="5387340" y="1684020"/>
                    <a:pt x="5412740" y="1742440"/>
                  </a:cubicBezTo>
                  <a:cubicBezTo>
                    <a:pt x="5438140" y="1800860"/>
                    <a:pt x="5521960" y="1882140"/>
                    <a:pt x="5595620" y="1925320"/>
                  </a:cubicBezTo>
                  <a:cubicBezTo>
                    <a:pt x="5669280" y="1968500"/>
                    <a:pt x="5791200" y="1960880"/>
                    <a:pt x="5854700" y="2001520"/>
                  </a:cubicBezTo>
                  <a:cubicBezTo>
                    <a:pt x="5918200" y="2042160"/>
                    <a:pt x="5915660" y="2118360"/>
                    <a:pt x="5976620" y="2169160"/>
                  </a:cubicBezTo>
                  <a:cubicBezTo>
                    <a:pt x="6037580" y="2219960"/>
                    <a:pt x="6253480" y="2283460"/>
                    <a:pt x="6220460" y="2306320"/>
                  </a:cubicBezTo>
                  <a:cubicBezTo>
                    <a:pt x="6187440" y="2329180"/>
                    <a:pt x="5920740" y="2341880"/>
                    <a:pt x="5778500" y="2306320"/>
                  </a:cubicBezTo>
                  <a:cubicBezTo>
                    <a:pt x="5636260" y="2270760"/>
                    <a:pt x="5511800" y="2217420"/>
                    <a:pt x="5367020" y="2092960"/>
                  </a:cubicBezTo>
                  <a:cubicBezTo>
                    <a:pt x="5222240" y="1968500"/>
                    <a:pt x="5087620" y="1737360"/>
                    <a:pt x="4909820" y="1559560"/>
                  </a:cubicBezTo>
                  <a:cubicBezTo>
                    <a:pt x="4732020" y="1381760"/>
                    <a:pt x="4592320" y="1153160"/>
                    <a:pt x="4300220" y="1026160"/>
                  </a:cubicBezTo>
                  <a:cubicBezTo>
                    <a:pt x="4008120" y="899160"/>
                    <a:pt x="3489960" y="843280"/>
                    <a:pt x="3157220" y="797560"/>
                  </a:cubicBezTo>
                  <a:cubicBezTo>
                    <a:pt x="2824480" y="751840"/>
                    <a:pt x="2550160" y="777240"/>
                    <a:pt x="2303780" y="751840"/>
                  </a:cubicBezTo>
                  <a:cubicBezTo>
                    <a:pt x="2057400" y="726440"/>
                    <a:pt x="1826260" y="614680"/>
                    <a:pt x="1678940" y="645160"/>
                  </a:cubicBezTo>
                  <a:cubicBezTo>
                    <a:pt x="1531620" y="675640"/>
                    <a:pt x="1485900" y="805180"/>
                    <a:pt x="1419860" y="934720"/>
                  </a:cubicBezTo>
                  <a:cubicBezTo>
                    <a:pt x="1353820" y="1064260"/>
                    <a:pt x="1361440" y="1318260"/>
                    <a:pt x="1313180" y="142240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7000240" y="2092960"/>
              <a:ext cx="1234440" cy="924560"/>
            </a:xfrm>
            <a:custGeom>
              <a:avLst/>
              <a:gdLst>
                <a:gd name="connsiteX0" fmla="*/ 106680 w 1229360"/>
                <a:gd name="connsiteY0" fmla="*/ 789940 h 924560"/>
                <a:gd name="connsiteX1" fmla="*/ 137160 w 1229360"/>
                <a:gd name="connsiteY1" fmla="*/ 591820 h 924560"/>
                <a:gd name="connsiteX2" fmla="*/ 0 w 1229360"/>
                <a:gd name="connsiteY2" fmla="*/ 287020 h 924560"/>
                <a:gd name="connsiteX3" fmla="*/ 137160 w 1229360"/>
                <a:gd name="connsiteY3" fmla="*/ 43180 h 924560"/>
                <a:gd name="connsiteX4" fmla="*/ 289560 w 1229360"/>
                <a:gd name="connsiteY4" fmla="*/ 27940 h 924560"/>
                <a:gd name="connsiteX5" fmla="*/ 518160 w 1229360"/>
                <a:gd name="connsiteY5" fmla="*/ 165100 h 924560"/>
                <a:gd name="connsiteX6" fmla="*/ 701040 w 1229360"/>
                <a:gd name="connsiteY6" fmla="*/ 256540 h 924560"/>
                <a:gd name="connsiteX7" fmla="*/ 746760 w 1229360"/>
                <a:gd name="connsiteY7" fmla="*/ 393700 h 924560"/>
                <a:gd name="connsiteX8" fmla="*/ 883920 w 1229360"/>
                <a:gd name="connsiteY8" fmla="*/ 424180 h 924560"/>
                <a:gd name="connsiteX9" fmla="*/ 1143000 w 1229360"/>
                <a:gd name="connsiteY9" fmla="*/ 271780 h 924560"/>
                <a:gd name="connsiteX10" fmla="*/ 1203960 w 1229360"/>
                <a:gd name="connsiteY10" fmla="*/ 530860 h 924560"/>
                <a:gd name="connsiteX11" fmla="*/ 1188720 w 1229360"/>
                <a:gd name="connsiteY11" fmla="*/ 668020 h 924560"/>
                <a:gd name="connsiteX12" fmla="*/ 960120 w 1229360"/>
                <a:gd name="connsiteY12" fmla="*/ 789940 h 924560"/>
                <a:gd name="connsiteX13" fmla="*/ 533400 w 1229360"/>
                <a:gd name="connsiteY13" fmla="*/ 866140 h 924560"/>
                <a:gd name="connsiteX14" fmla="*/ 243840 w 1229360"/>
                <a:gd name="connsiteY14" fmla="*/ 911860 h 924560"/>
                <a:gd name="connsiteX15" fmla="*/ 106680 w 1229360"/>
                <a:gd name="connsiteY15" fmla="*/ 789940 h 924560"/>
                <a:gd name="connsiteX0" fmla="*/ 106680 w 1224280"/>
                <a:gd name="connsiteY0" fmla="*/ 789940 h 924560"/>
                <a:gd name="connsiteX1" fmla="*/ 137160 w 1224280"/>
                <a:gd name="connsiteY1" fmla="*/ 591820 h 924560"/>
                <a:gd name="connsiteX2" fmla="*/ 0 w 1224280"/>
                <a:gd name="connsiteY2" fmla="*/ 287020 h 924560"/>
                <a:gd name="connsiteX3" fmla="*/ 137160 w 1224280"/>
                <a:gd name="connsiteY3" fmla="*/ 43180 h 924560"/>
                <a:gd name="connsiteX4" fmla="*/ 289560 w 1224280"/>
                <a:gd name="connsiteY4" fmla="*/ 27940 h 924560"/>
                <a:gd name="connsiteX5" fmla="*/ 518160 w 1224280"/>
                <a:gd name="connsiteY5" fmla="*/ 165100 h 924560"/>
                <a:gd name="connsiteX6" fmla="*/ 701040 w 1224280"/>
                <a:gd name="connsiteY6" fmla="*/ 256540 h 924560"/>
                <a:gd name="connsiteX7" fmla="*/ 746760 w 1224280"/>
                <a:gd name="connsiteY7" fmla="*/ 393700 h 924560"/>
                <a:gd name="connsiteX8" fmla="*/ 883920 w 1224280"/>
                <a:gd name="connsiteY8" fmla="*/ 424180 h 924560"/>
                <a:gd name="connsiteX9" fmla="*/ 1143000 w 1224280"/>
                <a:gd name="connsiteY9" fmla="*/ 271780 h 924560"/>
                <a:gd name="connsiteX10" fmla="*/ 1203960 w 1224280"/>
                <a:gd name="connsiteY10" fmla="*/ 530860 h 924560"/>
                <a:gd name="connsiteX11" fmla="*/ 1188720 w 1224280"/>
                <a:gd name="connsiteY11" fmla="*/ 668020 h 924560"/>
                <a:gd name="connsiteX12" fmla="*/ 990600 w 1224280"/>
                <a:gd name="connsiteY12" fmla="*/ 881380 h 924560"/>
                <a:gd name="connsiteX13" fmla="*/ 533400 w 1224280"/>
                <a:gd name="connsiteY13" fmla="*/ 866140 h 924560"/>
                <a:gd name="connsiteX14" fmla="*/ 243840 w 1224280"/>
                <a:gd name="connsiteY14" fmla="*/ 911860 h 924560"/>
                <a:gd name="connsiteX15" fmla="*/ 106680 w 1224280"/>
                <a:gd name="connsiteY15" fmla="*/ 789940 h 924560"/>
                <a:gd name="connsiteX0" fmla="*/ 119978 w 1237578"/>
                <a:gd name="connsiteY0" fmla="*/ 789940 h 924560"/>
                <a:gd name="connsiteX1" fmla="*/ 150458 w 1237578"/>
                <a:gd name="connsiteY1" fmla="*/ 591820 h 924560"/>
                <a:gd name="connsiteX2" fmla="*/ 70672 w 1237578"/>
                <a:gd name="connsiteY2" fmla="*/ 437627 h 924560"/>
                <a:gd name="connsiteX3" fmla="*/ 13298 w 1237578"/>
                <a:gd name="connsiteY3" fmla="*/ 287020 h 924560"/>
                <a:gd name="connsiteX4" fmla="*/ 150458 w 1237578"/>
                <a:gd name="connsiteY4" fmla="*/ 43180 h 924560"/>
                <a:gd name="connsiteX5" fmla="*/ 302858 w 1237578"/>
                <a:gd name="connsiteY5" fmla="*/ 27940 h 924560"/>
                <a:gd name="connsiteX6" fmla="*/ 531458 w 1237578"/>
                <a:gd name="connsiteY6" fmla="*/ 165100 h 924560"/>
                <a:gd name="connsiteX7" fmla="*/ 714338 w 1237578"/>
                <a:gd name="connsiteY7" fmla="*/ 256540 h 924560"/>
                <a:gd name="connsiteX8" fmla="*/ 760058 w 1237578"/>
                <a:gd name="connsiteY8" fmla="*/ 393700 h 924560"/>
                <a:gd name="connsiteX9" fmla="*/ 897218 w 1237578"/>
                <a:gd name="connsiteY9" fmla="*/ 424180 h 924560"/>
                <a:gd name="connsiteX10" fmla="*/ 1156298 w 1237578"/>
                <a:gd name="connsiteY10" fmla="*/ 271780 h 924560"/>
                <a:gd name="connsiteX11" fmla="*/ 1217258 w 1237578"/>
                <a:gd name="connsiteY11" fmla="*/ 530860 h 924560"/>
                <a:gd name="connsiteX12" fmla="*/ 1202018 w 1237578"/>
                <a:gd name="connsiteY12" fmla="*/ 668020 h 924560"/>
                <a:gd name="connsiteX13" fmla="*/ 1003898 w 1237578"/>
                <a:gd name="connsiteY13" fmla="*/ 881380 h 924560"/>
                <a:gd name="connsiteX14" fmla="*/ 546698 w 1237578"/>
                <a:gd name="connsiteY14" fmla="*/ 866140 h 924560"/>
                <a:gd name="connsiteX15" fmla="*/ 257138 w 1237578"/>
                <a:gd name="connsiteY15" fmla="*/ 911860 h 924560"/>
                <a:gd name="connsiteX16" fmla="*/ 119978 w 1237578"/>
                <a:gd name="connsiteY16" fmla="*/ 789940 h 924560"/>
                <a:gd name="connsiteX0" fmla="*/ 129540 w 1247140"/>
                <a:gd name="connsiteY0" fmla="*/ 789940 h 924560"/>
                <a:gd name="connsiteX1" fmla="*/ 160020 w 1247140"/>
                <a:gd name="connsiteY1" fmla="*/ 591820 h 924560"/>
                <a:gd name="connsiteX2" fmla="*/ 22860 w 1247140"/>
                <a:gd name="connsiteY2" fmla="*/ 500380 h 924560"/>
                <a:gd name="connsiteX3" fmla="*/ 22860 w 1247140"/>
                <a:gd name="connsiteY3" fmla="*/ 287020 h 924560"/>
                <a:gd name="connsiteX4" fmla="*/ 160020 w 1247140"/>
                <a:gd name="connsiteY4" fmla="*/ 43180 h 924560"/>
                <a:gd name="connsiteX5" fmla="*/ 312420 w 1247140"/>
                <a:gd name="connsiteY5" fmla="*/ 27940 h 924560"/>
                <a:gd name="connsiteX6" fmla="*/ 541020 w 1247140"/>
                <a:gd name="connsiteY6" fmla="*/ 165100 h 924560"/>
                <a:gd name="connsiteX7" fmla="*/ 723900 w 1247140"/>
                <a:gd name="connsiteY7" fmla="*/ 256540 h 924560"/>
                <a:gd name="connsiteX8" fmla="*/ 769620 w 1247140"/>
                <a:gd name="connsiteY8" fmla="*/ 393700 h 924560"/>
                <a:gd name="connsiteX9" fmla="*/ 906780 w 1247140"/>
                <a:gd name="connsiteY9" fmla="*/ 424180 h 924560"/>
                <a:gd name="connsiteX10" fmla="*/ 1165860 w 1247140"/>
                <a:gd name="connsiteY10" fmla="*/ 271780 h 924560"/>
                <a:gd name="connsiteX11" fmla="*/ 1226820 w 1247140"/>
                <a:gd name="connsiteY11" fmla="*/ 530860 h 924560"/>
                <a:gd name="connsiteX12" fmla="*/ 1211580 w 1247140"/>
                <a:gd name="connsiteY12" fmla="*/ 668020 h 924560"/>
                <a:gd name="connsiteX13" fmla="*/ 1013460 w 1247140"/>
                <a:gd name="connsiteY13" fmla="*/ 881380 h 924560"/>
                <a:gd name="connsiteX14" fmla="*/ 556260 w 1247140"/>
                <a:gd name="connsiteY14" fmla="*/ 866140 h 924560"/>
                <a:gd name="connsiteX15" fmla="*/ 266700 w 1247140"/>
                <a:gd name="connsiteY15" fmla="*/ 911860 h 924560"/>
                <a:gd name="connsiteX16" fmla="*/ 129540 w 1247140"/>
                <a:gd name="connsiteY16" fmla="*/ 789940 h 924560"/>
                <a:gd name="connsiteX0" fmla="*/ 116840 w 1234440"/>
                <a:gd name="connsiteY0" fmla="*/ 787400 h 922020"/>
                <a:gd name="connsiteX1" fmla="*/ 147320 w 1234440"/>
                <a:gd name="connsiteY1" fmla="*/ 589280 h 922020"/>
                <a:gd name="connsiteX2" fmla="*/ 10160 w 1234440"/>
                <a:gd name="connsiteY2" fmla="*/ 497840 h 922020"/>
                <a:gd name="connsiteX3" fmla="*/ 86360 w 1234440"/>
                <a:gd name="connsiteY3" fmla="*/ 269240 h 922020"/>
                <a:gd name="connsiteX4" fmla="*/ 147320 w 1234440"/>
                <a:gd name="connsiteY4" fmla="*/ 40640 h 922020"/>
                <a:gd name="connsiteX5" fmla="*/ 299720 w 1234440"/>
                <a:gd name="connsiteY5" fmla="*/ 25400 h 922020"/>
                <a:gd name="connsiteX6" fmla="*/ 528320 w 1234440"/>
                <a:gd name="connsiteY6" fmla="*/ 162560 h 922020"/>
                <a:gd name="connsiteX7" fmla="*/ 711200 w 1234440"/>
                <a:gd name="connsiteY7" fmla="*/ 254000 h 922020"/>
                <a:gd name="connsiteX8" fmla="*/ 756920 w 1234440"/>
                <a:gd name="connsiteY8" fmla="*/ 391160 h 922020"/>
                <a:gd name="connsiteX9" fmla="*/ 894080 w 1234440"/>
                <a:gd name="connsiteY9" fmla="*/ 421640 h 922020"/>
                <a:gd name="connsiteX10" fmla="*/ 1153160 w 1234440"/>
                <a:gd name="connsiteY10" fmla="*/ 269240 h 922020"/>
                <a:gd name="connsiteX11" fmla="*/ 1214120 w 1234440"/>
                <a:gd name="connsiteY11" fmla="*/ 528320 h 922020"/>
                <a:gd name="connsiteX12" fmla="*/ 1198880 w 1234440"/>
                <a:gd name="connsiteY12" fmla="*/ 665480 h 922020"/>
                <a:gd name="connsiteX13" fmla="*/ 1000760 w 1234440"/>
                <a:gd name="connsiteY13" fmla="*/ 878840 h 922020"/>
                <a:gd name="connsiteX14" fmla="*/ 543560 w 1234440"/>
                <a:gd name="connsiteY14" fmla="*/ 863600 h 922020"/>
                <a:gd name="connsiteX15" fmla="*/ 254000 w 1234440"/>
                <a:gd name="connsiteY15" fmla="*/ 909320 h 922020"/>
                <a:gd name="connsiteX16" fmla="*/ 116840 w 1234440"/>
                <a:gd name="connsiteY16" fmla="*/ 787400 h 922020"/>
                <a:gd name="connsiteX0" fmla="*/ 116840 w 1234440"/>
                <a:gd name="connsiteY0" fmla="*/ 787400 h 924560"/>
                <a:gd name="connsiteX1" fmla="*/ 147320 w 1234440"/>
                <a:gd name="connsiteY1" fmla="*/ 589280 h 924560"/>
                <a:gd name="connsiteX2" fmla="*/ 10160 w 1234440"/>
                <a:gd name="connsiteY2" fmla="*/ 497840 h 924560"/>
                <a:gd name="connsiteX3" fmla="*/ 86360 w 1234440"/>
                <a:gd name="connsiteY3" fmla="*/ 269240 h 924560"/>
                <a:gd name="connsiteX4" fmla="*/ 147320 w 1234440"/>
                <a:gd name="connsiteY4" fmla="*/ 40640 h 924560"/>
                <a:gd name="connsiteX5" fmla="*/ 299720 w 1234440"/>
                <a:gd name="connsiteY5" fmla="*/ 25400 h 924560"/>
                <a:gd name="connsiteX6" fmla="*/ 528320 w 1234440"/>
                <a:gd name="connsiteY6" fmla="*/ 162560 h 924560"/>
                <a:gd name="connsiteX7" fmla="*/ 711200 w 1234440"/>
                <a:gd name="connsiteY7" fmla="*/ 254000 h 924560"/>
                <a:gd name="connsiteX8" fmla="*/ 756920 w 1234440"/>
                <a:gd name="connsiteY8" fmla="*/ 391160 h 924560"/>
                <a:gd name="connsiteX9" fmla="*/ 894080 w 1234440"/>
                <a:gd name="connsiteY9" fmla="*/ 421640 h 924560"/>
                <a:gd name="connsiteX10" fmla="*/ 1153160 w 1234440"/>
                <a:gd name="connsiteY10" fmla="*/ 269240 h 924560"/>
                <a:gd name="connsiteX11" fmla="*/ 1214120 w 1234440"/>
                <a:gd name="connsiteY11" fmla="*/ 528320 h 924560"/>
                <a:gd name="connsiteX12" fmla="*/ 1198880 w 1234440"/>
                <a:gd name="connsiteY12" fmla="*/ 665480 h 924560"/>
                <a:gd name="connsiteX13" fmla="*/ 1000760 w 1234440"/>
                <a:gd name="connsiteY13" fmla="*/ 878840 h 924560"/>
                <a:gd name="connsiteX14" fmla="*/ 543560 w 1234440"/>
                <a:gd name="connsiteY14" fmla="*/ 878840 h 924560"/>
                <a:gd name="connsiteX15" fmla="*/ 254000 w 1234440"/>
                <a:gd name="connsiteY15" fmla="*/ 909320 h 924560"/>
                <a:gd name="connsiteX16" fmla="*/ 116840 w 1234440"/>
                <a:gd name="connsiteY16" fmla="*/ 78740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924560">
                  <a:moveTo>
                    <a:pt x="116840" y="787400"/>
                  </a:moveTo>
                  <a:cubicBezTo>
                    <a:pt x="99060" y="734060"/>
                    <a:pt x="165100" y="673100"/>
                    <a:pt x="147320" y="589280"/>
                  </a:cubicBezTo>
                  <a:cubicBezTo>
                    <a:pt x="139102" y="530561"/>
                    <a:pt x="20320" y="551180"/>
                    <a:pt x="10160" y="497840"/>
                  </a:cubicBezTo>
                  <a:cubicBezTo>
                    <a:pt x="0" y="444500"/>
                    <a:pt x="63500" y="345440"/>
                    <a:pt x="86360" y="269240"/>
                  </a:cubicBezTo>
                  <a:cubicBezTo>
                    <a:pt x="109220" y="193040"/>
                    <a:pt x="111760" y="81280"/>
                    <a:pt x="147320" y="40640"/>
                  </a:cubicBezTo>
                  <a:cubicBezTo>
                    <a:pt x="182880" y="0"/>
                    <a:pt x="236220" y="5080"/>
                    <a:pt x="299720" y="25400"/>
                  </a:cubicBezTo>
                  <a:cubicBezTo>
                    <a:pt x="363220" y="45720"/>
                    <a:pt x="459740" y="124460"/>
                    <a:pt x="528320" y="162560"/>
                  </a:cubicBezTo>
                  <a:cubicBezTo>
                    <a:pt x="596900" y="200660"/>
                    <a:pt x="673100" y="215900"/>
                    <a:pt x="711200" y="254000"/>
                  </a:cubicBezTo>
                  <a:cubicBezTo>
                    <a:pt x="749300" y="292100"/>
                    <a:pt x="726440" y="363220"/>
                    <a:pt x="756920" y="391160"/>
                  </a:cubicBezTo>
                  <a:cubicBezTo>
                    <a:pt x="787400" y="419100"/>
                    <a:pt x="828040" y="441960"/>
                    <a:pt x="894080" y="421640"/>
                  </a:cubicBezTo>
                  <a:cubicBezTo>
                    <a:pt x="960120" y="401320"/>
                    <a:pt x="1099820" y="251460"/>
                    <a:pt x="1153160" y="269240"/>
                  </a:cubicBezTo>
                  <a:cubicBezTo>
                    <a:pt x="1206500" y="287020"/>
                    <a:pt x="1206500" y="462280"/>
                    <a:pt x="1214120" y="528320"/>
                  </a:cubicBezTo>
                  <a:cubicBezTo>
                    <a:pt x="1221740" y="594360"/>
                    <a:pt x="1234440" y="607060"/>
                    <a:pt x="1198880" y="665480"/>
                  </a:cubicBezTo>
                  <a:cubicBezTo>
                    <a:pt x="1163320" y="723900"/>
                    <a:pt x="1109980" y="843280"/>
                    <a:pt x="1000760" y="878840"/>
                  </a:cubicBezTo>
                  <a:cubicBezTo>
                    <a:pt x="891540" y="914400"/>
                    <a:pt x="668020" y="873760"/>
                    <a:pt x="543560" y="878840"/>
                  </a:cubicBezTo>
                  <a:cubicBezTo>
                    <a:pt x="419100" y="883920"/>
                    <a:pt x="325120" y="924560"/>
                    <a:pt x="254000" y="909320"/>
                  </a:cubicBezTo>
                  <a:cubicBezTo>
                    <a:pt x="182880" y="894080"/>
                    <a:pt x="134620" y="840740"/>
                    <a:pt x="116840" y="78740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978400" y="787400"/>
              <a:ext cx="886460" cy="688340"/>
            </a:xfrm>
            <a:custGeom>
              <a:avLst/>
              <a:gdLst>
                <a:gd name="connsiteX0" fmla="*/ 279400 w 886460"/>
                <a:gd name="connsiteY0" fmla="*/ 50800 h 688340"/>
                <a:gd name="connsiteX1" fmla="*/ 553720 w 886460"/>
                <a:gd name="connsiteY1" fmla="*/ 218440 h 688340"/>
                <a:gd name="connsiteX2" fmla="*/ 843280 w 886460"/>
                <a:gd name="connsiteY2" fmla="*/ 553720 h 688340"/>
                <a:gd name="connsiteX3" fmla="*/ 812800 w 886460"/>
                <a:gd name="connsiteY3" fmla="*/ 599440 h 688340"/>
                <a:gd name="connsiteX4" fmla="*/ 660400 w 886460"/>
                <a:gd name="connsiteY4" fmla="*/ 660400 h 688340"/>
                <a:gd name="connsiteX5" fmla="*/ 294640 w 886460"/>
                <a:gd name="connsiteY5" fmla="*/ 645160 h 688340"/>
                <a:gd name="connsiteX6" fmla="*/ 462280 w 886460"/>
                <a:gd name="connsiteY6" fmla="*/ 401320 h 688340"/>
                <a:gd name="connsiteX7" fmla="*/ 294640 w 886460"/>
                <a:gd name="connsiteY7" fmla="*/ 340360 h 688340"/>
                <a:gd name="connsiteX8" fmla="*/ 127000 w 886460"/>
                <a:gd name="connsiteY8" fmla="*/ 203200 h 688340"/>
                <a:gd name="connsiteX9" fmla="*/ 20320 w 886460"/>
                <a:gd name="connsiteY9" fmla="*/ 35560 h 688340"/>
                <a:gd name="connsiteX10" fmla="*/ 248920 w 886460"/>
                <a:gd name="connsiteY10" fmla="*/ 5080 h 688340"/>
                <a:gd name="connsiteX11" fmla="*/ 279400 w 886460"/>
                <a:gd name="connsiteY11" fmla="*/ 50800 h 6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460" h="688340">
                  <a:moveTo>
                    <a:pt x="279400" y="50800"/>
                  </a:moveTo>
                  <a:cubicBezTo>
                    <a:pt x="330200" y="86360"/>
                    <a:pt x="459740" y="134620"/>
                    <a:pt x="553720" y="218440"/>
                  </a:cubicBezTo>
                  <a:cubicBezTo>
                    <a:pt x="647700" y="302260"/>
                    <a:pt x="800100" y="490220"/>
                    <a:pt x="843280" y="553720"/>
                  </a:cubicBezTo>
                  <a:cubicBezTo>
                    <a:pt x="886460" y="617220"/>
                    <a:pt x="843280" y="581660"/>
                    <a:pt x="812800" y="599440"/>
                  </a:cubicBezTo>
                  <a:cubicBezTo>
                    <a:pt x="782320" y="617220"/>
                    <a:pt x="746760" y="652780"/>
                    <a:pt x="660400" y="660400"/>
                  </a:cubicBezTo>
                  <a:cubicBezTo>
                    <a:pt x="574040" y="668020"/>
                    <a:pt x="327660" y="688340"/>
                    <a:pt x="294640" y="645160"/>
                  </a:cubicBezTo>
                  <a:cubicBezTo>
                    <a:pt x="261620" y="601980"/>
                    <a:pt x="462280" y="452120"/>
                    <a:pt x="462280" y="401320"/>
                  </a:cubicBezTo>
                  <a:cubicBezTo>
                    <a:pt x="462280" y="350520"/>
                    <a:pt x="350520" y="373380"/>
                    <a:pt x="294640" y="340360"/>
                  </a:cubicBezTo>
                  <a:cubicBezTo>
                    <a:pt x="238760" y="307340"/>
                    <a:pt x="172720" y="254000"/>
                    <a:pt x="127000" y="203200"/>
                  </a:cubicBezTo>
                  <a:cubicBezTo>
                    <a:pt x="81280" y="152400"/>
                    <a:pt x="0" y="68580"/>
                    <a:pt x="20320" y="35560"/>
                  </a:cubicBezTo>
                  <a:cubicBezTo>
                    <a:pt x="40640" y="2540"/>
                    <a:pt x="208280" y="0"/>
                    <a:pt x="248920" y="5080"/>
                  </a:cubicBezTo>
                  <a:cubicBezTo>
                    <a:pt x="289560" y="10160"/>
                    <a:pt x="228600" y="15240"/>
                    <a:pt x="279400" y="50800"/>
                  </a:cubicBezTo>
                  <a:close/>
                </a:path>
              </a:pathLst>
            </a:custGeom>
            <a:solidFill>
              <a:schemeClr val="bg1">
                <a:lumMod val="95000"/>
              </a:schemeClr>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963920" y="833120"/>
              <a:ext cx="548640" cy="629920"/>
            </a:xfrm>
            <a:custGeom>
              <a:avLst/>
              <a:gdLst>
                <a:gd name="connsiteX0" fmla="*/ 10160 w 548640"/>
                <a:gd name="connsiteY0" fmla="*/ 35560 h 629920"/>
                <a:gd name="connsiteX1" fmla="*/ 25400 w 548640"/>
                <a:gd name="connsiteY1" fmla="*/ 279400 h 629920"/>
                <a:gd name="connsiteX2" fmla="*/ 162560 w 548640"/>
                <a:gd name="connsiteY2" fmla="*/ 401320 h 629920"/>
                <a:gd name="connsiteX3" fmla="*/ 208280 w 548640"/>
                <a:gd name="connsiteY3" fmla="*/ 538480 h 629920"/>
                <a:gd name="connsiteX4" fmla="*/ 360680 w 548640"/>
                <a:gd name="connsiteY4" fmla="*/ 431800 h 629920"/>
                <a:gd name="connsiteX5" fmla="*/ 375920 w 548640"/>
                <a:gd name="connsiteY5" fmla="*/ 614680 h 629920"/>
                <a:gd name="connsiteX6" fmla="*/ 497840 w 548640"/>
                <a:gd name="connsiteY6" fmla="*/ 523240 h 629920"/>
                <a:gd name="connsiteX7" fmla="*/ 528320 w 548640"/>
                <a:gd name="connsiteY7" fmla="*/ 355600 h 629920"/>
                <a:gd name="connsiteX8" fmla="*/ 375920 w 548640"/>
                <a:gd name="connsiteY8" fmla="*/ 187960 h 629920"/>
                <a:gd name="connsiteX9" fmla="*/ 330200 w 548640"/>
                <a:gd name="connsiteY9" fmla="*/ 35560 h 629920"/>
                <a:gd name="connsiteX10" fmla="*/ 101600 w 548640"/>
                <a:gd name="connsiteY10" fmla="*/ 35560 h 629920"/>
                <a:gd name="connsiteX11" fmla="*/ 55880 w 548640"/>
                <a:gd name="connsiteY11" fmla="*/ 66040 h 629920"/>
                <a:gd name="connsiteX12" fmla="*/ 10160 w 548640"/>
                <a:gd name="connsiteY12" fmla="*/ 3556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629920">
                  <a:moveTo>
                    <a:pt x="10160" y="35560"/>
                  </a:moveTo>
                  <a:cubicBezTo>
                    <a:pt x="5080" y="71120"/>
                    <a:pt x="0" y="218440"/>
                    <a:pt x="25400" y="279400"/>
                  </a:cubicBezTo>
                  <a:cubicBezTo>
                    <a:pt x="50800" y="340360"/>
                    <a:pt x="132080" y="358140"/>
                    <a:pt x="162560" y="401320"/>
                  </a:cubicBezTo>
                  <a:cubicBezTo>
                    <a:pt x="193040" y="444500"/>
                    <a:pt x="175260" y="533400"/>
                    <a:pt x="208280" y="538480"/>
                  </a:cubicBezTo>
                  <a:cubicBezTo>
                    <a:pt x="241300" y="543560"/>
                    <a:pt x="332740" y="419100"/>
                    <a:pt x="360680" y="431800"/>
                  </a:cubicBezTo>
                  <a:cubicBezTo>
                    <a:pt x="388620" y="444500"/>
                    <a:pt x="353060" y="599440"/>
                    <a:pt x="375920" y="614680"/>
                  </a:cubicBezTo>
                  <a:cubicBezTo>
                    <a:pt x="398780" y="629920"/>
                    <a:pt x="472440" y="566420"/>
                    <a:pt x="497840" y="523240"/>
                  </a:cubicBezTo>
                  <a:cubicBezTo>
                    <a:pt x="523240" y="480060"/>
                    <a:pt x="548640" y="411480"/>
                    <a:pt x="528320" y="355600"/>
                  </a:cubicBezTo>
                  <a:cubicBezTo>
                    <a:pt x="508000" y="299720"/>
                    <a:pt x="408940" y="241300"/>
                    <a:pt x="375920" y="187960"/>
                  </a:cubicBezTo>
                  <a:cubicBezTo>
                    <a:pt x="342900" y="134620"/>
                    <a:pt x="375920" y="60960"/>
                    <a:pt x="330200" y="35560"/>
                  </a:cubicBezTo>
                  <a:cubicBezTo>
                    <a:pt x="284480" y="10160"/>
                    <a:pt x="147320" y="30480"/>
                    <a:pt x="101600" y="35560"/>
                  </a:cubicBezTo>
                  <a:cubicBezTo>
                    <a:pt x="55880" y="40640"/>
                    <a:pt x="66040" y="60960"/>
                    <a:pt x="55880" y="66040"/>
                  </a:cubicBezTo>
                  <a:cubicBezTo>
                    <a:pt x="45720" y="71120"/>
                    <a:pt x="15240" y="0"/>
                    <a:pt x="10160" y="35560"/>
                  </a:cubicBezTo>
                  <a:close/>
                </a:path>
              </a:pathLst>
            </a:custGeom>
            <a:solidFill>
              <a:schemeClr val="bg1">
                <a:lumMod val="95000"/>
              </a:schemeClr>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5486400" y="3685540"/>
              <a:ext cx="2430780" cy="2042160"/>
            </a:xfrm>
            <a:custGeom>
              <a:avLst/>
              <a:gdLst>
                <a:gd name="connsiteX0" fmla="*/ 2407920 w 2430780"/>
                <a:gd name="connsiteY0" fmla="*/ 17780 h 2042160"/>
                <a:gd name="connsiteX1" fmla="*/ 2286000 w 2430780"/>
                <a:gd name="connsiteY1" fmla="*/ 139700 h 2042160"/>
                <a:gd name="connsiteX2" fmla="*/ 2346960 w 2430780"/>
                <a:gd name="connsiteY2" fmla="*/ 322580 h 2042160"/>
                <a:gd name="connsiteX3" fmla="*/ 2240280 w 2430780"/>
                <a:gd name="connsiteY3" fmla="*/ 444500 h 2042160"/>
                <a:gd name="connsiteX4" fmla="*/ 2164080 w 2430780"/>
                <a:gd name="connsiteY4" fmla="*/ 612140 h 2042160"/>
                <a:gd name="connsiteX5" fmla="*/ 2164080 w 2430780"/>
                <a:gd name="connsiteY5" fmla="*/ 718820 h 2042160"/>
                <a:gd name="connsiteX6" fmla="*/ 1935480 w 2430780"/>
                <a:gd name="connsiteY6" fmla="*/ 749300 h 2042160"/>
                <a:gd name="connsiteX7" fmla="*/ 1737360 w 2430780"/>
                <a:gd name="connsiteY7" fmla="*/ 1130300 h 2042160"/>
                <a:gd name="connsiteX8" fmla="*/ 1798320 w 2430780"/>
                <a:gd name="connsiteY8" fmla="*/ 1221740 h 2042160"/>
                <a:gd name="connsiteX9" fmla="*/ 1691640 w 2430780"/>
                <a:gd name="connsiteY9" fmla="*/ 1389380 h 2042160"/>
                <a:gd name="connsiteX10" fmla="*/ 1432560 w 2430780"/>
                <a:gd name="connsiteY10" fmla="*/ 1557020 h 2042160"/>
                <a:gd name="connsiteX11" fmla="*/ 1417320 w 2430780"/>
                <a:gd name="connsiteY11" fmla="*/ 1785620 h 2042160"/>
                <a:gd name="connsiteX12" fmla="*/ 1402080 w 2430780"/>
                <a:gd name="connsiteY12" fmla="*/ 1953260 h 2042160"/>
                <a:gd name="connsiteX13" fmla="*/ 1295400 w 2430780"/>
                <a:gd name="connsiteY13" fmla="*/ 2029460 h 2042160"/>
                <a:gd name="connsiteX14" fmla="*/ 1234440 w 2430780"/>
                <a:gd name="connsiteY14" fmla="*/ 1953260 h 2042160"/>
                <a:gd name="connsiteX15" fmla="*/ 1219200 w 2430780"/>
                <a:gd name="connsiteY15" fmla="*/ 1846580 h 2042160"/>
                <a:gd name="connsiteX16" fmla="*/ 883920 w 2430780"/>
                <a:gd name="connsiteY16" fmla="*/ 1800860 h 2042160"/>
                <a:gd name="connsiteX17" fmla="*/ 792480 w 2430780"/>
                <a:gd name="connsiteY17" fmla="*/ 1892300 h 2042160"/>
                <a:gd name="connsiteX18" fmla="*/ 670560 w 2430780"/>
                <a:gd name="connsiteY18" fmla="*/ 1877060 h 2042160"/>
                <a:gd name="connsiteX19" fmla="*/ 457200 w 2430780"/>
                <a:gd name="connsiteY19" fmla="*/ 1846580 h 2042160"/>
                <a:gd name="connsiteX20" fmla="*/ 259080 w 2430780"/>
                <a:gd name="connsiteY20" fmla="*/ 1953260 h 2042160"/>
                <a:gd name="connsiteX21" fmla="*/ 167640 w 2430780"/>
                <a:gd name="connsiteY21" fmla="*/ 2029460 h 2042160"/>
                <a:gd name="connsiteX22" fmla="*/ 152400 w 2430780"/>
                <a:gd name="connsiteY22" fmla="*/ 1877060 h 2042160"/>
                <a:gd name="connsiteX23" fmla="*/ 15240 w 2430780"/>
                <a:gd name="connsiteY23" fmla="*/ 1755140 h 2042160"/>
                <a:gd name="connsiteX24" fmla="*/ 243840 w 2430780"/>
                <a:gd name="connsiteY24" fmla="*/ 1541780 h 2042160"/>
                <a:gd name="connsiteX25" fmla="*/ 441960 w 2430780"/>
                <a:gd name="connsiteY25" fmla="*/ 1176020 h 2042160"/>
                <a:gd name="connsiteX26" fmla="*/ 746760 w 2430780"/>
                <a:gd name="connsiteY26" fmla="*/ 916940 h 2042160"/>
                <a:gd name="connsiteX27" fmla="*/ 1005840 w 2430780"/>
                <a:gd name="connsiteY27" fmla="*/ 657860 h 2042160"/>
                <a:gd name="connsiteX28" fmla="*/ 1082040 w 2430780"/>
                <a:gd name="connsiteY28" fmla="*/ 596900 h 2042160"/>
                <a:gd name="connsiteX29" fmla="*/ 899160 w 2430780"/>
                <a:gd name="connsiteY29" fmla="*/ 353060 h 2042160"/>
                <a:gd name="connsiteX30" fmla="*/ 822960 w 2430780"/>
                <a:gd name="connsiteY30" fmla="*/ 200660 h 2042160"/>
                <a:gd name="connsiteX31" fmla="*/ 1158240 w 2430780"/>
                <a:gd name="connsiteY31" fmla="*/ 124460 h 2042160"/>
                <a:gd name="connsiteX32" fmla="*/ 1615440 w 2430780"/>
                <a:gd name="connsiteY32" fmla="*/ 139700 h 2042160"/>
                <a:gd name="connsiteX33" fmla="*/ 2042160 w 2430780"/>
                <a:gd name="connsiteY33" fmla="*/ 124460 h 2042160"/>
                <a:gd name="connsiteX34" fmla="*/ 2148840 w 2430780"/>
                <a:gd name="connsiteY34" fmla="*/ 33020 h 2042160"/>
                <a:gd name="connsiteX35" fmla="*/ 2407920 w 2430780"/>
                <a:gd name="connsiteY35" fmla="*/ 17780 h 20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30780" h="2042160">
                  <a:moveTo>
                    <a:pt x="2407920" y="17780"/>
                  </a:moveTo>
                  <a:cubicBezTo>
                    <a:pt x="2430780" y="35560"/>
                    <a:pt x="2296160" y="88900"/>
                    <a:pt x="2286000" y="139700"/>
                  </a:cubicBezTo>
                  <a:cubicBezTo>
                    <a:pt x="2275840" y="190500"/>
                    <a:pt x="2354580" y="271780"/>
                    <a:pt x="2346960" y="322580"/>
                  </a:cubicBezTo>
                  <a:cubicBezTo>
                    <a:pt x="2339340" y="373380"/>
                    <a:pt x="2270760" y="396240"/>
                    <a:pt x="2240280" y="444500"/>
                  </a:cubicBezTo>
                  <a:cubicBezTo>
                    <a:pt x="2209800" y="492760"/>
                    <a:pt x="2176780" y="566420"/>
                    <a:pt x="2164080" y="612140"/>
                  </a:cubicBezTo>
                  <a:cubicBezTo>
                    <a:pt x="2151380" y="657860"/>
                    <a:pt x="2202180" y="695960"/>
                    <a:pt x="2164080" y="718820"/>
                  </a:cubicBezTo>
                  <a:cubicBezTo>
                    <a:pt x="2125980" y="741680"/>
                    <a:pt x="2006600" y="680720"/>
                    <a:pt x="1935480" y="749300"/>
                  </a:cubicBezTo>
                  <a:cubicBezTo>
                    <a:pt x="1864360" y="817880"/>
                    <a:pt x="1760220" y="1051560"/>
                    <a:pt x="1737360" y="1130300"/>
                  </a:cubicBezTo>
                  <a:cubicBezTo>
                    <a:pt x="1714500" y="1209040"/>
                    <a:pt x="1805940" y="1178560"/>
                    <a:pt x="1798320" y="1221740"/>
                  </a:cubicBezTo>
                  <a:cubicBezTo>
                    <a:pt x="1790700" y="1264920"/>
                    <a:pt x="1752600" y="1333500"/>
                    <a:pt x="1691640" y="1389380"/>
                  </a:cubicBezTo>
                  <a:cubicBezTo>
                    <a:pt x="1630680" y="1445260"/>
                    <a:pt x="1478280" y="1490980"/>
                    <a:pt x="1432560" y="1557020"/>
                  </a:cubicBezTo>
                  <a:cubicBezTo>
                    <a:pt x="1386840" y="1623060"/>
                    <a:pt x="1422400" y="1719580"/>
                    <a:pt x="1417320" y="1785620"/>
                  </a:cubicBezTo>
                  <a:cubicBezTo>
                    <a:pt x="1412240" y="1851660"/>
                    <a:pt x="1422400" y="1912620"/>
                    <a:pt x="1402080" y="1953260"/>
                  </a:cubicBezTo>
                  <a:cubicBezTo>
                    <a:pt x="1381760" y="1993900"/>
                    <a:pt x="1323340" y="2029460"/>
                    <a:pt x="1295400" y="2029460"/>
                  </a:cubicBezTo>
                  <a:cubicBezTo>
                    <a:pt x="1267460" y="2029460"/>
                    <a:pt x="1247140" y="1983740"/>
                    <a:pt x="1234440" y="1953260"/>
                  </a:cubicBezTo>
                  <a:cubicBezTo>
                    <a:pt x="1221740" y="1922780"/>
                    <a:pt x="1277620" y="1871980"/>
                    <a:pt x="1219200" y="1846580"/>
                  </a:cubicBezTo>
                  <a:cubicBezTo>
                    <a:pt x="1160780" y="1821180"/>
                    <a:pt x="955040" y="1793240"/>
                    <a:pt x="883920" y="1800860"/>
                  </a:cubicBezTo>
                  <a:cubicBezTo>
                    <a:pt x="812800" y="1808480"/>
                    <a:pt x="828040" y="1879600"/>
                    <a:pt x="792480" y="1892300"/>
                  </a:cubicBezTo>
                  <a:cubicBezTo>
                    <a:pt x="756920" y="1905000"/>
                    <a:pt x="670560" y="1877060"/>
                    <a:pt x="670560" y="1877060"/>
                  </a:cubicBezTo>
                  <a:cubicBezTo>
                    <a:pt x="614680" y="1869440"/>
                    <a:pt x="525780" y="1833880"/>
                    <a:pt x="457200" y="1846580"/>
                  </a:cubicBezTo>
                  <a:cubicBezTo>
                    <a:pt x="388620" y="1859280"/>
                    <a:pt x="307340" y="1922780"/>
                    <a:pt x="259080" y="1953260"/>
                  </a:cubicBezTo>
                  <a:cubicBezTo>
                    <a:pt x="210820" y="1983740"/>
                    <a:pt x="185420" y="2042160"/>
                    <a:pt x="167640" y="2029460"/>
                  </a:cubicBezTo>
                  <a:cubicBezTo>
                    <a:pt x="149860" y="2016760"/>
                    <a:pt x="177800" y="1922780"/>
                    <a:pt x="152400" y="1877060"/>
                  </a:cubicBezTo>
                  <a:cubicBezTo>
                    <a:pt x="127000" y="1831340"/>
                    <a:pt x="0" y="1811020"/>
                    <a:pt x="15240" y="1755140"/>
                  </a:cubicBezTo>
                  <a:cubicBezTo>
                    <a:pt x="30480" y="1699260"/>
                    <a:pt x="172720" y="1638300"/>
                    <a:pt x="243840" y="1541780"/>
                  </a:cubicBezTo>
                  <a:cubicBezTo>
                    <a:pt x="314960" y="1445260"/>
                    <a:pt x="358140" y="1280160"/>
                    <a:pt x="441960" y="1176020"/>
                  </a:cubicBezTo>
                  <a:cubicBezTo>
                    <a:pt x="525780" y="1071880"/>
                    <a:pt x="652780" y="1003300"/>
                    <a:pt x="746760" y="916940"/>
                  </a:cubicBezTo>
                  <a:cubicBezTo>
                    <a:pt x="840740" y="830580"/>
                    <a:pt x="949960" y="711200"/>
                    <a:pt x="1005840" y="657860"/>
                  </a:cubicBezTo>
                  <a:cubicBezTo>
                    <a:pt x="1061720" y="604520"/>
                    <a:pt x="1099820" y="647700"/>
                    <a:pt x="1082040" y="596900"/>
                  </a:cubicBezTo>
                  <a:cubicBezTo>
                    <a:pt x="1064260" y="546100"/>
                    <a:pt x="942340" y="419100"/>
                    <a:pt x="899160" y="353060"/>
                  </a:cubicBezTo>
                  <a:cubicBezTo>
                    <a:pt x="855980" y="287020"/>
                    <a:pt x="779780" y="238760"/>
                    <a:pt x="822960" y="200660"/>
                  </a:cubicBezTo>
                  <a:cubicBezTo>
                    <a:pt x="866140" y="162560"/>
                    <a:pt x="1026160" y="134620"/>
                    <a:pt x="1158240" y="124460"/>
                  </a:cubicBezTo>
                  <a:cubicBezTo>
                    <a:pt x="1290320" y="114300"/>
                    <a:pt x="1468120" y="139700"/>
                    <a:pt x="1615440" y="139700"/>
                  </a:cubicBezTo>
                  <a:cubicBezTo>
                    <a:pt x="1762760" y="139700"/>
                    <a:pt x="1953260" y="142240"/>
                    <a:pt x="2042160" y="124460"/>
                  </a:cubicBezTo>
                  <a:cubicBezTo>
                    <a:pt x="2131060" y="106680"/>
                    <a:pt x="2092960" y="53340"/>
                    <a:pt x="2148840" y="33020"/>
                  </a:cubicBezTo>
                  <a:cubicBezTo>
                    <a:pt x="2204720" y="12700"/>
                    <a:pt x="2385060" y="0"/>
                    <a:pt x="2407920" y="17780"/>
                  </a:cubicBezTo>
                  <a:close/>
                </a:path>
              </a:pathLst>
            </a:custGeom>
            <a:solidFill>
              <a:srgbClr val="0F3719"/>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3" name="Freeform 82"/>
            <p:cNvSpPr/>
            <p:nvPr/>
          </p:nvSpPr>
          <p:spPr>
            <a:xfrm>
              <a:off x="3743961" y="4571999"/>
              <a:ext cx="1087438" cy="1547908"/>
            </a:xfrm>
            <a:custGeom>
              <a:avLst/>
              <a:gdLst>
                <a:gd name="connsiteX0" fmla="*/ 35560 w 741680"/>
                <a:gd name="connsiteY0" fmla="*/ 27940 h 713740"/>
                <a:gd name="connsiteX1" fmla="*/ 264160 w 741680"/>
                <a:gd name="connsiteY1" fmla="*/ 88900 h 713740"/>
                <a:gd name="connsiteX2" fmla="*/ 340360 w 741680"/>
                <a:gd name="connsiteY2" fmla="*/ 119380 h 713740"/>
                <a:gd name="connsiteX3" fmla="*/ 508000 w 741680"/>
                <a:gd name="connsiteY3" fmla="*/ 287020 h 713740"/>
                <a:gd name="connsiteX4" fmla="*/ 706120 w 741680"/>
                <a:gd name="connsiteY4" fmla="*/ 485140 h 713740"/>
                <a:gd name="connsiteX5" fmla="*/ 721360 w 741680"/>
                <a:gd name="connsiteY5" fmla="*/ 607060 h 713740"/>
                <a:gd name="connsiteX6" fmla="*/ 614680 w 741680"/>
                <a:gd name="connsiteY6" fmla="*/ 713740 h 713740"/>
                <a:gd name="connsiteX7" fmla="*/ 447040 w 741680"/>
                <a:gd name="connsiteY7" fmla="*/ 607060 h 713740"/>
                <a:gd name="connsiteX8" fmla="*/ 172720 w 741680"/>
                <a:gd name="connsiteY8" fmla="*/ 546100 h 713740"/>
                <a:gd name="connsiteX9" fmla="*/ 96520 w 741680"/>
                <a:gd name="connsiteY9" fmla="*/ 454660 h 713740"/>
                <a:gd name="connsiteX10" fmla="*/ 50800 w 741680"/>
                <a:gd name="connsiteY10" fmla="*/ 256540 h 713740"/>
                <a:gd name="connsiteX11" fmla="*/ 35560 w 741680"/>
                <a:gd name="connsiteY11" fmla="*/ 27940 h 713740"/>
                <a:gd name="connsiteX0" fmla="*/ 35560 w 736600"/>
                <a:gd name="connsiteY0" fmla="*/ 27940 h 713740"/>
                <a:gd name="connsiteX1" fmla="*/ 264160 w 736600"/>
                <a:gd name="connsiteY1" fmla="*/ 88900 h 713740"/>
                <a:gd name="connsiteX2" fmla="*/ 340360 w 736600"/>
                <a:gd name="connsiteY2" fmla="*/ 119380 h 713740"/>
                <a:gd name="connsiteX3" fmla="*/ 574384 w 736600"/>
                <a:gd name="connsiteY3" fmla="*/ 317218 h 713740"/>
                <a:gd name="connsiteX4" fmla="*/ 706120 w 736600"/>
                <a:gd name="connsiteY4" fmla="*/ 485140 h 713740"/>
                <a:gd name="connsiteX5" fmla="*/ 721360 w 736600"/>
                <a:gd name="connsiteY5" fmla="*/ 607060 h 713740"/>
                <a:gd name="connsiteX6" fmla="*/ 614680 w 736600"/>
                <a:gd name="connsiteY6" fmla="*/ 713740 h 713740"/>
                <a:gd name="connsiteX7" fmla="*/ 447040 w 736600"/>
                <a:gd name="connsiteY7" fmla="*/ 607060 h 713740"/>
                <a:gd name="connsiteX8" fmla="*/ 172720 w 736600"/>
                <a:gd name="connsiteY8" fmla="*/ 546100 h 713740"/>
                <a:gd name="connsiteX9" fmla="*/ 96520 w 736600"/>
                <a:gd name="connsiteY9" fmla="*/ 454660 h 713740"/>
                <a:gd name="connsiteX10" fmla="*/ 50800 w 736600"/>
                <a:gd name="connsiteY10" fmla="*/ 256540 h 713740"/>
                <a:gd name="connsiteX11" fmla="*/ 35560 w 736600"/>
                <a:gd name="connsiteY11" fmla="*/ 27940 h 713740"/>
                <a:gd name="connsiteX0" fmla="*/ 35560 w 736600"/>
                <a:gd name="connsiteY0" fmla="*/ 27940 h 713740"/>
                <a:gd name="connsiteX1" fmla="*/ 264160 w 736600"/>
                <a:gd name="connsiteY1" fmla="*/ 88900 h 713740"/>
                <a:gd name="connsiteX2" fmla="*/ 340360 w 736600"/>
                <a:gd name="connsiteY2" fmla="*/ 119380 h 713740"/>
                <a:gd name="connsiteX3" fmla="*/ 574384 w 736600"/>
                <a:gd name="connsiteY3" fmla="*/ 237913 h 713740"/>
                <a:gd name="connsiteX4" fmla="*/ 706120 w 736600"/>
                <a:gd name="connsiteY4" fmla="*/ 485140 h 713740"/>
                <a:gd name="connsiteX5" fmla="*/ 721360 w 736600"/>
                <a:gd name="connsiteY5" fmla="*/ 607060 h 713740"/>
                <a:gd name="connsiteX6" fmla="*/ 614680 w 736600"/>
                <a:gd name="connsiteY6" fmla="*/ 713740 h 713740"/>
                <a:gd name="connsiteX7" fmla="*/ 447040 w 736600"/>
                <a:gd name="connsiteY7" fmla="*/ 607060 h 713740"/>
                <a:gd name="connsiteX8" fmla="*/ 172720 w 736600"/>
                <a:gd name="connsiteY8" fmla="*/ 546100 h 713740"/>
                <a:gd name="connsiteX9" fmla="*/ 96520 w 736600"/>
                <a:gd name="connsiteY9" fmla="*/ 454660 h 713740"/>
                <a:gd name="connsiteX10" fmla="*/ 50800 w 736600"/>
                <a:gd name="connsiteY10" fmla="*/ 256540 h 713740"/>
                <a:gd name="connsiteX11" fmla="*/ 35560 w 736600"/>
                <a:gd name="connsiteY11" fmla="*/ 27940 h 713740"/>
                <a:gd name="connsiteX0" fmla="*/ 35560 w 954697"/>
                <a:gd name="connsiteY0" fmla="*/ 27940 h 1665393"/>
                <a:gd name="connsiteX1" fmla="*/ 264160 w 954697"/>
                <a:gd name="connsiteY1" fmla="*/ 88900 h 1665393"/>
                <a:gd name="connsiteX2" fmla="*/ 340360 w 954697"/>
                <a:gd name="connsiteY2" fmla="*/ 119380 h 1665393"/>
                <a:gd name="connsiteX3" fmla="*/ 574384 w 954697"/>
                <a:gd name="connsiteY3" fmla="*/ 237913 h 1665393"/>
                <a:gd name="connsiteX4" fmla="*/ 706120 w 954697"/>
                <a:gd name="connsiteY4" fmla="*/ 485140 h 1665393"/>
                <a:gd name="connsiteX5" fmla="*/ 721360 w 954697"/>
                <a:gd name="connsiteY5" fmla="*/ 607060 h 1665393"/>
                <a:gd name="connsiteX6" fmla="*/ 908977 w 954697"/>
                <a:gd name="connsiteY6" fmla="*/ 1665393 h 1665393"/>
                <a:gd name="connsiteX7" fmla="*/ 447040 w 954697"/>
                <a:gd name="connsiteY7" fmla="*/ 607060 h 1665393"/>
                <a:gd name="connsiteX8" fmla="*/ 172720 w 954697"/>
                <a:gd name="connsiteY8" fmla="*/ 546100 h 1665393"/>
                <a:gd name="connsiteX9" fmla="*/ 96520 w 954697"/>
                <a:gd name="connsiteY9" fmla="*/ 454660 h 1665393"/>
                <a:gd name="connsiteX10" fmla="*/ 50800 w 954697"/>
                <a:gd name="connsiteY10" fmla="*/ 256540 h 1665393"/>
                <a:gd name="connsiteX11" fmla="*/ 35560 w 954697"/>
                <a:gd name="connsiteY11" fmla="*/ 27940 h 1665393"/>
                <a:gd name="connsiteX0" fmla="*/ 35560 w 1110082"/>
                <a:gd name="connsiteY0" fmla="*/ 27940 h 1802130"/>
                <a:gd name="connsiteX1" fmla="*/ 264160 w 1110082"/>
                <a:gd name="connsiteY1" fmla="*/ 88900 h 1802130"/>
                <a:gd name="connsiteX2" fmla="*/ 340360 w 1110082"/>
                <a:gd name="connsiteY2" fmla="*/ 119380 h 1802130"/>
                <a:gd name="connsiteX3" fmla="*/ 574384 w 1110082"/>
                <a:gd name="connsiteY3" fmla="*/ 237913 h 1802130"/>
                <a:gd name="connsiteX4" fmla="*/ 706120 w 1110082"/>
                <a:gd name="connsiteY4" fmla="*/ 485140 h 1802130"/>
                <a:gd name="connsiteX5" fmla="*/ 1076273 w 1110082"/>
                <a:gd name="connsiteY5" fmla="*/ 1427480 h 1802130"/>
                <a:gd name="connsiteX6" fmla="*/ 908977 w 1110082"/>
                <a:gd name="connsiteY6" fmla="*/ 1665393 h 1802130"/>
                <a:gd name="connsiteX7" fmla="*/ 447040 w 1110082"/>
                <a:gd name="connsiteY7" fmla="*/ 607060 h 1802130"/>
                <a:gd name="connsiteX8" fmla="*/ 172720 w 1110082"/>
                <a:gd name="connsiteY8" fmla="*/ 546100 h 1802130"/>
                <a:gd name="connsiteX9" fmla="*/ 96520 w 1110082"/>
                <a:gd name="connsiteY9" fmla="*/ 454660 h 1802130"/>
                <a:gd name="connsiteX10" fmla="*/ 50800 w 1110082"/>
                <a:gd name="connsiteY10" fmla="*/ 256540 h 1802130"/>
                <a:gd name="connsiteX11" fmla="*/ 35560 w 1110082"/>
                <a:gd name="connsiteY11" fmla="*/ 27940 h 1802130"/>
                <a:gd name="connsiteX0" fmla="*/ 35560 w 1193730"/>
                <a:gd name="connsiteY0" fmla="*/ 27940 h 1802130"/>
                <a:gd name="connsiteX1" fmla="*/ 264160 w 1193730"/>
                <a:gd name="connsiteY1" fmla="*/ 88900 h 1802130"/>
                <a:gd name="connsiteX2" fmla="*/ 340360 w 1193730"/>
                <a:gd name="connsiteY2" fmla="*/ 119380 h 1802130"/>
                <a:gd name="connsiteX3" fmla="*/ 574384 w 1193730"/>
                <a:gd name="connsiteY3" fmla="*/ 237913 h 1802130"/>
                <a:gd name="connsiteX4" fmla="*/ 706120 w 1193730"/>
                <a:gd name="connsiteY4" fmla="*/ 485140 h 1802130"/>
                <a:gd name="connsiteX5" fmla="*/ 1159921 w 1193730"/>
                <a:gd name="connsiteY5" fmla="*/ 1427480 h 1802130"/>
                <a:gd name="connsiteX6" fmla="*/ 908977 w 1193730"/>
                <a:gd name="connsiteY6" fmla="*/ 1665393 h 1802130"/>
                <a:gd name="connsiteX7" fmla="*/ 447040 w 1193730"/>
                <a:gd name="connsiteY7" fmla="*/ 607060 h 1802130"/>
                <a:gd name="connsiteX8" fmla="*/ 172720 w 1193730"/>
                <a:gd name="connsiteY8" fmla="*/ 546100 h 1802130"/>
                <a:gd name="connsiteX9" fmla="*/ 96520 w 1193730"/>
                <a:gd name="connsiteY9" fmla="*/ 454660 h 1802130"/>
                <a:gd name="connsiteX10" fmla="*/ 50800 w 1193730"/>
                <a:gd name="connsiteY10" fmla="*/ 256540 h 1802130"/>
                <a:gd name="connsiteX11" fmla="*/ 35560 w 1193730"/>
                <a:gd name="connsiteY11" fmla="*/ 27940 h 1802130"/>
                <a:gd name="connsiteX0" fmla="*/ 35560 w 1193730"/>
                <a:gd name="connsiteY0" fmla="*/ 27940 h 1771132"/>
                <a:gd name="connsiteX1" fmla="*/ 264160 w 1193730"/>
                <a:gd name="connsiteY1" fmla="*/ 88900 h 1771132"/>
                <a:gd name="connsiteX2" fmla="*/ 340360 w 1193730"/>
                <a:gd name="connsiteY2" fmla="*/ 119380 h 1771132"/>
                <a:gd name="connsiteX3" fmla="*/ 574384 w 1193730"/>
                <a:gd name="connsiteY3" fmla="*/ 237913 h 1771132"/>
                <a:gd name="connsiteX4" fmla="*/ 706120 w 1193730"/>
                <a:gd name="connsiteY4" fmla="*/ 485140 h 1771132"/>
                <a:gd name="connsiteX5" fmla="*/ 1159921 w 1193730"/>
                <a:gd name="connsiteY5" fmla="*/ 1427480 h 1771132"/>
                <a:gd name="connsiteX6" fmla="*/ 908977 w 1193730"/>
                <a:gd name="connsiteY6" fmla="*/ 1665393 h 1771132"/>
                <a:gd name="connsiteX7" fmla="*/ 574383 w 1193730"/>
                <a:gd name="connsiteY7" fmla="*/ 793044 h 1771132"/>
                <a:gd name="connsiteX8" fmla="*/ 172720 w 1193730"/>
                <a:gd name="connsiteY8" fmla="*/ 546100 h 1771132"/>
                <a:gd name="connsiteX9" fmla="*/ 96520 w 1193730"/>
                <a:gd name="connsiteY9" fmla="*/ 454660 h 1771132"/>
                <a:gd name="connsiteX10" fmla="*/ 50800 w 1193730"/>
                <a:gd name="connsiteY10" fmla="*/ 256540 h 1771132"/>
                <a:gd name="connsiteX11" fmla="*/ 35560 w 1193730"/>
                <a:gd name="connsiteY11" fmla="*/ 27940 h 1771132"/>
                <a:gd name="connsiteX0" fmla="*/ 35560 w 1193730"/>
                <a:gd name="connsiteY0" fmla="*/ 27940 h 1726193"/>
                <a:gd name="connsiteX1" fmla="*/ 264160 w 1193730"/>
                <a:gd name="connsiteY1" fmla="*/ 88900 h 1726193"/>
                <a:gd name="connsiteX2" fmla="*/ 340360 w 1193730"/>
                <a:gd name="connsiteY2" fmla="*/ 119380 h 1726193"/>
                <a:gd name="connsiteX3" fmla="*/ 574384 w 1193730"/>
                <a:gd name="connsiteY3" fmla="*/ 237913 h 1726193"/>
                <a:gd name="connsiteX4" fmla="*/ 706120 w 1193730"/>
                <a:gd name="connsiteY4" fmla="*/ 485140 h 1726193"/>
                <a:gd name="connsiteX5" fmla="*/ 1159921 w 1193730"/>
                <a:gd name="connsiteY5" fmla="*/ 1427480 h 1726193"/>
                <a:gd name="connsiteX6" fmla="*/ 908977 w 1193730"/>
                <a:gd name="connsiteY6" fmla="*/ 1665393 h 1726193"/>
                <a:gd name="connsiteX7" fmla="*/ 658031 w 1193730"/>
                <a:gd name="connsiteY7" fmla="*/ 1062681 h 1726193"/>
                <a:gd name="connsiteX8" fmla="*/ 574383 w 1193730"/>
                <a:gd name="connsiteY8" fmla="*/ 793044 h 1726193"/>
                <a:gd name="connsiteX9" fmla="*/ 172720 w 1193730"/>
                <a:gd name="connsiteY9" fmla="*/ 546100 h 1726193"/>
                <a:gd name="connsiteX10" fmla="*/ 96520 w 1193730"/>
                <a:gd name="connsiteY10" fmla="*/ 454660 h 1726193"/>
                <a:gd name="connsiteX11" fmla="*/ 50800 w 1193730"/>
                <a:gd name="connsiteY11" fmla="*/ 256540 h 1726193"/>
                <a:gd name="connsiteX12" fmla="*/ 35560 w 1193730"/>
                <a:gd name="connsiteY12" fmla="*/ 27940 h 1726193"/>
                <a:gd name="connsiteX0" fmla="*/ 35560 w 1193730"/>
                <a:gd name="connsiteY0" fmla="*/ 27940 h 1718262"/>
                <a:gd name="connsiteX1" fmla="*/ 264160 w 1193730"/>
                <a:gd name="connsiteY1" fmla="*/ 88900 h 1718262"/>
                <a:gd name="connsiteX2" fmla="*/ 340360 w 1193730"/>
                <a:gd name="connsiteY2" fmla="*/ 119380 h 1718262"/>
                <a:gd name="connsiteX3" fmla="*/ 574384 w 1193730"/>
                <a:gd name="connsiteY3" fmla="*/ 237913 h 1718262"/>
                <a:gd name="connsiteX4" fmla="*/ 706120 w 1193730"/>
                <a:gd name="connsiteY4" fmla="*/ 485140 h 1718262"/>
                <a:gd name="connsiteX5" fmla="*/ 1159921 w 1193730"/>
                <a:gd name="connsiteY5" fmla="*/ 1427480 h 1718262"/>
                <a:gd name="connsiteX6" fmla="*/ 908977 w 1193730"/>
                <a:gd name="connsiteY6" fmla="*/ 1665393 h 1718262"/>
                <a:gd name="connsiteX7" fmla="*/ 658031 w 1193730"/>
                <a:gd name="connsiteY7" fmla="*/ 1110264 h 1718262"/>
                <a:gd name="connsiteX8" fmla="*/ 574383 w 1193730"/>
                <a:gd name="connsiteY8" fmla="*/ 793044 h 1718262"/>
                <a:gd name="connsiteX9" fmla="*/ 172720 w 1193730"/>
                <a:gd name="connsiteY9" fmla="*/ 546100 h 1718262"/>
                <a:gd name="connsiteX10" fmla="*/ 96520 w 1193730"/>
                <a:gd name="connsiteY10" fmla="*/ 454660 h 1718262"/>
                <a:gd name="connsiteX11" fmla="*/ 50800 w 1193730"/>
                <a:gd name="connsiteY11" fmla="*/ 256540 h 1718262"/>
                <a:gd name="connsiteX12" fmla="*/ 35560 w 1193730"/>
                <a:gd name="connsiteY12" fmla="*/ 27940 h 1718262"/>
                <a:gd name="connsiteX0" fmla="*/ 35560 w 1193730"/>
                <a:gd name="connsiteY0" fmla="*/ 27940 h 1718262"/>
                <a:gd name="connsiteX1" fmla="*/ 264160 w 1193730"/>
                <a:gd name="connsiteY1" fmla="*/ 88900 h 1718262"/>
                <a:gd name="connsiteX2" fmla="*/ 340360 w 1193730"/>
                <a:gd name="connsiteY2" fmla="*/ 119380 h 1718262"/>
                <a:gd name="connsiteX3" fmla="*/ 574384 w 1193730"/>
                <a:gd name="connsiteY3" fmla="*/ 237913 h 1718262"/>
                <a:gd name="connsiteX4" fmla="*/ 706120 w 1193730"/>
                <a:gd name="connsiteY4" fmla="*/ 485140 h 1718262"/>
                <a:gd name="connsiteX5" fmla="*/ 1159921 w 1193730"/>
                <a:gd name="connsiteY5" fmla="*/ 1427480 h 1718262"/>
                <a:gd name="connsiteX6" fmla="*/ 908977 w 1193730"/>
                <a:gd name="connsiteY6" fmla="*/ 1665393 h 1718262"/>
                <a:gd name="connsiteX7" fmla="*/ 658031 w 1193730"/>
                <a:gd name="connsiteY7" fmla="*/ 1110264 h 1718262"/>
                <a:gd name="connsiteX8" fmla="*/ 574383 w 1193730"/>
                <a:gd name="connsiteY8" fmla="*/ 793044 h 1718262"/>
                <a:gd name="connsiteX9" fmla="*/ 172720 w 1193730"/>
                <a:gd name="connsiteY9" fmla="*/ 546100 h 1718262"/>
                <a:gd name="connsiteX10" fmla="*/ 96520 w 1193730"/>
                <a:gd name="connsiteY10" fmla="*/ 454660 h 1718262"/>
                <a:gd name="connsiteX11" fmla="*/ 50800 w 1193730"/>
                <a:gd name="connsiteY11" fmla="*/ 256540 h 1718262"/>
                <a:gd name="connsiteX12" fmla="*/ 35560 w 1193730"/>
                <a:gd name="connsiteY12" fmla="*/ 27940 h 1718262"/>
                <a:gd name="connsiteX0" fmla="*/ 35560 w 1193730"/>
                <a:gd name="connsiteY0" fmla="*/ 27940 h 1682088"/>
                <a:gd name="connsiteX1" fmla="*/ 264160 w 1193730"/>
                <a:gd name="connsiteY1" fmla="*/ 88900 h 1682088"/>
                <a:gd name="connsiteX2" fmla="*/ 340360 w 1193730"/>
                <a:gd name="connsiteY2" fmla="*/ 119380 h 1682088"/>
                <a:gd name="connsiteX3" fmla="*/ 574384 w 1193730"/>
                <a:gd name="connsiteY3" fmla="*/ 237913 h 1682088"/>
                <a:gd name="connsiteX4" fmla="*/ 706120 w 1193730"/>
                <a:gd name="connsiteY4" fmla="*/ 485140 h 1682088"/>
                <a:gd name="connsiteX5" fmla="*/ 1159921 w 1193730"/>
                <a:gd name="connsiteY5" fmla="*/ 1427480 h 1682088"/>
                <a:gd name="connsiteX6" fmla="*/ 908977 w 1193730"/>
                <a:gd name="connsiteY6" fmla="*/ 1665393 h 1682088"/>
                <a:gd name="connsiteX7" fmla="*/ 729353 w 1193730"/>
                <a:gd name="connsiteY7" fmla="*/ 1327307 h 1682088"/>
                <a:gd name="connsiteX8" fmla="*/ 658031 w 1193730"/>
                <a:gd name="connsiteY8" fmla="*/ 1110264 h 1682088"/>
                <a:gd name="connsiteX9" fmla="*/ 574383 w 1193730"/>
                <a:gd name="connsiteY9" fmla="*/ 793044 h 1682088"/>
                <a:gd name="connsiteX10" fmla="*/ 172720 w 1193730"/>
                <a:gd name="connsiteY10" fmla="*/ 546100 h 1682088"/>
                <a:gd name="connsiteX11" fmla="*/ 96520 w 1193730"/>
                <a:gd name="connsiteY11" fmla="*/ 454660 h 1682088"/>
                <a:gd name="connsiteX12" fmla="*/ 50800 w 1193730"/>
                <a:gd name="connsiteY12" fmla="*/ 256540 h 1682088"/>
                <a:gd name="connsiteX13" fmla="*/ 35560 w 1193730"/>
                <a:gd name="connsiteY13" fmla="*/ 27940 h 1682088"/>
                <a:gd name="connsiteX0" fmla="*/ 35560 w 1193730"/>
                <a:gd name="connsiteY0" fmla="*/ 27940 h 1691827"/>
                <a:gd name="connsiteX1" fmla="*/ 264160 w 1193730"/>
                <a:gd name="connsiteY1" fmla="*/ 88900 h 1691827"/>
                <a:gd name="connsiteX2" fmla="*/ 340360 w 1193730"/>
                <a:gd name="connsiteY2" fmla="*/ 119380 h 1691827"/>
                <a:gd name="connsiteX3" fmla="*/ 574384 w 1193730"/>
                <a:gd name="connsiteY3" fmla="*/ 237913 h 1691827"/>
                <a:gd name="connsiteX4" fmla="*/ 706120 w 1193730"/>
                <a:gd name="connsiteY4" fmla="*/ 485140 h 1691827"/>
                <a:gd name="connsiteX5" fmla="*/ 1159921 w 1193730"/>
                <a:gd name="connsiteY5" fmla="*/ 1427480 h 1691827"/>
                <a:gd name="connsiteX6" fmla="*/ 908977 w 1193730"/>
                <a:gd name="connsiteY6" fmla="*/ 1665393 h 1691827"/>
                <a:gd name="connsiteX7" fmla="*/ 741680 w 1193730"/>
                <a:gd name="connsiteY7" fmla="*/ 1268873 h 1691827"/>
                <a:gd name="connsiteX8" fmla="*/ 658031 w 1193730"/>
                <a:gd name="connsiteY8" fmla="*/ 1110264 h 1691827"/>
                <a:gd name="connsiteX9" fmla="*/ 574383 w 1193730"/>
                <a:gd name="connsiteY9" fmla="*/ 793044 h 1691827"/>
                <a:gd name="connsiteX10" fmla="*/ 172720 w 1193730"/>
                <a:gd name="connsiteY10" fmla="*/ 546100 h 1691827"/>
                <a:gd name="connsiteX11" fmla="*/ 96520 w 1193730"/>
                <a:gd name="connsiteY11" fmla="*/ 454660 h 1691827"/>
                <a:gd name="connsiteX12" fmla="*/ 50800 w 1193730"/>
                <a:gd name="connsiteY12" fmla="*/ 256540 h 1691827"/>
                <a:gd name="connsiteX13" fmla="*/ 35560 w 1193730"/>
                <a:gd name="connsiteY13" fmla="*/ 27940 h 1691827"/>
                <a:gd name="connsiteX0" fmla="*/ 35560 w 1193730"/>
                <a:gd name="connsiteY0" fmla="*/ 27940 h 1691827"/>
                <a:gd name="connsiteX1" fmla="*/ 264160 w 1193730"/>
                <a:gd name="connsiteY1" fmla="*/ 88900 h 1691827"/>
                <a:gd name="connsiteX2" fmla="*/ 340360 w 1193730"/>
                <a:gd name="connsiteY2" fmla="*/ 119380 h 1691827"/>
                <a:gd name="connsiteX3" fmla="*/ 574384 w 1193730"/>
                <a:gd name="connsiteY3" fmla="*/ 237913 h 1691827"/>
                <a:gd name="connsiteX4" fmla="*/ 706120 w 1193730"/>
                <a:gd name="connsiteY4" fmla="*/ 485140 h 1691827"/>
                <a:gd name="connsiteX5" fmla="*/ 1159921 w 1193730"/>
                <a:gd name="connsiteY5" fmla="*/ 1427480 h 1691827"/>
                <a:gd name="connsiteX6" fmla="*/ 908977 w 1193730"/>
                <a:gd name="connsiteY6" fmla="*/ 1665393 h 1691827"/>
                <a:gd name="connsiteX7" fmla="*/ 741680 w 1193730"/>
                <a:gd name="connsiteY7" fmla="*/ 1268873 h 1691827"/>
                <a:gd name="connsiteX8" fmla="*/ 658031 w 1193730"/>
                <a:gd name="connsiteY8" fmla="*/ 1189568 h 1691827"/>
                <a:gd name="connsiteX9" fmla="*/ 574383 w 1193730"/>
                <a:gd name="connsiteY9" fmla="*/ 793044 h 1691827"/>
                <a:gd name="connsiteX10" fmla="*/ 172720 w 1193730"/>
                <a:gd name="connsiteY10" fmla="*/ 546100 h 1691827"/>
                <a:gd name="connsiteX11" fmla="*/ 96520 w 1193730"/>
                <a:gd name="connsiteY11" fmla="*/ 454660 h 1691827"/>
                <a:gd name="connsiteX12" fmla="*/ 50800 w 1193730"/>
                <a:gd name="connsiteY12" fmla="*/ 256540 h 1691827"/>
                <a:gd name="connsiteX13" fmla="*/ 35560 w 1193730"/>
                <a:gd name="connsiteY13" fmla="*/ 27940 h 1691827"/>
                <a:gd name="connsiteX0" fmla="*/ 35560 w 1193730"/>
                <a:gd name="connsiteY0" fmla="*/ 27940 h 1678610"/>
                <a:gd name="connsiteX1" fmla="*/ 264160 w 1193730"/>
                <a:gd name="connsiteY1" fmla="*/ 88900 h 1678610"/>
                <a:gd name="connsiteX2" fmla="*/ 340360 w 1193730"/>
                <a:gd name="connsiteY2" fmla="*/ 119380 h 1678610"/>
                <a:gd name="connsiteX3" fmla="*/ 574384 w 1193730"/>
                <a:gd name="connsiteY3" fmla="*/ 237913 h 1678610"/>
                <a:gd name="connsiteX4" fmla="*/ 706120 w 1193730"/>
                <a:gd name="connsiteY4" fmla="*/ 485140 h 1678610"/>
                <a:gd name="connsiteX5" fmla="*/ 1159921 w 1193730"/>
                <a:gd name="connsiteY5" fmla="*/ 1427480 h 1678610"/>
                <a:gd name="connsiteX6" fmla="*/ 908977 w 1193730"/>
                <a:gd name="connsiteY6" fmla="*/ 1665393 h 1678610"/>
                <a:gd name="connsiteX7" fmla="*/ 825328 w 1193730"/>
                <a:gd name="connsiteY7" fmla="*/ 1348177 h 1678610"/>
                <a:gd name="connsiteX8" fmla="*/ 658031 w 1193730"/>
                <a:gd name="connsiteY8" fmla="*/ 1189568 h 1678610"/>
                <a:gd name="connsiteX9" fmla="*/ 574383 w 1193730"/>
                <a:gd name="connsiteY9" fmla="*/ 793044 h 1678610"/>
                <a:gd name="connsiteX10" fmla="*/ 172720 w 1193730"/>
                <a:gd name="connsiteY10" fmla="*/ 546100 h 1678610"/>
                <a:gd name="connsiteX11" fmla="*/ 96520 w 1193730"/>
                <a:gd name="connsiteY11" fmla="*/ 454660 h 1678610"/>
                <a:gd name="connsiteX12" fmla="*/ 50800 w 1193730"/>
                <a:gd name="connsiteY12" fmla="*/ 256540 h 1678610"/>
                <a:gd name="connsiteX13" fmla="*/ 35560 w 1193730"/>
                <a:gd name="connsiteY13" fmla="*/ 27940 h 1678610"/>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172720 w 1193730"/>
                <a:gd name="connsiteY10" fmla="*/ 546100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07087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96520 w 1193730"/>
                <a:gd name="connsiteY11" fmla="*/ 454660 h 1610972"/>
                <a:gd name="connsiteX12" fmla="*/ 50800 w 1193730"/>
                <a:gd name="connsiteY12" fmla="*/ 256540 h 1610972"/>
                <a:gd name="connsiteX13" fmla="*/ 35560 w 1193730"/>
                <a:gd name="connsiteY13"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490735 w 1193730"/>
                <a:gd name="connsiteY10" fmla="*/ 634437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574383 w 1193730"/>
                <a:gd name="connsiteY10" fmla="*/ 713742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 name="connsiteX0" fmla="*/ 35560 w 1193730"/>
                <a:gd name="connsiteY0" fmla="*/ 27940 h 1610972"/>
                <a:gd name="connsiteX1" fmla="*/ 264160 w 1193730"/>
                <a:gd name="connsiteY1" fmla="*/ 88900 h 1610972"/>
                <a:gd name="connsiteX2" fmla="*/ 340360 w 1193730"/>
                <a:gd name="connsiteY2" fmla="*/ 119380 h 1610972"/>
                <a:gd name="connsiteX3" fmla="*/ 574384 w 1193730"/>
                <a:gd name="connsiteY3" fmla="*/ 237913 h 1610972"/>
                <a:gd name="connsiteX4" fmla="*/ 706120 w 1193730"/>
                <a:gd name="connsiteY4" fmla="*/ 485140 h 1610972"/>
                <a:gd name="connsiteX5" fmla="*/ 1159921 w 1193730"/>
                <a:gd name="connsiteY5" fmla="*/ 1427480 h 1610972"/>
                <a:gd name="connsiteX6" fmla="*/ 908976 w 1193730"/>
                <a:gd name="connsiteY6" fmla="*/ 1586091 h 1610972"/>
                <a:gd name="connsiteX7" fmla="*/ 825328 w 1193730"/>
                <a:gd name="connsiteY7" fmla="*/ 1348177 h 1610972"/>
                <a:gd name="connsiteX8" fmla="*/ 658031 w 1193730"/>
                <a:gd name="connsiteY8" fmla="*/ 1189568 h 1610972"/>
                <a:gd name="connsiteX9" fmla="*/ 574383 w 1193730"/>
                <a:gd name="connsiteY9" fmla="*/ 793044 h 1610972"/>
                <a:gd name="connsiteX10" fmla="*/ 574383 w 1193730"/>
                <a:gd name="connsiteY10" fmla="*/ 713742 h 1610972"/>
                <a:gd name="connsiteX11" fmla="*/ 490735 w 1193730"/>
                <a:gd name="connsiteY11" fmla="*/ 555133 h 1610972"/>
                <a:gd name="connsiteX12" fmla="*/ 96520 w 1193730"/>
                <a:gd name="connsiteY12" fmla="*/ 454660 h 1610972"/>
                <a:gd name="connsiteX13" fmla="*/ 50800 w 1193730"/>
                <a:gd name="connsiteY13" fmla="*/ 256540 h 1610972"/>
                <a:gd name="connsiteX14" fmla="*/ 35560 w 1193730"/>
                <a:gd name="connsiteY14" fmla="*/ 27940 h 161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3730" h="1610972">
                  <a:moveTo>
                    <a:pt x="35560" y="27940"/>
                  </a:moveTo>
                  <a:cubicBezTo>
                    <a:pt x="71120" y="0"/>
                    <a:pt x="213360" y="73660"/>
                    <a:pt x="264160" y="88900"/>
                  </a:cubicBezTo>
                  <a:cubicBezTo>
                    <a:pt x="314960" y="104140"/>
                    <a:pt x="288656" y="94544"/>
                    <a:pt x="340360" y="119380"/>
                  </a:cubicBezTo>
                  <a:cubicBezTo>
                    <a:pt x="392064" y="144216"/>
                    <a:pt x="574384" y="237913"/>
                    <a:pt x="574384" y="237913"/>
                  </a:cubicBezTo>
                  <a:cubicBezTo>
                    <a:pt x="635344" y="298873"/>
                    <a:pt x="608531" y="286879"/>
                    <a:pt x="706120" y="485140"/>
                  </a:cubicBezTo>
                  <a:cubicBezTo>
                    <a:pt x="803709" y="683401"/>
                    <a:pt x="1126112" y="1243988"/>
                    <a:pt x="1159921" y="1427480"/>
                  </a:cubicBezTo>
                  <a:cubicBezTo>
                    <a:pt x="1193730" y="1610972"/>
                    <a:pt x="964741" y="1599308"/>
                    <a:pt x="908976" y="1586091"/>
                  </a:cubicBezTo>
                  <a:cubicBezTo>
                    <a:pt x="853211" y="1572874"/>
                    <a:pt x="867152" y="1414264"/>
                    <a:pt x="825328" y="1348177"/>
                  </a:cubicBezTo>
                  <a:cubicBezTo>
                    <a:pt x="783504" y="1282090"/>
                    <a:pt x="699855" y="1282090"/>
                    <a:pt x="658031" y="1189568"/>
                  </a:cubicBezTo>
                  <a:cubicBezTo>
                    <a:pt x="616207" y="1097046"/>
                    <a:pt x="588324" y="872348"/>
                    <a:pt x="574383" y="793044"/>
                  </a:cubicBezTo>
                  <a:cubicBezTo>
                    <a:pt x="560442" y="713740"/>
                    <a:pt x="588324" y="753394"/>
                    <a:pt x="574383" y="713742"/>
                  </a:cubicBezTo>
                  <a:cubicBezTo>
                    <a:pt x="560442" y="674090"/>
                    <a:pt x="570379" y="598313"/>
                    <a:pt x="490735" y="555133"/>
                  </a:cubicBezTo>
                  <a:cubicBezTo>
                    <a:pt x="411091" y="511953"/>
                    <a:pt x="169843" y="504426"/>
                    <a:pt x="96520" y="454660"/>
                  </a:cubicBezTo>
                  <a:cubicBezTo>
                    <a:pt x="23198" y="404895"/>
                    <a:pt x="63500" y="327660"/>
                    <a:pt x="50800" y="256540"/>
                  </a:cubicBezTo>
                  <a:cubicBezTo>
                    <a:pt x="38100" y="185420"/>
                    <a:pt x="0" y="55880"/>
                    <a:pt x="35560" y="2794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47"/>
            <p:cNvGrpSpPr/>
            <p:nvPr/>
          </p:nvGrpSpPr>
          <p:grpSpPr>
            <a:xfrm>
              <a:off x="2209800" y="5029200"/>
              <a:ext cx="2286000" cy="1800999"/>
              <a:chOff x="4217275" y="3537351"/>
              <a:chExt cx="3783723" cy="3236929"/>
            </a:xfrm>
          </p:grpSpPr>
          <p:grpSp>
            <p:nvGrpSpPr>
              <p:cNvPr id="11" name="Group 53"/>
              <p:cNvGrpSpPr/>
              <p:nvPr/>
            </p:nvGrpSpPr>
            <p:grpSpPr>
              <a:xfrm>
                <a:off x="4217275" y="3619524"/>
                <a:ext cx="3765693" cy="3154756"/>
                <a:chOff x="1767374" y="-66865"/>
                <a:chExt cx="7113962" cy="5540056"/>
              </a:xfrm>
            </p:grpSpPr>
            <p:pic>
              <p:nvPicPr>
                <p:cNvPr id="53" name="Picture 2" descr="http://galerainwater.com/blog/wp-content/uploads/2010/07/redwoods-gale-rainwater.jpg"/>
                <p:cNvPicPr preferRelativeResize="0">
                  <a:picLocks noChangeArrowheads="1"/>
                </p:cNvPicPr>
                <p:nvPr/>
              </p:nvPicPr>
              <p:blipFill>
                <a:blip r:embed="rId4" cstate="print"/>
                <a:srcRect l="23093" r="3505" b="10974"/>
                <a:stretch>
                  <a:fillRect/>
                </a:stretch>
              </p:blipFill>
              <p:spPr bwMode="auto">
                <a:xfrm>
                  <a:off x="2133599" y="-66865"/>
                  <a:ext cx="6747737" cy="5339200"/>
                </a:xfrm>
                <a:prstGeom prst="rect">
                  <a:avLst/>
                </a:prstGeom>
                <a:noFill/>
                <a:ln w="38100">
                  <a:solidFill>
                    <a:schemeClr val="tx1"/>
                  </a:solidFill>
                </a:ln>
              </p:spPr>
            </p:pic>
            <p:sp>
              <p:nvSpPr>
                <p:cNvPr id="54" name="TextBox 53"/>
                <p:cNvSpPr txBox="1"/>
                <p:nvPr/>
              </p:nvSpPr>
              <p:spPr>
                <a:xfrm>
                  <a:off x="1767374" y="4598920"/>
                  <a:ext cx="5480153" cy="874271"/>
                </a:xfrm>
                <a:prstGeom prst="rect">
                  <a:avLst/>
                </a:prstGeom>
                <a:noFill/>
                <a:ln w="50800">
                  <a:noFill/>
                </a:ln>
              </p:spPr>
              <p:txBody>
                <a:bodyPr wrap="square" rtlCol="0">
                  <a:spAutoFit/>
                </a:bodyPr>
                <a:lstStyle/>
                <a:p>
                  <a:pPr algn="ctr"/>
                  <a:r>
                    <a:rPr lang="en-US" sz="1200" b="1" dirty="0" smtClean="0">
                      <a:solidFill>
                        <a:schemeClr val="bg1"/>
                      </a:solidFill>
                      <a:effectLst>
                        <a:outerShdw dist="50800" dir="5400000" algn="ctr" rotWithShape="0">
                          <a:schemeClr val="tx1"/>
                        </a:outerShdw>
                      </a:effectLst>
                    </a:rPr>
                    <a:t>Redwood State </a:t>
                  </a:r>
                  <a:r>
                    <a:rPr lang="en-US" sz="1200" b="1" dirty="0" err="1" smtClean="0">
                      <a:solidFill>
                        <a:schemeClr val="bg1"/>
                      </a:solidFill>
                      <a:effectLst>
                        <a:outerShdw dist="50800" dir="5400000" algn="ctr" rotWithShape="0">
                          <a:schemeClr val="tx1"/>
                        </a:outerShdw>
                      </a:effectLst>
                    </a:rPr>
                    <a:t>Pk</a:t>
                  </a:r>
                  <a:r>
                    <a:rPr lang="en-US" sz="1200" b="1" dirty="0" smtClean="0">
                      <a:solidFill>
                        <a:schemeClr val="bg1"/>
                      </a:solidFill>
                      <a:effectLst>
                        <a:outerShdw dist="50800" dir="5400000" algn="ctr" rotWithShape="0">
                          <a:schemeClr val="tx1"/>
                        </a:outerShdw>
                      </a:effectLst>
                    </a:rPr>
                    <a:t>, CA</a:t>
                  </a:r>
                </a:p>
              </p:txBody>
            </p:sp>
          </p:grpSp>
          <p:sp>
            <p:nvSpPr>
              <p:cNvPr id="52" name="TextBox 51"/>
              <p:cNvSpPr txBox="1"/>
              <p:nvPr/>
            </p:nvSpPr>
            <p:spPr>
              <a:xfrm>
                <a:off x="4343399" y="3537351"/>
                <a:ext cx="3657599" cy="608482"/>
              </a:xfrm>
              <a:prstGeom prst="rect">
                <a:avLst/>
              </a:prstGeom>
              <a:noFill/>
              <a:ln w="50800">
                <a:noFill/>
              </a:ln>
            </p:spPr>
            <p:txBody>
              <a:bodyPr wrap="square" rtlCol="0">
                <a:spAutoFit/>
              </a:bodyPr>
              <a:lstStyle/>
              <a:p>
                <a:pPr algn="ctr"/>
                <a:r>
                  <a:rPr lang="en-US" sz="1600" b="1" dirty="0" smtClean="0">
                    <a:solidFill>
                      <a:schemeClr val="bg1"/>
                    </a:solidFill>
                    <a:effectLst>
                      <a:outerShdw dist="50800" dir="5400000" algn="ctr" rotWithShape="0">
                        <a:schemeClr val="tx1"/>
                      </a:outerShdw>
                    </a:effectLst>
                  </a:rPr>
                  <a:t>temperate coniferous</a:t>
                </a:r>
              </a:p>
            </p:txBody>
          </p:sp>
        </p:grpSp>
        <p:grpSp>
          <p:nvGrpSpPr>
            <p:cNvPr id="12" name="Group 54"/>
            <p:cNvGrpSpPr/>
            <p:nvPr/>
          </p:nvGrpSpPr>
          <p:grpSpPr>
            <a:xfrm>
              <a:off x="0" y="5029200"/>
              <a:ext cx="2209800" cy="1835118"/>
              <a:chOff x="4250415" y="685800"/>
              <a:chExt cx="3664656" cy="2782147"/>
            </a:xfrm>
          </p:grpSpPr>
          <p:grpSp>
            <p:nvGrpSpPr>
              <p:cNvPr id="19" name="Group 56"/>
              <p:cNvGrpSpPr/>
              <p:nvPr/>
            </p:nvGrpSpPr>
            <p:grpSpPr>
              <a:xfrm>
                <a:off x="4250415" y="755113"/>
                <a:ext cx="3664656" cy="2712834"/>
                <a:chOff x="4782228" y="71502"/>
                <a:chExt cx="4670680" cy="3565438"/>
              </a:xfrm>
            </p:grpSpPr>
            <p:pic>
              <p:nvPicPr>
                <p:cNvPr id="58" name="Picture 4" descr="http://upload.wikimedia.org/wikipedia/commons/0/09/Hoh_Rain_Forest_Maples.JPG"/>
                <p:cNvPicPr preferRelativeResize="0">
                  <a:picLocks noChangeArrowheads="1"/>
                </p:cNvPicPr>
                <p:nvPr/>
              </p:nvPicPr>
              <p:blipFill>
                <a:blip r:embed="rId5" cstate="print"/>
                <a:srcRect/>
                <a:stretch>
                  <a:fillRect/>
                </a:stretch>
              </p:blipFill>
              <p:spPr bwMode="auto">
                <a:xfrm>
                  <a:off x="4891747" y="71502"/>
                  <a:ext cx="4561161" cy="3370651"/>
                </a:xfrm>
                <a:prstGeom prst="rect">
                  <a:avLst/>
                </a:prstGeom>
                <a:noFill/>
                <a:ln w="25400">
                  <a:solidFill>
                    <a:schemeClr val="tx1"/>
                  </a:solidFill>
                </a:ln>
              </p:spPr>
            </p:pic>
            <p:sp>
              <p:nvSpPr>
                <p:cNvPr id="59" name="TextBox 58"/>
                <p:cNvSpPr txBox="1"/>
                <p:nvPr/>
              </p:nvSpPr>
              <p:spPr>
                <a:xfrm>
                  <a:off x="4782228" y="3085010"/>
                  <a:ext cx="3538847" cy="551930"/>
                </a:xfrm>
                <a:prstGeom prst="rect">
                  <a:avLst/>
                </a:prstGeom>
                <a:noFill/>
                <a:ln w="76200">
                  <a:noFill/>
                </a:ln>
              </p:spPr>
              <p:txBody>
                <a:bodyPr wrap="none" rtlCol="0">
                  <a:spAutoFit/>
                </a:bodyPr>
                <a:lstStyle/>
                <a:p>
                  <a:r>
                    <a:rPr lang="en-US" sz="1200" b="1" dirty="0" smtClean="0">
                      <a:solidFill>
                        <a:schemeClr val="bg1"/>
                      </a:solidFill>
                    </a:rPr>
                    <a:t>Olympic Nat’l Park, WA</a:t>
                  </a:r>
                </a:p>
              </p:txBody>
            </p:sp>
          </p:grpSp>
          <p:sp>
            <p:nvSpPr>
              <p:cNvPr id="57" name="TextBox 56"/>
              <p:cNvSpPr txBox="1"/>
              <p:nvPr/>
            </p:nvSpPr>
            <p:spPr>
              <a:xfrm>
                <a:off x="4250415" y="685800"/>
                <a:ext cx="3664656" cy="513268"/>
              </a:xfrm>
              <a:prstGeom prst="rect">
                <a:avLst/>
              </a:prstGeom>
              <a:noFill/>
              <a:ln w="50800">
                <a:noFill/>
              </a:ln>
            </p:spPr>
            <p:txBody>
              <a:bodyPr wrap="square" rtlCol="0">
                <a:spAutoFit/>
              </a:bodyPr>
              <a:lstStyle/>
              <a:p>
                <a:pPr algn="ctr"/>
                <a:r>
                  <a:rPr lang="en-US" sz="1600" b="1" dirty="0" smtClean="0">
                    <a:solidFill>
                      <a:schemeClr val="bg1"/>
                    </a:solidFill>
                    <a:effectLst>
                      <a:outerShdw dist="50800" dir="5400000" algn="ctr" rotWithShape="0">
                        <a:schemeClr val="tx1"/>
                      </a:outerShdw>
                    </a:effectLst>
                  </a:rPr>
                  <a:t>temperate rainforest</a:t>
                </a:r>
              </a:p>
            </p:txBody>
          </p:sp>
        </p:grpSp>
        <p:grpSp>
          <p:nvGrpSpPr>
            <p:cNvPr id="20" name="Group 71"/>
            <p:cNvGrpSpPr/>
            <p:nvPr/>
          </p:nvGrpSpPr>
          <p:grpSpPr>
            <a:xfrm>
              <a:off x="4648200" y="5071646"/>
              <a:ext cx="2157984" cy="1710154"/>
              <a:chOff x="4494517" y="3830195"/>
              <a:chExt cx="4898362" cy="2959918"/>
            </a:xfrm>
          </p:grpSpPr>
          <p:pic>
            <p:nvPicPr>
              <p:cNvPr id="78" name="Picture 2" descr="http://images.travelpod.com/users/twittg/rockies.994738260.peyto_lake_2.jpg"/>
              <p:cNvPicPr preferRelativeResize="0">
                <a:picLocks noChangeArrowheads="1"/>
              </p:cNvPicPr>
              <p:nvPr/>
            </p:nvPicPr>
            <p:blipFill>
              <a:blip r:embed="rId6" cstate="print"/>
              <a:srcRect/>
              <a:stretch>
                <a:fillRect/>
              </a:stretch>
            </p:blipFill>
            <p:spPr bwMode="auto">
              <a:xfrm>
                <a:off x="4494517" y="3835861"/>
                <a:ext cx="4898362" cy="2927874"/>
              </a:xfrm>
              <a:prstGeom prst="rect">
                <a:avLst/>
              </a:prstGeom>
              <a:noFill/>
              <a:ln w="25400">
                <a:solidFill>
                  <a:schemeClr val="tx1"/>
                </a:solidFill>
              </a:ln>
            </p:spPr>
          </p:pic>
          <p:sp>
            <p:nvSpPr>
              <p:cNvPr id="82" name="TextBox 81"/>
              <p:cNvSpPr txBox="1"/>
              <p:nvPr/>
            </p:nvSpPr>
            <p:spPr>
              <a:xfrm>
                <a:off x="5714976" y="6310686"/>
                <a:ext cx="3327738" cy="479427"/>
              </a:xfrm>
              <a:prstGeom prst="rect">
                <a:avLst/>
              </a:prstGeom>
              <a:noFill/>
              <a:ln w="76200">
                <a:noFill/>
              </a:ln>
            </p:spPr>
            <p:txBody>
              <a:bodyPr wrap="none" rtlCol="0">
                <a:spAutoFit/>
              </a:bodyPr>
              <a:lstStyle/>
              <a:p>
                <a:r>
                  <a:rPr lang="en-US" sz="1200" b="1" dirty="0" smtClean="0">
                    <a:solidFill>
                      <a:schemeClr val="bg1"/>
                    </a:solidFill>
                  </a:rPr>
                  <a:t>Lake Louise, Canada</a:t>
                </a:r>
              </a:p>
            </p:txBody>
          </p:sp>
          <p:sp>
            <p:nvSpPr>
              <p:cNvPr id="86" name="TextBox 85"/>
              <p:cNvSpPr txBox="1"/>
              <p:nvPr/>
            </p:nvSpPr>
            <p:spPr>
              <a:xfrm>
                <a:off x="4667482" y="3830195"/>
                <a:ext cx="4497084" cy="585966"/>
              </a:xfrm>
              <a:prstGeom prst="rect">
                <a:avLst/>
              </a:prstGeom>
              <a:noFill/>
              <a:ln w="50800">
                <a:noFill/>
              </a:ln>
            </p:spPr>
            <p:txBody>
              <a:bodyPr wrap="square" rtlCol="0">
                <a:spAutoFit/>
              </a:bodyPr>
              <a:lstStyle/>
              <a:p>
                <a:pPr algn="ctr"/>
                <a:r>
                  <a:rPr lang="en-US" sz="1600" b="1" dirty="0" smtClean="0"/>
                  <a:t>boreal coniferous</a:t>
                </a:r>
              </a:p>
            </p:txBody>
          </p:sp>
        </p:grpSp>
        <p:sp>
          <p:nvSpPr>
            <p:cNvPr id="65" name="Freeform 64"/>
            <p:cNvSpPr/>
            <p:nvPr/>
          </p:nvSpPr>
          <p:spPr>
            <a:xfrm>
              <a:off x="1717040" y="1361440"/>
              <a:ext cx="7251700" cy="3677920"/>
            </a:xfrm>
            <a:custGeom>
              <a:avLst/>
              <a:gdLst>
                <a:gd name="connsiteX0" fmla="*/ 50800 w 7251700"/>
                <a:gd name="connsiteY0" fmla="*/ 848360 h 3677920"/>
                <a:gd name="connsiteX1" fmla="*/ 157480 w 7251700"/>
                <a:gd name="connsiteY1" fmla="*/ 497840 h 3677920"/>
                <a:gd name="connsiteX2" fmla="*/ 325120 w 7251700"/>
                <a:gd name="connsiteY2" fmla="*/ 132080 h 3677920"/>
                <a:gd name="connsiteX3" fmla="*/ 492760 w 7251700"/>
                <a:gd name="connsiteY3" fmla="*/ 10160 h 3677920"/>
                <a:gd name="connsiteX4" fmla="*/ 797560 w 7251700"/>
                <a:gd name="connsiteY4" fmla="*/ 71120 h 3677920"/>
                <a:gd name="connsiteX5" fmla="*/ 1452880 w 7251700"/>
                <a:gd name="connsiteY5" fmla="*/ 86360 h 3677920"/>
                <a:gd name="connsiteX6" fmla="*/ 1971040 w 7251700"/>
                <a:gd name="connsiteY6" fmla="*/ 177800 h 3677920"/>
                <a:gd name="connsiteX7" fmla="*/ 2672080 w 7251700"/>
                <a:gd name="connsiteY7" fmla="*/ 238760 h 3677920"/>
                <a:gd name="connsiteX8" fmla="*/ 3434080 w 7251700"/>
                <a:gd name="connsiteY8" fmla="*/ 482600 h 3677920"/>
                <a:gd name="connsiteX9" fmla="*/ 3677920 w 7251700"/>
                <a:gd name="connsiteY9" fmla="*/ 878840 h 3677920"/>
                <a:gd name="connsiteX10" fmla="*/ 4043680 w 7251700"/>
                <a:gd name="connsiteY10" fmla="*/ 1366520 h 3677920"/>
                <a:gd name="connsiteX11" fmla="*/ 4333240 w 7251700"/>
                <a:gd name="connsiteY11" fmla="*/ 1534160 h 3677920"/>
                <a:gd name="connsiteX12" fmla="*/ 4455160 w 7251700"/>
                <a:gd name="connsiteY12" fmla="*/ 1625600 h 3677920"/>
                <a:gd name="connsiteX13" fmla="*/ 4592320 w 7251700"/>
                <a:gd name="connsiteY13" fmla="*/ 1686560 h 3677920"/>
                <a:gd name="connsiteX14" fmla="*/ 5080000 w 7251700"/>
                <a:gd name="connsiteY14" fmla="*/ 1701800 h 3677920"/>
                <a:gd name="connsiteX15" fmla="*/ 5110480 w 7251700"/>
                <a:gd name="connsiteY15" fmla="*/ 1960880 h 3677920"/>
                <a:gd name="connsiteX16" fmla="*/ 5247640 w 7251700"/>
                <a:gd name="connsiteY16" fmla="*/ 1991360 h 3677920"/>
                <a:gd name="connsiteX17" fmla="*/ 5293360 w 7251700"/>
                <a:gd name="connsiteY17" fmla="*/ 1854200 h 3677920"/>
                <a:gd name="connsiteX18" fmla="*/ 5278120 w 7251700"/>
                <a:gd name="connsiteY18" fmla="*/ 1656080 h 3677920"/>
                <a:gd name="connsiteX19" fmla="*/ 5323840 w 7251700"/>
                <a:gd name="connsiteY19" fmla="*/ 1579880 h 3677920"/>
                <a:gd name="connsiteX20" fmla="*/ 5491480 w 7251700"/>
                <a:gd name="connsiteY20" fmla="*/ 1518920 h 3677920"/>
                <a:gd name="connsiteX21" fmla="*/ 5537200 w 7251700"/>
                <a:gd name="connsiteY21" fmla="*/ 1640840 h 3677920"/>
                <a:gd name="connsiteX22" fmla="*/ 5948680 w 7251700"/>
                <a:gd name="connsiteY22" fmla="*/ 1656080 h 3677920"/>
                <a:gd name="connsiteX23" fmla="*/ 6253480 w 7251700"/>
                <a:gd name="connsiteY23" fmla="*/ 1656080 h 3677920"/>
                <a:gd name="connsiteX24" fmla="*/ 6375400 w 7251700"/>
                <a:gd name="connsiteY24" fmla="*/ 1518920 h 3677920"/>
                <a:gd name="connsiteX25" fmla="*/ 6512560 w 7251700"/>
                <a:gd name="connsiteY25" fmla="*/ 1442720 h 3677920"/>
                <a:gd name="connsiteX26" fmla="*/ 6847840 w 7251700"/>
                <a:gd name="connsiteY26" fmla="*/ 1488440 h 3677920"/>
                <a:gd name="connsiteX27" fmla="*/ 6939280 w 7251700"/>
                <a:gd name="connsiteY27" fmla="*/ 1686560 h 3677920"/>
                <a:gd name="connsiteX28" fmla="*/ 6985000 w 7251700"/>
                <a:gd name="connsiteY28" fmla="*/ 1899920 h 3677920"/>
                <a:gd name="connsiteX29" fmla="*/ 7000240 w 7251700"/>
                <a:gd name="connsiteY29" fmla="*/ 2128520 h 3677920"/>
                <a:gd name="connsiteX30" fmla="*/ 7045960 w 7251700"/>
                <a:gd name="connsiteY30" fmla="*/ 2219960 h 3677920"/>
                <a:gd name="connsiteX31" fmla="*/ 7152640 w 7251700"/>
                <a:gd name="connsiteY31" fmla="*/ 2189480 h 3677920"/>
                <a:gd name="connsiteX32" fmla="*/ 7228840 w 7251700"/>
                <a:gd name="connsiteY32" fmla="*/ 2296160 h 3677920"/>
                <a:gd name="connsiteX33" fmla="*/ 7213600 w 7251700"/>
                <a:gd name="connsiteY33" fmla="*/ 2433320 h 3677920"/>
                <a:gd name="connsiteX34" fmla="*/ 7000240 w 7251700"/>
                <a:gd name="connsiteY34" fmla="*/ 2402840 h 3677920"/>
                <a:gd name="connsiteX35" fmla="*/ 6756400 w 7251700"/>
                <a:gd name="connsiteY35" fmla="*/ 2402840 h 3677920"/>
                <a:gd name="connsiteX36" fmla="*/ 6741160 w 7251700"/>
                <a:gd name="connsiteY36" fmla="*/ 2326640 h 3677920"/>
                <a:gd name="connsiteX37" fmla="*/ 6817360 w 7251700"/>
                <a:gd name="connsiteY37" fmla="*/ 2082800 h 3677920"/>
                <a:gd name="connsiteX38" fmla="*/ 6573520 w 7251700"/>
                <a:gd name="connsiteY38" fmla="*/ 2128520 h 3677920"/>
                <a:gd name="connsiteX39" fmla="*/ 6101080 w 7251700"/>
                <a:gd name="connsiteY39" fmla="*/ 2098040 h 3677920"/>
                <a:gd name="connsiteX40" fmla="*/ 6283960 w 7251700"/>
                <a:gd name="connsiteY40" fmla="*/ 2280920 h 3677920"/>
                <a:gd name="connsiteX41" fmla="*/ 6375400 w 7251700"/>
                <a:gd name="connsiteY41" fmla="*/ 2296160 h 3677920"/>
                <a:gd name="connsiteX42" fmla="*/ 6390640 w 7251700"/>
                <a:gd name="connsiteY42" fmla="*/ 2524760 h 3677920"/>
                <a:gd name="connsiteX43" fmla="*/ 6649720 w 7251700"/>
                <a:gd name="connsiteY43" fmla="*/ 2677160 h 3677920"/>
                <a:gd name="connsiteX44" fmla="*/ 6314440 w 7251700"/>
                <a:gd name="connsiteY44" fmla="*/ 2738120 h 3677920"/>
                <a:gd name="connsiteX45" fmla="*/ 6253480 w 7251700"/>
                <a:gd name="connsiteY45" fmla="*/ 2616200 h 3677920"/>
                <a:gd name="connsiteX46" fmla="*/ 6085840 w 7251700"/>
                <a:gd name="connsiteY46" fmla="*/ 2570480 h 3677920"/>
                <a:gd name="connsiteX47" fmla="*/ 6040120 w 7251700"/>
                <a:gd name="connsiteY47" fmla="*/ 2433320 h 3677920"/>
                <a:gd name="connsiteX48" fmla="*/ 6207760 w 7251700"/>
                <a:gd name="connsiteY48" fmla="*/ 2341880 h 3677920"/>
                <a:gd name="connsiteX49" fmla="*/ 5796280 w 7251700"/>
                <a:gd name="connsiteY49" fmla="*/ 2326640 h 3677920"/>
                <a:gd name="connsiteX50" fmla="*/ 5735320 w 7251700"/>
                <a:gd name="connsiteY50" fmla="*/ 2402840 h 3677920"/>
                <a:gd name="connsiteX51" fmla="*/ 4866640 w 7251700"/>
                <a:gd name="connsiteY51" fmla="*/ 2479040 h 3677920"/>
                <a:gd name="connsiteX52" fmla="*/ 4561840 w 7251700"/>
                <a:gd name="connsiteY52" fmla="*/ 2524760 h 3677920"/>
                <a:gd name="connsiteX53" fmla="*/ 4409440 w 7251700"/>
                <a:gd name="connsiteY53" fmla="*/ 2479040 h 3677920"/>
                <a:gd name="connsiteX54" fmla="*/ 4119880 w 7251700"/>
                <a:gd name="connsiteY54" fmla="*/ 2204720 h 3677920"/>
                <a:gd name="connsiteX55" fmla="*/ 3769360 w 7251700"/>
                <a:gd name="connsiteY55" fmla="*/ 1778000 h 3677920"/>
                <a:gd name="connsiteX56" fmla="*/ 3418840 w 7251700"/>
                <a:gd name="connsiteY56" fmla="*/ 1732280 h 3677920"/>
                <a:gd name="connsiteX57" fmla="*/ 3159760 w 7251700"/>
                <a:gd name="connsiteY57" fmla="*/ 1884680 h 3677920"/>
                <a:gd name="connsiteX58" fmla="*/ 3235960 w 7251700"/>
                <a:gd name="connsiteY58" fmla="*/ 2280920 h 3677920"/>
                <a:gd name="connsiteX59" fmla="*/ 3449320 w 7251700"/>
                <a:gd name="connsiteY59" fmla="*/ 2783840 h 3677920"/>
                <a:gd name="connsiteX60" fmla="*/ 3556000 w 7251700"/>
                <a:gd name="connsiteY60" fmla="*/ 3164840 h 3677920"/>
                <a:gd name="connsiteX61" fmla="*/ 3662680 w 7251700"/>
                <a:gd name="connsiteY61" fmla="*/ 3362960 h 3677920"/>
                <a:gd name="connsiteX62" fmla="*/ 3510280 w 7251700"/>
                <a:gd name="connsiteY62" fmla="*/ 3637280 h 3677920"/>
                <a:gd name="connsiteX63" fmla="*/ 3388360 w 7251700"/>
                <a:gd name="connsiteY63" fmla="*/ 3606800 h 3677920"/>
                <a:gd name="connsiteX64" fmla="*/ 3235960 w 7251700"/>
                <a:gd name="connsiteY64" fmla="*/ 3347720 h 3677920"/>
                <a:gd name="connsiteX65" fmla="*/ 2961640 w 7251700"/>
                <a:gd name="connsiteY65" fmla="*/ 3164840 h 3677920"/>
                <a:gd name="connsiteX66" fmla="*/ 2839720 w 7251700"/>
                <a:gd name="connsiteY66" fmla="*/ 2768600 h 3677920"/>
                <a:gd name="connsiteX67" fmla="*/ 2763520 w 7251700"/>
                <a:gd name="connsiteY67" fmla="*/ 2387600 h 3677920"/>
                <a:gd name="connsiteX68" fmla="*/ 2595880 w 7251700"/>
                <a:gd name="connsiteY68" fmla="*/ 2098040 h 3677920"/>
                <a:gd name="connsiteX69" fmla="*/ 2519680 w 7251700"/>
                <a:gd name="connsiteY69" fmla="*/ 1991360 h 3677920"/>
                <a:gd name="connsiteX70" fmla="*/ 2382520 w 7251700"/>
                <a:gd name="connsiteY70" fmla="*/ 1991360 h 3677920"/>
                <a:gd name="connsiteX71" fmla="*/ 2016760 w 7251700"/>
                <a:gd name="connsiteY71" fmla="*/ 1838960 h 3677920"/>
                <a:gd name="connsiteX72" fmla="*/ 1681480 w 7251700"/>
                <a:gd name="connsiteY72" fmla="*/ 1473200 h 3677920"/>
                <a:gd name="connsiteX73" fmla="*/ 1452880 w 7251700"/>
                <a:gd name="connsiteY73" fmla="*/ 1076960 h 3677920"/>
                <a:gd name="connsiteX74" fmla="*/ 873760 w 7251700"/>
                <a:gd name="connsiteY74" fmla="*/ 817880 h 3677920"/>
                <a:gd name="connsiteX75" fmla="*/ 462280 w 7251700"/>
                <a:gd name="connsiteY75" fmla="*/ 787400 h 3677920"/>
                <a:gd name="connsiteX76" fmla="*/ 50800 w 7251700"/>
                <a:gd name="connsiteY76" fmla="*/ 848360 h 367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251700" h="3677920">
                  <a:moveTo>
                    <a:pt x="50800" y="848360"/>
                  </a:moveTo>
                  <a:cubicBezTo>
                    <a:pt x="0" y="800100"/>
                    <a:pt x="111760" y="617220"/>
                    <a:pt x="157480" y="497840"/>
                  </a:cubicBezTo>
                  <a:cubicBezTo>
                    <a:pt x="203200" y="378460"/>
                    <a:pt x="269240" y="213360"/>
                    <a:pt x="325120" y="132080"/>
                  </a:cubicBezTo>
                  <a:cubicBezTo>
                    <a:pt x="381000" y="50800"/>
                    <a:pt x="414020" y="20320"/>
                    <a:pt x="492760" y="10160"/>
                  </a:cubicBezTo>
                  <a:cubicBezTo>
                    <a:pt x="571500" y="0"/>
                    <a:pt x="637540" y="58420"/>
                    <a:pt x="797560" y="71120"/>
                  </a:cubicBezTo>
                  <a:cubicBezTo>
                    <a:pt x="957580" y="83820"/>
                    <a:pt x="1257300" y="68580"/>
                    <a:pt x="1452880" y="86360"/>
                  </a:cubicBezTo>
                  <a:cubicBezTo>
                    <a:pt x="1648460" y="104140"/>
                    <a:pt x="1767840" y="152400"/>
                    <a:pt x="1971040" y="177800"/>
                  </a:cubicBezTo>
                  <a:cubicBezTo>
                    <a:pt x="2174240" y="203200"/>
                    <a:pt x="2428240" y="187960"/>
                    <a:pt x="2672080" y="238760"/>
                  </a:cubicBezTo>
                  <a:cubicBezTo>
                    <a:pt x="2915920" y="289560"/>
                    <a:pt x="3266440" y="375920"/>
                    <a:pt x="3434080" y="482600"/>
                  </a:cubicBezTo>
                  <a:cubicBezTo>
                    <a:pt x="3601720" y="589280"/>
                    <a:pt x="3576320" y="731520"/>
                    <a:pt x="3677920" y="878840"/>
                  </a:cubicBezTo>
                  <a:cubicBezTo>
                    <a:pt x="3779520" y="1026160"/>
                    <a:pt x="3934460" y="1257300"/>
                    <a:pt x="4043680" y="1366520"/>
                  </a:cubicBezTo>
                  <a:cubicBezTo>
                    <a:pt x="4152900" y="1475740"/>
                    <a:pt x="4264660" y="1490980"/>
                    <a:pt x="4333240" y="1534160"/>
                  </a:cubicBezTo>
                  <a:cubicBezTo>
                    <a:pt x="4401820" y="1577340"/>
                    <a:pt x="4411980" y="1600200"/>
                    <a:pt x="4455160" y="1625600"/>
                  </a:cubicBezTo>
                  <a:cubicBezTo>
                    <a:pt x="4498340" y="1651000"/>
                    <a:pt x="4488180" y="1673860"/>
                    <a:pt x="4592320" y="1686560"/>
                  </a:cubicBezTo>
                  <a:cubicBezTo>
                    <a:pt x="4696460" y="1699260"/>
                    <a:pt x="4993640" y="1656080"/>
                    <a:pt x="5080000" y="1701800"/>
                  </a:cubicBezTo>
                  <a:cubicBezTo>
                    <a:pt x="5166360" y="1747520"/>
                    <a:pt x="5082540" y="1912620"/>
                    <a:pt x="5110480" y="1960880"/>
                  </a:cubicBezTo>
                  <a:cubicBezTo>
                    <a:pt x="5138420" y="2009140"/>
                    <a:pt x="5217160" y="2009140"/>
                    <a:pt x="5247640" y="1991360"/>
                  </a:cubicBezTo>
                  <a:cubicBezTo>
                    <a:pt x="5278120" y="1973580"/>
                    <a:pt x="5288280" y="1910080"/>
                    <a:pt x="5293360" y="1854200"/>
                  </a:cubicBezTo>
                  <a:cubicBezTo>
                    <a:pt x="5298440" y="1798320"/>
                    <a:pt x="5273040" y="1701800"/>
                    <a:pt x="5278120" y="1656080"/>
                  </a:cubicBezTo>
                  <a:cubicBezTo>
                    <a:pt x="5283200" y="1610360"/>
                    <a:pt x="5288280" y="1602740"/>
                    <a:pt x="5323840" y="1579880"/>
                  </a:cubicBezTo>
                  <a:cubicBezTo>
                    <a:pt x="5359400" y="1557020"/>
                    <a:pt x="5455920" y="1508760"/>
                    <a:pt x="5491480" y="1518920"/>
                  </a:cubicBezTo>
                  <a:cubicBezTo>
                    <a:pt x="5527040" y="1529080"/>
                    <a:pt x="5461000" y="1617980"/>
                    <a:pt x="5537200" y="1640840"/>
                  </a:cubicBezTo>
                  <a:cubicBezTo>
                    <a:pt x="5613400" y="1663700"/>
                    <a:pt x="5829300" y="1653540"/>
                    <a:pt x="5948680" y="1656080"/>
                  </a:cubicBezTo>
                  <a:cubicBezTo>
                    <a:pt x="6068060" y="1658620"/>
                    <a:pt x="6182360" y="1678940"/>
                    <a:pt x="6253480" y="1656080"/>
                  </a:cubicBezTo>
                  <a:cubicBezTo>
                    <a:pt x="6324600" y="1633220"/>
                    <a:pt x="6332220" y="1554480"/>
                    <a:pt x="6375400" y="1518920"/>
                  </a:cubicBezTo>
                  <a:cubicBezTo>
                    <a:pt x="6418580" y="1483360"/>
                    <a:pt x="6433820" y="1447800"/>
                    <a:pt x="6512560" y="1442720"/>
                  </a:cubicBezTo>
                  <a:cubicBezTo>
                    <a:pt x="6591300" y="1437640"/>
                    <a:pt x="6776720" y="1447800"/>
                    <a:pt x="6847840" y="1488440"/>
                  </a:cubicBezTo>
                  <a:cubicBezTo>
                    <a:pt x="6918960" y="1529080"/>
                    <a:pt x="6916420" y="1617980"/>
                    <a:pt x="6939280" y="1686560"/>
                  </a:cubicBezTo>
                  <a:cubicBezTo>
                    <a:pt x="6962140" y="1755140"/>
                    <a:pt x="6974840" y="1826260"/>
                    <a:pt x="6985000" y="1899920"/>
                  </a:cubicBezTo>
                  <a:cubicBezTo>
                    <a:pt x="6995160" y="1973580"/>
                    <a:pt x="6990080" y="2075180"/>
                    <a:pt x="7000240" y="2128520"/>
                  </a:cubicBezTo>
                  <a:cubicBezTo>
                    <a:pt x="7010400" y="2181860"/>
                    <a:pt x="7020560" y="2209800"/>
                    <a:pt x="7045960" y="2219960"/>
                  </a:cubicBezTo>
                  <a:cubicBezTo>
                    <a:pt x="7071360" y="2230120"/>
                    <a:pt x="7122160" y="2176780"/>
                    <a:pt x="7152640" y="2189480"/>
                  </a:cubicBezTo>
                  <a:cubicBezTo>
                    <a:pt x="7183120" y="2202180"/>
                    <a:pt x="7218680" y="2255520"/>
                    <a:pt x="7228840" y="2296160"/>
                  </a:cubicBezTo>
                  <a:cubicBezTo>
                    <a:pt x="7239000" y="2336800"/>
                    <a:pt x="7251700" y="2415540"/>
                    <a:pt x="7213600" y="2433320"/>
                  </a:cubicBezTo>
                  <a:cubicBezTo>
                    <a:pt x="7175500" y="2451100"/>
                    <a:pt x="7076440" y="2407920"/>
                    <a:pt x="7000240" y="2402840"/>
                  </a:cubicBezTo>
                  <a:cubicBezTo>
                    <a:pt x="6924040" y="2397760"/>
                    <a:pt x="6799580" y="2415540"/>
                    <a:pt x="6756400" y="2402840"/>
                  </a:cubicBezTo>
                  <a:cubicBezTo>
                    <a:pt x="6713220" y="2390140"/>
                    <a:pt x="6731000" y="2379980"/>
                    <a:pt x="6741160" y="2326640"/>
                  </a:cubicBezTo>
                  <a:cubicBezTo>
                    <a:pt x="6751320" y="2273300"/>
                    <a:pt x="6845300" y="2115820"/>
                    <a:pt x="6817360" y="2082800"/>
                  </a:cubicBezTo>
                  <a:cubicBezTo>
                    <a:pt x="6789420" y="2049780"/>
                    <a:pt x="6692900" y="2125980"/>
                    <a:pt x="6573520" y="2128520"/>
                  </a:cubicBezTo>
                  <a:cubicBezTo>
                    <a:pt x="6454140" y="2131060"/>
                    <a:pt x="6149340" y="2072640"/>
                    <a:pt x="6101080" y="2098040"/>
                  </a:cubicBezTo>
                  <a:cubicBezTo>
                    <a:pt x="6052820" y="2123440"/>
                    <a:pt x="6238240" y="2247900"/>
                    <a:pt x="6283960" y="2280920"/>
                  </a:cubicBezTo>
                  <a:cubicBezTo>
                    <a:pt x="6329680" y="2313940"/>
                    <a:pt x="6357620" y="2255520"/>
                    <a:pt x="6375400" y="2296160"/>
                  </a:cubicBezTo>
                  <a:cubicBezTo>
                    <a:pt x="6393180" y="2336800"/>
                    <a:pt x="6344920" y="2461260"/>
                    <a:pt x="6390640" y="2524760"/>
                  </a:cubicBezTo>
                  <a:cubicBezTo>
                    <a:pt x="6436360" y="2588260"/>
                    <a:pt x="6662420" y="2641600"/>
                    <a:pt x="6649720" y="2677160"/>
                  </a:cubicBezTo>
                  <a:cubicBezTo>
                    <a:pt x="6637020" y="2712720"/>
                    <a:pt x="6380480" y="2748280"/>
                    <a:pt x="6314440" y="2738120"/>
                  </a:cubicBezTo>
                  <a:cubicBezTo>
                    <a:pt x="6248400" y="2727960"/>
                    <a:pt x="6291580" y="2644140"/>
                    <a:pt x="6253480" y="2616200"/>
                  </a:cubicBezTo>
                  <a:cubicBezTo>
                    <a:pt x="6215380" y="2588260"/>
                    <a:pt x="6121400" y="2600960"/>
                    <a:pt x="6085840" y="2570480"/>
                  </a:cubicBezTo>
                  <a:cubicBezTo>
                    <a:pt x="6050280" y="2540000"/>
                    <a:pt x="6019800" y="2471420"/>
                    <a:pt x="6040120" y="2433320"/>
                  </a:cubicBezTo>
                  <a:cubicBezTo>
                    <a:pt x="6060440" y="2395220"/>
                    <a:pt x="6248400" y="2359660"/>
                    <a:pt x="6207760" y="2341880"/>
                  </a:cubicBezTo>
                  <a:cubicBezTo>
                    <a:pt x="6167120" y="2324100"/>
                    <a:pt x="5875020" y="2316480"/>
                    <a:pt x="5796280" y="2326640"/>
                  </a:cubicBezTo>
                  <a:cubicBezTo>
                    <a:pt x="5717540" y="2336800"/>
                    <a:pt x="5890260" y="2377440"/>
                    <a:pt x="5735320" y="2402840"/>
                  </a:cubicBezTo>
                  <a:cubicBezTo>
                    <a:pt x="5580380" y="2428240"/>
                    <a:pt x="5062220" y="2458720"/>
                    <a:pt x="4866640" y="2479040"/>
                  </a:cubicBezTo>
                  <a:cubicBezTo>
                    <a:pt x="4671060" y="2499360"/>
                    <a:pt x="4638040" y="2524760"/>
                    <a:pt x="4561840" y="2524760"/>
                  </a:cubicBezTo>
                  <a:cubicBezTo>
                    <a:pt x="4485640" y="2524760"/>
                    <a:pt x="4483100" y="2532380"/>
                    <a:pt x="4409440" y="2479040"/>
                  </a:cubicBezTo>
                  <a:cubicBezTo>
                    <a:pt x="4335780" y="2425700"/>
                    <a:pt x="4226560" y="2321560"/>
                    <a:pt x="4119880" y="2204720"/>
                  </a:cubicBezTo>
                  <a:cubicBezTo>
                    <a:pt x="4013200" y="2087880"/>
                    <a:pt x="3886200" y="1856740"/>
                    <a:pt x="3769360" y="1778000"/>
                  </a:cubicBezTo>
                  <a:cubicBezTo>
                    <a:pt x="3652520" y="1699260"/>
                    <a:pt x="3520440" y="1714500"/>
                    <a:pt x="3418840" y="1732280"/>
                  </a:cubicBezTo>
                  <a:cubicBezTo>
                    <a:pt x="3317240" y="1750060"/>
                    <a:pt x="3190240" y="1793240"/>
                    <a:pt x="3159760" y="1884680"/>
                  </a:cubicBezTo>
                  <a:cubicBezTo>
                    <a:pt x="3129280" y="1976120"/>
                    <a:pt x="3187700" y="2131060"/>
                    <a:pt x="3235960" y="2280920"/>
                  </a:cubicBezTo>
                  <a:cubicBezTo>
                    <a:pt x="3284220" y="2430780"/>
                    <a:pt x="3395980" y="2636520"/>
                    <a:pt x="3449320" y="2783840"/>
                  </a:cubicBezTo>
                  <a:cubicBezTo>
                    <a:pt x="3502660" y="2931160"/>
                    <a:pt x="3520440" y="3068320"/>
                    <a:pt x="3556000" y="3164840"/>
                  </a:cubicBezTo>
                  <a:cubicBezTo>
                    <a:pt x="3591560" y="3261360"/>
                    <a:pt x="3670300" y="3284220"/>
                    <a:pt x="3662680" y="3362960"/>
                  </a:cubicBezTo>
                  <a:cubicBezTo>
                    <a:pt x="3655060" y="3441700"/>
                    <a:pt x="3556000" y="3596640"/>
                    <a:pt x="3510280" y="3637280"/>
                  </a:cubicBezTo>
                  <a:cubicBezTo>
                    <a:pt x="3464560" y="3677920"/>
                    <a:pt x="3434080" y="3655060"/>
                    <a:pt x="3388360" y="3606800"/>
                  </a:cubicBezTo>
                  <a:cubicBezTo>
                    <a:pt x="3342640" y="3558540"/>
                    <a:pt x="3307080" y="3421380"/>
                    <a:pt x="3235960" y="3347720"/>
                  </a:cubicBezTo>
                  <a:cubicBezTo>
                    <a:pt x="3164840" y="3274060"/>
                    <a:pt x="3027680" y="3261360"/>
                    <a:pt x="2961640" y="3164840"/>
                  </a:cubicBezTo>
                  <a:cubicBezTo>
                    <a:pt x="2895600" y="3068320"/>
                    <a:pt x="2872740" y="2898140"/>
                    <a:pt x="2839720" y="2768600"/>
                  </a:cubicBezTo>
                  <a:cubicBezTo>
                    <a:pt x="2806700" y="2639060"/>
                    <a:pt x="2804160" y="2499360"/>
                    <a:pt x="2763520" y="2387600"/>
                  </a:cubicBezTo>
                  <a:cubicBezTo>
                    <a:pt x="2722880" y="2275840"/>
                    <a:pt x="2636520" y="2164080"/>
                    <a:pt x="2595880" y="2098040"/>
                  </a:cubicBezTo>
                  <a:cubicBezTo>
                    <a:pt x="2555240" y="2032000"/>
                    <a:pt x="2555240" y="2009140"/>
                    <a:pt x="2519680" y="1991360"/>
                  </a:cubicBezTo>
                  <a:cubicBezTo>
                    <a:pt x="2484120" y="1973580"/>
                    <a:pt x="2466340" y="2016760"/>
                    <a:pt x="2382520" y="1991360"/>
                  </a:cubicBezTo>
                  <a:cubicBezTo>
                    <a:pt x="2298700" y="1965960"/>
                    <a:pt x="2133600" y="1925320"/>
                    <a:pt x="2016760" y="1838960"/>
                  </a:cubicBezTo>
                  <a:cubicBezTo>
                    <a:pt x="1899920" y="1752600"/>
                    <a:pt x="1775460" y="1600200"/>
                    <a:pt x="1681480" y="1473200"/>
                  </a:cubicBezTo>
                  <a:cubicBezTo>
                    <a:pt x="1587500" y="1346200"/>
                    <a:pt x="1587500" y="1186180"/>
                    <a:pt x="1452880" y="1076960"/>
                  </a:cubicBezTo>
                  <a:cubicBezTo>
                    <a:pt x="1318260" y="967740"/>
                    <a:pt x="1038860" y="866140"/>
                    <a:pt x="873760" y="817880"/>
                  </a:cubicBezTo>
                  <a:cubicBezTo>
                    <a:pt x="708660" y="769620"/>
                    <a:pt x="599440" y="784860"/>
                    <a:pt x="462280" y="787400"/>
                  </a:cubicBezTo>
                  <a:cubicBezTo>
                    <a:pt x="325120" y="789940"/>
                    <a:pt x="101600" y="896620"/>
                    <a:pt x="50800" y="848360"/>
                  </a:cubicBezTo>
                  <a:close/>
                </a:path>
              </a:pathLst>
            </a:custGeom>
            <a:solidFill>
              <a:srgbClr val="99FF33"/>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7" name="Rectangle 86"/>
            <p:cNvSpPr/>
            <p:nvPr/>
          </p:nvSpPr>
          <p:spPr>
            <a:xfrm rot="1723233">
              <a:off x="2585323" y="2190386"/>
              <a:ext cx="4183071" cy="492443"/>
            </a:xfrm>
            <a:prstGeom prst="rect">
              <a:avLst/>
            </a:prstGeom>
            <a:noFill/>
          </p:spPr>
          <p:txBody>
            <a:bodyPr wrap="square">
              <a:spAutoFit/>
            </a:bodyPr>
            <a:lstStyle/>
            <a:p>
              <a:pPr algn="ctr"/>
              <a:r>
                <a:rPr lang="en-US" sz="2600" b="1" dirty="0" smtClean="0">
                  <a:solidFill>
                    <a:schemeClr val="bg1"/>
                  </a:solidFill>
                  <a:effectLst>
                    <a:outerShdw dist="50800" dir="7200000" algn="ctr" rotWithShape="0">
                      <a:schemeClr val="tx1"/>
                    </a:outerShdw>
                  </a:effectLst>
                </a:rPr>
                <a:t>Canadian Boreal Forest</a:t>
              </a:r>
            </a:p>
          </p:txBody>
        </p:sp>
        <p:sp>
          <p:nvSpPr>
            <p:cNvPr id="75" name="Freeform 74"/>
            <p:cNvSpPr/>
            <p:nvPr/>
          </p:nvSpPr>
          <p:spPr>
            <a:xfrm>
              <a:off x="2326640" y="1554480"/>
              <a:ext cx="1163320" cy="934720"/>
            </a:xfrm>
            <a:custGeom>
              <a:avLst/>
              <a:gdLst>
                <a:gd name="connsiteX0" fmla="*/ 614680 w 1165860"/>
                <a:gd name="connsiteY0" fmla="*/ 259080 h 919480"/>
                <a:gd name="connsiteX1" fmla="*/ 995680 w 1165860"/>
                <a:gd name="connsiteY1" fmla="*/ 533400 h 919480"/>
                <a:gd name="connsiteX2" fmla="*/ 1148080 w 1165860"/>
                <a:gd name="connsiteY2" fmla="*/ 807720 h 919480"/>
                <a:gd name="connsiteX3" fmla="*/ 1102360 w 1165860"/>
                <a:gd name="connsiteY3" fmla="*/ 914400 h 919480"/>
                <a:gd name="connsiteX4" fmla="*/ 782320 w 1165860"/>
                <a:gd name="connsiteY4" fmla="*/ 777240 h 919480"/>
                <a:gd name="connsiteX5" fmla="*/ 508000 w 1165860"/>
                <a:gd name="connsiteY5" fmla="*/ 655320 h 919480"/>
                <a:gd name="connsiteX6" fmla="*/ 218440 w 1165860"/>
                <a:gd name="connsiteY6" fmla="*/ 502920 h 919480"/>
                <a:gd name="connsiteX7" fmla="*/ 81280 w 1165860"/>
                <a:gd name="connsiteY7" fmla="*/ 259080 h 919480"/>
                <a:gd name="connsiteX8" fmla="*/ 20320 w 1165860"/>
                <a:gd name="connsiteY8" fmla="*/ 121920 h 919480"/>
                <a:gd name="connsiteX9" fmla="*/ 203200 w 1165860"/>
                <a:gd name="connsiteY9" fmla="*/ 0 h 919480"/>
                <a:gd name="connsiteX10" fmla="*/ 492760 w 1165860"/>
                <a:gd name="connsiteY10" fmla="*/ 121920 h 919480"/>
                <a:gd name="connsiteX11" fmla="*/ 614680 w 1165860"/>
                <a:gd name="connsiteY11" fmla="*/ 259080 h 919480"/>
                <a:gd name="connsiteX0" fmla="*/ 614680 w 1165860"/>
                <a:gd name="connsiteY0" fmla="*/ 274320 h 934720"/>
                <a:gd name="connsiteX1" fmla="*/ 995680 w 1165860"/>
                <a:gd name="connsiteY1" fmla="*/ 548640 h 934720"/>
                <a:gd name="connsiteX2" fmla="*/ 1148080 w 1165860"/>
                <a:gd name="connsiteY2" fmla="*/ 822960 h 934720"/>
                <a:gd name="connsiteX3" fmla="*/ 1102360 w 1165860"/>
                <a:gd name="connsiteY3" fmla="*/ 929640 h 934720"/>
                <a:gd name="connsiteX4" fmla="*/ 782320 w 1165860"/>
                <a:gd name="connsiteY4" fmla="*/ 792480 h 934720"/>
                <a:gd name="connsiteX5" fmla="*/ 508000 w 1165860"/>
                <a:gd name="connsiteY5" fmla="*/ 670560 h 934720"/>
                <a:gd name="connsiteX6" fmla="*/ 218440 w 1165860"/>
                <a:gd name="connsiteY6" fmla="*/ 518160 h 934720"/>
                <a:gd name="connsiteX7" fmla="*/ 81280 w 1165860"/>
                <a:gd name="connsiteY7" fmla="*/ 274320 h 934720"/>
                <a:gd name="connsiteX8" fmla="*/ 20320 w 1165860"/>
                <a:gd name="connsiteY8" fmla="*/ 137160 h 934720"/>
                <a:gd name="connsiteX9" fmla="*/ 203200 w 1165860"/>
                <a:gd name="connsiteY9" fmla="*/ 15240 h 934720"/>
                <a:gd name="connsiteX10" fmla="*/ 492760 w 1165860"/>
                <a:gd name="connsiteY10" fmla="*/ 45720 h 934720"/>
                <a:gd name="connsiteX11" fmla="*/ 614680 w 1165860"/>
                <a:gd name="connsiteY11" fmla="*/ 274320 h 934720"/>
                <a:gd name="connsiteX0" fmla="*/ 614680 w 1163320"/>
                <a:gd name="connsiteY0" fmla="*/ 274320 h 934720"/>
                <a:gd name="connsiteX1" fmla="*/ 1026160 w 1163320"/>
                <a:gd name="connsiteY1" fmla="*/ 579120 h 934720"/>
                <a:gd name="connsiteX2" fmla="*/ 1148080 w 1163320"/>
                <a:gd name="connsiteY2" fmla="*/ 822960 h 934720"/>
                <a:gd name="connsiteX3" fmla="*/ 1102360 w 1163320"/>
                <a:gd name="connsiteY3" fmla="*/ 929640 h 934720"/>
                <a:gd name="connsiteX4" fmla="*/ 782320 w 1163320"/>
                <a:gd name="connsiteY4" fmla="*/ 792480 h 934720"/>
                <a:gd name="connsiteX5" fmla="*/ 508000 w 1163320"/>
                <a:gd name="connsiteY5" fmla="*/ 670560 h 934720"/>
                <a:gd name="connsiteX6" fmla="*/ 218440 w 1163320"/>
                <a:gd name="connsiteY6" fmla="*/ 518160 h 934720"/>
                <a:gd name="connsiteX7" fmla="*/ 81280 w 1163320"/>
                <a:gd name="connsiteY7" fmla="*/ 274320 h 934720"/>
                <a:gd name="connsiteX8" fmla="*/ 20320 w 1163320"/>
                <a:gd name="connsiteY8" fmla="*/ 137160 h 934720"/>
                <a:gd name="connsiteX9" fmla="*/ 203200 w 1163320"/>
                <a:gd name="connsiteY9" fmla="*/ 15240 h 934720"/>
                <a:gd name="connsiteX10" fmla="*/ 492760 w 1163320"/>
                <a:gd name="connsiteY10" fmla="*/ 45720 h 934720"/>
                <a:gd name="connsiteX11" fmla="*/ 614680 w 1163320"/>
                <a:gd name="connsiteY11" fmla="*/ 27432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3320" h="934720">
                  <a:moveTo>
                    <a:pt x="614680" y="274320"/>
                  </a:moveTo>
                  <a:cubicBezTo>
                    <a:pt x="703580" y="363220"/>
                    <a:pt x="937260" y="487680"/>
                    <a:pt x="1026160" y="579120"/>
                  </a:cubicBezTo>
                  <a:cubicBezTo>
                    <a:pt x="1115060" y="670560"/>
                    <a:pt x="1135380" y="764540"/>
                    <a:pt x="1148080" y="822960"/>
                  </a:cubicBezTo>
                  <a:cubicBezTo>
                    <a:pt x="1160780" y="881380"/>
                    <a:pt x="1163320" y="934720"/>
                    <a:pt x="1102360" y="929640"/>
                  </a:cubicBezTo>
                  <a:cubicBezTo>
                    <a:pt x="1041400" y="924560"/>
                    <a:pt x="782320" y="792480"/>
                    <a:pt x="782320" y="792480"/>
                  </a:cubicBezTo>
                  <a:cubicBezTo>
                    <a:pt x="683260" y="749300"/>
                    <a:pt x="601980" y="716280"/>
                    <a:pt x="508000" y="670560"/>
                  </a:cubicBezTo>
                  <a:cubicBezTo>
                    <a:pt x="414020" y="624840"/>
                    <a:pt x="289560" y="584200"/>
                    <a:pt x="218440" y="518160"/>
                  </a:cubicBezTo>
                  <a:cubicBezTo>
                    <a:pt x="147320" y="452120"/>
                    <a:pt x="114300" y="337820"/>
                    <a:pt x="81280" y="274320"/>
                  </a:cubicBezTo>
                  <a:cubicBezTo>
                    <a:pt x="48260" y="210820"/>
                    <a:pt x="0" y="180340"/>
                    <a:pt x="20320" y="137160"/>
                  </a:cubicBezTo>
                  <a:cubicBezTo>
                    <a:pt x="40640" y="93980"/>
                    <a:pt x="124460" y="30480"/>
                    <a:pt x="203200" y="15240"/>
                  </a:cubicBezTo>
                  <a:cubicBezTo>
                    <a:pt x="281940" y="0"/>
                    <a:pt x="421640" y="7620"/>
                    <a:pt x="492760" y="45720"/>
                  </a:cubicBezTo>
                  <a:cubicBezTo>
                    <a:pt x="563880" y="83820"/>
                    <a:pt x="525780" y="185420"/>
                    <a:pt x="614680" y="274320"/>
                  </a:cubicBezTo>
                  <a:close/>
                </a:path>
              </a:pathLst>
            </a:custGeom>
            <a:solidFill>
              <a:srgbClr val="B2B2B2"/>
            </a:solidFill>
            <a:ln w="38100">
              <a:solidFill>
                <a:srgbClr val="B2B2B2"/>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Rectangle 79"/>
            <p:cNvSpPr/>
            <p:nvPr/>
          </p:nvSpPr>
          <p:spPr>
            <a:xfrm>
              <a:off x="3886200" y="3352800"/>
              <a:ext cx="2049471" cy="1292662"/>
            </a:xfrm>
            <a:prstGeom prst="rect">
              <a:avLst/>
            </a:prstGeom>
            <a:solidFill>
              <a:srgbClr val="66FF33">
                <a:alpha val="54902"/>
              </a:srgbClr>
            </a:solidFill>
          </p:spPr>
          <p:txBody>
            <a:bodyPr wrap="square">
              <a:spAutoFit/>
            </a:bodyPr>
            <a:lstStyle/>
            <a:p>
              <a:pPr algn="ctr"/>
              <a:r>
                <a:rPr lang="en-US" sz="2600" b="1" dirty="0" smtClean="0"/>
                <a:t>Rocky </a:t>
              </a:r>
              <a:r>
                <a:rPr lang="en-US" sz="2600" b="1" dirty="0" err="1" smtClean="0"/>
                <a:t>Mtn</a:t>
              </a:r>
              <a:r>
                <a:rPr lang="en-US" sz="2600" b="1" dirty="0" smtClean="0"/>
                <a:t> </a:t>
              </a:r>
            </a:p>
            <a:p>
              <a:pPr algn="ctr"/>
              <a:r>
                <a:rPr lang="en-US" sz="2600" b="1" dirty="0" smtClean="0"/>
                <a:t>Coniferous Forests</a:t>
              </a:r>
            </a:p>
          </p:txBody>
        </p:sp>
        <p:sp>
          <p:nvSpPr>
            <p:cNvPr id="88" name="Rectangle 87"/>
            <p:cNvSpPr/>
            <p:nvPr/>
          </p:nvSpPr>
          <p:spPr>
            <a:xfrm>
              <a:off x="6477000" y="3810000"/>
              <a:ext cx="2277610" cy="1292662"/>
            </a:xfrm>
            <a:prstGeom prst="rect">
              <a:avLst/>
            </a:prstGeom>
            <a:solidFill>
              <a:schemeClr val="accent3">
                <a:lumMod val="50000"/>
                <a:alpha val="54000"/>
              </a:schemeClr>
            </a:solidFill>
          </p:spPr>
          <p:txBody>
            <a:bodyPr wrap="none">
              <a:spAutoFit/>
            </a:bodyPr>
            <a:lstStyle/>
            <a:p>
              <a:pPr algn="ctr"/>
              <a:r>
                <a:rPr lang="en-US" sz="2600" b="1" dirty="0" smtClean="0">
                  <a:solidFill>
                    <a:schemeClr val="bg1"/>
                  </a:solidFill>
                  <a:effectLst>
                    <a:outerShdw dist="50800" dir="7200000" algn="ctr" rotWithShape="0">
                      <a:schemeClr val="tx1"/>
                    </a:outerShdw>
                  </a:effectLst>
                </a:rPr>
                <a:t>Atlantic Region</a:t>
              </a:r>
            </a:p>
            <a:p>
              <a:pPr algn="ctr"/>
              <a:r>
                <a:rPr lang="en-US" sz="2600" b="1" dirty="0" smtClean="0">
                  <a:solidFill>
                    <a:schemeClr val="bg1"/>
                  </a:solidFill>
                  <a:effectLst>
                    <a:outerShdw dist="50800" dir="7200000" algn="ctr" rotWithShape="0">
                      <a:schemeClr val="tx1"/>
                    </a:outerShdw>
                  </a:effectLst>
                </a:rPr>
                <a:t>Temperate</a:t>
              </a:r>
            </a:p>
            <a:p>
              <a:pPr algn="ctr"/>
              <a:r>
                <a:rPr lang="en-US" sz="2600" b="1" dirty="0" smtClean="0">
                  <a:solidFill>
                    <a:schemeClr val="bg1"/>
                  </a:solidFill>
                  <a:effectLst>
                    <a:outerShdw dist="50800" dir="7200000" algn="ctr" rotWithShape="0">
                      <a:schemeClr val="tx1"/>
                    </a:outerShdw>
                  </a:effectLst>
                </a:rPr>
                <a:t>Mixed Forests</a:t>
              </a:r>
              <a:endParaRPr lang="en-US" sz="2600" b="1" dirty="0">
                <a:solidFill>
                  <a:schemeClr val="bg1"/>
                </a:solidFill>
                <a:effectLst>
                  <a:outerShdw dist="50800" dir="7200000" algn="ctr" rotWithShape="0">
                    <a:schemeClr val="tx1"/>
                  </a:outerShdw>
                </a:effectLst>
              </a:endParaRPr>
            </a:p>
          </p:txBody>
        </p:sp>
        <p:grpSp>
          <p:nvGrpSpPr>
            <p:cNvPr id="21" name="Group 59"/>
            <p:cNvGrpSpPr/>
            <p:nvPr/>
          </p:nvGrpSpPr>
          <p:grpSpPr>
            <a:xfrm>
              <a:off x="6760464" y="5029200"/>
              <a:ext cx="2307336" cy="1798022"/>
              <a:chOff x="6760464" y="5029200"/>
              <a:chExt cx="2307336" cy="1798022"/>
            </a:xfrm>
          </p:grpSpPr>
          <p:grpSp>
            <p:nvGrpSpPr>
              <p:cNvPr id="22" name="Group 6"/>
              <p:cNvGrpSpPr>
                <a:grpSpLocks noChangeAspect="1"/>
              </p:cNvGrpSpPr>
              <p:nvPr/>
            </p:nvGrpSpPr>
            <p:grpSpPr>
              <a:xfrm>
                <a:off x="6760464" y="5074920"/>
                <a:ext cx="2307336" cy="1752302"/>
                <a:chOff x="4192774" y="1021680"/>
                <a:chExt cx="4773426" cy="3466647"/>
              </a:xfrm>
            </p:grpSpPr>
            <p:pic>
              <p:nvPicPr>
                <p:cNvPr id="69" name="Picture 2" descr="http://nice-cool-pics.com/data/media/21/crimson_forest__appalachian_mountains__north_carolina.jpg"/>
                <p:cNvPicPr>
                  <a:picLocks noChangeAspect="1" noChangeArrowheads="1"/>
                </p:cNvPicPr>
                <p:nvPr/>
              </p:nvPicPr>
              <p:blipFill>
                <a:blip r:embed="rId7" cstate="print"/>
                <a:srcRect/>
                <a:stretch>
                  <a:fillRect/>
                </a:stretch>
              </p:blipFill>
              <p:spPr bwMode="auto">
                <a:xfrm>
                  <a:off x="4495800" y="1021680"/>
                  <a:ext cx="4470400" cy="3352800"/>
                </a:xfrm>
                <a:prstGeom prst="rect">
                  <a:avLst/>
                </a:prstGeom>
                <a:noFill/>
                <a:ln w="25400">
                  <a:solidFill>
                    <a:schemeClr val="tx1"/>
                  </a:solidFill>
                </a:ln>
              </p:spPr>
            </p:pic>
            <p:sp>
              <p:nvSpPr>
                <p:cNvPr id="71" name="TextBox 70"/>
                <p:cNvSpPr txBox="1"/>
                <p:nvPr/>
              </p:nvSpPr>
              <p:spPr>
                <a:xfrm>
                  <a:off x="4192774" y="3940329"/>
                  <a:ext cx="3985212" cy="547998"/>
                </a:xfrm>
                <a:prstGeom prst="rect">
                  <a:avLst/>
                </a:prstGeom>
                <a:noFill/>
                <a:ln w="50800">
                  <a:noFill/>
                </a:ln>
              </p:spPr>
              <p:txBody>
                <a:bodyPr wrap="square" rtlCol="0">
                  <a:spAutoFit/>
                </a:bodyPr>
                <a:lstStyle/>
                <a:p>
                  <a:pPr algn="ctr"/>
                  <a:r>
                    <a:rPr lang="en-US" sz="1200" b="1" dirty="0" smtClean="0">
                      <a:solidFill>
                        <a:schemeClr val="bg1"/>
                      </a:solidFill>
                      <a:effectLst>
                        <a:outerShdw dist="50800" dir="5400000" algn="ctr" rotWithShape="0">
                          <a:schemeClr val="tx1"/>
                        </a:outerShdw>
                      </a:effectLst>
                    </a:rPr>
                    <a:t>Appalachian Forest, NC</a:t>
                  </a:r>
                </a:p>
              </p:txBody>
            </p:sp>
          </p:grpSp>
          <p:sp>
            <p:nvSpPr>
              <p:cNvPr id="68" name="TextBox 67"/>
              <p:cNvSpPr txBox="1"/>
              <p:nvPr/>
            </p:nvSpPr>
            <p:spPr>
              <a:xfrm>
                <a:off x="6858000" y="5029200"/>
                <a:ext cx="2209800" cy="338554"/>
              </a:xfrm>
              <a:prstGeom prst="rect">
                <a:avLst/>
              </a:prstGeom>
              <a:noFill/>
              <a:ln w="50800">
                <a:noFill/>
              </a:ln>
            </p:spPr>
            <p:txBody>
              <a:bodyPr wrap="square" rtlCol="0">
                <a:spAutoFit/>
              </a:bodyPr>
              <a:lstStyle/>
              <a:p>
                <a:pPr algn="ctr"/>
                <a:r>
                  <a:rPr lang="en-US" sz="1600" b="1" dirty="0" smtClean="0">
                    <a:solidFill>
                      <a:schemeClr val="bg1"/>
                    </a:solidFill>
                    <a:effectLst>
                      <a:outerShdw dist="50800" dir="5400000" algn="ctr" rotWithShape="0">
                        <a:schemeClr val="tx1"/>
                      </a:outerShdw>
                    </a:effectLst>
                  </a:rPr>
                  <a:t>temperate mixed</a:t>
                </a:r>
              </a:p>
            </p:txBody>
          </p:sp>
        </p:grpSp>
        <p:sp>
          <p:nvSpPr>
            <p:cNvPr id="89" name="Rectangle 88"/>
            <p:cNvSpPr/>
            <p:nvPr/>
          </p:nvSpPr>
          <p:spPr>
            <a:xfrm>
              <a:off x="1371600" y="2590800"/>
              <a:ext cx="2049471" cy="1292662"/>
            </a:xfrm>
            <a:prstGeom prst="rect">
              <a:avLst/>
            </a:prstGeom>
            <a:solidFill>
              <a:schemeClr val="accent3">
                <a:lumMod val="50000"/>
                <a:alpha val="54000"/>
              </a:schemeClr>
            </a:solidFill>
          </p:spPr>
          <p:txBody>
            <a:bodyPr wrap="square">
              <a:spAutoFit/>
            </a:bodyPr>
            <a:lstStyle/>
            <a:p>
              <a:pPr algn="ctr"/>
              <a:r>
                <a:rPr lang="en-US" sz="2600" b="1" dirty="0" smtClean="0">
                  <a:solidFill>
                    <a:schemeClr val="bg1"/>
                  </a:solidFill>
                  <a:effectLst>
                    <a:outerShdw dist="50800" dir="7200000" algn="ctr" rotWithShape="0">
                      <a:schemeClr val="tx1"/>
                    </a:outerShdw>
                  </a:effectLst>
                </a:rPr>
                <a:t>Pacific Temperate</a:t>
              </a:r>
            </a:p>
            <a:p>
              <a:pPr algn="ctr"/>
              <a:r>
                <a:rPr lang="en-US" sz="2600" b="1" dirty="0" smtClean="0">
                  <a:solidFill>
                    <a:schemeClr val="bg1"/>
                  </a:solidFill>
                  <a:effectLst>
                    <a:outerShdw dist="50800" dir="7200000" algn="ctr" rotWithShape="0">
                      <a:schemeClr val="tx1"/>
                    </a:outerShdw>
                  </a:effectLst>
                </a:rPr>
                <a:t>Forests</a:t>
              </a:r>
            </a:p>
          </p:txBody>
        </p:sp>
        <p:sp>
          <p:nvSpPr>
            <p:cNvPr id="64" name="Freeform 63"/>
            <p:cNvSpPr/>
            <p:nvPr/>
          </p:nvSpPr>
          <p:spPr>
            <a:xfrm>
              <a:off x="1567180" y="2179320"/>
              <a:ext cx="2570480" cy="2522220"/>
            </a:xfrm>
            <a:custGeom>
              <a:avLst/>
              <a:gdLst>
                <a:gd name="connsiteX0" fmla="*/ 139700 w 2570480"/>
                <a:gd name="connsiteY0" fmla="*/ 320040 h 2522220"/>
                <a:gd name="connsiteX1" fmla="*/ 48260 w 2570480"/>
                <a:gd name="connsiteY1" fmla="*/ 137160 h 2522220"/>
                <a:gd name="connsiteX2" fmla="*/ 429260 w 2570480"/>
                <a:gd name="connsiteY2" fmla="*/ 15240 h 2522220"/>
                <a:gd name="connsiteX3" fmla="*/ 1008380 w 2570480"/>
                <a:gd name="connsiteY3" fmla="*/ 45720 h 2522220"/>
                <a:gd name="connsiteX4" fmla="*/ 1465580 w 2570480"/>
                <a:gd name="connsiteY4" fmla="*/ 198120 h 2522220"/>
                <a:gd name="connsiteX5" fmla="*/ 1648460 w 2570480"/>
                <a:gd name="connsiteY5" fmla="*/ 426720 h 2522220"/>
                <a:gd name="connsiteX6" fmla="*/ 1785620 w 2570480"/>
                <a:gd name="connsiteY6" fmla="*/ 579120 h 2522220"/>
                <a:gd name="connsiteX7" fmla="*/ 1907540 w 2570480"/>
                <a:gd name="connsiteY7" fmla="*/ 822960 h 2522220"/>
                <a:gd name="connsiteX8" fmla="*/ 2044700 w 2570480"/>
                <a:gd name="connsiteY8" fmla="*/ 990600 h 2522220"/>
                <a:gd name="connsiteX9" fmla="*/ 2425700 w 2570480"/>
                <a:gd name="connsiteY9" fmla="*/ 1143000 h 2522220"/>
                <a:gd name="connsiteX10" fmla="*/ 2547620 w 2570480"/>
                <a:gd name="connsiteY10" fmla="*/ 1249680 h 2522220"/>
                <a:gd name="connsiteX11" fmla="*/ 2562860 w 2570480"/>
                <a:gd name="connsiteY11" fmla="*/ 1554480 h 2522220"/>
                <a:gd name="connsiteX12" fmla="*/ 2517140 w 2570480"/>
                <a:gd name="connsiteY12" fmla="*/ 1844040 h 2522220"/>
                <a:gd name="connsiteX13" fmla="*/ 2486660 w 2570480"/>
                <a:gd name="connsiteY13" fmla="*/ 2057400 h 2522220"/>
                <a:gd name="connsiteX14" fmla="*/ 2456180 w 2570480"/>
                <a:gd name="connsiteY14" fmla="*/ 2194560 h 2522220"/>
                <a:gd name="connsiteX15" fmla="*/ 2440940 w 2570480"/>
                <a:gd name="connsiteY15" fmla="*/ 2392680 h 2522220"/>
                <a:gd name="connsiteX16" fmla="*/ 2456180 w 2570480"/>
                <a:gd name="connsiteY16" fmla="*/ 2514600 h 2522220"/>
                <a:gd name="connsiteX17" fmla="*/ 2288540 w 2570480"/>
                <a:gd name="connsiteY17" fmla="*/ 2346960 h 2522220"/>
                <a:gd name="connsiteX18" fmla="*/ 2075180 w 2570480"/>
                <a:gd name="connsiteY18" fmla="*/ 2164080 h 2522220"/>
                <a:gd name="connsiteX19" fmla="*/ 2166620 w 2570480"/>
                <a:gd name="connsiteY19" fmla="*/ 1844040 h 2522220"/>
                <a:gd name="connsiteX20" fmla="*/ 2105660 w 2570480"/>
                <a:gd name="connsiteY20" fmla="*/ 1432560 h 2522220"/>
                <a:gd name="connsiteX21" fmla="*/ 1877060 w 2570480"/>
                <a:gd name="connsiteY21" fmla="*/ 1295400 h 2522220"/>
                <a:gd name="connsiteX22" fmla="*/ 1861820 w 2570480"/>
                <a:gd name="connsiteY22" fmla="*/ 1097280 h 2522220"/>
                <a:gd name="connsiteX23" fmla="*/ 1739900 w 2570480"/>
                <a:gd name="connsiteY23" fmla="*/ 975360 h 2522220"/>
                <a:gd name="connsiteX24" fmla="*/ 1663700 w 2570480"/>
                <a:gd name="connsiteY24" fmla="*/ 655320 h 2522220"/>
                <a:gd name="connsiteX25" fmla="*/ 1435100 w 2570480"/>
                <a:gd name="connsiteY25" fmla="*/ 533400 h 2522220"/>
                <a:gd name="connsiteX26" fmla="*/ 1389380 w 2570480"/>
                <a:gd name="connsiteY26" fmla="*/ 411480 h 2522220"/>
                <a:gd name="connsiteX27" fmla="*/ 1206500 w 2570480"/>
                <a:gd name="connsiteY27" fmla="*/ 411480 h 2522220"/>
                <a:gd name="connsiteX28" fmla="*/ 825500 w 2570480"/>
                <a:gd name="connsiteY28" fmla="*/ 198120 h 2522220"/>
                <a:gd name="connsiteX29" fmla="*/ 596900 w 2570480"/>
                <a:gd name="connsiteY29" fmla="*/ 137160 h 2522220"/>
                <a:gd name="connsiteX30" fmla="*/ 383540 w 2570480"/>
                <a:gd name="connsiteY30" fmla="*/ 152400 h 2522220"/>
                <a:gd name="connsiteX31" fmla="*/ 139700 w 2570480"/>
                <a:gd name="connsiteY31" fmla="*/ 320040 h 252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0480" h="2522220">
                  <a:moveTo>
                    <a:pt x="139700" y="320040"/>
                  </a:moveTo>
                  <a:cubicBezTo>
                    <a:pt x="83820" y="317500"/>
                    <a:pt x="0" y="187960"/>
                    <a:pt x="48260" y="137160"/>
                  </a:cubicBezTo>
                  <a:cubicBezTo>
                    <a:pt x="96520" y="86360"/>
                    <a:pt x="269240" y="30480"/>
                    <a:pt x="429260" y="15240"/>
                  </a:cubicBezTo>
                  <a:cubicBezTo>
                    <a:pt x="589280" y="0"/>
                    <a:pt x="835660" y="15240"/>
                    <a:pt x="1008380" y="45720"/>
                  </a:cubicBezTo>
                  <a:cubicBezTo>
                    <a:pt x="1181100" y="76200"/>
                    <a:pt x="1358900" y="134620"/>
                    <a:pt x="1465580" y="198120"/>
                  </a:cubicBezTo>
                  <a:cubicBezTo>
                    <a:pt x="1572260" y="261620"/>
                    <a:pt x="1595120" y="363220"/>
                    <a:pt x="1648460" y="426720"/>
                  </a:cubicBezTo>
                  <a:cubicBezTo>
                    <a:pt x="1701800" y="490220"/>
                    <a:pt x="1742440" y="513080"/>
                    <a:pt x="1785620" y="579120"/>
                  </a:cubicBezTo>
                  <a:cubicBezTo>
                    <a:pt x="1828800" y="645160"/>
                    <a:pt x="1864360" y="754380"/>
                    <a:pt x="1907540" y="822960"/>
                  </a:cubicBezTo>
                  <a:cubicBezTo>
                    <a:pt x="1950720" y="891540"/>
                    <a:pt x="1958340" y="937260"/>
                    <a:pt x="2044700" y="990600"/>
                  </a:cubicBezTo>
                  <a:cubicBezTo>
                    <a:pt x="2131060" y="1043940"/>
                    <a:pt x="2341880" y="1099820"/>
                    <a:pt x="2425700" y="1143000"/>
                  </a:cubicBezTo>
                  <a:cubicBezTo>
                    <a:pt x="2509520" y="1186180"/>
                    <a:pt x="2524760" y="1181100"/>
                    <a:pt x="2547620" y="1249680"/>
                  </a:cubicBezTo>
                  <a:cubicBezTo>
                    <a:pt x="2570480" y="1318260"/>
                    <a:pt x="2567940" y="1455420"/>
                    <a:pt x="2562860" y="1554480"/>
                  </a:cubicBezTo>
                  <a:cubicBezTo>
                    <a:pt x="2557780" y="1653540"/>
                    <a:pt x="2529840" y="1760220"/>
                    <a:pt x="2517140" y="1844040"/>
                  </a:cubicBezTo>
                  <a:cubicBezTo>
                    <a:pt x="2504440" y="1927860"/>
                    <a:pt x="2496820" y="1998980"/>
                    <a:pt x="2486660" y="2057400"/>
                  </a:cubicBezTo>
                  <a:cubicBezTo>
                    <a:pt x="2476500" y="2115820"/>
                    <a:pt x="2463800" y="2138680"/>
                    <a:pt x="2456180" y="2194560"/>
                  </a:cubicBezTo>
                  <a:cubicBezTo>
                    <a:pt x="2448560" y="2250440"/>
                    <a:pt x="2440940" y="2339340"/>
                    <a:pt x="2440940" y="2392680"/>
                  </a:cubicBezTo>
                  <a:cubicBezTo>
                    <a:pt x="2440940" y="2446020"/>
                    <a:pt x="2481580" y="2522220"/>
                    <a:pt x="2456180" y="2514600"/>
                  </a:cubicBezTo>
                  <a:cubicBezTo>
                    <a:pt x="2430780" y="2506980"/>
                    <a:pt x="2352040" y="2405380"/>
                    <a:pt x="2288540" y="2346960"/>
                  </a:cubicBezTo>
                  <a:cubicBezTo>
                    <a:pt x="2225040" y="2288540"/>
                    <a:pt x="2095500" y="2247900"/>
                    <a:pt x="2075180" y="2164080"/>
                  </a:cubicBezTo>
                  <a:cubicBezTo>
                    <a:pt x="2054860" y="2080260"/>
                    <a:pt x="2161540" y="1965960"/>
                    <a:pt x="2166620" y="1844040"/>
                  </a:cubicBezTo>
                  <a:cubicBezTo>
                    <a:pt x="2171700" y="1722120"/>
                    <a:pt x="2153920" y="1524000"/>
                    <a:pt x="2105660" y="1432560"/>
                  </a:cubicBezTo>
                  <a:cubicBezTo>
                    <a:pt x="2057400" y="1341120"/>
                    <a:pt x="1917700" y="1351280"/>
                    <a:pt x="1877060" y="1295400"/>
                  </a:cubicBezTo>
                  <a:cubicBezTo>
                    <a:pt x="1836420" y="1239520"/>
                    <a:pt x="1884680" y="1150620"/>
                    <a:pt x="1861820" y="1097280"/>
                  </a:cubicBezTo>
                  <a:cubicBezTo>
                    <a:pt x="1838960" y="1043940"/>
                    <a:pt x="1772920" y="1049020"/>
                    <a:pt x="1739900" y="975360"/>
                  </a:cubicBezTo>
                  <a:cubicBezTo>
                    <a:pt x="1706880" y="901700"/>
                    <a:pt x="1714500" y="728980"/>
                    <a:pt x="1663700" y="655320"/>
                  </a:cubicBezTo>
                  <a:cubicBezTo>
                    <a:pt x="1612900" y="581660"/>
                    <a:pt x="1480820" y="574040"/>
                    <a:pt x="1435100" y="533400"/>
                  </a:cubicBezTo>
                  <a:cubicBezTo>
                    <a:pt x="1389380" y="492760"/>
                    <a:pt x="1427480" y="431800"/>
                    <a:pt x="1389380" y="411480"/>
                  </a:cubicBezTo>
                  <a:cubicBezTo>
                    <a:pt x="1351280" y="391160"/>
                    <a:pt x="1300480" y="447040"/>
                    <a:pt x="1206500" y="411480"/>
                  </a:cubicBezTo>
                  <a:cubicBezTo>
                    <a:pt x="1112520" y="375920"/>
                    <a:pt x="927100" y="243840"/>
                    <a:pt x="825500" y="198120"/>
                  </a:cubicBezTo>
                  <a:cubicBezTo>
                    <a:pt x="723900" y="152400"/>
                    <a:pt x="670560" y="144780"/>
                    <a:pt x="596900" y="137160"/>
                  </a:cubicBezTo>
                  <a:cubicBezTo>
                    <a:pt x="523240" y="129540"/>
                    <a:pt x="464820" y="124460"/>
                    <a:pt x="383540" y="152400"/>
                  </a:cubicBezTo>
                  <a:cubicBezTo>
                    <a:pt x="302260" y="180340"/>
                    <a:pt x="195580" y="322580"/>
                    <a:pt x="139700" y="320040"/>
                  </a:cubicBezTo>
                  <a:close/>
                </a:path>
              </a:pathLst>
            </a:custGeom>
            <a:solidFill>
              <a:srgbClr val="0F3719"/>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8"/>
          <p:cNvGrpSpPr/>
          <p:nvPr/>
        </p:nvGrpSpPr>
        <p:grpSpPr>
          <a:xfrm>
            <a:off x="192024" y="762000"/>
            <a:ext cx="8793480" cy="6035040"/>
            <a:chOff x="152400" y="772652"/>
            <a:chExt cx="8793480" cy="6035040"/>
          </a:xfrm>
        </p:grpSpPr>
        <p:grpSp>
          <p:nvGrpSpPr>
            <p:cNvPr id="84" name="Group 6"/>
            <p:cNvGrpSpPr/>
            <p:nvPr/>
          </p:nvGrpSpPr>
          <p:grpSpPr>
            <a:xfrm>
              <a:off x="152400" y="772652"/>
              <a:ext cx="8793480" cy="6035040"/>
              <a:chOff x="0" y="838200"/>
              <a:chExt cx="8793480" cy="6035040"/>
            </a:xfrm>
          </p:grpSpPr>
          <p:pic>
            <p:nvPicPr>
              <p:cNvPr id="90" name="Picture 2" descr="http://www.worldbiomes.com/pics/biomapf.jpg"/>
              <p:cNvPicPr>
                <a:picLocks noChangeAspect="1" noChangeArrowheads="1"/>
              </p:cNvPicPr>
              <p:nvPr/>
            </p:nvPicPr>
            <p:blipFill>
              <a:blip r:embed="rId2" cstate="print"/>
              <a:srcRect t="13931" r="67560" b="46269"/>
              <a:stretch>
                <a:fillRect/>
              </a:stretch>
            </p:blipFill>
            <p:spPr bwMode="auto">
              <a:xfrm>
                <a:off x="0" y="842788"/>
                <a:ext cx="8763000" cy="6030452"/>
              </a:xfrm>
              <a:prstGeom prst="rect">
                <a:avLst/>
              </a:prstGeom>
              <a:noFill/>
              <a:ln w="50800">
                <a:solidFill>
                  <a:schemeClr val="tx1"/>
                </a:solidFill>
              </a:ln>
            </p:spPr>
          </p:pic>
          <p:sp>
            <p:nvSpPr>
              <p:cNvPr id="91" name="Freeform 2"/>
              <p:cNvSpPr/>
              <p:nvPr/>
            </p:nvSpPr>
            <p:spPr>
              <a:xfrm>
                <a:off x="624840" y="2385060"/>
                <a:ext cx="4724400" cy="4472940"/>
              </a:xfrm>
              <a:custGeom>
                <a:avLst/>
                <a:gdLst>
                  <a:gd name="connsiteX0" fmla="*/ 0 w 4724400"/>
                  <a:gd name="connsiteY0" fmla="*/ 769620 h 4472940"/>
                  <a:gd name="connsiteX1" fmla="*/ 91440 w 4724400"/>
                  <a:gd name="connsiteY1" fmla="*/ 769620 h 4472940"/>
                  <a:gd name="connsiteX2" fmla="*/ 396240 w 4724400"/>
                  <a:gd name="connsiteY2" fmla="*/ 556260 h 4472940"/>
                  <a:gd name="connsiteX3" fmla="*/ 777240 w 4724400"/>
                  <a:gd name="connsiteY3" fmla="*/ 281940 h 4472940"/>
                  <a:gd name="connsiteX4" fmla="*/ 929640 w 4724400"/>
                  <a:gd name="connsiteY4" fmla="*/ 190500 h 4472940"/>
                  <a:gd name="connsiteX5" fmla="*/ 1127760 w 4724400"/>
                  <a:gd name="connsiteY5" fmla="*/ 38100 h 4472940"/>
                  <a:gd name="connsiteX6" fmla="*/ 1341120 w 4724400"/>
                  <a:gd name="connsiteY6" fmla="*/ 22860 h 4472940"/>
                  <a:gd name="connsiteX7" fmla="*/ 1783080 w 4724400"/>
                  <a:gd name="connsiteY7" fmla="*/ 175260 h 4472940"/>
                  <a:gd name="connsiteX8" fmla="*/ 1981200 w 4724400"/>
                  <a:gd name="connsiteY8" fmla="*/ 281940 h 4472940"/>
                  <a:gd name="connsiteX9" fmla="*/ 2072640 w 4724400"/>
                  <a:gd name="connsiteY9" fmla="*/ 297180 h 4472940"/>
                  <a:gd name="connsiteX10" fmla="*/ 2148840 w 4724400"/>
                  <a:gd name="connsiteY10" fmla="*/ 297180 h 4472940"/>
                  <a:gd name="connsiteX11" fmla="*/ 2225040 w 4724400"/>
                  <a:gd name="connsiteY11" fmla="*/ 434340 h 4472940"/>
                  <a:gd name="connsiteX12" fmla="*/ 2362200 w 4724400"/>
                  <a:gd name="connsiteY12" fmla="*/ 525780 h 4472940"/>
                  <a:gd name="connsiteX13" fmla="*/ 2423160 w 4724400"/>
                  <a:gd name="connsiteY13" fmla="*/ 739140 h 4472940"/>
                  <a:gd name="connsiteX14" fmla="*/ 2484120 w 4724400"/>
                  <a:gd name="connsiteY14" fmla="*/ 906780 h 4472940"/>
                  <a:gd name="connsiteX15" fmla="*/ 2575560 w 4724400"/>
                  <a:gd name="connsiteY15" fmla="*/ 982980 h 4472940"/>
                  <a:gd name="connsiteX16" fmla="*/ 2590800 w 4724400"/>
                  <a:gd name="connsiteY16" fmla="*/ 1165860 h 4472940"/>
                  <a:gd name="connsiteX17" fmla="*/ 2819400 w 4724400"/>
                  <a:gd name="connsiteY17" fmla="*/ 1363980 h 4472940"/>
                  <a:gd name="connsiteX18" fmla="*/ 2819400 w 4724400"/>
                  <a:gd name="connsiteY18" fmla="*/ 1775460 h 4472940"/>
                  <a:gd name="connsiteX19" fmla="*/ 2788920 w 4724400"/>
                  <a:gd name="connsiteY19" fmla="*/ 1973580 h 4472940"/>
                  <a:gd name="connsiteX20" fmla="*/ 2895600 w 4724400"/>
                  <a:gd name="connsiteY20" fmla="*/ 2308860 h 4472940"/>
                  <a:gd name="connsiteX21" fmla="*/ 2956560 w 4724400"/>
                  <a:gd name="connsiteY21" fmla="*/ 2522220 h 4472940"/>
                  <a:gd name="connsiteX22" fmla="*/ 3017520 w 4724400"/>
                  <a:gd name="connsiteY22" fmla="*/ 2735580 h 4472940"/>
                  <a:gd name="connsiteX23" fmla="*/ 3230880 w 4724400"/>
                  <a:gd name="connsiteY23" fmla="*/ 2811780 h 4472940"/>
                  <a:gd name="connsiteX24" fmla="*/ 3413760 w 4724400"/>
                  <a:gd name="connsiteY24" fmla="*/ 2903220 h 4472940"/>
                  <a:gd name="connsiteX25" fmla="*/ 3444240 w 4724400"/>
                  <a:gd name="connsiteY25" fmla="*/ 3055620 h 4472940"/>
                  <a:gd name="connsiteX26" fmla="*/ 3459480 w 4724400"/>
                  <a:gd name="connsiteY26" fmla="*/ 3208020 h 4472940"/>
                  <a:gd name="connsiteX27" fmla="*/ 3459480 w 4724400"/>
                  <a:gd name="connsiteY27" fmla="*/ 3421380 h 4472940"/>
                  <a:gd name="connsiteX28" fmla="*/ 3596640 w 4724400"/>
                  <a:gd name="connsiteY28" fmla="*/ 3497580 h 4472940"/>
                  <a:gd name="connsiteX29" fmla="*/ 3688080 w 4724400"/>
                  <a:gd name="connsiteY29" fmla="*/ 3680460 h 4472940"/>
                  <a:gd name="connsiteX30" fmla="*/ 3810000 w 4724400"/>
                  <a:gd name="connsiteY30" fmla="*/ 3848100 h 4472940"/>
                  <a:gd name="connsiteX31" fmla="*/ 3947160 w 4724400"/>
                  <a:gd name="connsiteY31" fmla="*/ 3771900 h 4472940"/>
                  <a:gd name="connsiteX32" fmla="*/ 3901440 w 4724400"/>
                  <a:gd name="connsiteY32" fmla="*/ 3604260 h 4472940"/>
                  <a:gd name="connsiteX33" fmla="*/ 3840480 w 4724400"/>
                  <a:gd name="connsiteY33" fmla="*/ 3482340 h 4472940"/>
                  <a:gd name="connsiteX34" fmla="*/ 3810000 w 4724400"/>
                  <a:gd name="connsiteY34" fmla="*/ 3360420 h 4472940"/>
                  <a:gd name="connsiteX35" fmla="*/ 3916680 w 4724400"/>
                  <a:gd name="connsiteY35" fmla="*/ 3573780 h 4472940"/>
                  <a:gd name="connsiteX36" fmla="*/ 4053840 w 4724400"/>
                  <a:gd name="connsiteY36" fmla="*/ 3771900 h 4472940"/>
                  <a:gd name="connsiteX37" fmla="*/ 4191000 w 4724400"/>
                  <a:gd name="connsiteY37" fmla="*/ 3924300 h 4472940"/>
                  <a:gd name="connsiteX38" fmla="*/ 4130040 w 4724400"/>
                  <a:gd name="connsiteY38" fmla="*/ 4076700 h 4472940"/>
                  <a:gd name="connsiteX39" fmla="*/ 4328160 w 4724400"/>
                  <a:gd name="connsiteY39" fmla="*/ 4213860 h 4472940"/>
                  <a:gd name="connsiteX40" fmla="*/ 4648200 w 4724400"/>
                  <a:gd name="connsiteY40" fmla="*/ 4381500 h 4472940"/>
                  <a:gd name="connsiteX41" fmla="*/ 4724400 w 4724400"/>
                  <a:gd name="connsiteY41" fmla="*/ 4472940 h 447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24400" h="4472940">
                    <a:moveTo>
                      <a:pt x="0" y="769620"/>
                    </a:moveTo>
                    <a:cubicBezTo>
                      <a:pt x="12700" y="787400"/>
                      <a:pt x="25400" y="805180"/>
                      <a:pt x="91440" y="769620"/>
                    </a:cubicBezTo>
                    <a:cubicBezTo>
                      <a:pt x="157480" y="734060"/>
                      <a:pt x="396240" y="556260"/>
                      <a:pt x="396240" y="556260"/>
                    </a:cubicBezTo>
                    <a:cubicBezTo>
                      <a:pt x="510540" y="474980"/>
                      <a:pt x="688340" y="342900"/>
                      <a:pt x="777240" y="281940"/>
                    </a:cubicBezTo>
                    <a:cubicBezTo>
                      <a:pt x="866140" y="220980"/>
                      <a:pt x="871220" y="231140"/>
                      <a:pt x="929640" y="190500"/>
                    </a:cubicBezTo>
                    <a:cubicBezTo>
                      <a:pt x="988060" y="149860"/>
                      <a:pt x="1059180" y="66040"/>
                      <a:pt x="1127760" y="38100"/>
                    </a:cubicBezTo>
                    <a:cubicBezTo>
                      <a:pt x="1196340" y="10160"/>
                      <a:pt x="1231900" y="0"/>
                      <a:pt x="1341120" y="22860"/>
                    </a:cubicBezTo>
                    <a:cubicBezTo>
                      <a:pt x="1450340" y="45720"/>
                      <a:pt x="1676400" y="132080"/>
                      <a:pt x="1783080" y="175260"/>
                    </a:cubicBezTo>
                    <a:cubicBezTo>
                      <a:pt x="1889760" y="218440"/>
                      <a:pt x="1932940" y="261620"/>
                      <a:pt x="1981200" y="281940"/>
                    </a:cubicBezTo>
                    <a:cubicBezTo>
                      <a:pt x="2029460" y="302260"/>
                      <a:pt x="2044700" y="294640"/>
                      <a:pt x="2072640" y="297180"/>
                    </a:cubicBezTo>
                    <a:cubicBezTo>
                      <a:pt x="2100580" y="299720"/>
                      <a:pt x="2123440" y="274320"/>
                      <a:pt x="2148840" y="297180"/>
                    </a:cubicBezTo>
                    <a:cubicBezTo>
                      <a:pt x="2174240" y="320040"/>
                      <a:pt x="2189480" y="396240"/>
                      <a:pt x="2225040" y="434340"/>
                    </a:cubicBezTo>
                    <a:cubicBezTo>
                      <a:pt x="2260600" y="472440"/>
                      <a:pt x="2329180" y="474980"/>
                      <a:pt x="2362200" y="525780"/>
                    </a:cubicBezTo>
                    <a:cubicBezTo>
                      <a:pt x="2395220" y="576580"/>
                      <a:pt x="2402840" y="675640"/>
                      <a:pt x="2423160" y="739140"/>
                    </a:cubicBezTo>
                    <a:cubicBezTo>
                      <a:pt x="2443480" y="802640"/>
                      <a:pt x="2458720" y="866140"/>
                      <a:pt x="2484120" y="906780"/>
                    </a:cubicBezTo>
                    <a:cubicBezTo>
                      <a:pt x="2509520" y="947420"/>
                      <a:pt x="2557780" y="939800"/>
                      <a:pt x="2575560" y="982980"/>
                    </a:cubicBezTo>
                    <a:cubicBezTo>
                      <a:pt x="2593340" y="1026160"/>
                      <a:pt x="2550160" y="1102360"/>
                      <a:pt x="2590800" y="1165860"/>
                    </a:cubicBezTo>
                    <a:cubicBezTo>
                      <a:pt x="2631440" y="1229360"/>
                      <a:pt x="2781300" y="1262380"/>
                      <a:pt x="2819400" y="1363980"/>
                    </a:cubicBezTo>
                    <a:cubicBezTo>
                      <a:pt x="2857500" y="1465580"/>
                      <a:pt x="2824480" y="1673860"/>
                      <a:pt x="2819400" y="1775460"/>
                    </a:cubicBezTo>
                    <a:cubicBezTo>
                      <a:pt x="2814320" y="1877060"/>
                      <a:pt x="2776220" y="1884680"/>
                      <a:pt x="2788920" y="1973580"/>
                    </a:cubicBezTo>
                    <a:cubicBezTo>
                      <a:pt x="2801620" y="2062480"/>
                      <a:pt x="2867660" y="2217420"/>
                      <a:pt x="2895600" y="2308860"/>
                    </a:cubicBezTo>
                    <a:cubicBezTo>
                      <a:pt x="2923540" y="2400300"/>
                      <a:pt x="2956560" y="2522220"/>
                      <a:pt x="2956560" y="2522220"/>
                    </a:cubicBezTo>
                    <a:cubicBezTo>
                      <a:pt x="2976880" y="2593340"/>
                      <a:pt x="2971800" y="2687320"/>
                      <a:pt x="3017520" y="2735580"/>
                    </a:cubicBezTo>
                    <a:cubicBezTo>
                      <a:pt x="3063240" y="2783840"/>
                      <a:pt x="3164840" y="2783840"/>
                      <a:pt x="3230880" y="2811780"/>
                    </a:cubicBezTo>
                    <a:cubicBezTo>
                      <a:pt x="3296920" y="2839720"/>
                      <a:pt x="3378200" y="2862580"/>
                      <a:pt x="3413760" y="2903220"/>
                    </a:cubicBezTo>
                    <a:cubicBezTo>
                      <a:pt x="3449320" y="2943860"/>
                      <a:pt x="3436620" y="3004820"/>
                      <a:pt x="3444240" y="3055620"/>
                    </a:cubicBezTo>
                    <a:cubicBezTo>
                      <a:pt x="3451860" y="3106420"/>
                      <a:pt x="3456940" y="3147060"/>
                      <a:pt x="3459480" y="3208020"/>
                    </a:cubicBezTo>
                    <a:cubicBezTo>
                      <a:pt x="3462020" y="3268980"/>
                      <a:pt x="3436620" y="3373120"/>
                      <a:pt x="3459480" y="3421380"/>
                    </a:cubicBezTo>
                    <a:cubicBezTo>
                      <a:pt x="3482340" y="3469640"/>
                      <a:pt x="3558540" y="3454400"/>
                      <a:pt x="3596640" y="3497580"/>
                    </a:cubicBezTo>
                    <a:cubicBezTo>
                      <a:pt x="3634740" y="3540760"/>
                      <a:pt x="3652520" y="3622040"/>
                      <a:pt x="3688080" y="3680460"/>
                    </a:cubicBezTo>
                    <a:cubicBezTo>
                      <a:pt x="3723640" y="3738880"/>
                      <a:pt x="3766820" y="3832860"/>
                      <a:pt x="3810000" y="3848100"/>
                    </a:cubicBezTo>
                    <a:cubicBezTo>
                      <a:pt x="3853180" y="3863340"/>
                      <a:pt x="3931920" y="3812540"/>
                      <a:pt x="3947160" y="3771900"/>
                    </a:cubicBezTo>
                    <a:cubicBezTo>
                      <a:pt x="3962400" y="3731260"/>
                      <a:pt x="3919220" y="3652520"/>
                      <a:pt x="3901440" y="3604260"/>
                    </a:cubicBezTo>
                    <a:cubicBezTo>
                      <a:pt x="3883660" y="3556000"/>
                      <a:pt x="3855720" y="3522980"/>
                      <a:pt x="3840480" y="3482340"/>
                    </a:cubicBezTo>
                    <a:cubicBezTo>
                      <a:pt x="3825240" y="3441700"/>
                      <a:pt x="3797300" y="3345180"/>
                      <a:pt x="3810000" y="3360420"/>
                    </a:cubicBezTo>
                    <a:cubicBezTo>
                      <a:pt x="3822700" y="3375660"/>
                      <a:pt x="3876040" y="3505200"/>
                      <a:pt x="3916680" y="3573780"/>
                    </a:cubicBezTo>
                    <a:cubicBezTo>
                      <a:pt x="3957320" y="3642360"/>
                      <a:pt x="4008120" y="3713480"/>
                      <a:pt x="4053840" y="3771900"/>
                    </a:cubicBezTo>
                    <a:cubicBezTo>
                      <a:pt x="4099560" y="3830320"/>
                      <a:pt x="4178300" y="3873500"/>
                      <a:pt x="4191000" y="3924300"/>
                    </a:cubicBezTo>
                    <a:cubicBezTo>
                      <a:pt x="4203700" y="3975100"/>
                      <a:pt x="4107180" y="4028440"/>
                      <a:pt x="4130040" y="4076700"/>
                    </a:cubicBezTo>
                    <a:cubicBezTo>
                      <a:pt x="4152900" y="4124960"/>
                      <a:pt x="4241800" y="4163060"/>
                      <a:pt x="4328160" y="4213860"/>
                    </a:cubicBezTo>
                    <a:cubicBezTo>
                      <a:pt x="4414520" y="4264660"/>
                      <a:pt x="4582160" y="4338320"/>
                      <a:pt x="4648200" y="4381500"/>
                    </a:cubicBezTo>
                    <a:cubicBezTo>
                      <a:pt x="4714240" y="4424680"/>
                      <a:pt x="4721860" y="4467860"/>
                      <a:pt x="4724400" y="447294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3"/>
              <p:cNvSpPr/>
              <p:nvPr/>
            </p:nvSpPr>
            <p:spPr>
              <a:xfrm>
                <a:off x="256540" y="838200"/>
                <a:ext cx="3863340" cy="2331720"/>
              </a:xfrm>
              <a:custGeom>
                <a:avLst/>
                <a:gdLst>
                  <a:gd name="connsiteX0" fmla="*/ 459740 w 3863340"/>
                  <a:gd name="connsiteY0" fmla="*/ 2331720 h 2331720"/>
                  <a:gd name="connsiteX1" fmla="*/ 307340 w 3863340"/>
                  <a:gd name="connsiteY1" fmla="*/ 2270760 h 2331720"/>
                  <a:gd name="connsiteX2" fmla="*/ 337820 w 3863340"/>
                  <a:gd name="connsiteY2" fmla="*/ 2179320 h 2331720"/>
                  <a:gd name="connsiteX3" fmla="*/ 642620 w 3863340"/>
                  <a:gd name="connsiteY3" fmla="*/ 2011680 h 2331720"/>
                  <a:gd name="connsiteX4" fmla="*/ 779780 w 3863340"/>
                  <a:gd name="connsiteY4" fmla="*/ 1920240 h 2331720"/>
                  <a:gd name="connsiteX5" fmla="*/ 612140 w 3863340"/>
                  <a:gd name="connsiteY5" fmla="*/ 1798320 h 2331720"/>
                  <a:gd name="connsiteX6" fmla="*/ 429260 w 3863340"/>
                  <a:gd name="connsiteY6" fmla="*/ 1676400 h 2331720"/>
                  <a:gd name="connsiteX7" fmla="*/ 292100 w 3863340"/>
                  <a:gd name="connsiteY7" fmla="*/ 1600200 h 2331720"/>
                  <a:gd name="connsiteX8" fmla="*/ 154940 w 3863340"/>
                  <a:gd name="connsiteY8" fmla="*/ 1402080 h 2331720"/>
                  <a:gd name="connsiteX9" fmla="*/ 246380 w 3863340"/>
                  <a:gd name="connsiteY9" fmla="*/ 1280160 h 2331720"/>
                  <a:gd name="connsiteX10" fmla="*/ 444500 w 3863340"/>
                  <a:gd name="connsiteY10" fmla="*/ 1127760 h 2331720"/>
                  <a:gd name="connsiteX11" fmla="*/ 307340 w 3863340"/>
                  <a:gd name="connsiteY11" fmla="*/ 1066800 h 2331720"/>
                  <a:gd name="connsiteX12" fmla="*/ 93980 w 3863340"/>
                  <a:gd name="connsiteY12" fmla="*/ 960120 h 2331720"/>
                  <a:gd name="connsiteX13" fmla="*/ 17780 w 3863340"/>
                  <a:gd name="connsiteY13" fmla="*/ 883920 h 2331720"/>
                  <a:gd name="connsiteX14" fmla="*/ 200660 w 3863340"/>
                  <a:gd name="connsiteY14" fmla="*/ 838200 h 2331720"/>
                  <a:gd name="connsiteX15" fmla="*/ 353060 w 3863340"/>
                  <a:gd name="connsiteY15" fmla="*/ 746760 h 2331720"/>
                  <a:gd name="connsiteX16" fmla="*/ 353060 w 3863340"/>
                  <a:gd name="connsiteY16" fmla="*/ 701040 h 2331720"/>
                  <a:gd name="connsiteX17" fmla="*/ 200660 w 3863340"/>
                  <a:gd name="connsiteY17" fmla="*/ 609600 h 2331720"/>
                  <a:gd name="connsiteX18" fmla="*/ 261620 w 3863340"/>
                  <a:gd name="connsiteY18" fmla="*/ 441960 h 2331720"/>
                  <a:gd name="connsiteX19" fmla="*/ 444500 w 3863340"/>
                  <a:gd name="connsiteY19" fmla="*/ 396240 h 2331720"/>
                  <a:gd name="connsiteX20" fmla="*/ 673100 w 3863340"/>
                  <a:gd name="connsiteY20" fmla="*/ 228600 h 2331720"/>
                  <a:gd name="connsiteX21" fmla="*/ 810260 w 3863340"/>
                  <a:gd name="connsiteY21" fmla="*/ 228600 h 2331720"/>
                  <a:gd name="connsiteX22" fmla="*/ 1008380 w 3863340"/>
                  <a:gd name="connsiteY22" fmla="*/ 121920 h 2331720"/>
                  <a:gd name="connsiteX23" fmla="*/ 1191260 w 3863340"/>
                  <a:gd name="connsiteY23" fmla="*/ 213360 h 2331720"/>
                  <a:gd name="connsiteX24" fmla="*/ 1252220 w 3863340"/>
                  <a:gd name="connsiteY24" fmla="*/ 289560 h 2331720"/>
                  <a:gd name="connsiteX25" fmla="*/ 1435100 w 3863340"/>
                  <a:gd name="connsiteY25" fmla="*/ 304800 h 2331720"/>
                  <a:gd name="connsiteX26" fmla="*/ 1861820 w 3863340"/>
                  <a:gd name="connsiteY26" fmla="*/ 320040 h 2331720"/>
                  <a:gd name="connsiteX27" fmla="*/ 2197100 w 3863340"/>
                  <a:gd name="connsiteY27" fmla="*/ 411480 h 2331720"/>
                  <a:gd name="connsiteX28" fmla="*/ 2288540 w 3863340"/>
                  <a:gd name="connsiteY28" fmla="*/ 457200 h 2331720"/>
                  <a:gd name="connsiteX29" fmla="*/ 2471420 w 3863340"/>
                  <a:gd name="connsiteY29" fmla="*/ 381000 h 2331720"/>
                  <a:gd name="connsiteX30" fmla="*/ 2684780 w 3863340"/>
                  <a:gd name="connsiteY30" fmla="*/ 396240 h 2331720"/>
                  <a:gd name="connsiteX31" fmla="*/ 2821940 w 3863340"/>
                  <a:gd name="connsiteY31" fmla="*/ 304800 h 2331720"/>
                  <a:gd name="connsiteX32" fmla="*/ 2913380 w 3863340"/>
                  <a:gd name="connsiteY32" fmla="*/ 350520 h 2331720"/>
                  <a:gd name="connsiteX33" fmla="*/ 3050540 w 3863340"/>
                  <a:gd name="connsiteY33" fmla="*/ 304800 h 2331720"/>
                  <a:gd name="connsiteX34" fmla="*/ 3279140 w 3863340"/>
                  <a:gd name="connsiteY34" fmla="*/ 365760 h 2331720"/>
                  <a:gd name="connsiteX35" fmla="*/ 3568700 w 3863340"/>
                  <a:gd name="connsiteY35" fmla="*/ 411480 h 2331720"/>
                  <a:gd name="connsiteX36" fmla="*/ 3782060 w 3863340"/>
                  <a:gd name="connsiteY36" fmla="*/ 487680 h 2331720"/>
                  <a:gd name="connsiteX37" fmla="*/ 3858260 w 3863340"/>
                  <a:gd name="connsiteY37" fmla="*/ 441960 h 2331720"/>
                  <a:gd name="connsiteX38" fmla="*/ 3812540 w 3863340"/>
                  <a:gd name="connsiteY38" fmla="*/ 259080 h 2331720"/>
                  <a:gd name="connsiteX39" fmla="*/ 3553460 w 3863340"/>
                  <a:gd name="connsiteY39" fmla="*/ 152400 h 2331720"/>
                  <a:gd name="connsiteX40" fmla="*/ 3477260 w 3863340"/>
                  <a:gd name="connsiteY40" fmla="*/ 274320 h 2331720"/>
                  <a:gd name="connsiteX41" fmla="*/ 3340100 w 3863340"/>
                  <a:gd name="connsiteY41" fmla="*/ 228600 h 2331720"/>
                  <a:gd name="connsiteX42" fmla="*/ 3218180 w 3863340"/>
                  <a:gd name="connsiteY42" fmla="*/ 152400 h 2331720"/>
                  <a:gd name="connsiteX43" fmla="*/ 3202940 w 3863340"/>
                  <a:gd name="connsiteY43" fmla="*/ 0 h 2331720"/>
                  <a:gd name="connsiteX44" fmla="*/ 3202940 w 3863340"/>
                  <a:gd name="connsiteY44" fmla="*/ 0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63340" h="2331720">
                    <a:moveTo>
                      <a:pt x="459740" y="2331720"/>
                    </a:moveTo>
                    <a:cubicBezTo>
                      <a:pt x="393700" y="2313940"/>
                      <a:pt x="327660" y="2296160"/>
                      <a:pt x="307340" y="2270760"/>
                    </a:cubicBezTo>
                    <a:cubicBezTo>
                      <a:pt x="287020" y="2245360"/>
                      <a:pt x="281940" y="2222500"/>
                      <a:pt x="337820" y="2179320"/>
                    </a:cubicBezTo>
                    <a:cubicBezTo>
                      <a:pt x="393700" y="2136140"/>
                      <a:pt x="568960" y="2054860"/>
                      <a:pt x="642620" y="2011680"/>
                    </a:cubicBezTo>
                    <a:cubicBezTo>
                      <a:pt x="716280" y="1968500"/>
                      <a:pt x="784860" y="1955800"/>
                      <a:pt x="779780" y="1920240"/>
                    </a:cubicBezTo>
                    <a:cubicBezTo>
                      <a:pt x="774700" y="1884680"/>
                      <a:pt x="670560" y="1838960"/>
                      <a:pt x="612140" y="1798320"/>
                    </a:cubicBezTo>
                    <a:cubicBezTo>
                      <a:pt x="553720" y="1757680"/>
                      <a:pt x="482600" y="1709420"/>
                      <a:pt x="429260" y="1676400"/>
                    </a:cubicBezTo>
                    <a:cubicBezTo>
                      <a:pt x="375920" y="1643380"/>
                      <a:pt x="337820" y="1645920"/>
                      <a:pt x="292100" y="1600200"/>
                    </a:cubicBezTo>
                    <a:cubicBezTo>
                      <a:pt x="246380" y="1554480"/>
                      <a:pt x="162560" y="1455420"/>
                      <a:pt x="154940" y="1402080"/>
                    </a:cubicBezTo>
                    <a:cubicBezTo>
                      <a:pt x="147320" y="1348740"/>
                      <a:pt x="198120" y="1325880"/>
                      <a:pt x="246380" y="1280160"/>
                    </a:cubicBezTo>
                    <a:cubicBezTo>
                      <a:pt x="294640" y="1234440"/>
                      <a:pt x="434340" y="1163320"/>
                      <a:pt x="444500" y="1127760"/>
                    </a:cubicBezTo>
                    <a:cubicBezTo>
                      <a:pt x="454660" y="1092200"/>
                      <a:pt x="365760" y="1094740"/>
                      <a:pt x="307340" y="1066800"/>
                    </a:cubicBezTo>
                    <a:cubicBezTo>
                      <a:pt x="248920" y="1038860"/>
                      <a:pt x="142240" y="990600"/>
                      <a:pt x="93980" y="960120"/>
                    </a:cubicBezTo>
                    <a:cubicBezTo>
                      <a:pt x="45720" y="929640"/>
                      <a:pt x="0" y="904240"/>
                      <a:pt x="17780" y="883920"/>
                    </a:cubicBezTo>
                    <a:cubicBezTo>
                      <a:pt x="35560" y="863600"/>
                      <a:pt x="144780" y="861060"/>
                      <a:pt x="200660" y="838200"/>
                    </a:cubicBezTo>
                    <a:cubicBezTo>
                      <a:pt x="256540" y="815340"/>
                      <a:pt x="327660" y="769620"/>
                      <a:pt x="353060" y="746760"/>
                    </a:cubicBezTo>
                    <a:cubicBezTo>
                      <a:pt x="378460" y="723900"/>
                      <a:pt x="378460" y="723900"/>
                      <a:pt x="353060" y="701040"/>
                    </a:cubicBezTo>
                    <a:cubicBezTo>
                      <a:pt x="327660" y="678180"/>
                      <a:pt x="215900" y="652780"/>
                      <a:pt x="200660" y="609600"/>
                    </a:cubicBezTo>
                    <a:cubicBezTo>
                      <a:pt x="185420" y="566420"/>
                      <a:pt x="220980" y="477520"/>
                      <a:pt x="261620" y="441960"/>
                    </a:cubicBezTo>
                    <a:cubicBezTo>
                      <a:pt x="302260" y="406400"/>
                      <a:pt x="375920" y="431800"/>
                      <a:pt x="444500" y="396240"/>
                    </a:cubicBezTo>
                    <a:cubicBezTo>
                      <a:pt x="513080" y="360680"/>
                      <a:pt x="612140" y="256540"/>
                      <a:pt x="673100" y="228600"/>
                    </a:cubicBezTo>
                    <a:cubicBezTo>
                      <a:pt x="734060" y="200660"/>
                      <a:pt x="754380" y="246380"/>
                      <a:pt x="810260" y="228600"/>
                    </a:cubicBezTo>
                    <a:cubicBezTo>
                      <a:pt x="866140" y="210820"/>
                      <a:pt x="944880" y="124460"/>
                      <a:pt x="1008380" y="121920"/>
                    </a:cubicBezTo>
                    <a:cubicBezTo>
                      <a:pt x="1071880" y="119380"/>
                      <a:pt x="1150620" y="185420"/>
                      <a:pt x="1191260" y="213360"/>
                    </a:cubicBezTo>
                    <a:cubicBezTo>
                      <a:pt x="1231900" y="241300"/>
                      <a:pt x="1211580" y="274320"/>
                      <a:pt x="1252220" y="289560"/>
                    </a:cubicBezTo>
                    <a:cubicBezTo>
                      <a:pt x="1292860" y="304800"/>
                      <a:pt x="1333500" y="299720"/>
                      <a:pt x="1435100" y="304800"/>
                    </a:cubicBezTo>
                    <a:cubicBezTo>
                      <a:pt x="1536700" y="309880"/>
                      <a:pt x="1734820" y="302260"/>
                      <a:pt x="1861820" y="320040"/>
                    </a:cubicBezTo>
                    <a:cubicBezTo>
                      <a:pt x="1988820" y="337820"/>
                      <a:pt x="2125980" y="388620"/>
                      <a:pt x="2197100" y="411480"/>
                    </a:cubicBezTo>
                    <a:cubicBezTo>
                      <a:pt x="2268220" y="434340"/>
                      <a:pt x="2242820" y="462280"/>
                      <a:pt x="2288540" y="457200"/>
                    </a:cubicBezTo>
                    <a:cubicBezTo>
                      <a:pt x="2334260" y="452120"/>
                      <a:pt x="2405380" y="391160"/>
                      <a:pt x="2471420" y="381000"/>
                    </a:cubicBezTo>
                    <a:cubicBezTo>
                      <a:pt x="2537460" y="370840"/>
                      <a:pt x="2626360" y="408940"/>
                      <a:pt x="2684780" y="396240"/>
                    </a:cubicBezTo>
                    <a:cubicBezTo>
                      <a:pt x="2743200" y="383540"/>
                      <a:pt x="2783840" y="312420"/>
                      <a:pt x="2821940" y="304800"/>
                    </a:cubicBezTo>
                    <a:cubicBezTo>
                      <a:pt x="2860040" y="297180"/>
                      <a:pt x="2875280" y="350520"/>
                      <a:pt x="2913380" y="350520"/>
                    </a:cubicBezTo>
                    <a:cubicBezTo>
                      <a:pt x="2951480" y="350520"/>
                      <a:pt x="2989580" y="302260"/>
                      <a:pt x="3050540" y="304800"/>
                    </a:cubicBezTo>
                    <a:cubicBezTo>
                      <a:pt x="3111500" y="307340"/>
                      <a:pt x="3192780" y="347980"/>
                      <a:pt x="3279140" y="365760"/>
                    </a:cubicBezTo>
                    <a:cubicBezTo>
                      <a:pt x="3365500" y="383540"/>
                      <a:pt x="3484880" y="391160"/>
                      <a:pt x="3568700" y="411480"/>
                    </a:cubicBezTo>
                    <a:cubicBezTo>
                      <a:pt x="3652520" y="431800"/>
                      <a:pt x="3733800" y="482600"/>
                      <a:pt x="3782060" y="487680"/>
                    </a:cubicBezTo>
                    <a:cubicBezTo>
                      <a:pt x="3830320" y="492760"/>
                      <a:pt x="3853180" y="480060"/>
                      <a:pt x="3858260" y="441960"/>
                    </a:cubicBezTo>
                    <a:cubicBezTo>
                      <a:pt x="3863340" y="403860"/>
                      <a:pt x="3863340" y="307340"/>
                      <a:pt x="3812540" y="259080"/>
                    </a:cubicBezTo>
                    <a:cubicBezTo>
                      <a:pt x="3761740" y="210820"/>
                      <a:pt x="3609340" y="149860"/>
                      <a:pt x="3553460" y="152400"/>
                    </a:cubicBezTo>
                    <a:cubicBezTo>
                      <a:pt x="3497580" y="154940"/>
                      <a:pt x="3512820" y="261620"/>
                      <a:pt x="3477260" y="274320"/>
                    </a:cubicBezTo>
                    <a:cubicBezTo>
                      <a:pt x="3441700" y="287020"/>
                      <a:pt x="3383280" y="248920"/>
                      <a:pt x="3340100" y="228600"/>
                    </a:cubicBezTo>
                    <a:cubicBezTo>
                      <a:pt x="3296920" y="208280"/>
                      <a:pt x="3241040" y="190500"/>
                      <a:pt x="3218180" y="152400"/>
                    </a:cubicBezTo>
                    <a:cubicBezTo>
                      <a:pt x="3195320" y="114300"/>
                      <a:pt x="3202940" y="0"/>
                      <a:pt x="3202940" y="0"/>
                    </a:cubicBezTo>
                    <a:lnTo>
                      <a:pt x="3202940" y="0"/>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4"/>
              <p:cNvSpPr/>
              <p:nvPr/>
            </p:nvSpPr>
            <p:spPr>
              <a:xfrm>
                <a:off x="5730240" y="838200"/>
                <a:ext cx="3032760" cy="2849880"/>
              </a:xfrm>
              <a:custGeom>
                <a:avLst/>
                <a:gdLst>
                  <a:gd name="connsiteX0" fmla="*/ 1402080 w 3032760"/>
                  <a:gd name="connsiteY0" fmla="*/ 0 h 2849880"/>
                  <a:gd name="connsiteX1" fmla="*/ 1630680 w 3032760"/>
                  <a:gd name="connsiteY1" fmla="*/ 182880 h 2849880"/>
                  <a:gd name="connsiteX2" fmla="*/ 1874520 w 3032760"/>
                  <a:gd name="connsiteY2" fmla="*/ 304800 h 2849880"/>
                  <a:gd name="connsiteX3" fmla="*/ 1950720 w 3032760"/>
                  <a:gd name="connsiteY3" fmla="*/ 426720 h 2849880"/>
                  <a:gd name="connsiteX4" fmla="*/ 1965960 w 3032760"/>
                  <a:gd name="connsiteY4" fmla="*/ 594360 h 2849880"/>
                  <a:gd name="connsiteX5" fmla="*/ 2225040 w 3032760"/>
                  <a:gd name="connsiteY5" fmla="*/ 655320 h 2849880"/>
                  <a:gd name="connsiteX6" fmla="*/ 2346960 w 3032760"/>
                  <a:gd name="connsiteY6" fmla="*/ 777240 h 2849880"/>
                  <a:gd name="connsiteX7" fmla="*/ 2255520 w 3032760"/>
                  <a:gd name="connsiteY7" fmla="*/ 1036320 h 2849880"/>
                  <a:gd name="connsiteX8" fmla="*/ 2026920 w 3032760"/>
                  <a:gd name="connsiteY8" fmla="*/ 868680 h 2849880"/>
                  <a:gd name="connsiteX9" fmla="*/ 1996440 w 3032760"/>
                  <a:gd name="connsiteY9" fmla="*/ 944880 h 2849880"/>
                  <a:gd name="connsiteX10" fmla="*/ 2209800 w 3032760"/>
                  <a:gd name="connsiteY10" fmla="*/ 1143000 h 2849880"/>
                  <a:gd name="connsiteX11" fmla="*/ 2225040 w 3032760"/>
                  <a:gd name="connsiteY11" fmla="*/ 1219200 h 2849880"/>
                  <a:gd name="connsiteX12" fmla="*/ 2042160 w 3032760"/>
                  <a:gd name="connsiteY12" fmla="*/ 1478280 h 2849880"/>
                  <a:gd name="connsiteX13" fmla="*/ 1889760 w 3032760"/>
                  <a:gd name="connsiteY13" fmla="*/ 1402080 h 2849880"/>
                  <a:gd name="connsiteX14" fmla="*/ 1630680 w 3032760"/>
                  <a:gd name="connsiteY14" fmla="*/ 1280160 h 2849880"/>
                  <a:gd name="connsiteX15" fmla="*/ 1386840 w 3032760"/>
                  <a:gd name="connsiteY15" fmla="*/ 1112520 h 2849880"/>
                  <a:gd name="connsiteX16" fmla="*/ 1249680 w 3032760"/>
                  <a:gd name="connsiteY16" fmla="*/ 1097280 h 2849880"/>
                  <a:gd name="connsiteX17" fmla="*/ 1051560 w 3032760"/>
                  <a:gd name="connsiteY17" fmla="*/ 975360 h 2849880"/>
                  <a:gd name="connsiteX18" fmla="*/ 1127760 w 3032760"/>
                  <a:gd name="connsiteY18" fmla="*/ 883920 h 2849880"/>
                  <a:gd name="connsiteX19" fmla="*/ 1356360 w 3032760"/>
                  <a:gd name="connsiteY19" fmla="*/ 853440 h 2849880"/>
                  <a:gd name="connsiteX20" fmla="*/ 1341120 w 3032760"/>
                  <a:gd name="connsiteY20" fmla="*/ 579120 h 2849880"/>
                  <a:gd name="connsiteX21" fmla="*/ 1158240 w 3032760"/>
                  <a:gd name="connsiteY21" fmla="*/ 457200 h 2849880"/>
                  <a:gd name="connsiteX22" fmla="*/ 990600 w 3032760"/>
                  <a:gd name="connsiteY22" fmla="*/ 411480 h 2849880"/>
                  <a:gd name="connsiteX23" fmla="*/ 990600 w 3032760"/>
                  <a:gd name="connsiteY23" fmla="*/ 518160 h 2849880"/>
                  <a:gd name="connsiteX24" fmla="*/ 960120 w 3032760"/>
                  <a:gd name="connsiteY24" fmla="*/ 624840 h 2849880"/>
                  <a:gd name="connsiteX25" fmla="*/ 868680 w 3032760"/>
                  <a:gd name="connsiteY25" fmla="*/ 594360 h 2849880"/>
                  <a:gd name="connsiteX26" fmla="*/ 929640 w 3032760"/>
                  <a:gd name="connsiteY26" fmla="*/ 701040 h 2849880"/>
                  <a:gd name="connsiteX27" fmla="*/ 838200 w 3032760"/>
                  <a:gd name="connsiteY27" fmla="*/ 853440 h 2849880"/>
                  <a:gd name="connsiteX28" fmla="*/ 746760 w 3032760"/>
                  <a:gd name="connsiteY28" fmla="*/ 899160 h 2849880"/>
                  <a:gd name="connsiteX29" fmla="*/ 762000 w 3032760"/>
                  <a:gd name="connsiteY29" fmla="*/ 990600 h 2849880"/>
                  <a:gd name="connsiteX30" fmla="*/ 899160 w 3032760"/>
                  <a:gd name="connsiteY30" fmla="*/ 975360 h 2849880"/>
                  <a:gd name="connsiteX31" fmla="*/ 990600 w 3032760"/>
                  <a:gd name="connsiteY31" fmla="*/ 1203960 h 2849880"/>
                  <a:gd name="connsiteX32" fmla="*/ 990600 w 3032760"/>
                  <a:gd name="connsiteY32" fmla="*/ 1264920 h 2849880"/>
                  <a:gd name="connsiteX33" fmla="*/ 853440 w 3032760"/>
                  <a:gd name="connsiteY33" fmla="*/ 1280160 h 2849880"/>
                  <a:gd name="connsiteX34" fmla="*/ 716280 w 3032760"/>
                  <a:gd name="connsiteY34" fmla="*/ 1249680 h 2849880"/>
                  <a:gd name="connsiteX35" fmla="*/ 670560 w 3032760"/>
                  <a:gd name="connsiteY35" fmla="*/ 1325880 h 2849880"/>
                  <a:gd name="connsiteX36" fmla="*/ 502920 w 3032760"/>
                  <a:gd name="connsiteY36" fmla="*/ 1219200 h 2849880"/>
                  <a:gd name="connsiteX37" fmla="*/ 502920 w 3032760"/>
                  <a:gd name="connsiteY37" fmla="*/ 1143000 h 2849880"/>
                  <a:gd name="connsiteX38" fmla="*/ 518160 w 3032760"/>
                  <a:gd name="connsiteY38" fmla="*/ 990600 h 2849880"/>
                  <a:gd name="connsiteX39" fmla="*/ 381000 w 3032760"/>
                  <a:gd name="connsiteY39" fmla="*/ 1158240 h 2849880"/>
                  <a:gd name="connsiteX40" fmla="*/ 274320 w 3032760"/>
                  <a:gd name="connsiteY40" fmla="*/ 1310640 h 2849880"/>
                  <a:gd name="connsiteX41" fmla="*/ 152400 w 3032760"/>
                  <a:gd name="connsiteY41" fmla="*/ 1341120 h 2849880"/>
                  <a:gd name="connsiteX42" fmla="*/ 91440 w 3032760"/>
                  <a:gd name="connsiteY42" fmla="*/ 1371600 h 2849880"/>
                  <a:gd name="connsiteX43" fmla="*/ 106680 w 3032760"/>
                  <a:gd name="connsiteY43" fmla="*/ 1524000 h 2849880"/>
                  <a:gd name="connsiteX44" fmla="*/ 15240 w 3032760"/>
                  <a:gd name="connsiteY44" fmla="*/ 1615440 h 2849880"/>
                  <a:gd name="connsiteX45" fmla="*/ 15240 w 3032760"/>
                  <a:gd name="connsiteY45" fmla="*/ 1661160 h 2849880"/>
                  <a:gd name="connsiteX46" fmla="*/ 60960 w 3032760"/>
                  <a:gd name="connsiteY46" fmla="*/ 1691640 h 2849880"/>
                  <a:gd name="connsiteX47" fmla="*/ 137160 w 3032760"/>
                  <a:gd name="connsiteY47" fmla="*/ 1859280 h 2849880"/>
                  <a:gd name="connsiteX48" fmla="*/ 243840 w 3032760"/>
                  <a:gd name="connsiteY48" fmla="*/ 1844040 h 2849880"/>
                  <a:gd name="connsiteX49" fmla="*/ 411480 w 3032760"/>
                  <a:gd name="connsiteY49" fmla="*/ 1950720 h 2849880"/>
                  <a:gd name="connsiteX50" fmla="*/ 472440 w 3032760"/>
                  <a:gd name="connsiteY50" fmla="*/ 1981200 h 2849880"/>
                  <a:gd name="connsiteX51" fmla="*/ 518160 w 3032760"/>
                  <a:gd name="connsiteY51" fmla="*/ 2103120 h 2849880"/>
                  <a:gd name="connsiteX52" fmla="*/ 655320 w 3032760"/>
                  <a:gd name="connsiteY52" fmla="*/ 2072640 h 2849880"/>
                  <a:gd name="connsiteX53" fmla="*/ 609600 w 3032760"/>
                  <a:gd name="connsiteY53" fmla="*/ 2148840 h 2849880"/>
                  <a:gd name="connsiteX54" fmla="*/ 716280 w 3032760"/>
                  <a:gd name="connsiteY54" fmla="*/ 2209800 h 2849880"/>
                  <a:gd name="connsiteX55" fmla="*/ 807720 w 3032760"/>
                  <a:gd name="connsiteY55" fmla="*/ 2148840 h 2849880"/>
                  <a:gd name="connsiteX56" fmla="*/ 868680 w 3032760"/>
                  <a:gd name="connsiteY56" fmla="*/ 2240280 h 2849880"/>
                  <a:gd name="connsiteX57" fmla="*/ 868680 w 3032760"/>
                  <a:gd name="connsiteY57" fmla="*/ 2468880 h 2849880"/>
                  <a:gd name="connsiteX58" fmla="*/ 944880 w 3032760"/>
                  <a:gd name="connsiteY58" fmla="*/ 2514600 h 2849880"/>
                  <a:gd name="connsiteX59" fmla="*/ 1036320 w 3032760"/>
                  <a:gd name="connsiteY59" fmla="*/ 2514600 h 2849880"/>
                  <a:gd name="connsiteX60" fmla="*/ 1082040 w 3032760"/>
                  <a:gd name="connsiteY60" fmla="*/ 2423160 h 2849880"/>
                  <a:gd name="connsiteX61" fmla="*/ 990600 w 3032760"/>
                  <a:gd name="connsiteY61" fmla="*/ 2240280 h 2849880"/>
                  <a:gd name="connsiteX62" fmla="*/ 1036320 w 3032760"/>
                  <a:gd name="connsiteY62" fmla="*/ 2148840 h 2849880"/>
                  <a:gd name="connsiteX63" fmla="*/ 1127760 w 3032760"/>
                  <a:gd name="connsiteY63" fmla="*/ 2133600 h 2849880"/>
                  <a:gd name="connsiteX64" fmla="*/ 1173480 w 3032760"/>
                  <a:gd name="connsiteY64" fmla="*/ 2026920 h 2849880"/>
                  <a:gd name="connsiteX65" fmla="*/ 1173480 w 3032760"/>
                  <a:gd name="connsiteY65" fmla="*/ 1920240 h 2849880"/>
                  <a:gd name="connsiteX66" fmla="*/ 1021080 w 3032760"/>
                  <a:gd name="connsiteY66" fmla="*/ 1783080 h 2849880"/>
                  <a:gd name="connsiteX67" fmla="*/ 1066800 w 3032760"/>
                  <a:gd name="connsiteY67" fmla="*/ 1691640 h 2849880"/>
                  <a:gd name="connsiteX68" fmla="*/ 1112520 w 3032760"/>
                  <a:gd name="connsiteY68" fmla="*/ 1478280 h 2849880"/>
                  <a:gd name="connsiteX69" fmla="*/ 1127760 w 3032760"/>
                  <a:gd name="connsiteY69" fmla="*/ 1386840 h 2849880"/>
                  <a:gd name="connsiteX70" fmla="*/ 1188720 w 3032760"/>
                  <a:gd name="connsiteY70" fmla="*/ 1280160 h 2849880"/>
                  <a:gd name="connsiteX71" fmla="*/ 1386840 w 3032760"/>
                  <a:gd name="connsiteY71" fmla="*/ 1341120 h 2849880"/>
                  <a:gd name="connsiteX72" fmla="*/ 1432560 w 3032760"/>
                  <a:gd name="connsiteY72" fmla="*/ 1280160 h 2849880"/>
                  <a:gd name="connsiteX73" fmla="*/ 1554480 w 3032760"/>
                  <a:gd name="connsiteY73" fmla="*/ 1417320 h 2849880"/>
                  <a:gd name="connsiteX74" fmla="*/ 1661160 w 3032760"/>
                  <a:gd name="connsiteY74" fmla="*/ 1508760 h 2849880"/>
                  <a:gd name="connsiteX75" fmla="*/ 1783080 w 3032760"/>
                  <a:gd name="connsiteY75" fmla="*/ 1508760 h 2849880"/>
                  <a:gd name="connsiteX76" fmla="*/ 1844040 w 3032760"/>
                  <a:gd name="connsiteY76" fmla="*/ 1630680 h 2849880"/>
                  <a:gd name="connsiteX77" fmla="*/ 1813560 w 3032760"/>
                  <a:gd name="connsiteY77" fmla="*/ 1722120 h 2849880"/>
                  <a:gd name="connsiteX78" fmla="*/ 1965960 w 3032760"/>
                  <a:gd name="connsiteY78" fmla="*/ 1691640 h 2849880"/>
                  <a:gd name="connsiteX79" fmla="*/ 2057400 w 3032760"/>
                  <a:gd name="connsiteY79" fmla="*/ 1615440 h 2849880"/>
                  <a:gd name="connsiteX80" fmla="*/ 2225040 w 3032760"/>
                  <a:gd name="connsiteY80" fmla="*/ 1554480 h 2849880"/>
                  <a:gd name="connsiteX81" fmla="*/ 2286000 w 3032760"/>
                  <a:gd name="connsiteY81" fmla="*/ 1722120 h 2849880"/>
                  <a:gd name="connsiteX82" fmla="*/ 2316480 w 3032760"/>
                  <a:gd name="connsiteY82" fmla="*/ 1844040 h 2849880"/>
                  <a:gd name="connsiteX83" fmla="*/ 2316480 w 3032760"/>
                  <a:gd name="connsiteY83" fmla="*/ 1996440 h 2849880"/>
                  <a:gd name="connsiteX84" fmla="*/ 2438400 w 3032760"/>
                  <a:gd name="connsiteY84" fmla="*/ 2072640 h 2849880"/>
                  <a:gd name="connsiteX85" fmla="*/ 2651760 w 3032760"/>
                  <a:gd name="connsiteY85" fmla="*/ 2103120 h 2849880"/>
                  <a:gd name="connsiteX86" fmla="*/ 2727960 w 3032760"/>
                  <a:gd name="connsiteY86" fmla="*/ 2194560 h 2849880"/>
                  <a:gd name="connsiteX87" fmla="*/ 2758440 w 3032760"/>
                  <a:gd name="connsiteY87" fmla="*/ 2286000 h 2849880"/>
                  <a:gd name="connsiteX88" fmla="*/ 2819400 w 3032760"/>
                  <a:gd name="connsiteY88" fmla="*/ 2377440 h 2849880"/>
                  <a:gd name="connsiteX89" fmla="*/ 2819400 w 3032760"/>
                  <a:gd name="connsiteY89" fmla="*/ 2529840 h 2849880"/>
                  <a:gd name="connsiteX90" fmla="*/ 2819400 w 3032760"/>
                  <a:gd name="connsiteY90" fmla="*/ 2682240 h 2849880"/>
                  <a:gd name="connsiteX91" fmla="*/ 2819400 w 3032760"/>
                  <a:gd name="connsiteY91" fmla="*/ 2788920 h 2849880"/>
                  <a:gd name="connsiteX92" fmla="*/ 2926080 w 3032760"/>
                  <a:gd name="connsiteY92" fmla="*/ 2697480 h 2849880"/>
                  <a:gd name="connsiteX93" fmla="*/ 3032760 w 3032760"/>
                  <a:gd name="connsiteY93" fmla="*/ 2849880 h 28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032760" h="2849880">
                    <a:moveTo>
                      <a:pt x="1402080" y="0"/>
                    </a:moveTo>
                    <a:cubicBezTo>
                      <a:pt x="1477010" y="66040"/>
                      <a:pt x="1551940" y="132080"/>
                      <a:pt x="1630680" y="182880"/>
                    </a:cubicBezTo>
                    <a:cubicBezTo>
                      <a:pt x="1709420" y="233680"/>
                      <a:pt x="1821180" y="264160"/>
                      <a:pt x="1874520" y="304800"/>
                    </a:cubicBezTo>
                    <a:cubicBezTo>
                      <a:pt x="1927860" y="345440"/>
                      <a:pt x="1935480" y="378460"/>
                      <a:pt x="1950720" y="426720"/>
                    </a:cubicBezTo>
                    <a:cubicBezTo>
                      <a:pt x="1965960" y="474980"/>
                      <a:pt x="1920240" y="556260"/>
                      <a:pt x="1965960" y="594360"/>
                    </a:cubicBezTo>
                    <a:cubicBezTo>
                      <a:pt x="2011680" y="632460"/>
                      <a:pt x="2161540" y="624840"/>
                      <a:pt x="2225040" y="655320"/>
                    </a:cubicBezTo>
                    <a:cubicBezTo>
                      <a:pt x="2288540" y="685800"/>
                      <a:pt x="2341880" y="713740"/>
                      <a:pt x="2346960" y="777240"/>
                    </a:cubicBezTo>
                    <a:cubicBezTo>
                      <a:pt x="2352040" y="840740"/>
                      <a:pt x="2308860" y="1021080"/>
                      <a:pt x="2255520" y="1036320"/>
                    </a:cubicBezTo>
                    <a:cubicBezTo>
                      <a:pt x="2202180" y="1051560"/>
                      <a:pt x="2070100" y="883920"/>
                      <a:pt x="2026920" y="868680"/>
                    </a:cubicBezTo>
                    <a:cubicBezTo>
                      <a:pt x="1983740" y="853440"/>
                      <a:pt x="1965960" y="899160"/>
                      <a:pt x="1996440" y="944880"/>
                    </a:cubicBezTo>
                    <a:cubicBezTo>
                      <a:pt x="2026920" y="990600"/>
                      <a:pt x="2171700" y="1097280"/>
                      <a:pt x="2209800" y="1143000"/>
                    </a:cubicBezTo>
                    <a:cubicBezTo>
                      <a:pt x="2247900" y="1188720"/>
                      <a:pt x="2252980" y="1163320"/>
                      <a:pt x="2225040" y="1219200"/>
                    </a:cubicBezTo>
                    <a:cubicBezTo>
                      <a:pt x="2197100" y="1275080"/>
                      <a:pt x="2098040" y="1447800"/>
                      <a:pt x="2042160" y="1478280"/>
                    </a:cubicBezTo>
                    <a:cubicBezTo>
                      <a:pt x="1986280" y="1508760"/>
                      <a:pt x="1958340" y="1435100"/>
                      <a:pt x="1889760" y="1402080"/>
                    </a:cubicBezTo>
                    <a:cubicBezTo>
                      <a:pt x="1821180" y="1369060"/>
                      <a:pt x="1714500" y="1328420"/>
                      <a:pt x="1630680" y="1280160"/>
                    </a:cubicBezTo>
                    <a:cubicBezTo>
                      <a:pt x="1546860" y="1231900"/>
                      <a:pt x="1450340" y="1143000"/>
                      <a:pt x="1386840" y="1112520"/>
                    </a:cubicBezTo>
                    <a:cubicBezTo>
                      <a:pt x="1323340" y="1082040"/>
                      <a:pt x="1305560" y="1120140"/>
                      <a:pt x="1249680" y="1097280"/>
                    </a:cubicBezTo>
                    <a:cubicBezTo>
                      <a:pt x="1193800" y="1074420"/>
                      <a:pt x="1071880" y="1010920"/>
                      <a:pt x="1051560" y="975360"/>
                    </a:cubicBezTo>
                    <a:cubicBezTo>
                      <a:pt x="1031240" y="939800"/>
                      <a:pt x="1076960" y="904240"/>
                      <a:pt x="1127760" y="883920"/>
                    </a:cubicBezTo>
                    <a:cubicBezTo>
                      <a:pt x="1178560" y="863600"/>
                      <a:pt x="1320800" y="904240"/>
                      <a:pt x="1356360" y="853440"/>
                    </a:cubicBezTo>
                    <a:cubicBezTo>
                      <a:pt x="1391920" y="802640"/>
                      <a:pt x="1374140" y="645160"/>
                      <a:pt x="1341120" y="579120"/>
                    </a:cubicBezTo>
                    <a:cubicBezTo>
                      <a:pt x="1308100" y="513080"/>
                      <a:pt x="1216660" y="485140"/>
                      <a:pt x="1158240" y="457200"/>
                    </a:cubicBezTo>
                    <a:cubicBezTo>
                      <a:pt x="1099820" y="429260"/>
                      <a:pt x="1018540" y="401320"/>
                      <a:pt x="990600" y="411480"/>
                    </a:cubicBezTo>
                    <a:cubicBezTo>
                      <a:pt x="962660" y="421640"/>
                      <a:pt x="995680" y="482600"/>
                      <a:pt x="990600" y="518160"/>
                    </a:cubicBezTo>
                    <a:cubicBezTo>
                      <a:pt x="985520" y="553720"/>
                      <a:pt x="980440" y="612140"/>
                      <a:pt x="960120" y="624840"/>
                    </a:cubicBezTo>
                    <a:cubicBezTo>
                      <a:pt x="939800" y="637540"/>
                      <a:pt x="873760" y="581660"/>
                      <a:pt x="868680" y="594360"/>
                    </a:cubicBezTo>
                    <a:cubicBezTo>
                      <a:pt x="863600" y="607060"/>
                      <a:pt x="934720" y="657860"/>
                      <a:pt x="929640" y="701040"/>
                    </a:cubicBezTo>
                    <a:cubicBezTo>
                      <a:pt x="924560" y="744220"/>
                      <a:pt x="868680" y="820420"/>
                      <a:pt x="838200" y="853440"/>
                    </a:cubicBezTo>
                    <a:cubicBezTo>
                      <a:pt x="807720" y="886460"/>
                      <a:pt x="759460" y="876300"/>
                      <a:pt x="746760" y="899160"/>
                    </a:cubicBezTo>
                    <a:cubicBezTo>
                      <a:pt x="734060" y="922020"/>
                      <a:pt x="736600" y="977900"/>
                      <a:pt x="762000" y="990600"/>
                    </a:cubicBezTo>
                    <a:cubicBezTo>
                      <a:pt x="787400" y="1003300"/>
                      <a:pt x="861060" y="939800"/>
                      <a:pt x="899160" y="975360"/>
                    </a:cubicBezTo>
                    <a:cubicBezTo>
                      <a:pt x="937260" y="1010920"/>
                      <a:pt x="975360" y="1155700"/>
                      <a:pt x="990600" y="1203960"/>
                    </a:cubicBezTo>
                    <a:cubicBezTo>
                      <a:pt x="1005840" y="1252220"/>
                      <a:pt x="1013460" y="1252220"/>
                      <a:pt x="990600" y="1264920"/>
                    </a:cubicBezTo>
                    <a:cubicBezTo>
                      <a:pt x="967740" y="1277620"/>
                      <a:pt x="899160" y="1282700"/>
                      <a:pt x="853440" y="1280160"/>
                    </a:cubicBezTo>
                    <a:cubicBezTo>
                      <a:pt x="807720" y="1277620"/>
                      <a:pt x="746760" y="1242060"/>
                      <a:pt x="716280" y="1249680"/>
                    </a:cubicBezTo>
                    <a:cubicBezTo>
                      <a:pt x="685800" y="1257300"/>
                      <a:pt x="706120" y="1330960"/>
                      <a:pt x="670560" y="1325880"/>
                    </a:cubicBezTo>
                    <a:cubicBezTo>
                      <a:pt x="635000" y="1320800"/>
                      <a:pt x="530860" y="1249680"/>
                      <a:pt x="502920" y="1219200"/>
                    </a:cubicBezTo>
                    <a:cubicBezTo>
                      <a:pt x="474980" y="1188720"/>
                      <a:pt x="500380" y="1181100"/>
                      <a:pt x="502920" y="1143000"/>
                    </a:cubicBezTo>
                    <a:cubicBezTo>
                      <a:pt x="505460" y="1104900"/>
                      <a:pt x="538480" y="988060"/>
                      <a:pt x="518160" y="990600"/>
                    </a:cubicBezTo>
                    <a:cubicBezTo>
                      <a:pt x="497840" y="993140"/>
                      <a:pt x="421640" y="1104900"/>
                      <a:pt x="381000" y="1158240"/>
                    </a:cubicBezTo>
                    <a:cubicBezTo>
                      <a:pt x="340360" y="1211580"/>
                      <a:pt x="312420" y="1280160"/>
                      <a:pt x="274320" y="1310640"/>
                    </a:cubicBezTo>
                    <a:cubicBezTo>
                      <a:pt x="236220" y="1341120"/>
                      <a:pt x="182880" y="1330960"/>
                      <a:pt x="152400" y="1341120"/>
                    </a:cubicBezTo>
                    <a:cubicBezTo>
                      <a:pt x="121920" y="1351280"/>
                      <a:pt x="99060" y="1341120"/>
                      <a:pt x="91440" y="1371600"/>
                    </a:cubicBezTo>
                    <a:cubicBezTo>
                      <a:pt x="83820" y="1402080"/>
                      <a:pt x="119380" y="1483360"/>
                      <a:pt x="106680" y="1524000"/>
                    </a:cubicBezTo>
                    <a:cubicBezTo>
                      <a:pt x="93980" y="1564640"/>
                      <a:pt x="30480" y="1592580"/>
                      <a:pt x="15240" y="1615440"/>
                    </a:cubicBezTo>
                    <a:cubicBezTo>
                      <a:pt x="0" y="1638300"/>
                      <a:pt x="7620" y="1648460"/>
                      <a:pt x="15240" y="1661160"/>
                    </a:cubicBezTo>
                    <a:cubicBezTo>
                      <a:pt x="22860" y="1673860"/>
                      <a:pt x="40640" y="1658620"/>
                      <a:pt x="60960" y="1691640"/>
                    </a:cubicBezTo>
                    <a:cubicBezTo>
                      <a:pt x="81280" y="1724660"/>
                      <a:pt x="106680" y="1833880"/>
                      <a:pt x="137160" y="1859280"/>
                    </a:cubicBezTo>
                    <a:cubicBezTo>
                      <a:pt x="167640" y="1884680"/>
                      <a:pt x="198120" y="1828800"/>
                      <a:pt x="243840" y="1844040"/>
                    </a:cubicBezTo>
                    <a:cubicBezTo>
                      <a:pt x="289560" y="1859280"/>
                      <a:pt x="373380" y="1927860"/>
                      <a:pt x="411480" y="1950720"/>
                    </a:cubicBezTo>
                    <a:cubicBezTo>
                      <a:pt x="449580" y="1973580"/>
                      <a:pt x="454660" y="1955800"/>
                      <a:pt x="472440" y="1981200"/>
                    </a:cubicBezTo>
                    <a:cubicBezTo>
                      <a:pt x="490220" y="2006600"/>
                      <a:pt x="487680" y="2087880"/>
                      <a:pt x="518160" y="2103120"/>
                    </a:cubicBezTo>
                    <a:cubicBezTo>
                      <a:pt x="548640" y="2118360"/>
                      <a:pt x="640080" y="2065020"/>
                      <a:pt x="655320" y="2072640"/>
                    </a:cubicBezTo>
                    <a:cubicBezTo>
                      <a:pt x="670560" y="2080260"/>
                      <a:pt x="599440" y="2125980"/>
                      <a:pt x="609600" y="2148840"/>
                    </a:cubicBezTo>
                    <a:cubicBezTo>
                      <a:pt x="619760" y="2171700"/>
                      <a:pt x="683260" y="2209800"/>
                      <a:pt x="716280" y="2209800"/>
                    </a:cubicBezTo>
                    <a:cubicBezTo>
                      <a:pt x="749300" y="2209800"/>
                      <a:pt x="782320" y="2143760"/>
                      <a:pt x="807720" y="2148840"/>
                    </a:cubicBezTo>
                    <a:cubicBezTo>
                      <a:pt x="833120" y="2153920"/>
                      <a:pt x="858520" y="2186940"/>
                      <a:pt x="868680" y="2240280"/>
                    </a:cubicBezTo>
                    <a:cubicBezTo>
                      <a:pt x="878840" y="2293620"/>
                      <a:pt x="855980" y="2423160"/>
                      <a:pt x="868680" y="2468880"/>
                    </a:cubicBezTo>
                    <a:cubicBezTo>
                      <a:pt x="881380" y="2514600"/>
                      <a:pt x="916940" y="2506980"/>
                      <a:pt x="944880" y="2514600"/>
                    </a:cubicBezTo>
                    <a:cubicBezTo>
                      <a:pt x="972820" y="2522220"/>
                      <a:pt x="1013460" y="2529840"/>
                      <a:pt x="1036320" y="2514600"/>
                    </a:cubicBezTo>
                    <a:cubicBezTo>
                      <a:pt x="1059180" y="2499360"/>
                      <a:pt x="1089660" y="2468880"/>
                      <a:pt x="1082040" y="2423160"/>
                    </a:cubicBezTo>
                    <a:cubicBezTo>
                      <a:pt x="1074420" y="2377440"/>
                      <a:pt x="998220" y="2286000"/>
                      <a:pt x="990600" y="2240280"/>
                    </a:cubicBezTo>
                    <a:cubicBezTo>
                      <a:pt x="982980" y="2194560"/>
                      <a:pt x="1013460" y="2166620"/>
                      <a:pt x="1036320" y="2148840"/>
                    </a:cubicBezTo>
                    <a:cubicBezTo>
                      <a:pt x="1059180" y="2131060"/>
                      <a:pt x="1104900" y="2153920"/>
                      <a:pt x="1127760" y="2133600"/>
                    </a:cubicBezTo>
                    <a:cubicBezTo>
                      <a:pt x="1150620" y="2113280"/>
                      <a:pt x="1165860" y="2062480"/>
                      <a:pt x="1173480" y="2026920"/>
                    </a:cubicBezTo>
                    <a:cubicBezTo>
                      <a:pt x="1181100" y="1991360"/>
                      <a:pt x="1198880" y="1960880"/>
                      <a:pt x="1173480" y="1920240"/>
                    </a:cubicBezTo>
                    <a:cubicBezTo>
                      <a:pt x="1148080" y="1879600"/>
                      <a:pt x="1038860" y="1821180"/>
                      <a:pt x="1021080" y="1783080"/>
                    </a:cubicBezTo>
                    <a:cubicBezTo>
                      <a:pt x="1003300" y="1744980"/>
                      <a:pt x="1051560" y="1742440"/>
                      <a:pt x="1066800" y="1691640"/>
                    </a:cubicBezTo>
                    <a:cubicBezTo>
                      <a:pt x="1082040" y="1640840"/>
                      <a:pt x="1102360" y="1529080"/>
                      <a:pt x="1112520" y="1478280"/>
                    </a:cubicBezTo>
                    <a:cubicBezTo>
                      <a:pt x="1122680" y="1427480"/>
                      <a:pt x="1115060" y="1419860"/>
                      <a:pt x="1127760" y="1386840"/>
                    </a:cubicBezTo>
                    <a:cubicBezTo>
                      <a:pt x="1140460" y="1353820"/>
                      <a:pt x="1145540" y="1287780"/>
                      <a:pt x="1188720" y="1280160"/>
                    </a:cubicBezTo>
                    <a:cubicBezTo>
                      <a:pt x="1231900" y="1272540"/>
                      <a:pt x="1346200" y="1341120"/>
                      <a:pt x="1386840" y="1341120"/>
                    </a:cubicBezTo>
                    <a:cubicBezTo>
                      <a:pt x="1427480" y="1341120"/>
                      <a:pt x="1404620" y="1267460"/>
                      <a:pt x="1432560" y="1280160"/>
                    </a:cubicBezTo>
                    <a:cubicBezTo>
                      <a:pt x="1460500" y="1292860"/>
                      <a:pt x="1516380" y="1379220"/>
                      <a:pt x="1554480" y="1417320"/>
                    </a:cubicBezTo>
                    <a:cubicBezTo>
                      <a:pt x="1592580" y="1455420"/>
                      <a:pt x="1623060" y="1493520"/>
                      <a:pt x="1661160" y="1508760"/>
                    </a:cubicBezTo>
                    <a:cubicBezTo>
                      <a:pt x="1699260" y="1524000"/>
                      <a:pt x="1752600" y="1488440"/>
                      <a:pt x="1783080" y="1508760"/>
                    </a:cubicBezTo>
                    <a:cubicBezTo>
                      <a:pt x="1813560" y="1529080"/>
                      <a:pt x="1838960" y="1595120"/>
                      <a:pt x="1844040" y="1630680"/>
                    </a:cubicBezTo>
                    <a:cubicBezTo>
                      <a:pt x="1849120" y="1666240"/>
                      <a:pt x="1793240" y="1711960"/>
                      <a:pt x="1813560" y="1722120"/>
                    </a:cubicBezTo>
                    <a:cubicBezTo>
                      <a:pt x="1833880" y="1732280"/>
                      <a:pt x="1925320" y="1709420"/>
                      <a:pt x="1965960" y="1691640"/>
                    </a:cubicBezTo>
                    <a:cubicBezTo>
                      <a:pt x="2006600" y="1673860"/>
                      <a:pt x="2014220" y="1638300"/>
                      <a:pt x="2057400" y="1615440"/>
                    </a:cubicBezTo>
                    <a:cubicBezTo>
                      <a:pt x="2100580" y="1592580"/>
                      <a:pt x="2186940" y="1536700"/>
                      <a:pt x="2225040" y="1554480"/>
                    </a:cubicBezTo>
                    <a:cubicBezTo>
                      <a:pt x="2263140" y="1572260"/>
                      <a:pt x="2270760" y="1673860"/>
                      <a:pt x="2286000" y="1722120"/>
                    </a:cubicBezTo>
                    <a:cubicBezTo>
                      <a:pt x="2301240" y="1770380"/>
                      <a:pt x="2311400" y="1798320"/>
                      <a:pt x="2316480" y="1844040"/>
                    </a:cubicBezTo>
                    <a:cubicBezTo>
                      <a:pt x="2321560" y="1889760"/>
                      <a:pt x="2296160" y="1958340"/>
                      <a:pt x="2316480" y="1996440"/>
                    </a:cubicBezTo>
                    <a:cubicBezTo>
                      <a:pt x="2336800" y="2034540"/>
                      <a:pt x="2382520" y="2054860"/>
                      <a:pt x="2438400" y="2072640"/>
                    </a:cubicBezTo>
                    <a:cubicBezTo>
                      <a:pt x="2494280" y="2090420"/>
                      <a:pt x="2603500" y="2082800"/>
                      <a:pt x="2651760" y="2103120"/>
                    </a:cubicBezTo>
                    <a:cubicBezTo>
                      <a:pt x="2700020" y="2123440"/>
                      <a:pt x="2710180" y="2164080"/>
                      <a:pt x="2727960" y="2194560"/>
                    </a:cubicBezTo>
                    <a:cubicBezTo>
                      <a:pt x="2745740" y="2225040"/>
                      <a:pt x="2743200" y="2255520"/>
                      <a:pt x="2758440" y="2286000"/>
                    </a:cubicBezTo>
                    <a:cubicBezTo>
                      <a:pt x="2773680" y="2316480"/>
                      <a:pt x="2809240" y="2336800"/>
                      <a:pt x="2819400" y="2377440"/>
                    </a:cubicBezTo>
                    <a:cubicBezTo>
                      <a:pt x="2829560" y="2418080"/>
                      <a:pt x="2819400" y="2529840"/>
                      <a:pt x="2819400" y="2529840"/>
                    </a:cubicBezTo>
                    <a:lnTo>
                      <a:pt x="2819400" y="2682240"/>
                    </a:lnTo>
                    <a:cubicBezTo>
                      <a:pt x="2819400" y="2725420"/>
                      <a:pt x="2801620" y="2786380"/>
                      <a:pt x="2819400" y="2788920"/>
                    </a:cubicBezTo>
                    <a:cubicBezTo>
                      <a:pt x="2837180" y="2791460"/>
                      <a:pt x="2890520" y="2687320"/>
                      <a:pt x="2926080" y="2697480"/>
                    </a:cubicBezTo>
                    <a:cubicBezTo>
                      <a:pt x="2961640" y="2707640"/>
                      <a:pt x="3014980" y="2834640"/>
                      <a:pt x="3032760" y="284988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5"/>
              <p:cNvSpPr/>
              <p:nvPr/>
            </p:nvSpPr>
            <p:spPr>
              <a:xfrm>
                <a:off x="5494020" y="3517900"/>
                <a:ext cx="3299460" cy="3335020"/>
              </a:xfrm>
              <a:custGeom>
                <a:avLst/>
                <a:gdLst>
                  <a:gd name="connsiteX0" fmla="*/ 3299460 w 3299460"/>
                  <a:gd name="connsiteY0" fmla="*/ 398780 h 3335020"/>
                  <a:gd name="connsiteX1" fmla="*/ 3101340 w 3299460"/>
                  <a:gd name="connsiteY1" fmla="*/ 383540 h 3335020"/>
                  <a:gd name="connsiteX2" fmla="*/ 2903220 w 3299460"/>
                  <a:gd name="connsiteY2" fmla="*/ 368300 h 3335020"/>
                  <a:gd name="connsiteX3" fmla="*/ 2857500 w 3299460"/>
                  <a:gd name="connsiteY3" fmla="*/ 337820 h 3335020"/>
                  <a:gd name="connsiteX4" fmla="*/ 2689860 w 3299460"/>
                  <a:gd name="connsiteY4" fmla="*/ 292100 h 3335020"/>
                  <a:gd name="connsiteX5" fmla="*/ 2811780 w 3299460"/>
                  <a:gd name="connsiteY5" fmla="*/ 154940 h 3335020"/>
                  <a:gd name="connsiteX6" fmla="*/ 2827020 w 3299460"/>
                  <a:gd name="connsiteY6" fmla="*/ 17780 h 3335020"/>
                  <a:gd name="connsiteX7" fmla="*/ 2720340 w 3299460"/>
                  <a:gd name="connsiteY7" fmla="*/ 48260 h 3335020"/>
                  <a:gd name="connsiteX8" fmla="*/ 2476500 w 3299460"/>
                  <a:gd name="connsiteY8" fmla="*/ 48260 h 3335020"/>
                  <a:gd name="connsiteX9" fmla="*/ 2171700 w 3299460"/>
                  <a:gd name="connsiteY9" fmla="*/ 17780 h 3335020"/>
                  <a:gd name="connsiteX10" fmla="*/ 2247900 w 3299460"/>
                  <a:gd name="connsiteY10" fmla="*/ 139700 h 3335020"/>
                  <a:gd name="connsiteX11" fmla="*/ 2400300 w 3299460"/>
                  <a:gd name="connsiteY11" fmla="*/ 139700 h 3335020"/>
                  <a:gd name="connsiteX12" fmla="*/ 2430780 w 3299460"/>
                  <a:gd name="connsiteY12" fmla="*/ 200660 h 3335020"/>
                  <a:gd name="connsiteX13" fmla="*/ 2446020 w 3299460"/>
                  <a:gd name="connsiteY13" fmla="*/ 398780 h 3335020"/>
                  <a:gd name="connsiteX14" fmla="*/ 2689860 w 3299460"/>
                  <a:gd name="connsiteY14" fmla="*/ 596900 h 3335020"/>
                  <a:gd name="connsiteX15" fmla="*/ 2430780 w 3299460"/>
                  <a:gd name="connsiteY15" fmla="*/ 703580 h 3335020"/>
                  <a:gd name="connsiteX16" fmla="*/ 2263140 w 3299460"/>
                  <a:gd name="connsiteY16" fmla="*/ 764540 h 3335020"/>
                  <a:gd name="connsiteX17" fmla="*/ 2247900 w 3299460"/>
                  <a:gd name="connsiteY17" fmla="*/ 581660 h 3335020"/>
                  <a:gd name="connsiteX18" fmla="*/ 2125980 w 3299460"/>
                  <a:gd name="connsiteY18" fmla="*/ 581660 h 3335020"/>
                  <a:gd name="connsiteX19" fmla="*/ 2065020 w 3299460"/>
                  <a:gd name="connsiteY19" fmla="*/ 688340 h 3335020"/>
                  <a:gd name="connsiteX20" fmla="*/ 1973580 w 3299460"/>
                  <a:gd name="connsiteY20" fmla="*/ 749300 h 3335020"/>
                  <a:gd name="connsiteX21" fmla="*/ 1973580 w 3299460"/>
                  <a:gd name="connsiteY21" fmla="*/ 962660 h 3335020"/>
                  <a:gd name="connsiteX22" fmla="*/ 1851660 w 3299460"/>
                  <a:gd name="connsiteY22" fmla="*/ 1008380 h 3335020"/>
                  <a:gd name="connsiteX23" fmla="*/ 1760220 w 3299460"/>
                  <a:gd name="connsiteY23" fmla="*/ 993140 h 3335020"/>
                  <a:gd name="connsiteX24" fmla="*/ 1607820 w 3299460"/>
                  <a:gd name="connsiteY24" fmla="*/ 1236980 h 3335020"/>
                  <a:gd name="connsiteX25" fmla="*/ 1562100 w 3299460"/>
                  <a:gd name="connsiteY25" fmla="*/ 1389380 h 3335020"/>
                  <a:gd name="connsiteX26" fmla="*/ 1623060 w 3299460"/>
                  <a:gd name="connsiteY26" fmla="*/ 1465580 h 3335020"/>
                  <a:gd name="connsiteX27" fmla="*/ 1562100 w 3299460"/>
                  <a:gd name="connsiteY27" fmla="*/ 1572260 h 3335020"/>
                  <a:gd name="connsiteX28" fmla="*/ 1242060 w 3299460"/>
                  <a:gd name="connsiteY28" fmla="*/ 1816100 h 3335020"/>
                  <a:gd name="connsiteX29" fmla="*/ 1181100 w 3299460"/>
                  <a:gd name="connsiteY29" fmla="*/ 1938020 h 3335020"/>
                  <a:gd name="connsiteX30" fmla="*/ 1242060 w 3299460"/>
                  <a:gd name="connsiteY30" fmla="*/ 2166620 h 3335020"/>
                  <a:gd name="connsiteX31" fmla="*/ 1242060 w 3299460"/>
                  <a:gd name="connsiteY31" fmla="*/ 2395220 h 3335020"/>
                  <a:gd name="connsiteX32" fmla="*/ 1181100 w 3299460"/>
                  <a:gd name="connsiteY32" fmla="*/ 2486660 h 3335020"/>
                  <a:gd name="connsiteX33" fmla="*/ 1120140 w 3299460"/>
                  <a:gd name="connsiteY33" fmla="*/ 2440940 h 3335020"/>
                  <a:gd name="connsiteX34" fmla="*/ 967740 w 3299460"/>
                  <a:gd name="connsiteY34" fmla="*/ 2273300 h 3335020"/>
                  <a:gd name="connsiteX35" fmla="*/ 982980 w 3299460"/>
                  <a:gd name="connsiteY35" fmla="*/ 2136140 h 3335020"/>
                  <a:gd name="connsiteX36" fmla="*/ 876300 w 3299460"/>
                  <a:gd name="connsiteY36" fmla="*/ 2105660 h 3335020"/>
                  <a:gd name="connsiteX37" fmla="*/ 754380 w 3299460"/>
                  <a:gd name="connsiteY37" fmla="*/ 2059940 h 3335020"/>
                  <a:gd name="connsiteX38" fmla="*/ 632460 w 3299460"/>
                  <a:gd name="connsiteY38" fmla="*/ 2059940 h 3335020"/>
                  <a:gd name="connsiteX39" fmla="*/ 647700 w 3299460"/>
                  <a:gd name="connsiteY39" fmla="*/ 2151380 h 3335020"/>
                  <a:gd name="connsiteX40" fmla="*/ 617220 w 3299460"/>
                  <a:gd name="connsiteY40" fmla="*/ 2181860 h 3335020"/>
                  <a:gd name="connsiteX41" fmla="*/ 403860 w 3299460"/>
                  <a:gd name="connsiteY41" fmla="*/ 2120900 h 3335020"/>
                  <a:gd name="connsiteX42" fmla="*/ 220980 w 3299460"/>
                  <a:gd name="connsiteY42" fmla="*/ 2105660 h 3335020"/>
                  <a:gd name="connsiteX43" fmla="*/ 38100 w 3299460"/>
                  <a:gd name="connsiteY43" fmla="*/ 2242820 h 3335020"/>
                  <a:gd name="connsiteX44" fmla="*/ 7620 w 3299460"/>
                  <a:gd name="connsiteY44" fmla="*/ 2425700 h 3335020"/>
                  <a:gd name="connsiteX45" fmla="*/ 22860 w 3299460"/>
                  <a:gd name="connsiteY45" fmla="*/ 2852420 h 3335020"/>
                  <a:gd name="connsiteX46" fmla="*/ 144780 w 3299460"/>
                  <a:gd name="connsiteY46" fmla="*/ 3020060 h 3335020"/>
                  <a:gd name="connsiteX47" fmla="*/ 327660 w 3299460"/>
                  <a:gd name="connsiteY47" fmla="*/ 3035300 h 3335020"/>
                  <a:gd name="connsiteX48" fmla="*/ 464820 w 3299460"/>
                  <a:gd name="connsiteY48" fmla="*/ 2852420 h 3335020"/>
                  <a:gd name="connsiteX49" fmla="*/ 708660 w 3299460"/>
                  <a:gd name="connsiteY49" fmla="*/ 2837180 h 3335020"/>
                  <a:gd name="connsiteX50" fmla="*/ 708660 w 3299460"/>
                  <a:gd name="connsiteY50" fmla="*/ 3111500 h 3335020"/>
                  <a:gd name="connsiteX51" fmla="*/ 723900 w 3299460"/>
                  <a:gd name="connsiteY51" fmla="*/ 3263900 h 3335020"/>
                  <a:gd name="connsiteX52" fmla="*/ 1013460 w 3299460"/>
                  <a:gd name="connsiteY52" fmla="*/ 3324860 h 333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99460" h="3335020">
                    <a:moveTo>
                      <a:pt x="3299460" y="398780"/>
                    </a:moveTo>
                    <a:lnTo>
                      <a:pt x="3101340" y="383540"/>
                    </a:lnTo>
                    <a:cubicBezTo>
                      <a:pt x="3035300" y="378460"/>
                      <a:pt x="2943860" y="375920"/>
                      <a:pt x="2903220" y="368300"/>
                    </a:cubicBezTo>
                    <a:cubicBezTo>
                      <a:pt x="2862580" y="360680"/>
                      <a:pt x="2893060" y="350520"/>
                      <a:pt x="2857500" y="337820"/>
                    </a:cubicBezTo>
                    <a:cubicBezTo>
                      <a:pt x="2821940" y="325120"/>
                      <a:pt x="2697480" y="322580"/>
                      <a:pt x="2689860" y="292100"/>
                    </a:cubicBezTo>
                    <a:cubicBezTo>
                      <a:pt x="2682240" y="261620"/>
                      <a:pt x="2788920" y="200660"/>
                      <a:pt x="2811780" y="154940"/>
                    </a:cubicBezTo>
                    <a:cubicBezTo>
                      <a:pt x="2834640" y="109220"/>
                      <a:pt x="2842260" y="35560"/>
                      <a:pt x="2827020" y="17780"/>
                    </a:cubicBezTo>
                    <a:cubicBezTo>
                      <a:pt x="2811780" y="0"/>
                      <a:pt x="2778760" y="43180"/>
                      <a:pt x="2720340" y="48260"/>
                    </a:cubicBezTo>
                    <a:cubicBezTo>
                      <a:pt x="2661920" y="53340"/>
                      <a:pt x="2567940" y="53340"/>
                      <a:pt x="2476500" y="48260"/>
                    </a:cubicBezTo>
                    <a:cubicBezTo>
                      <a:pt x="2385060" y="43180"/>
                      <a:pt x="2209800" y="2540"/>
                      <a:pt x="2171700" y="17780"/>
                    </a:cubicBezTo>
                    <a:cubicBezTo>
                      <a:pt x="2133600" y="33020"/>
                      <a:pt x="2209800" y="119380"/>
                      <a:pt x="2247900" y="139700"/>
                    </a:cubicBezTo>
                    <a:cubicBezTo>
                      <a:pt x="2286000" y="160020"/>
                      <a:pt x="2369820" y="129540"/>
                      <a:pt x="2400300" y="139700"/>
                    </a:cubicBezTo>
                    <a:cubicBezTo>
                      <a:pt x="2430780" y="149860"/>
                      <a:pt x="2423160" y="157480"/>
                      <a:pt x="2430780" y="200660"/>
                    </a:cubicBezTo>
                    <a:cubicBezTo>
                      <a:pt x="2438400" y="243840"/>
                      <a:pt x="2402840" y="332740"/>
                      <a:pt x="2446020" y="398780"/>
                    </a:cubicBezTo>
                    <a:cubicBezTo>
                      <a:pt x="2489200" y="464820"/>
                      <a:pt x="2692400" y="546100"/>
                      <a:pt x="2689860" y="596900"/>
                    </a:cubicBezTo>
                    <a:cubicBezTo>
                      <a:pt x="2687320" y="647700"/>
                      <a:pt x="2501900" y="675640"/>
                      <a:pt x="2430780" y="703580"/>
                    </a:cubicBezTo>
                    <a:cubicBezTo>
                      <a:pt x="2359660" y="731520"/>
                      <a:pt x="2293620" y="784860"/>
                      <a:pt x="2263140" y="764540"/>
                    </a:cubicBezTo>
                    <a:cubicBezTo>
                      <a:pt x="2232660" y="744220"/>
                      <a:pt x="2270760" y="612140"/>
                      <a:pt x="2247900" y="581660"/>
                    </a:cubicBezTo>
                    <a:cubicBezTo>
                      <a:pt x="2225040" y="551180"/>
                      <a:pt x="2156460" y="563880"/>
                      <a:pt x="2125980" y="581660"/>
                    </a:cubicBezTo>
                    <a:cubicBezTo>
                      <a:pt x="2095500" y="599440"/>
                      <a:pt x="2090420" y="660400"/>
                      <a:pt x="2065020" y="688340"/>
                    </a:cubicBezTo>
                    <a:cubicBezTo>
                      <a:pt x="2039620" y="716280"/>
                      <a:pt x="1988820" y="703580"/>
                      <a:pt x="1973580" y="749300"/>
                    </a:cubicBezTo>
                    <a:cubicBezTo>
                      <a:pt x="1958340" y="795020"/>
                      <a:pt x="1993900" y="919480"/>
                      <a:pt x="1973580" y="962660"/>
                    </a:cubicBezTo>
                    <a:cubicBezTo>
                      <a:pt x="1953260" y="1005840"/>
                      <a:pt x="1887220" y="1003300"/>
                      <a:pt x="1851660" y="1008380"/>
                    </a:cubicBezTo>
                    <a:cubicBezTo>
                      <a:pt x="1816100" y="1013460"/>
                      <a:pt x="1800860" y="955040"/>
                      <a:pt x="1760220" y="993140"/>
                    </a:cubicBezTo>
                    <a:cubicBezTo>
                      <a:pt x="1719580" y="1031240"/>
                      <a:pt x="1640840" y="1170940"/>
                      <a:pt x="1607820" y="1236980"/>
                    </a:cubicBezTo>
                    <a:cubicBezTo>
                      <a:pt x="1574800" y="1303020"/>
                      <a:pt x="1559560" y="1351280"/>
                      <a:pt x="1562100" y="1389380"/>
                    </a:cubicBezTo>
                    <a:cubicBezTo>
                      <a:pt x="1564640" y="1427480"/>
                      <a:pt x="1623060" y="1435100"/>
                      <a:pt x="1623060" y="1465580"/>
                    </a:cubicBezTo>
                    <a:cubicBezTo>
                      <a:pt x="1623060" y="1496060"/>
                      <a:pt x="1625600" y="1513840"/>
                      <a:pt x="1562100" y="1572260"/>
                    </a:cubicBezTo>
                    <a:cubicBezTo>
                      <a:pt x="1498600" y="1630680"/>
                      <a:pt x="1305560" y="1755140"/>
                      <a:pt x="1242060" y="1816100"/>
                    </a:cubicBezTo>
                    <a:cubicBezTo>
                      <a:pt x="1178560" y="1877060"/>
                      <a:pt x="1181100" y="1879600"/>
                      <a:pt x="1181100" y="1938020"/>
                    </a:cubicBezTo>
                    <a:cubicBezTo>
                      <a:pt x="1181100" y="1996440"/>
                      <a:pt x="1231900" y="2090420"/>
                      <a:pt x="1242060" y="2166620"/>
                    </a:cubicBezTo>
                    <a:cubicBezTo>
                      <a:pt x="1252220" y="2242820"/>
                      <a:pt x="1252220" y="2341880"/>
                      <a:pt x="1242060" y="2395220"/>
                    </a:cubicBezTo>
                    <a:cubicBezTo>
                      <a:pt x="1231900" y="2448560"/>
                      <a:pt x="1201420" y="2479040"/>
                      <a:pt x="1181100" y="2486660"/>
                    </a:cubicBezTo>
                    <a:cubicBezTo>
                      <a:pt x="1160780" y="2494280"/>
                      <a:pt x="1155700" y="2476500"/>
                      <a:pt x="1120140" y="2440940"/>
                    </a:cubicBezTo>
                    <a:cubicBezTo>
                      <a:pt x="1084580" y="2405380"/>
                      <a:pt x="990600" y="2324100"/>
                      <a:pt x="967740" y="2273300"/>
                    </a:cubicBezTo>
                    <a:cubicBezTo>
                      <a:pt x="944880" y="2222500"/>
                      <a:pt x="998220" y="2164080"/>
                      <a:pt x="982980" y="2136140"/>
                    </a:cubicBezTo>
                    <a:cubicBezTo>
                      <a:pt x="967740" y="2108200"/>
                      <a:pt x="914400" y="2118360"/>
                      <a:pt x="876300" y="2105660"/>
                    </a:cubicBezTo>
                    <a:cubicBezTo>
                      <a:pt x="838200" y="2092960"/>
                      <a:pt x="795020" y="2067560"/>
                      <a:pt x="754380" y="2059940"/>
                    </a:cubicBezTo>
                    <a:cubicBezTo>
                      <a:pt x="713740" y="2052320"/>
                      <a:pt x="650240" y="2044700"/>
                      <a:pt x="632460" y="2059940"/>
                    </a:cubicBezTo>
                    <a:cubicBezTo>
                      <a:pt x="614680" y="2075180"/>
                      <a:pt x="650240" y="2131060"/>
                      <a:pt x="647700" y="2151380"/>
                    </a:cubicBezTo>
                    <a:cubicBezTo>
                      <a:pt x="645160" y="2171700"/>
                      <a:pt x="657860" y="2186940"/>
                      <a:pt x="617220" y="2181860"/>
                    </a:cubicBezTo>
                    <a:cubicBezTo>
                      <a:pt x="576580" y="2176780"/>
                      <a:pt x="469900" y="2133600"/>
                      <a:pt x="403860" y="2120900"/>
                    </a:cubicBezTo>
                    <a:cubicBezTo>
                      <a:pt x="337820" y="2108200"/>
                      <a:pt x="281940" y="2085340"/>
                      <a:pt x="220980" y="2105660"/>
                    </a:cubicBezTo>
                    <a:cubicBezTo>
                      <a:pt x="160020" y="2125980"/>
                      <a:pt x="73660" y="2189480"/>
                      <a:pt x="38100" y="2242820"/>
                    </a:cubicBezTo>
                    <a:cubicBezTo>
                      <a:pt x="2540" y="2296160"/>
                      <a:pt x="10160" y="2324100"/>
                      <a:pt x="7620" y="2425700"/>
                    </a:cubicBezTo>
                    <a:cubicBezTo>
                      <a:pt x="5080" y="2527300"/>
                      <a:pt x="0" y="2753360"/>
                      <a:pt x="22860" y="2852420"/>
                    </a:cubicBezTo>
                    <a:cubicBezTo>
                      <a:pt x="45720" y="2951480"/>
                      <a:pt x="93980" y="2989580"/>
                      <a:pt x="144780" y="3020060"/>
                    </a:cubicBezTo>
                    <a:cubicBezTo>
                      <a:pt x="195580" y="3050540"/>
                      <a:pt x="274320" y="3063240"/>
                      <a:pt x="327660" y="3035300"/>
                    </a:cubicBezTo>
                    <a:cubicBezTo>
                      <a:pt x="381000" y="3007360"/>
                      <a:pt x="401320" y="2885440"/>
                      <a:pt x="464820" y="2852420"/>
                    </a:cubicBezTo>
                    <a:cubicBezTo>
                      <a:pt x="528320" y="2819400"/>
                      <a:pt x="668020" y="2794000"/>
                      <a:pt x="708660" y="2837180"/>
                    </a:cubicBezTo>
                    <a:cubicBezTo>
                      <a:pt x="749300" y="2880360"/>
                      <a:pt x="706120" y="3040380"/>
                      <a:pt x="708660" y="3111500"/>
                    </a:cubicBezTo>
                    <a:cubicBezTo>
                      <a:pt x="711200" y="3182620"/>
                      <a:pt x="673100" y="3228340"/>
                      <a:pt x="723900" y="3263900"/>
                    </a:cubicBezTo>
                    <a:cubicBezTo>
                      <a:pt x="774700" y="3299460"/>
                      <a:pt x="977900" y="3335020"/>
                      <a:pt x="1013460" y="332486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5" name="Rectangle 84"/>
            <p:cNvSpPr/>
            <p:nvPr/>
          </p:nvSpPr>
          <p:spPr>
            <a:xfrm>
              <a:off x="8534400" y="783336"/>
              <a:ext cx="381000" cy="114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Group 22"/>
          <p:cNvGrpSpPr/>
          <p:nvPr/>
        </p:nvGrpSpPr>
        <p:grpSpPr>
          <a:xfrm>
            <a:off x="457200" y="3581400"/>
            <a:ext cx="2133600" cy="2971800"/>
            <a:chOff x="7162800" y="0"/>
            <a:chExt cx="3360964" cy="3733800"/>
          </a:xfrm>
        </p:grpSpPr>
        <p:pic>
          <p:nvPicPr>
            <p:cNvPr id="96" name="Picture 4" descr="http://www.worldbiomes.com/pics/leg.jpg"/>
            <p:cNvPicPr>
              <a:picLocks noChangeAspect="1" noChangeArrowheads="1"/>
            </p:cNvPicPr>
            <p:nvPr/>
          </p:nvPicPr>
          <p:blipFill>
            <a:blip r:embed="rId3" cstate="print"/>
            <a:srcRect l="-1" r="39252" b="347"/>
            <a:stretch>
              <a:fillRect/>
            </a:stretch>
          </p:blipFill>
          <p:spPr bwMode="auto">
            <a:xfrm>
              <a:off x="7162800" y="0"/>
              <a:ext cx="3360964" cy="3733800"/>
            </a:xfrm>
            <a:prstGeom prst="rect">
              <a:avLst/>
            </a:prstGeom>
            <a:noFill/>
          </p:spPr>
        </p:pic>
        <p:pic>
          <p:nvPicPr>
            <p:cNvPr id="97" name="Picture 2" descr="http://www.worldbiomes.com/pics/biomapf.jpg"/>
            <p:cNvPicPr>
              <a:picLocks noChangeAspect="1" noChangeArrowheads="1"/>
            </p:cNvPicPr>
            <p:nvPr/>
          </p:nvPicPr>
          <p:blipFill>
            <a:blip r:embed="rId2" cstate="print"/>
            <a:srcRect l="51445" t="68657" r="45206" b="26865"/>
            <a:stretch>
              <a:fillRect/>
            </a:stretch>
          </p:blipFill>
          <p:spPr bwMode="auto">
            <a:xfrm>
              <a:off x="7296912" y="2362200"/>
              <a:ext cx="304800" cy="304800"/>
            </a:xfrm>
            <a:prstGeom prst="rect">
              <a:avLst/>
            </a:prstGeom>
            <a:noFill/>
          </p:spPr>
        </p:pic>
        <p:pic>
          <p:nvPicPr>
            <p:cNvPr id="98" name="Picture 2" descr="http://www.worldbiomes.com/pics/biomapf.jpg"/>
            <p:cNvPicPr>
              <a:picLocks noChangeAspect="1" noChangeArrowheads="1"/>
            </p:cNvPicPr>
            <p:nvPr/>
          </p:nvPicPr>
          <p:blipFill>
            <a:blip r:embed="rId2" cstate="print"/>
            <a:srcRect l="19255" t="34329" r="78234" b="59701"/>
            <a:stretch>
              <a:fillRect/>
            </a:stretch>
          </p:blipFill>
          <p:spPr bwMode="auto">
            <a:xfrm>
              <a:off x="7296912" y="1905000"/>
              <a:ext cx="304800" cy="304800"/>
            </a:xfrm>
            <a:prstGeom prst="rect">
              <a:avLst/>
            </a:prstGeom>
            <a:noFill/>
          </p:spPr>
        </p:pic>
      </p:grpSp>
      <p:sp>
        <p:nvSpPr>
          <p:cNvPr id="100" name="Rectangle 99"/>
          <p:cNvSpPr/>
          <p:nvPr/>
        </p:nvSpPr>
        <p:spPr>
          <a:xfrm>
            <a:off x="838200" y="1524000"/>
            <a:ext cx="3276600" cy="1754326"/>
          </a:xfrm>
          <a:prstGeom prst="rect">
            <a:avLst/>
          </a:prstGeom>
          <a:solidFill>
            <a:schemeClr val="tx1">
              <a:alpha val="35000"/>
            </a:schemeClr>
          </a:solidFill>
        </p:spPr>
        <p:txBody>
          <a:bodyPr wrap="square">
            <a:spAutoFit/>
          </a:bodyPr>
          <a:lstStyle/>
          <a:p>
            <a:r>
              <a:rPr lang="en-US" sz="3600" b="1" dirty="0" smtClean="0">
                <a:solidFill>
                  <a:schemeClr val="bg1"/>
                </a:solidFill>
                <a:effectLst>
                  <a:outerShdw dist="50800" dir="7200000" algn="ctr" rotWithShape="0">
                    <a:schemeClr val="tx1"/>
                  </a:outerShdw>
                </a:effectLst>
              </a:rPr>
              <a:t>CANADA </a:t>
            </a:r>
            <a:endParaRPr lang="en-US" sz="1000" b="1" dirty="0" smtClean="0">
              <a:solidFill>
                <a:schemeClr val="bg1"/>
              </a:solidFill>
              <a:effectLst>
                <a:outerShdw dist="50800" dir="7200000" algn="ctr" rotWithShape="0">
                  <a:schemeClr val="tx1"/>
                </a:outerShdw>
              </a:effectLst>
            </a:endParaRPr>
          </a:p>
          <a:p>
            <a:r>
              <a:rPr lang="en-US" sz="3600" b="1" dirty="0" smtClean="0">
                <a:solidFill>
                  <a:schemeClr val="bg1"/>
                </a:solidFill>
                <a:effectLst>
                  <a:outerShdw dist="50800" dir="7200000" algn="ctr" rotWithShape="0">
                    <a:schemeClr val="tx1"/>
                  </a:outerShdw>
                </a:effectLst>
              </a:rPr>
              <a:t>34% forested</a:t>
            </a:r>
          </a:p>
          <a:p>
            <a:r>
              <a:rPr lang="en-US" sz="3600" b="1" dirty="0" smtClean="0">
                <a:solidFill>
                  <a:schemeClr val="bg1"/>
                </a:solidFill>
                <a:effectLst>
                  <a:outerShdw dist="50800" dir="7200000" algn="ctr" rotWithShape="0">
                    <a:schemeClr val="tx1"/>
                  </a:outerShdw>
                </a:effectLst>
              </a:rPr>
              <a:t>    1,200,000 mi</a:t>
            </a:r>
            <a:r>
              <a:rPr lang="en-US" sz="3600" b="1" baseline="30000" dirty="0" smtClean="0">
                <a:solidFill>
                  <a:schemeClr val="bg1"/>
                </a:solidFill>
                <a:effectLst>
                  <a:outerShdw dist="50800" dir="7200000" algn="ctr" rotWithShape="0">
                    <a:schemeClr val="tx1"/>
                  </a:outerShdw>
                </a:effectLst>
              </a:rPr>
              <a:t>2</a:t>
            </a:r>
          </a:p>
        </p:txBody>
      </p:sp>
      <p:sp>
        <p:nvSpPr>
          <p:cNvPr id="101" name="Rectangle 100"/>
          <p:cNvSpPr/>
          <p:nvPr/>
        </p:nvSpPr>
        <p:spPr>
          <a:xfrm>
            <a:off x="2438400" y="4343400"/>
            <a:ext cx="2895600" cy="1754326"/>
          </a:xfrm>
          <a:prstGeom prst="rect">
            <a:avLst/>
          </a:prstGeom>
          <a:solidFill>
            <a:schemeClr val="tx1">
              <a:alpha val="27000"/>
            </a:schemeClr>
          </a:solidFill>
        </p:spPr>
        <p:txBody>
          <a:bodyPr wrap="square">
            <a:spAutoFit/>
          </a:bodyPr>
          <a:lstStyle/>
          <a:p>
            <a:pPr algn="ctr"/>
            <a:r>
              <a:rPr lang="en-US" sz="3600" b="1" dirty="0" smtClean="0">
                <a:effectLst>
                  <a:outerShdw dist="50800" dir="7200000" algn="ctr" rotWithShape="0">
                    <a:schemeClr val="bg1"/>
                  </a:outerShdw>
                </a:effectLst>
              </a:rPr>
              <a:t>USA </a:t>
            </a:r>
          </a:p>
          <a:p>
            <a:pPr algn="ctr"/>
            <a:r>
              <a:rPr lang="en-US" sz="3600" b="1" dirty="0" smtClean="0">
                <a:effectLst>
                  <a:outerShdw dist="50800" dir="7200000" algn="ctr" rotWithShape="0">
                    <a:schemeClr val="bg1"/>
                  </a:outerShdw>
                </a:effectLst>
              </a:rPr>
              <a:t>33% forested</a:t>
            </a:r>
          </a:p>
          <a:p>
            <a:pPr algn="ctr"/>
            <a:r>
              <a:rPr lang="en-US" sz="3600" b="1" dirty="0" smtClean="0">
                <a:effectLst>
                  <a:outerShdw dist="50800" dir="7200000" algn="ctr" rotWithShape="0">
                    <a:schemeClr val="bg1"/>
                  </a:outerShdw>
                </a:effectLst>
              </a:rPr>
              <a:t>1,170,000 mi</a:t>
            </a:r>
            <a:r>
              <a:rPr lang="en-US" sz="3600" b="1" baseline="30000" dirty="0" smtClean="0">
                <a:effectLst>
                  <a:outerShdw dist="50800" dir="7200000" algn="ctr" rotWithShape="0">
                    <a:schemeClr val="bg1"/>
                  </a:outerShdw>
                </a:effectLst>
              </a:rPr>
              <a:t>2</a:t>
            </a:r>
          </a:p>
        </p:txBody>
      </p:sp>
      <p:sp>
        <p:nvSpPr>
          <p:cNvPr id="103" name="Freeform 102"/>
          <p:cNvSpPr/>
          <p:nvPr/>
        </p:nvSpPr>
        <p:spPr>
          <a:xfrm>
            <a:off x="3801979" y="3633537"/>
            <a:ext cx="4078705" cy="693821"/>
          </a:xfrm>
          <a:custGeom>
            <a:avLst/>
            <a:gdLst>
              <a:gd name="connsiteX0" fmla="*/ 0 w 4078705"/>
              <a:gd name="connsiteY0" fmla="*/ 0 h 681789"/>
              <a:gd name="connsiteX1" fmla="*/ 1034716 w 4078705"/>
              <a:gd name="connsiteY1" fmla="*/ 96252 h 681789"/>
              <a:gd name="connsiteX2" fmla="*/ 1973179 w 4078705"/>
              <a:gd name="connsiteY2" fmla="*/ 168442 h 681789"/>
              <a:gd name="connsiteX3" fmla="*/ 2598821 w 4078705"/>
              <a:gd name="connsiteY3" fmla="*/ 264695 h 681789"/>
              <a:gd name="connsiteX4" fmla="*/ 2863516 w 4078705"/>
              <a:gd name="connsiteY4" fmla="*/ 336884 h 681789"/>
              <a:gd name="connsiteX5" fmla="*/ 3007895 w 4078705"/>
              <a:gd name="connsiteY5" fmla="*/ 601579 h 681789"/>
              <a:gd name="connsiteX6" fmla="*/ 3128210 w 4078705"/>
              <a:gd name="connsiteY6" fmla="*/ 673768 h 681789"/>
              <a:gd name="connsiteX7" fmla="*/ 3392905 w 4078705"/>
              <a:gd name="connsiteY7" fmla="*/ 553452 h 681789"/>
              <a:gd name="connsiteX8" fmla="*/ 3681663 w 4078705"/>
              <a:gd name="connsiteY8" fmla="*/ 385010 h 681789"/>
              <a:gd name="connsiteX9" fmla="*/ 3898232 w 4078705"/>
              <a:gd name="connsiteY9" fmla="*/ 240631 h 681789"/>
              <a:gd name="connsiteX10" fmla="*/ 3994484 w 4078705"/>
              <a:gd name="connsiteY10" fmla="*/ 192505 h 681789"/>
              <a:gd name="connsiteX11" fmla="*/ 4066674 w 4078705"/>
              <a:gd name="connsiteY11" fmla="*/ 457200 h 681789"/>
              <a:gd name="connsiteX0" fmla="*/ 0 w 4078705"/>
              <a:gd name="connsiteY0" fmla="*/ 0 h 693821"/>
              <a:gd name="connsiteX1" fmla="*/ 1034716 w 4078705"/>
              <a:gd name="connsiteY1" fmla="*/ 96252 h 693821"/>
              <a:gd name="connsiteX2" fmla="*/ 1973179 w 4078705"/>
              <a:gd name="connsiteY2" fmla="*/ 168442 h 693821"/>
              <a:gd name="connsiteX3" fmla="*/ 2598821 w 4078705"/>
              <a:gd name="connsiteY3" fmla="*/ 264695 h 693821"/>
              <a:gd name="connsiteX4" fmla="*/ 2863516 w 4078705"/>
              <a:gd name="connsiteY4" fmla="*/ 336884 h 693821"/>
              <a:gd name="connsiteX5" fmla="*/ 3007895 w 4078705"/>
              <a:gd name="connsiteY5" fmla="*/ 601579 h 693821"/>
              <a:gd name="connsiteX6" fmla="*/ 3128210 w 4078705"/>
              <a:gd name="connsiteY6" fmla="*/ 673768 h 693821"/>
              <a:gd name="connsiteX7" fmla="*/ 3360821 w 4078705"/>
              <a:gd name="connsiteY7" fmla="*/ 481263 h 693821"/>
              <a:gd name="connsiteX8" fmla="*/ 3681663 w 4078705"/>
              <a:gd name="connsiteY8" fmla="*/ 385010 h 693821"/>
              <a:gd name="connsiteX9" fmla="*/ 3898232 w 4078705"/>
              <a:gd name="connsiteY9" fmla="*/ 240631 h 693821"/>
              <a:gd name="connsiteX10" fmla="*/ 3994484 w 4078705"/>
              <a:gd name="connsiteY10" fmla="*/ 192505 h 693821"/>
              <a:gd name="connsiteX11" fmla="*/ 4066674 w 4078705"/>
              <a:gd name="connsiteY11" fmla="*/ 457200 h 69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705" h="693821">
                <a:moveTo>
                  <a:pt x="0" y="0"/>
                </a:moveTo>
                <a:lnTo>
                  <a:pt x="1034716" y="96252"/>
                </a:lnTo>
                <a:cubicBezTo>
                  <a:pt x="1363579" y="124326"/>
                  <a:pt x="1712495" y="140368"/>
                  <a:pt x="1973179" y="168442"/>
                </a:cubicBezTo>
                <a:cubicBezTo>
                  <a:pt x="2233863" y="196516"/>
                  <a:pt x="2450432" y="236621"/>
                  <a:pt x="2598821" y="264695"/>
                </a:cubicBezTo>
                <a:cubicBezTo>
                  <a:pt x="2747210" y="292769"/>
                  <a:pt x="2795337" y="280737"/>
                  <a:pt x="2863516" y="336884"/>
                </a:cubicBezTo>
                <a:cubicBezTo>
                  <a:pt x="2931695" y="393031"/>
                  <a:pt x="2963779" y="545432"/>
                  <a:pt x="3007895" y="601579"/>
                </a:cubicBezTo>
                <a:cubicBezTo>
                  <a:pt x="3052011" y="657726"/>
                  <a:pt x="3069389" y="693821"/>
                  <a:pt x="3128210" y="673768"/>
                </a:cubicBezTo>
                <a:cubicBezTo>
                  <a:pt x="3187031" y="653715"/>
                  <a:pt x="3268579" y="529389"/>
                  <a:pt x="3360821" y="481263"/>
                </a:cubicBezTo>
                <a:cubicBezTo>
                  <a:pt x="3453063" y="433137"/>
                  <a:pt x="3592095" y="425115"/>
                  <a:pt x="3681663" y="385010"/>
                </a:cubicBezTo>
                <a:cubicBezTo>
                  <a:pt x="3771231" y="344905"/>
                  <a:pt x="3846095" y="272715"/>
                  <a:pt x="3898232" y="240631"/>
                </a:cubicBezTo>
                <a:cubicBezTo>
                  <a:pt x="3950369" y="208547"/>
                  <a:pt x="3966410" y="156410"/>
                  <a:pt x="3994484" y="192505"/>
                </a:cubicBezTo>
                <a:cubicBezTo>
                  <a:pt x="4022558" y="228600"/>
                  <a:pt x="4078705" y="413084"/>
                  <a:pt x="4066674" y="457200"/>
                </a:cubicBezTo>
              </a:path>
            </a:pathLst>
          </a:custGeom>
          <a:ln w="1016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67"/>
                                        </p:tgtEl>
                                      </p:cBhvr>
                                    </p:animEffect>
                                    <p:set>
                                      <p:cBhvr>
                                        <p:cTn id="7" dur="1" fill="hold">
                                          <p:stCondLst>
                                            <p:cond delay="999"/>
                                          </p:stCondLst>
                                        </p:cTn>
                                        <p:tgtEl>
                                          <p:spTgt spid="6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1000"/>
                                        <p:tgtEl>
                                          <p:spTgt spid="72"/>
                                        </p:tgtEl>
                                      </p:cBhvr>
                                    </p:animEffect>
                                  </p:childTnLst>
                                </p:cTn>
                              </p:par>
                              <p:par>
                                <p:cTn id="11" presetID="10" presetClass="entr" presetSubtype="0" fill="hold" nodeType="withEffect">
                                  <p:stCondLst>
                                    <p:cond delay="100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wipe(left)">
                                      <p:cBhvr>
                                        <p:cTn id="18" dur="1000"/>
                                        <p:tgtEl>
                                          <p:spTgt spid="10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p:cTn id="23" dur="1000" fill="hold"/>
                                        <p:tgtEl>
                                          <p:spTgt spid="100"/>
                                        </p:tgtEl>
                                        <p:attrNameLst>
                                          <p:attrName>ppt_w</p:attrName>
                                        </p:attrNameLst>
                                      </p:cBhvr>
                                      <p:tavLst>
                                        <p:tav tm="0">
                                          <p:val>
                                            <p:fltVal val="0"/>
                                          </p:val>
                                        </p:tav>
                                        <p:tav tm="100000">
                                          <p:val>
                                            <p:strVal val="#ppt_w"/>
                                          </p:val>
                                        </p:tav>
                                      </p:tavLst>
                                    </p:anim>
                                    <p:anim calcmode="lin" valueType="num">
                                      <p:cBhvr>
                                        <p:cTn id="24" dur="1000" fill="hold"/>
                                        <p:tgtEl>
                                          <p:spTgt spid="100"/>
                                        </p:tgtEl>
                                        <p:attrNameLst>
                                          <p:attrName>ppt_h</p:attrName>
                                        </p:attrNameLst>
                                      </p:cBhvr>
                                      <p:tavLst>
                                        <p:tav tm="0">
                                          <p:val>
                                            <p:fltVal val="0"/>
                                          </p:val>
                                        </p:tav>
                                        <p:tav tm="100000">
                                          <p:val>
                                            <p:strVal val="#ppt_h"/>
                                          </p:val>
                                        </p:tav>
                                      </p:tavLst>
                                    </p:anim>
                                    <p:animEffect transition="in" filter="fade">
                                      <p:cBhvr>
                                        <p:cTn id="25" dur="1000"/>
                                        <p:tgtEl>
                                          <p:spTgt spid="10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01"/>
                                        </p:tgtEl>
                                        <p:attrNameLst>
                                          <p:attrName>style.visibility</p:attrName>
                                        </p:attrNameLst>
                                      </p:cBhvr>
                                      <p:to>
                                        <p:strVal val="visible"/>
                                      </p:to>
                                    </p:set>
                                    <p:anim calcmode="lin" valueType="num">
                                      <p:cBhvr>
                                        <p:cTn id="30" dur="1000" fill="hold"/>
                                        <p:tgtEl>
                                          <p:spTgt spid="101"/>
                                        </p:tgtEl>
                                        <p:attrNameLst>
                                          <p:attrName>ppt_w</p:attrName>
                                        </p:attrNameLst>
                                      </p:cBhvr>
                                      <p:tavLst>
                                        <p:tav tm="0">
                                          <p:val>
                                            <p:fltVal val="0"/>
                                          </p:val>
                                        </p:tav>
                                        <p:tav tm="100000">
                                          <p:val>
                                            <p:strVal val="#ppt_w"/>
                                          </p:val>
                                        </p:tav>
                                      </p:tavLst>
                                    </p:anim>
                                    <p:anim calcmode="lin" valueType="num">
                                      <p:cBhvr>
                                        <p:cTn id="31" dur="1000" fill="hold"/>
                                        <p:tgtEl>
                                          <p:spTgt spid="101"/>
                                        </p:tgtEl>
                                        <p:attrNameLst>
                                          <p:attrName>ppt_h</p:attrName>
                                        </p:attrNameLst>
                                      </p:cBhvr>
                                      <p:tavLst>
                                        <p:tav tm="0">
                                          <p:val>
                                            <p:fltVal val="0"/>
                                          </p:val>
                                        </p:tav>
                                        <p:tav tm="100000">
                                          <p:val>
                                            <p:strVal val="#ppt_h"/>
                                          </p:val>
                                        </p:tav>
                                      </p:tavLst>
                                    </p:anim>
                                    <p:animEffect transition="in" filter="fade">
                                      <p:cBhvr>
                                        <p:cTn id="32"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extBox 3"/>
          <p:cNvSpPr txBox="1"/>
          <p:nvPr/>
        </p:nvSpPr>
        <p:spPr>
          <a:xfrm>
            <a:off x="0" y="0"/>
            <a:ext cx="9144000" cy="762000"/>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North American Forests</a:t>
            </a:r>
          </a:p>
        </p:txBody>
      </p:sp>
      <p:grpSp>
        <p:nvGrpSpPr>
          <p:cNvPr id="5" name="Group 5"/>
          <p:cNvGrpSpPr/>
          <p:nvPr/>
        </p:nvGrpSpPr>
        <p:grpSpPr>
          <a:xfrm>
            <a:off x="0" y="914400"/>
            <a:ext cx="9144000" cy="5943600"/>
            <a:chOff x="1" y="889554"/>
            <a:chExt cx="9144000" cy="5943600"/>
          </a:xfrm>
        </p:grpSpPr>
        <p:sp>
          <p:nvSpPr>
            <p:cNvPr id="6" name="Rectangle 5"/>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useBgFill="1">
        <p:nvSpPr>
          <p:cNvPr id="8" name="TextBox 7"/>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grpSp>
        <p:nvGrpSpPr>
          <p:cNvPr id="10" name="Group 8"/>
          <p:cNvGrpSpPr/>
          <p:nvPr/>
        </p:nvGrpSpPr>
        <p:grpSpPr>
          <a:xfrm>
            <a:off x="192024" y="762000"/>
            <a:ext cx="8793480" cy="6035040"/>
            <a:chOff x="152400" y="772652"/>
            <a:chExt cx="8793480" cy="6035040"/>
          </a:xfrm>
        </p:grpSpPr>
        <p:grpSp>
          <p:nvGrpSpPr>
            <p:cNvPr id="18" name="Group 6"/>
            <p:cNvGrpSpPr/>
            <p:nvPr/>
          </p:nvGrpSpPr>
          <p:grpSpPr>
            <a:xfrm>
              <a:off x="152400" y="772652"/>
              <a:ext cx="8793480" cy="6035040"/>
              <a:chOff x="0" y="838200"/>
              <a:chExt cx="8793480" cy="6035040"/>
            </a:xfrm>
          </p:grpSpPr>
          <p:pic>
            <p:nvPicPr>
              <p:cNvPr id="20" name="Picture 2" descr="http://www.worldbiomes.com/pics/biomapf.jpg"/>
              <p:cNvPicPr>
                <a:picLocks noChangeAspect="1" noChangeArrowheads="1"/>
              </p:cNvPicPr>
              <p:nvPr/>
            </p:nvPicPr>
            <p:blipFill>
              <a:blip r:embed="rId2" cstate="print"/>
              <a:srcRect t="13931" r="67560" b="46269"/>
              <a:stretch>
                <a:fillRect/>
              </a:stretch>
            </p:blipFill>
            <p:spPr bwMode="auto">
              <a:xfrm>
                <a:off x="0" y="842788"/>
                <a:ext cx="8763000" cy="6030452"/>
              </a:xfrm>
              <a:prstGeom prst="rect">
                <a:avLst/>
              </a:prstGeom>
              <a:noFill/>
              <a:ln w="50800">
                <a:solidFill>
                  <a:schemeClr val="tx1"/>
                </a:solidFill>
              </a:ln>
            </p:spPr>
          </p:pic>
          <p:sp>
            <p:nvSpPr>
              <p:cNvPr id="21" name="Freeform 2"/>
              <p:cNvSpPr/>
              <p:nvPr/>
            </p:nvSpPr>
            <p:spPr>
              <a:xfrm>
                <a:off x="624840" y="2385060"/>
                <a:ext cx="4724400" cy="4472940"/>
              </a:xfrm>
              <a:custGeom>
                <a:avLst/>
                <a:gdLst>
                  <a:gd name="connsiteX0" fmla="*/ 0 w 4724400"/>
                  <a:gd name="connsiteY0" fmla="*/ 769620 h 4472940"/>
                  <a:gd name="connsiteX1" fmla="*/ 91440 w 4724400"/>
                  <a:gd name="connsiteY1" fmla="*/ 769620 h 4472940"/>
                  <a:gd name="connsiteX2" fmla="*/ 396240 w 4724400"/>
                  <a:gd name="connsiteY2" fmla="*/ 556260 h 4472940"/>
                  <a:gd name="connsiteX3" fmla="*/ 777240 w 4724400"/>
                  <a:gd name="connsiteY3" fmla="*/ 281940 h 4472940"/>
                  <a:gd name="connsiteX4" fmla="*/ 929640 w 4724400"/>
                  <a:gd name="connsiteY4" fmla="*/ 190500 h 4472940"/>
                  <a:gd name="connsiteX5" fmla="*/ 1127760 w 4724400"/>
                  <a:gd name="connsiteY5" fmla="*/ 38100 h 4472940"/>
                  <a:gd name="connsiteX6" fmla="*/ 1341120 w 4724400"/>
                  <a:gd name="connsiteY6" fmla="*/ 22860 h 4472940"/>
                  <a:gd name="connsiteX7" fmla="*/ 1783080 w 4724400"/>
                  <a:gd name="connsiteY7" fmla="*/ 175260 h 4472940"/>
                  <a:gd name="connsiteX8" fmla="*/ 1981200 w 4724400"/>
                  <a:gd name="connsiteY8" fmla="*/ 281940 h 4472940"/>
                  <a:gd name="connsiteX9" fmla="*/ 2072640 w 4724400"/>
                  <a:gd name="connsiteY9" fmla="*/ 297180 h 4472940"/>
                  <a:gd name="connsiteX10" fmla="*/ 2148840 w 4724400"/>
                  <a:gd name="connsiteY10" fmla="*/ 297180 h 4472940"/>
                  <a:gd name="connsiteX11" fmla="*/ 2225040 w 4724400"/>
                  <a:gd name="connsiteY11" fmla="*/ 434340 h 4472940"/>
                  <a:gd name="connsiteX12" fmla="*/ 2362200 w 4724400"/>
                  <a:gd name="connsiteY12" fmla="*/ 525780 h 4472940"/>
                  <a:gd name="connsiteX13" fmla="*/ 2423160 w 4724400"/>
                  <a:gd name="connsiteY13" fmla="*/ 739140 h 4472940"/>
                  <a:gd name="connsiteX14" fmla="*/ 2484120 w 4724400"/>
                  <a:gd name="connsiteY14" fmla="*/ 906780 h 4472940"/>
                  <a:gd name="connsiteX15" fmla="*/ 2575560 w 4724400"/>
                  <a:gd name="connsiteY15" fmla="*/ 982980 h 4472940"/>
                  <a:gd name="connsiteX16" fmla="*/ 2590800 w 4724400"/>
                  <a:gd name="connsiteY16" fmla="*/ 1165860 h 4472940"/>
                  <a:gd name="connsiteX17" fmla="*/ 2819400 w 4724400"/>
                  <a:gd name="connsiteY17" fmla="*/ 1363980 h 4472940"/>
                  <a:gd name="connsiteX18" fmla="*/ 2819400 w 4724400"/>
                  <a:gd name="connsiteY18" fmla="*/ 1775460 h 4472940"/>
                  <a:gd name="connsiteX19" fmla="*/ 2788920 w 4724400"/>
                  <a:gd name="connsiteY19" fmla="*/ 1973580 h 4472940"/>
                  <a:gd name="connsiteX20" fmla="*/ 2895600 w 4724400"/>
                  <a:gd name="connsiteY20" fmla="*/ 2308860 h 4472940"/>
                  <a:gd name="connsiteX21" fmla="*/ 2956560 w 4724400"/>
                  <a:gd name="connsiteY21" fmla="*/ 2522220 h 4472940"/>
                  <a:gd name="connsiteX22" fmla="*/ 3017520 w 4724400"/>
                  <a:gd name="connsiteY22" fmla="*/ 2735580 h 4472940"/>
                  <a:gd name="connsiteX23" fmla="*/ 3230880 w 4724400"/>
                  <a:gd name="connsiteY23" fmla="*/ 2811780 h 4472940"/>
                  <a:gd name="connsiteX24" fmla="*/ 3413760 w 4724400"/>
                  <a:gd name="connsiteY24" fmla="*/ 2903220 h 4472940"/>
                  <a:gd name="connsiteX25" fmla="*/ 3444240 w 4724400"/>
                  <a:gd name="connsiteY25" fmla="*/ 3055620 h 4472940"/>
                  <a:gd name="connsiteX26" fmla="*/ 3459480 w 4724400"/>
                  <a:gd name="connsiteY26" fmla="*/ 3208020 h 4472940"/>
                  <a:gd name="connsiteX27" fmla="*/ 3459480 w 4724400"/>
                  <a:gd name="connsiteY27" fmla="*/ 3421380 h 4472940"/>
                  <a:gd name="connsiteX28" fmla="*/ 3596640 w 4724400"/>
                  <a:gd name="connsiteY28" fmla="*/ 3497580 h 4472940"/>
                  <a:gd name="connsiteX29" fmla="*/ 3688080 w 4724400"/>
                  <a:gd name="connsiteY29" fmla="*/ 3680460 h 4472940"/>
                  <a:gd name="connsiteX30" fmla="*/ 3810000 w 4724400"/>
                  <a:gd name="connsiteY30" fmla="*/ 3848100 h 4472940"/>
                  <a:gd name="connsiteX31" fmla="*/ 3947160 w 4724400"/>
                  <a:gd name="connsiteY31" fmla="*/ 3771900 h 4472940"/>
                  <a:gd name="connsiteX32" fmla="*/ 3901440 w 4724400"/>
                  <a:gd name="connsiteY32" fmla="*/ 3604260 h 4472940"/>
                  <a:gd name="connsiteX33" fmla="*/ 3840480 w 4724400"/>
                  <a:gd name="connsiteY33" fmla="*/ 3482340 h 4472940"/>
                  <a:gd name="connsiteX34" fmla="*/ 3810000 w 4724400"/>
                  <a:gd name="connsiteY34" fmla="*/ 3360420 h 4472940"/>
                  <a:gd name="connsiteX35" fmla="*/ 3916680 w 4724400"/>
                  <a:gd name="connsiteY35" fmla="*/ 3573780 h 4472940"/>
                  <a:gd name="connsiteX36" fmla="*/ 4053840 w 4724400"/>
                  <a:gd name="connsiteY36" fmla="*/ 3771900 h 4472940"/>
                  <a:gd name="connsiteX37" fmla="*/ 4191000 w 4724400"/>
                  <a:gd name="connsiteY37" fmla="*/ 3924300 h 4472940"/>
                  <a:gd name="connsiteX38" fmla="*/ 4130040 w 4724400"/>
                  <a:gd name="connsiteY38" fmla="*/ 4076700 h 4472940"/>
                  <a:gd name="connsiteX39" fmla="*/ 4328160 w 4724400"/>
                  <a:gd name="connsiteY39" fmla="*/ 4213860 h 4472940"/>
                  <a:gd name="connsiteX40" fmla="*/ 4648200 w 4724400"/>
                  <a:gd name="connsiteY40" fmla="*/ 4381500 h 4472940"/>
                  <a:gd name="connsiteX41" fmla="*/ 4724400 w 4724400"/>
                  <a:gd name="connsiteY41" fmla="*/ 4472940 h 447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24400" h="4472940">
                    <a:moveTo>
                      <a:pt x="0" y="769620"/>
                    </a:moveTo>
                    <a:cubicBezTo>
                      <a:pt x="12700" y="787400"/>
                      <a:pt x="25400" y="805180"/>
                      <a:pt x="91440" y="769620"/>
                    </a:cubicBezTo>
                    <a:cubicBezTo>
                      <a:pt x="157480" y="734060"/>
                      <a:pt x="396240" y="556260"/>
                      <a:pt x="396240" y="556260"/>
                    </a:cubicBezTo>
                    <a:cubicBezTo>
                      <a:pt x="510540" y="474980"/>
                      <a:pt x="688340" y="342900"/>
                      <a:pt x="777240" y="281940"/>
                    </a:cubicBezTo>
                    <a:cubicBezTo>
                      <a:pt x="866140" y="220980"/>
                      <a:pt x="871220" y="231140"/>
                      <a:pt x="929640" y="190500"/>
                    </a:cubicBezTo>
                    <a:cubicBezTo>
                      <a:pt x="988060" y="149860"/>
                      <a:pt x="1059180" y="66040"/>
                      <a:pt x="1127760" y="38100"/>
                    </a:cubicBezTo>
                    <a:cubicBezTo>
                      <a:pt x="1196340" y="10160"/>
                      <a:pt x="1231900" y="0"/>
                      <a:pt x="1341120" y="22860"/>
                    </a:cubicBezTo>
                    <a:cubicBezTo>
                      <a:pt x="1450340" y="45720"/>
                      <a:pt x="1676400" y="132080"/>
                      <a:pt x="1783080" y="175260"/>
                    </a:cubicBezTo>
                    <a:cubicBezTo>
                      <a:pt x="1889760" y="218440"/>
                      <a:pt x="1932940" y="261620"/>
                      <a:pt x="1981200" y="281940"/>
                    </a:cubicBezTo>
                    <a:cubicBezTo>
                      <a:pt x="2029460" y="302260"/>
                      <a:pt x="2044700" y="294640"/>
                      <a:pt x="2072640" y="297180"/>
                    </a:cubicBezTo>
                    <a:cubicBezTo>
                      <a:pt x="2100580" y="299720"/>
                      <a:pt x="2123440" y="274320"/>
                      <a:pt x="2148840" y="297180"/>
                    </a:cubicBezTo>
                    <a:cubicBezTo>
                      <a:pt x="2174240" y="320040"/>
                      <a:pt x="2189480" y="396240"/>
                      <a:pt x="2225040" y="434340"/>
                    </a:cubicBezTo>
                    <a:cubicBezTo>
                      <a:pt x="2260600" y="472440"/>
                      <a:pt x="2329180" y="474980"/>
                      <a:pt x="2362200" y="525780"/>
                    </a:cubicBezTo>
                    <a:cubicBezTo>
                      <a:pt x="2395220" y="576580"/>
                      <a:pt x="2402840" y="675640"/>
                      <a:pt x="2423160" y="739140"/>
                    </a:cubicBezTo>
                    <a:cubicBezTo>
                      <a:pt x="2443480" y="802640"/>
                      <a:pt x="2458720" y="866140"/>
                      <a:pt x="2484120" y="906780"/>
                    </a:cubicBezTo>
                    <a:cubicBezTo>
                      <a:pt x="2509520" y="947420"/>
                      <a:pt x="2557780" y="939800"/>
                      <a:pt x="2575560" y="982980"/>
                    </a:cubicBezTo>
                    <a:cubicBezTo>
                      <a:pt x="2593340" y="1026160"/>
                      <a:pt x="2550160" y="1102360"/>
                      <a:pt x="2590800" y="1165860"/>
                    </a:cubicBezTo>
                    <a:cubicBezTo>
                      <a:pt x="2631440" y="1229360"/>
                      <a:pt x="2781300" y="1262380"/>
                      <a:pt x="2819400" y="1363980"/>
                    </a:cubicBezTo>
                    <a:cubicBezTo>
                      <a:pt x="2857500" y="1465580"/>
                      <a:pt x="2824480" y="1673860"/>
                      <a:pt x="2819400" y="1775460"/>
                    </a:cubicBezTo>
                    <a:cubicBezTo>
                      <a:pt x="2814320" y="1877060"/>
                      <a:pt x="2776220" y="1884680"/>
                      <a:pt x="2788920" y="1973580"/>
                    </a:cubicBezTo>
                    <a:cubicBezTo>
                      <a:pt x="2801620" y="2062480"/>
                      <a:pt x="2867660" y="2217420"/>
                      <a:pt x="2895600" y="2308860"/>
                    </a:cubicBezTo>
                    <a:cubicBezTo>
                      <a:pt x="2923540" y="2400300"/>
                      <a:pt x="2956560" y="2522220"/>
                      <a:pt x="2956560" y="2522220"/>
                    </a:cubicBezTo>
                    <a:cubicBezTo>
                      <a:pt x="2976880" y="2593340"/>
                      <a:pt x="2971800" y="2687320"/>
                      <a:pt x="3017520" y="2735580"/>
                    </a:cubicBezTo>
                    <a:cubicBezTo>
                      <a:pt x="3063240" y="2783840"/>
                      <a:pt x="3164840" y="2783840"/>
                      <a:pt x="3230880" y="2811780"/>
                    </a:cubicBezTo>
                    <a:cubicBezTo>
                      <a:pt x="3296920" y="2839720"/>
                      <a:pt x="3378200" y="2862580"/>
                      <a:pt x="3413760" y="2903220"/>
                    </a:cubicBezTo>
                    <a:cubicBezTo>
                      <a:pt x="3449320" y="2943860"/>
                      <a:pt x="3436620" y="3004820"/>
                      <a:pt x="3444240" y="3055620"/>
                    </a:cubicBezTo>
                    <a:cubicBezTo>
                      <a:pt x="3451860" y="3106420"/>
                      <a:pt x="3456940" y="3147060"/>
                      <a:pt x="3459480" y="3208020"/>
                    </a:cubicBezTo>
                    <a:cubicBezTo>
                      <a:pt x="3462020" y="3268980"/>
                      <a:pt x="3436620" y="3373120"/>
                      <a:pt x="3459480" y="3421380"/>
                    </a:cubicBezTo>
                    <a:cubicBezTo>
                      <a:pt x="3482340" y="3469640"/>
                      <a:pt x="3558540" y="3454400"/>
                      <a:pt x="3596640" y="3497580"/>
                    </a:cubicBezTo>
                    <a:cubicBezTo>
                      <a:pt x="3634740" y="3540760"/>
                      <a:pt x="3652520" y="3622040"/>
                      <a:pt x="3688080" y="3680460"/>
                    </a:cubicBezTo>
                    <a:cubicBezTo>
                      <a:pt x="3723640" y="3738880"/>
                      <a:pt x="3766820" y="3832860"/>
                      <a:pt x="3810000" y="3848100"/>
                    </a:cubicBezTo>
                    <a:cubicBezTo>
                      <a:pt x="3853180" y="3863340"/>
                      <a:pt x="3931920" y="3812540"/>
                      <a:pt x="3947160" y="3771900"/>
                    </a:cubicBezTo>
                    <a:cubicBezTo>
                      <a:pt x="3962400" y="3731260"/>
                      <a:pt x="3919220" y="3652520"/>
                      <a:pt x="3901440" y="3604260"/>
                    </a:cubicBezTo>
                    <a:cubicBezTo>
                      <a:pt x="3883660" y="3556000"/>
                      <a:pt x="3855720" y="3522980"/>
                      <a:pt x="3840480" y="3482340"/>
                    </a:cubicBezTo>
                    <a:cubicBezTo>
                      <a:pt x="3825240" y="3441700"/>
                      <a:pt x="3797300" y="3345180"/>
                      <a:pt x="3810000" y="3360420"/>
                    </a:cubicBezTo>
                    <a:cubicBezTo>
                      <a:pt x="3822700" y="3375660"/>
                      <a:pt x="3876040" y="3505200"/>
                      <a:pt x="3916680" y="3573780"/>
                    </a:cubicBezTo>
                    <a:cubicBezTo>
                      <a:pt x="3957320" y="3642360"/>
                      <a:pt x="4008120" y="3713480"/>
                      <a:pt x="4053840" y="3771900"/>
                    </a:cubicBezTo>
                    <a:cubicBezTo>
                      <a:pt x="4099560" y="3830320"/>
                      <a:pt x="4178300" y="3873500"/>
                      <a:pt x="4191000" y="3924300"/>
                    </a:cubicBezTo>
                    <a:cubicBezTo>
                      <a:pt x="4203700" y="3975100"/>
                      <a:pt x="4107180" y="4028440"/>
                      <a:pt x="4130040" y="4076700"/>
                    </a:cubicBezTo>
                    <a:cubicBezTo>
                      <a:pt x="4152900" y="4124960"/>
                      <a:pt x="4241800" y="4163060"/>
                      <a:pt x="4328160" y="4213860"/>
                    </a:cubicBezTo>
                    <a:cubicBezTo>
                      <a:pt x="4414520" y="4264660"/>
                      <a:pt x="4582160" y="4338320"/>
                      <a:pt x="4648200" y="4381500"/>
                    </a:cubicBezTo>
                    <a:cubicBezTo>
                      <a:pt x="4714240" y="4424680"/>
                      <a:pt x="4721860" y="4467860"/>
                      <a:pt x="4724400" y="447294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3"/>
              <p:cNvSpPr/>
              <p:nvPr/>
            </p:nvSpPr>
            <p:spPr>
              <a:xfrm>
                <a:off x="256540" y="838200"/>
                <a:ext cx="3863340" cy="2331720"/>
              </a:xfrm>
              <a:custGeom>
                <a:avLst/>
                <a:gdLst>
                  <a:gd name="connsiteX0" fmla="*/ 459740 w 3863340"/>
                  <a:gd name="connsiteY0" fmla="*/ 2331720 h 2331720"/>
                  <a:gd name="connsiteX1" fmla="*/ 307340 w 3863340"/>
                  <a:gd name="connsiteY1" fmla="*/ 2270760 h 2331720"/>
                  <a:gd name="connsiteX2" fmla="*/ 337820 w 3863340"/>
                  <a:gd name="connsiteY2" fmla="*/ 2179320 h 2331720"/>
                  <a:gd name="connsiteX3" fmla="*/ 642620 w 3863340"/>
                  <a:gd name="connsiteY3" fmla="*/ 2011680 h 2331720"/>
                  <a:gd name="connsiteX4" fmla="*/ 779780 w 3863340"/>
                  <a:gd name="connsiteY4" fmla="*/ 1920240 h 2331720"/>
                  <a:gd name="connsiteX5" fmla="*/ 612140 w 3863340"/>
                  <a:gd name="connsiteY5" fmla="*/ 1798320 h 2331720"/>
                  <a:gd name="connsiteX6" fmla="*/ 429260 w 3863340"/>
                  <a:gd name="connsiteY6" fmla="*/ 1676400 h 2331720"/>
                  <a:gd name="connsiteX7" fmla="*/ 292100 w 3863340"/>
                  <a:gd name="connsiteY7" fmla="*/ 1600200 h 2331720"/>
                  <a:gd name="connsiteX8" fmla="*/ 154940 w 3863340"/>
                  <a:gd name="connsiteY8" fmla="*/ 1402080 h 2331720"/>
                  <a:gd name="connsiteX9" fmla="*/ 246380 w 3863340"/>
                  <a:gd name="connsiteY9" fmla="*/ 1280160 h 2331720"/>
                  <a:gd name="connsiteX10" fmla="*/ 444500 w 3863340"/>
                  <a:gd name="connsiteY10" fmla="*/ 1127760 h 2331720"/>
                  <a:gd name="connsiteX11" fmla="*/ 307340 w 3863340"/>
                  <a:gd name="connsiteY11" fmla="*/ 1066800 h 2331720"/>
                  <a:gd name="connsiteX12" fmla="*/ 93980 w 3863340"/>
                  <a:gd name="connsiteY12" fmla="*/ 960120 h 2331720"/>
                  <a:gd name="connsiteX13" fmla="*/ 17780 w 3863340"/>
                  <a:gd name="connsiteY13" fmla="*/ 883920 h 2331720"/>
                  <a:gd name="connsiteX14" fmla="*/ 200660 w 3863340"/>
                  <a:gd name="connsiteY14" fmla="*/ 838200 h 2331720"/>
                  <a:gd name="connsiteX15" fmla="*/ 353060 w 3863340"/>
                  <a:gd name="connsiteY15" fmla="*/ 746760 h 2331720"/>
                  <a:gd name="connsiteX16" fmla="*/ 353060 w 3863340"/>
                  <a:gd name="connsiteY16" fmla="*/ 701040 h 2331720"/>
                  <a:gd name="connsiteX17" fmla="*/ 200660 w 3863340"/>
                  <a:gd name="connsiteY17" fmla="*/ 609600 h 2331720"/>
                  <a:gd name="connsiteX18" fmla="*/ 261620 w 3863340"/>
                  <a:gd name="connsiteY18" fmla="*/ 441960 h 2331720"/>
                  <a:gd name="connsiteX19" fmla="*/ 444500 w 3863340"/>
                  <a:gd name="connsiteY19" fmla="*/ 396240 h 2331720"/>
                  <a:gd name="connsiteX20" fmla="*/ 673100 w 3863340"/>
                  <a:gd name="connsiteY20" fmla="*/ 228600 h 2331720"/>
                  <a:gd name="connsiteX21" fmla="*/ 810260 w 3863340"/>
                  <a:gd name="connsiteY21" fmla="*/ 228600 h 2331720"/>
                  <a:gd name="connsiteX22" fmla="*/ 1008380 w 3863340"/>
                  <a:gd name="connsiteY22" fmla="*/ 121920 h 2331720"/>
                  <a:gd name="connsiteX23" fmla="*/ 1191260 w 3863340"/>
                  <a:gd name="connsiteY23" fmla="*/ 213360 h 2331720"/>
                  <a:gd name="connsiteX24" fmla="*/ 1252220 w 3863340"/>
                  <a:gd name="connsiteY24" fmla="*/ 289560 h 2331720"/>
                  <a:gd name="connsiteX25" fmla="*/ 1435100 w 3863340"/>
                  <a:gd name="connsiteY25" fmla="*/ 304800 h 2331720"/>
                  <a:gd name="connsiteX26" fmla="*/ 1861820 w 3863340"/>
                  <a:gd name="connsiteY26" fmla="*/ 320040 h 2331720"/>
                  <a:gd name="connsiteX27" fmla="*/ 2197100 w 3863340"/>
                  <a:gd name="connsiteY27" fmla="*/ 411480 h 2331720"/>
                  <a:gd name="connsiteX28" fmla="*/ 2288540 w 3863340"/>
                  <a:gd name="connsiteY28" fmla="*/ 457200 h 2331720"/>
                  <a:gd name="connsiteX29" fmla="*/ 2471420 w 3863340"/>
                  <a:gd name="connsiteY29" fmla="*/ 381000 h 2331720"/>
                  <a:gd name="connsiteX30" fmla="*/ 2684780 w 3863340"/>
                  <a:gd name="connsiteY30" fmla="*/ 396240 h 2331720"/>
                  <a:gd name="connsiteX31" fmla="*/ 2821940 w 3863340"/>
                  <a:gd name="connsiteY31" fmla="*/ 304800 h 2331720"/>
                  <a:gd name="connsiteX32" fmla="*/ 2913380 w 3863340"/>
                  <a:gd name="connsiteY32" fmla="*/ 350520 h 2331720"/>
                  <a:gd name="connsiteX33" fmla="*/ 3050540 w 3863340"/>
                  <a:gd name="connsiteY33" fmla="*/ 304800 h 2331720"/>
                  <a:gd name="connsiteX34" fmla="*/ 3279140 w 3863340"/>
                  <a:gd name="connsiteY34" fmla="*/ 365760 h 2331720"/>
                  <a:gd name="connsiteX35" fmla="*/ 3568700 w 3863340"/>
                  <a:gd name="connsiteY35" fmla="*/ 411480 h 2331720"/>
                  <a:gd name="connsiteX36" fmla="*/ 3782060 w 3863340"/>
                  <a:gd name="connsiteY36" fmla="*/ 487680 h 2331720"/>
                  <a:gd name="connsiteX37" fmla="*/ 3858260 w 3863340"/>
                  <a:gd name="connsiteY37" fmla="*/ 441960 h 2331720"/>
                  <a:gd name="connsiteX38" fmla="*/ 3812540 w 3863340"/>
                  <a:gd name="connsiteY38" fmla="*/ 259080 h 2331720"/>
                  <a:gd name="connsiteX39" fmla="*/ 3553460 w 3863340"/>
                  <a:gd name="connsiteY39" fmla="*/ 152400 h 2331720"/>
                  <a:gd name="connsiteX40" fmla="*/ 3477260 w 3863340"/>
                  <a:gd name="connsiteY40" fmla="*/ 274320 h 2331720"/>
                  <a:gd name="connsiteX41" fmla="*/ 3340100 w 3863340"/>
                  <a:gd name="connsiteY41" fmla="*/ 228600 h 2331720"/>
                  <a:gd name="connsiteX42" fmla="*/ 3218180 w 3863340"/>
                  <a:gd name="connsiteY42" fmla="*/ 152400 h 2331720"/>
                  <a:gd name="connsiteX43" fmla="*/ 3202940 w 3863340"/>
                  <a:gd name="connsiteY43" fmla="*/ 0 h 2331720"/>
                  <a:gd name="connsiteX44" fmla="*/ 3202940 w 3863340"/>
                  <a:gd name="connsiteY44" fmla="*/ 0 h 23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63340" h="2331720">
                    <a:moveTo>
                      <a:pt x="459740" y="2331720"/>
                    </a:moveTo>
                    <a:cubicBezTo>
                      <a:pt x="393700" y="2313940"/>
                      <a:pt x="327660" y="2296160"/>
                      <a:pt x="307340" y="2270760"/>
                    </a:cubicBezTo>
                    <a:cubicBezTo>
                      <a:pt x="287020" y="2245360"/>
                      <a:pt x="281940" y="2222500"/>
                      <a:pt x="337820" y="2179320"/>
                    </a:cubicBezTo>
                    <a:cubicBezTo>
                      <a:pt x="393700" y="2136140"/>
                      <a:pt x="568960" y="2054860"/>
                      <a:pt x="642620" y="2011680"/>
                    </a:cubicBezTo>
                    <a:cubicBezTo>
                      <a:pt x="716280" y="1968500"/>
                      <a:pt x="784860" y="1955800"/>
                      <a:pt x="779780" y="1920240"/>
                    </a:cubicBezTo>
                    <a:cubicBezTo>
                      <a:pt x="774700" y="1884680"/>
                      <a:pt x="670560" y="1838960"/>
                      <a:pt x="612140" y="1798320"/>
                    </a:cubicBezTo>
                    <a:cubicBezTo>
                      <a:pt x="553720" y="1757680"/>
                      <a:pt x="482600" y="1709420"/>
                      <a:pt x="429260" y="1676400"/>
                    </a:cubicBezTo>
                    <a:cubicBezTo>
                      <a:pt x="375920" y="1643380"/>
                      <a:pt x="337820" y="1645920"/>
                      <a:pt x="292100" y="1600200"/>
                    </a:cubicBezTo>
                    <a:cubicBezTo>
                      <a:pt x="246380" y="1554480"/>
                      <a:pt x="162560" y="1455420"/>
                      <a:pt x="154940" y="1402080"/>
                    </a:cubicBezTo>
                    <a:cubicBezTo>
                      <a:pt x="147320" y="1348740"/>
                      <a:pt x="198120" y="1325880"/>
                      <a:pt x="246380" y="1280160"/>
                    </a:cubicBezTo>
                    <a:cubicBezTo>
                      <a:pt x="294640" y="1234440"/>
                      <a:pt x="434340" y="1163320"/>
                      <a:pt x="444500" y="1127760"/>
                    </a:cubicBezTo>
                    <a:cubicBezTo>
                      <a:pt x="454660" y="1092200"/>
                      <a:pt x="365760" y="1094740"/>
                      <a:pt x="307340" y="1066800"/>
                    </a:cubicBezTo>
                    <a:cubicBezTo>
                      <a:pt x="248920" y="1038860"/>
                      <a:pt x="142240" y="990600"/>
                      <a:pt x="93980" y="960120"/>
                    </a:cubicBezTo>
                    <a:cubicBezTo>
                      <a:pt x="45720" y="929640"/>
                      <a:pt x="0" y="904240"/>
                      <a:pt x="17780" y="883920"/>
                    </a:cubicBezTo>
                    <a:cubicBezTo>
                      <a:pt x="35560" y="863600"/>
                      <a:pt x="144780" y="861060"/>
                      <a:pt x="200660" y="838200"/>
                    </a:cubicBezTo>
                    <a:cubicBezTo>
                      <a:pt x="256540" y="815340"/>
                      <a:pt x="327660" y="769620"/>
                      <a:pt x="353060" y="746760"/>
                    </a:cubicBezTo>
                    <a:cubicBezTo>
                      <a:pt x="378460" y="723900"/>
                      <a:pt x="378460" y="723900"/>
                      <a:pt x="353060" y="701040"/>
                    </a:cubicBezTo>
                    <a:cubicBezTo>
                      <a:pt x="327660" y="678180"/>
                      <a:pt x="215900" y="652780"/>
                      <a:pt x="200660" y="609600"/>
                    </a:cubicBezTo>
                    <a:cubicBezTo>
                      <a:pt x="185420" y="566420"/>
                      <a:pt x="220980" y="477520"/>
                      <a:pt x="261620" y="441960"/>
                    </a:cubicBezTo>
                    <a:cubicBezTo>
                      <a:pt x="302260" y="406400"/>
                      <a:pt x="375920" y="431800"/>
                      <a:pt x="444500" y="396240"/>
                    </a:cubicBezTo>
                    <a:cubicBezTo>
                      <a:pt x="513080" y="360680"/>
                      <a:pt x="612140" y="256540"/>
                      <a:pt x="673100" y="228600"/>
                    </a:cubicBezTo>
                    <a:cubicBezTo>
                      <a:pt x="734060" y="200660"/>
                      <a:pt x="754380" y="246380"/>
                      <a:pt x="810260" y="228600"/>
                    </a:cubicBezTo>
                    <a:cubicBezTo>
                      <a:pt x="866140" y="210820"/>
                      <a:pt x="944880" y="124460"/>
                      <a:pt x="1008380" y="121920"/>
                    </a:cubicBezTo>
                    <a:cubicBezTo>
                      <a:pt x="1071880" y="119380"/>
                      <a:pt x="1150620" y="185420"/>
                      <a:pt x="1191260" y="213360"/>
                    </a:cubicBezTo>
                    <a:cubicBezTo>
                      <a:pt x="1231900" y="241300"/>
                      <a:pt x="1211580" y="274320"/>
                      <a:pt x="1252220" y="289560"/>
                    </a:cubicBezTo>
                    <a:cubicBezTo>
                      <a:pt x="1292860" y="304800"/>
                      <a:pt x="1333500" y="299720"/>
                      <a:pt x="1435100" y="304800"/>
                    </a:cubicBezTo>
                    <a:cubicBezTo>
                      <a:pt x="1536700" y="309880"/>
                      <a:pt x="1734820" y="302260"/>
                      <a:pt x="1861820" y="320040"/>
                    </a:cubicBezTo>
                    <a:cubicBezTo>
                      <a:pt x="1988820" y="337820"/>
                      <a:pt x="2125980" y="388620"/>
                      <a:pt x="2197100" y="411480"/>
                    </a:cubicBezTo>
                    <a:cubicBezTo>
                      <a:pt x="2268220" y="434340"/>
                      <a:pt x="2242820" y="462280"/>
                      <a:pt x="2288540" y="457200"/>
                    </a:cubicBezTo>
                    <a:cubicBezTo>
                      <a:pt x="2334260" y="452120"/>
                      <a:pt x="2405380" y="391160"/>
                      <a:pt x="2471420" y="381000"/>
                    </a:cubicBezTo>
                    <a:cubicBezTo>
                      <a:pt x="2537460" y="370840"/>
                      <a:pt x="2626360" y="408940"/>
                      <a:pt x="2684780" y="396240"/>
                    </a:cubicBezTo>
                    <a:cubicBezTo>
                      <a:pt x="2743200" y="383540"/>
                      <a:pt x="2783840" y="312420"/>
                      <a:pt x="2821940" y="304800"/>
                    </a:cubicBezTo>
                    <a:cubicBezTo>
                      <a:pt x="2860040" y="297180"/>
                      <a:pt x="2875280" y="350520"/>
                      <a:pt x="2913380" y="350520"/>
                    </a:cubicBezTo>
                    <a:cubicBezTo>
                      <a:pt x="2951480" y="350520"/>
                      <a:pt x="2989580" y="302260"/>
                      <a:pt x="3050540" y="304800"/>
                    </a:cubicBezTo>
                    <a:cubicBezTo>
                      <a:pt x="3111500" y="307340"/>
                      <a:pt x="3192780" y="347980"/>
                      <a:pt x="3279140" y="365760"/>
                    </a:cubicBezTo>
                    <a:cubicBezTo>
                      <a:pt x="3365500" y="383540"/>
                      <a:pt x="3484880" y="391160"/>
                      <a:pt x="3568700" y="411480"/>
                    </a:cubicBezTo>
                    <a:cubicBezTo>
                      <a:pt x="3652520" y="431800"/>
                      <a:pt x="3733800" y="482600"/>
                      <a:pt x="3782060" y="487680"/>
                    </a:cubicBezTo>
                    <a:cubicBezTo>
                      <a:pt x="3830320" y="492760"/>
                      <a:pt x="3853180" y="480060"/>
                      <a:pt x="3858260" y="441960"/>
                    </a:cubicBezTo>
                    <a:cubicBezTo>
                      <a:pt x="3863340" y="403860"/>
                      <a:pt x="3863340" y="307340"/>
                      <a:pt x="3812540" y="259080"/>
                    </a:cubicBezTo>
                    <a:cubicBezTo>
                      <a:pt x="3761740" y="210820"/>
                      <a:pt x="3609340" y="149860"/>
                      <a:pt x="3553460" y="152400"/>
                    </a:cubicBezTo>
                    <a:cubicBezTo>
                      <a:pt x="3497580" y="154940"/>
                      <a:pt x="3512820" y="261620"/>
                      <a:pt x="3477260" y="274320"/>
                    </a:cubicBezTo>
                    <a:cubicBezTo>
                      <a:pt x="3441700" y="287020"/>
                      <a:pt x="3383280" y="248920"/>
                      <a:pt x="3340100" y="228600"/>
                    </a:cubicBezTo>
                    <a:cubicBezTo>
                      <a:pt x="3296920" y="208280"/>
                      <a:pt x="3241040" y="190500"/>
                      <a:pt x="3218180" y="152400"/>
                    </a:cubicBezTo>
                    <a:cubicBezTo>
                      <a:pt x="3195320" y="114300"/>
                      <a:pt x="3202940" y="0"/>
                      <a:pt x="3202940" y="0"/>
                    </a:cubicBezTo>
                    <a:lnTo>
                      <a:pt x="3202940" y="0"/>
                    </a:ln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4"/>
              <p:cNvSpPr/>
              <p:nvPr/>
            </p:nvSpPr>
            <p:spPr>
              <a:xfrm>
                <a:off x="5730240" y="838200"/>
                <a:ext cx="3032760" cy="2849880"/>
              </a:xfrm>
              <a:custGeom>
                <a:avLst/>
                <a:gdLst>
                  <a:gd name="connsiteX0" fmla="*/ 1402080 w 3032760"/>
                  <a:gd name="connsiteY0" fmla="*/ 0 h 2849880"/>
                  <a:gd name="connsiteX1" fmla="*/ 1630680 w 3032760"/>
                  <a:gd name="connsiteY1" fmla="*/ 182880 h 2849880"/>
                  <a:gd name="connsiteX2" fmla="*/ 1874520 w 3032760"/>
                  <a:gd name="connsiteY2" fmla="*/ 304800 h 2849880"/>
                  <a:gd name="connsiteX3" fmla="*/ 1950720 w 3032760"/>
                  <a:gd name="connsiteY3" fmla="*/ 426720 h 2849880"/>
                  <a:gd name="connsiteX4" fmla="*/ 1965960 w 3032760"/>
                  <a:gd name="connsiteY4" fmla="*/ 594360 h 2849880"/>
                  <a:gd name="connsiteX5" fmla="*/ 2225040 w 3032760"/>
                  <a:gd name="connsiteY5" fmla="*/ 655320 h 2849880"/>
                  <a:gd name="connsiteX6" fmla="*/ 2346960 w 3032760"/>
                  <a:gd name="connsiteY6" fmla="*/ 777240 h 2849880"/>
                  <a:gd name="connsiteX7" fmla="*/ 2255520 w 3032760"/>
                  <a:gd name="connsiteY7" fmla="*/ 1036320 h 2849880"/>
                  <a:gd name="connsiteX8" fmla="*/ 2026920 w 3032760"/>
                  <a:gd name="connsiteY8" fmla="*/ 868680 h 2849880"/>
                  <a:gd name="connsiteX9" fmla="*/ 1996440 w 3032760"/>
                  <a:gd name="connsiteY9" fmla="*/ 944880 h 2849880"/>
                  <a:gd name="connsiteX10" fmla="*/ 2209800 w 3032760"/>
                  <a:gd name="connsiteY10" fmla="*/ 1143000 h 2849880"/>
                  <a:gd name="connsiteX11" fmla="*/ 2225040 w 3032760"/>
                  <a:gd name="connsiteY11" fmla="*/ 1219200 h 2849880"/>
                  <a:gd name="connsiteX12" fmla="*/ 2042160 w 3032760"/>
                  <a:gd name="connsiteY12" fmla="*/ 1478280 h 2849880"/>
                  <a:gd name="connsiteX13" fmla="*/ 1889760 w 3032760"/>
                  <a:gd name="connsiteY13" fmla="*/ 1402080 h 2849880"/>
                  <a:gd name="connsiteX14" fmla="*/ 1630680 w 3032760"/>
                  <a:gd name="connsiteY14" fmla="*/ 1280160 h 2849880"/>
                  <a:gd name="connsiteX15" fmla="*/ 1386840 w 3032760"/>
                  <a:gd name="connsiteY15" fmla="*/ 1112520 h 2849880"/>
                  <a:gd name="connsiteX16" fmla="*/ 1249680 w 3032760"/>
                  <a:gd name="connsiteY16" fmla="*/ 1097280 h 2849880"/>
                  <a:gd name="connsiteX17" fmla="*/ 1051560 w 3032760"/>
                  <a:gd name="connsiteY17" fmla="*/ 975360 h 2849880"/>
                  <a:gd name="connsiteX18" fmla="*/ 1127760 w 3032760"/>
                  <a:gd name="connsiteY18" fmla="*/ 883920 h 2849880"/>
                  <a:gd name="connsiteX19" fmla="*/ 1356360 w 3032760"/>
                  <a:gd name="connsiteY19" fmla="*/ 853440 h 2849880"/>
                  <a:gd name="connsiteX20" fmla="*/ 1341120 w 3032760"/>
                  <a:gd name="connsiteY20" fmla="*/ 579120 h 2849880"/>
                  <a:gd name="connsiteX21" fmla="*/ 1158240 w 3032760"/>
                  <a:gd name="connsiteY21" fmla="*/ 457200 h 2849880"/>
                  <a:gd name="connsiteX22" fmla="*/ 990600 w 3032760"/>
                  <a:gd name="connsiteY22" fmla="*/ 411480 h 2849880"/>
                  <a:gd name="connsiteX23" fmla="*/ 990600 w 3032760"/>
                  <a:gd name="connsiteY23" fmla="*/ 518160 h 2849880"/>
                  <a:gd name="connsiteX24" fmla="*/ 960120 w 3032760"/>
                  <a:gd name="connsiteY24" fmla="*/ 624840 h 2849880"/>
                  <a:gd name="connsiteX25" fmla="*/ 868680 w 3032760"/>
                  <a:gd name="connsiteY25" fmla="*/ 594360 h 2849880"/>
                  <a:gd name="connsiteX26" fmla="*/ 929640 w 3032760"/>
                  <a:gd name="connsiteY26" fmla="*/ 701040 h 2849880"/>
                  <a:gd name="connsiteX27" fmla="*/ 838200 w 3032760"/>
                  <a:gd name="connsiteY27" fmla="*/ 853440 h 2849880"/>
                  <a:gd name="connsiteX28" fmla="*/ 746760 w 3032760"/>
                  <a:gd name="connsiteY28" fmla="*/ 899160 h 2849880"/>
                  <a:gd name="connsiteX29" fmla="*/ 762000 w 3032760"/>
                  <a:gd name="connsiteY29" fmla="*/ 990600 h 2849880"/>
                  <a:gd name="connsiteX30" fmla="*/ 899160 w 3032760"/>
                  <a:gd name="connsiteY30" fmla="*/ 975360 h 2849880"/>
                  <a:gd name="connsiteX31" fmla="*/ 990600 w 3032760"/>
                  <a:gd name="connsiteY31" fmla="*/ 1203960 h 2849880"/>
                  <a:gd name="connsiteX32" fmla="*/ 990600 w 3032760"/>
                  <a:gd name="connsiteY32" fmla="*/ 1264920 h 2849880"/>
                  <a:gd name="connsiteX33" fmla="*/ 853440 w 3032760"/>
                  <a:gd name="connsiteY33" fmla="*/ 1280160 h 2849880"/>
                  <a:gd name="connsiteX34" fmla="*/ 716280 w 3032760"/>
                  <a:gd name="connsiteY34" fmla="*/ 1249680 h 2849880"/>
                  <a:gd name="connsiteX35" fmla="*/ 670560 w 3032760"/>
                  <a:gd name="connsiteY35" fmla="*/ 1325880 h 2849880"/>
                  <a:gd name="connsiteX36" fmla="*/ 502920 w 3032760"/>
                  <a:gd name="connsiteY36" fmla="*/ 1219200 h 2849880"/>
                  <a:gd name="connsiteX37" fmla="*/ 502920 w 3032760"/>
                  <a:gd name="connsiteY37" fmla="*/ 1143000 h 2849880"/>
                  <a:gd name="connsiteX38" fmla="*/ 518160 w 3032760"/>
                  <a:gd name="connsiteY38" fmla="*/ 990600 h 2849880"/>
                  <a:gd name="connsiteX39" fmla="*/ 381000 w 3032760"/>
                  <a:gd name="connsiteY39" fmla="*/ 1158240 h 2849880"/>
                  <a:gd name="connsiteX40" fmla="*/ 274320 w 3032760"/>
                  <a:gd name="connsiteY40" fmla="*/ 1310640 h 2849880"/>
                  <a:gd name="connsiteX41" fmla="*/ 152400 w 3032760"/>
                  <a:gd name="connsiteY41" fmla="*/ 1341120 h 2849880"/>
                  <a:gd name="connsiteX42" fmla="*/ 91440 w 3032760"/>
                  <a:gd name="connsiteY42" fmla="*/ 1371600 h 2849880"/>
                  <a:gd name="connsiteX43" fmla="*/ 106680 w 3032760"/>
                  <a:gd name="connsiteY43" fmla="*/ 1524000 h 2849880"/>
                  <a:gd name="connsiteX44" fmla="*/ 15240 w 3032760"/>
                  <a:gd name="connsiteY44" fmla="*/ 1615440 h 2849880"/>
                  <a:gd name="connsiteX45" fmla="*/ 15240 w 3032760"/>
                  <a:gd name="connsiteY45" fmla="*/ 1661160 h 2849880"/>
                  <a:gd name="connsiteX46" fmla="*/ 60960 w 3032760"/>
                  <a:gd name="connsiteY46" fmla="*/ 1691640 h 2849880"/>
                  <a:gd name="connsiteX47" fmla="*/ 137160 w 3032760"/>
                  <a:gd name="connsiteY47" fmla="*/ 1859280 h 2849880"/>
                  <a:gd name="connsiteX48" fmla="*/ 243840 w 3032760"/>
                  <a:gd name="connsiteY48" fmla="*/ 1844040 h 2849880"/>
                  <a:gd name="connsiteX49" fmla="*/ 411480 w 3032760"/>
                  <a:gd name="connsiteY49" fmla="*/ 1950720 h 2849880"/>
                  <a:gd name="connsiteX50" fmla="*/ 472440 w 3032760"/>
                  <a:gd name="connsiteY50" fmla="*/ 1981200 h 2849880"/>
                  <a:gd name="connsiteX51" fmla="*/ 518160 w 3032760"/>
                  <a:gd name="connsiteY51" fmla="*/ 2103120 h 2849880"/>
                  <a:gd name="connsiteX52" fmla="*/ 655320 w 3032760"/>
                  <a:gd name="connsiteY52" fmla="*/ 2072640 h 2849880"/>
                  <a:gd name="connsiteX53" fmla="*/ 609600 w 3032760"/>
                  <a:gd name="connsiteY53" fmla="*/ 2148840 h 2849880"/>
                  <a:gd name="connsiteX54" fmla="*/ 716280 w 3032760"/>
                  <a:gd name="connsiteY54" fmla="*/ 2209800 h 2849880"/>
                  <a:gd name="connsiteX55" fmla="*/ 807720 w 3032760"/>
                  <a:gd name="connsiteY55" fmla="*/ 2148840 h 2849880"/>
                  <a:gd name="connsiteX56" fmla="*/ 868680 w 3032760"/>
                  <a:gd name="connsiteY56" fmla="*/ 2240280 h 2849880"/>
                  <a:gd name="connsiteX57" fmla="*/ 868680 w 3032760"/>
                  <a:gd name="connsiteY57" fmla="*/ 2468880 h 2849880"/>
                  <a:gd name="connsiteX58" fmla="*/ 944880 w 3032760"/>
                  <a:gd name="connsiteY58" fmla="*/ 2514600 h 2849880"/>
                  <a:gd name="connsiteX59" fmla="*/ 1036320 w 3032760"/>
                  <a:gd name="connsiteY59" fmla="*/ 2514600 h 2849880"/>
                  <a:gd name="connsiteX60" fmla="*/ 1082040 w 3032760"/>
                  <a:gd name="connsiteY60" fmla="*/ 2423160 h 2849880"/>
                  <a:gd name="connsiteX61" fmla="*/ 990600 w 3032760"/>
                  <a:gd name="connsiteY61" fmla="*/ 2240280 h 2849880"/>
                  <a:gd name="connsiteX62" fmla="*/ 1036320 w 3032760"/>
                  <a:gd name="connsiteY62" fmla="*/ 2148840 h 2849880"/>
                  <a:gd name="connsiteX63" fmla="*/ 1127760 w 3032760"/>
                  <a:gd name="connsiteY63" fmla="*/ 2133600 h 2849880"/>
                  <a:gd name="connsiteX64" fmla="*/ 1173480 w 3032760"/>
                  <a:gd name="connsiteY64" fmla="*/ 2026920 h 2849880"/>
                  <a:gd name="connsiteX65" fmla="*/ 1173480 w 3032760"/>
                  <a:gd name="connsiteY65" fmla="*/ 1920240 h 2849880"/>
                  <a:gd name="connsiteX66" fmla="*/ 1021080 w 3032760"/>
                  <a:gd name="connsiteY66" fmla="*/ 1783080 h 2849880"/>
                  <a:gd name="connsiteX67" fmla="*/ 1066800 w 3032760"/>
                  <a:gd name="connsiteY67" fmla="*/ 1691640 h 2849880"/>
                  <a:gd name="connsiteX68" fmla="*/ 1112520 w 3032760"/>
                  <a:gd name="connsiteY68" fmla="*/ 1478280 h 2849880"/>
                  <a:gd name="connsiteX69" fmla="*/ 1127760 w 3032760"/>
                  <a:gd name="connsiteY69" fmla="*/ 1386840 h 2849880"/>
                  <a:gd name="connsiteX70" fmla="*/ 1188720 w 3032760"/>
                  <a:gd name="connsiteY70" fmla="*/ 1280160 h 2849880"/>
                  <a:gd name="connsiteX71" fmla="*/ 1386840 w 3032760"/>
                  <a:gd name="connsiteY71" fmla="*/ 1341120 h 2849880"/>
                  <a:gd name="connsiteX72" fmla="*/ 1432560 w 3032760"/>
                  <a:gd name="connsiteY72" fmla="*/ 1280160 h 2849880"/>
                  <a:gd name="connsiteX73" fmla="*/ 1554480 w 3032760"/>
                  <a:gd name="connsiteY73" fmla="*/ 1417320 h 2849880"/>
                  <a:gd name="connsiteX74" fmla="*/ 1661160 w 3032760"/>
                  <a:gd name="connsiteY74" fmla="*/ 1508760 h 2849880"/>
                  <a:gd name="connsiteX75" fmla="*/ 1783080 w 3032760"/>
                  <a:gd name="connsiteY75" fmla="*/ 1508760 h 2849880"/>
                  <a:gd name="connsiteX76" fmla="*/ 1844040 w 3032760"/>
                  <a:gd name="connsiteY76" fmla="*/ 1630680 h 2849880"/>
                  <a:gd name="connsiteX77" fmla="*/ 1813560 w 3032760"/>
                  <a:gd name="connsiteY77" fmla="*/ 1722120 h 2849880"/>
                  <a:gd name="connsiteX78" fmla="*/ 1965960 w 3032760"/>
                  <a:gd name="connsiteY78" fmla="*/ 1691640 h 2849880"/>
                  <a:gd name="connsiteX79" fmla="*/ 2057400 w 3032760"/>
                  <a:gd name="connsiteY79" fmla="*/ 1615440 h 2849880"/>
                  <a:gd name="connsiteX80" fmla="*/ 2225040 w 3032760"/>
                  <a:gd name="connsiteY80" fmla="*/ 1554480 h 2849880"/>
                  <a:gd name="connsiteX81" fmla="*/ 2286000 w 3032760"/>
                  <a:gd name="connsiteY81" fmla="*/ 1722120 h 2849880"/>
                  <a:gd name="connsiteX82" fmla="*/ 2316480 w 3032760"/>
                  <a:gd name="connsiteY82" fmla="*/ 1844040 h 2849880"/>
                  <a:gd name="connsiteX83" fmla="*/ 2316480 w 3032760"/>
                  <a:gd name="connsiteY83" fmla="*/ 1996440 h 2849880"/>
                  <a:gd name="connsiteX84" fmla="*/ 2438400 w 3032760"/>
                  <a:gd name="connsiteY84" fmla="*/ 2072640 h 2849880"/>
                  <a:gd name="connsiteX85" fmla="*/ 2651760 w 3032760"/>
                  <a:gd name="connsiteY85" fmla="*/ 2103120 h 2849880"/>
                  <a:gd name="connsiteX86" fmla="*/ 2727960 w 3032760"/>
                  <a:gd name="connsiteY86" fmla="*/ 2194560 h 2849880"/>
                  <a:gd name="connsiteX87" fmla="*/ 2758440 w 3032760"/>
                  <a:gd name="connsiteY87" fmla="*/ 2286000 h 2849880"/>
                  <a:gd name="connsiteX88" fmla="*/ 2819400 w 3032760"/>
                  <a:gd name="connsiteY88" fmla="*/ 2377440 h 2849880"/>
                  <a:gd name="connsiteX89" fmla="*/ 2819400 w 3032760"/>
                  <a:gd name="connsiteY89" fmla="*/ 2529840 h 2849880"/>
                  <a:gd name="connsiteX90" fmla="*/ 2819400 w 3032760"/>
                  <a:gd name="connsiteY90" fmla="*/ 2682240 h 2849880"/>
                  <a:gd name="connsiteX91" fmla="*/ 2819400 w 3032760"/>
                  <a:gd name="connsiteY91" fmla="*/ 2788920 h 2849880"/>
                  <a:gd name="connsiteX92" fmla="*/ 2926080 w 3032760"/>
                  <a:gd name="connsiteY92" fmla="*/ 2697480 h 2849880"/>
                  <a:gd name="connsiteX93" fmla="*/ 3032760 w 3032760"/>
                  <a:gd name="connsiteY93" fmla="*/ 2849880 h 28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032760" h="2849880">
                    <a:moveTo>
                      <a:pt x="1402080" y="0"/>
                    </a:moveTo>
                    <a:cubicBezTo>
                      <a:pt x="1477010" y="66040"/>
                      <a:pt x="1551940" y="132080"/>
                      <a:pt x="1630680" y="182880"/>
                    </a:cubicBezTo>
                    <a:cubicBezTo>
                      <a:pt x="1709420" y="233680"/>
                      <a:pt x="1821180" y="264160"/>
                      <a:pt x="1874520" y="304800"/>
                    </a:cubicBezTo>
                    <a:cubicBezTo>
                      <a:pt x="1927860" y="345440"/>
                      <a:pt x="1935480" y="378460"/>
                      <a:pt x="1950720" y="426720"/>
                    </a:cubicBezTo>
                    <a:cubicBezTo>
                      <a:pt x="1965960" y="474980"/>
                      <a:pt x="1920240" y="556260"/>
                      <a:pt x="1965960" y="594360"/>
                    </a:cubicBezTo>
                    <a:cubicBezTo>
                      <a:pt x="2011680" y="632460"/>
                      <a:pt x="2161540" y="624840"/>
                      <a:pt x="2225040" y="655320"/>
                    </a:cubicBezTo>
                    <a:cubicBezTo>
                      <a:pt x="2288540" y="685800"/>
                      <a:pt x="2341880" y="713740"/>
                      <a:pt x="2346960" y="777240"/>
                    </a:cubicBezTo>
                    <a:cubicBezTo>
                      <a:pt x="2352040" y="840740"/>
                      <a:pt x="2308860" y="1021080"/>
                      <a:pt x="2255520" y="1036320"/>
                    </a:cubicBezTo>
                    <a:cubicBezTo>
                      <a:pt x="2202180" y="1051560"/>
                      <a:pt x="2070100" y="883920"/>
                      <a:pt x="2026920" y="868680"/>
                    </a:cubicBezTo>
                    <a:cubicBezTo>
                      <a:pt x="1983740" y="853440"/>
                      <a:pt x="1965960" y="899160"/>
                      <a:pt x="1996440" y="944880"/>
                    </a:cubicBezTo>
                    <a:cubicBezTo>
                      <a:pt x="2026920" y="990600"/>
                      <a:pt x="2171700" y="1097280"/>
                      <a:pt x="2209800" y="1143000"/>
                    </a:cubicBezTo>
                    <a:cubicBezTo>
                      <a:pt x="2247900" y="1188720"/>
                      <a:pt x="2252980" y="1163320"/>
                      <a:pt x="2225040" y="1219200"/>
                    </a:cubicBezTo>
                    <a:cubicBezTo>
                      <a:pt x="2197100" y="1275080"/>
                      <a:pt x="2098040" y="1447800"/>
                      <a:pt x="2042160" y="1478280"/>
                    </a:cubicBezTo>
                    <a:cubicBezTo>
                      <a:pt x="1986280" y="1508760"/>
                      <a:pt x="1958340" y="1435100"/>
                      <a:pt x="1889760" y="1402080"/>
                    </a:cubicBezTo>
                    <a:cubicBezTo>
                      <a:pt x="1821180" y="1369060"/>
                      <a:pt x="1714500" y="1328420"/>
                      <a:pt x="1630680" y="1280160"/>
                    </a:cubicBezTo>
                    <a:cubicBezTo>
                      <a:pt x="1546860" y="1231900"/>
                      <a:pt x="1450340" y="1143000"/>
                      <a:pt x="1386840" y="1112520"/>
                    </a:cubicBezTo>
                    <a:cubicBezTo>
                      <a:pt x="1323340" y="1082040"/>
                      <a:pt x="1305560" y="1120140"/>
                      <a:pt x="1249680" y="1097280"/>
                    </a:cubicBezTo>
                    <a:cubicBezTo>
                      <a:pt x="1193800" y="1074420"/>
                      <a:pt x="1071880" y="1010920"/>
                      <a:pt x="1051560" y="975360"/>
                    </a:cubicBezTo>
                    <a:cubicBezTo>
                      <a:pt x="1031240" y="939800"/>
                      <a:pt x="1076960" y="904240"/>
                      <a:pt x="1127760" y="883920"/>
                    </a:cubicBezTo>
                    <a:cubicBezTo>
                      <a:pt x="1178560" y="863600"/>
                      <a:pt x="1320800" y="904240"/>
                      <a:pt x="1356360" y="853440"/>
                    </a:cubicBezTo>
                    <a:cubicBezTo>
                      <a:pt x="1391920" y="802640"/>
                      <a:pt x="1374140" y="645160"/>
                      <a:pt x="1341120" y="579120"/>
                    </a:cubicBezTo>
                    <a:cubicBezTo>
                      <a:pt x="1308100" y="513080"/>
                      <a:pt x="1216660" y="485140"/>
                      <a:pt x="1158240" y="457200"/>
                    </a:cubicBezTo>
                    <a:cubicBezTo>
                      <a:pt x="1099820" y="429260"/>
                      <a:pt x="1018540" y="401320"/>
                      <a:pt x="990600" y="411480"/>
                    </a:cubicBezTo>
                    <a:cubicBezTo>
                      <a:pt x="962660" y="421640"/>
                      <a:pt x="995680" y="482600"/>
                      <a:pt x="990600" y="518160"/>
                    </a:cubicBezTo>
                    <a:cubicBezTo>
                      <a:pt x="985520" y="553720"/>
                      <a:pt x="980440" y="612140"/>
                      <a:pt x="960120" y="624840"/>
                    </a:cubicBezTo>
                    <a:cubicBezTo>
                      <a:pt x="939800" y="637540"/>
                      <a:pt x="873760" y="581660"/>
                      <a:pt x="868680" y="594360"/>
                    </a:cubicBezTo>
                    <a:cubicBezTo>
                      <a:pt x="863600" y="607060"/>
                      <a:pt x="934720" y="657860"/>
                      <a:pt x="929640" y="701040"/>
                    </a:cubicBezTo>
                    <a:cubicBezTo>
                      <a:pt x="924560" y="744220"/>
                      <a:pt x="868680" y="820420"/>
                      <a:pt x="838200" y="853440"/>
                    </a:cubicBezTo>
                    <a:cubicBezTo>
                      <a:pt x="807720" y="886460"/>
                      <a:pt x="759460" y="876300"/>
                      <a:pt x="746760" y="899160"/>
                    </a:cubicBezTo>
                    <a:cubicBezTo>
                      <a:pt x="734060" y="922020"/>
                      <a:pt x="736600" y="977900"/>
                      <a:pt x="762000" y="990600"/>
                    </a:cubicBezTo>
                    <a:cubicBezTo>
                      <a:pt x="787400" y="1003300"/>
                      <a:pt x="861060" y="939800"/>
                      <a:pt x="899160" y="975360"/>
                    </a:cubicBezTo>
                    <a:cubicBezTo>
                      <a:pt x="937260" y="1010920"/>
                      <a:pt x="975360" y="1155700"/>
                      <a:pt x="990600" y="1203960"/>
                    </a:cubicBezTo>
                    <a:cubicBezTo>
                      <a:pt x="1005840" y="1252220"/>
                      <a:pt x="1013460" y="1252220"/>
                      <a:pt x="990600" y="1264920"/>
                    </a:cubicBezTo>
                    <a:cubicBezTo>
                      <a:pt x="967740" y="1277620"/>
                      <a:pt x="899160" y="1282700"/>
                      <a:pt x="853440" y="1280160"/>
                    </a:cubicBezTo>
                    <a:cubicBezTo>
                      <a:pt x="807720" y="1277620"/>
                      <a:pt x="746760" y="1242060"/>
                      <a:pt x="716280" y="1249680"/>
                    </a:cubicBezTo>
                    <a:cubicBezTo>
                      <a:pt x="685800" y="1257300"/>
                      <a:pt x="706120" y="1330960"/>
                      <a:pt x="670560" y="1325880"/>
                    </a:cubicBezTo>
                    <a:cubicBezTo>
                      <a:pt x="635000" y="1320800"/>
                      <a:pt x="530860" y="1249680"/>
                      <a:pt x="502920" y="1219200"/>
                    </a:cubicBezTo>
                    <a:cubicBezTo>
                      <a:pt x="474980" y="1188720"/>
                      <a:pt x="500380" y="1181100"/>
                      <a:pt x="502920" y="1143000"/>
                    </a:cubicBezTo>
                    <a:cubicBezTo>
                      <a:pt x="505460" y="1104900"/>
                      <a:pt x="538480" y="988060"/>
                      <a:pt x="518160" y="990600"/>
                    </a:cubicBezTo>
                    <a:cubicBezTo>
                      <a:pt x="497840" y="993140"/>
                      <a:pt x="421640" y="1104900"/>
                      <a:pt x="381000" y="1158240"/>
                    </a:cubicBezTo>
                    <a:cubicBezTo>
                      <a:pt x="340360" y="1211580"/>
                      <a:pt x="312420" y="1280160"/>
                      <a:pt x="274320" y="1310640"/>
                    </a:cubicBezTo>
                    <a:cubicBezTo>
                      <a:pt x="236220" y="1341120"/>
                      <a:pt x="182880" y="1330960"/>
                      <a:pt x="152400" y="1341120"/>
                    </a:cubicBezTo>
                    <a:cubicBezTo>
                      <a:pt x="121920" y="1351280"/>
                      <a:pt x="99060" y="1341120"/>
                      <a:pt x="91440" y="1371600"/>
                    </a:cubicBezTo>
                    <a:cubicBezTo>
                      <a:pt x="83820" y="1402080"/>
                      <a:pt x="119380" y="1483360"/>
                      <a:pt x="106680" y="1524000"/>
                    </a:cubicBezTo>
                    <a:cubicBezTo>
                      <a:pt x="93980" y="1564640"/>
                      <a:pt x="30480" y="1592580"/>
                      <a:pt x="15240" y="1615440"/>
                    </a:cubicBezTo>
                    <a:cubicBezTo>
                      <a:pt x="0" y="1638300"/>
                      <a:pt x="7620" y="1648460"/>
                      <a:pt x="15240" y="1661160"/>
                    </a:cubicBezTo>
                    <a:cubicBezTo>
                      <a:pt x="22860" y="1673860"/>
                      <a:pt x="40640" y="1658620"/>
                      <a:pt x="60960" y="1691640"/>
                    </a:cubicBezTo>
                    <a:cubicBezTo>
                      <a:pt x="81280" y="1724660"/>
                      <a:pt x="106680" y="1833880"/>
                      <a:pt x="137160" y="1859280"/>
                    </a:cubicBezTo>
                    <a:cubicBezTo>
                      <a:pt x="167640" y="1884680"/>
                      <a:pt x="198120" y="1828800"/>
                      <a:pt x="243840" y="1844040"/>
                    </a:cubicBezTo>
                    <a:cubicBezTo>
                      <a:pt x="289560" y="1859280"/>
                      <a:pt x="373380" y="1927860"/>
                      <a:pt x="411480" y="1950720"/>
                    </a:cubicBezTo>
                    <a:cubicBezTo>
                      <a:pt x="449580" y="1973580"/>
                      <a:pt x="454660" y="1955800"/>
                      <a:pt x="472440" y="1981200"/>
                    </a:cubicBezTo>
                    <a:cubicBezTo>
                      <a:pt x="490220" y="2006600"/>
                      <a:pt x="487680" y="2087880"/>
                      <a:pt x="518160" y="2103120"/>
                    </a:cubicBezTo>
                    <a:cubicBezTo>
                      <a:pt x="548640" y="2118360"/>
                      <a:pt x="640080" y="2065020"/>
                      <a:pt x="655320" y="2072640"/>
                    </a:cubicBezTo>
                    <a:cubicBezTo>
                      <a:pt x="670560" y="2080260"/>
                      <a:pt x="599440" y="2125980"/>
                      <a:pt x="609600" y="2148840"/>
                    </a:cubicBezTo>
                    <a:cubicBezTo>
                      <a:pt x="619760" y="2171700"/>
                      <a:pt x="683260" y="2209800"/>
                      <a:pt x="716280" y="2209800"/>
                    </a:cubicBezTo>
                    <a:cubicBezTo>
                      <a:pt x="749300" y="2209800"/>
                      <a:pt x="782320" y="2143760"/>
                      <a:pt x="807720" y="2148840"/>
                    </a:cubicBezTo>
                    <a:cubicBezTo>
                      <a:pt x="833120" y="2153920"/>
                      <a:pt x="858520" y="2186940"/>
                      <a:pt x="868680" y="2240280"/>
                    </a:cubicBezTo>
                    <a:cubicBezTo>
                      <a:pt x="878840" y="2293620"/>
                      <a:pt x="855980" y="2423160"/>
                      <a:pt x="868680" y="2468880"/>
                    </a:cubicBezTo>
                    <a:cubicBezTo>
                      <a:pt x="881380" y="2514600"/>
                      <a:pt x="916940" y="2506980"/>
                      <a:pt x="944880" y="2514600"/>
                    </a:cubicBezTo>
                    <a:cubicBezTo>
                      <a:pt x="972820" y="2522220"/>
                      <a:pt x="1013460" y="2529840"/>
                      <a:pt x="1036320" y="2514600"/>
                    </a:cubicBezTo>
                    <a:cubicBezTo>
                      <a:pt x="1059180" y="2499360"/>
                      <a:pt x="1089660" y="2468880"/>
                      <a:pt x="1082040" y="2423160"/>
                    </a:cubicBezTo>
                    <a:cubicBezTo>
                      <a:pt x="1074420" y="2377440"/>
                      <a:pt x="998220" y="2286000"/>
                      <a:pt x="990600" y="2240280"/>
                    </a:cubicBezTo>
                    <a:cubicBezTo>
                      <a:pt x="982980" y="2194560"/>
                      <a:pt x="1013460" y="2166620"/>
                      <a:pt x="1036320" y="2148840"/>
                    </a:cubicBezTo>
                    <a:cubicBezTo>
                      <a:pt x="1059180" y="2131060"/>
                      <a:pt x="1104900" y="2153920"/>
                      <a:pt x="1127760" y="2133600"/>
                    </a:cubicBezTo>
                    <a:cubicBezTo>
                      <a:pt x="1150620" y="2113280"/>
                      <a:pt x="1165860" y="2062480"/>
                      <a:pt x="1173480" y="2026920"/>
                    </a:cubicBezTo>
                    <a:cubicBezTo>
                      <a:pt x="1181100" y="1991360"/>
                      <a:pt x="1198880" y="1960880"/>
                      <a:pt x="1173480" y="1920240"/>
                    </a:cubicBezTo>
                    <a:cubicBezTo>
                      <a:pt x="1148080" y="1879600"/>
                      <a:pt x="1038860" y="1821180"/>
                      <a:pt x="1021080" y="1783080"/>
                    </a:cubicBezTo>
                    <a:cubicBezTo>
                      <a:pt x="1003300" y="1744980"/>
                      <a:pt x="1051560" y="1742440"/>
                      <a:pt x="1066800" y="1691640"/>
                    </a:cubicBezTo>
                    <a:cubicBezTo>
                      <a:pt x="1082040" y="1640840"/>
                      <a:pt x="1102360" y="1529080"/>
                      <a:pt x="1112520" y="1478280"/>
                    </a:cubicBezTo>
                    <a:cubicBezTo>
                      <a:pt x="1122680" y="1427480"/>
                      <a:pt x="1115060" y="1419860"/>
                      <a:pt x="1127760" y="1386840"/>
                    </a:cubicBezTo>
                    <a:cubicBezTo>
                      <a:pt x="1140460" y="1353820"/>
                      <a:pt x="1145540" y="1287780"/>
                      <a:pt x="1188720" y="1280160"/>
                    </a:cubicBezTo>
                    <a:cubicBezTo>
                      <a:pt x="1231900" y="1272540"/>
                      <a:pt x="1346200" y="1341120"/>
                      <a:pt x="1386840" y="1341120"/>
                    </a:cubicBezTo>
                    <a:cubicBezTo>
                      <a:pt x="1427480" y="1341120"/>
                      <a:pt x="1404620" y="1267460"/>
                      <a:pt x="1432560" y="1280160"/>
                    </a:cubicBezTo>
                    <a:cubicBezTo>
                      <a:pt x="1460500" y="1292860"/>
                      <a:pt x="1516380" y="1379220"/>
                      <a:pt x="1554480" y="1417320"/>
                    </a:cubicBezTo>
                    <a:cubicBezTo>
                      <a:pt x="1592580" y="1455420"/>
                      <a:pt x="1623060" y="1493520"/>
                      <a:pt x="1661160" y="1508760"/>
                    </a:cubicBezTo>
                    <a:cubicBezTo>
                      <a:pt x="1699260" y="1524000"/>
                      <a:pt x="1752600" y="1488440"/>
                      <a:pt x="1783080" y="1508760"/>
                    </a:cubicBezTo>
                    <a:cubicBezTo>
                      <a:pt x="1813560" y="1529080"/>
                      <a:pt x="1838960" y="1595120"/>
                      <a:pt x="1844040" y="1630680"/>
                    </a:cubicBezTo>
                    <a:cubicBezTo>
                      <a:pt x="1849120" y="1666240"/>
                      <a:pt x="1793240" y="1711960"/>
                      <a:pt x="1813560" y="1722120"/>
                    </a:cubicBezTo>
                    <a:cubicBezTo>
                      <a:pt x="1833880" y="1732280"/>
                      <a:pt x="1925320" y="1709420"/>
                      <a:pt x="1965960" y="1691640"/>
                    </a:cubicBezTo>
                    <a:cubicBezTo>
                      <a:pt x="2006600" y="1673860"/>
                      <a:pt x="2014220" y="1638300"/>
                      <a:pt x="2057400" y="1615440"/>
                    </a:cubicBezTo>
                    <a:cubicBezTo>
                      <a:pt x="2100580" y="1592580"/>
                      <a:pt x="2186940" y="1536700"/>
                      <a:pt x="2225040" y="1554480"/>
                    </a:cubicBezTo>
                    <a:cubicBezTo>
                      <a:pt x="2263140" y="1572260"/>
                      <a:pt x="2270760" y="1673860"/>
                      <a:pt x="2286000" y="1722120"/>
                    </a:cubicBezTo>
                    <a:cubicBezTo>
                      <a:pt x="2301240" y="1770380"/>
                      <a:pt x="2311400" y="1798320"/>
                      <a:pt x="2316480" y="1844040"/>
                    </a:cubicBezTo>
                    <a:cubicBezTo>
                      <a:pt x="2321560" y="1889760"/>
                      <a:pt x="2296160" y="1958340"/>
                      <a:pt x="2316480" y="1996440"/>
                    </a:cubicBezTo>
                    <a:cubicBezTo>
                      <a:pt x="2336800" y="2034540"/>
                      <a:pt x="2382520" y="2054860"/>
                      <a:pt x="2438400" y="2072640"/>
                    </a:cubicBezTo>
                    <a:cubicBezTo>
                      <a:pt x="2494280" y="2090420"/>
                      <a:pt x="2603500" y="2082800"/>
                      <a:pt x="2651760" y="2103120"/>
                    </a:cubicBezTo>
                    <a:cubicBezTo>
                      <a:pt x="2700020" y="2123440"/>
                      <a:pt x="2710180" y="2164080"/>
                      <a:pt x="2727960" y="2194560"/>
                    </a:cubicBezTo>
                    <a:cubicBezTo>
                      <a:pt x="2745740" y="2225040"/>
                      <a:pt x="2743200" y="2255520"/>
                      <a:pt x="2758440" y="2286000"/>
                    </a:cubicBezTo>
                    <a:cubicBezTo>
                      <a:pt x="2773680" y="2316480"/>
                      <a:pt x="2809240" y="2336800"/>
                      <a:pt x="2819400" y="2377440"/>
                    </a:cubicBezTo>
                    <a:cubicBezTo>
                      <a:pt x="2829560" y="2418080"/>
                      <a:pt x="2819400" y="2529840"/>
                      <a:pt x="2819400" y="2529840"/>
                    </a:cubicBezTo>
                    <a:lnTo>
                      <a:pt x="2819400" y="2682240"/>
                    </a:lnTo>
                    <a:cubicBezTo>
                      <a:pt x="2819400" y="2725420"/>
                      <a:pt x="2801620" y="2786380"/>
                      <a:pt x="2819400" y="2788920"/>
                    </a:cubicBezTo>
                    <a:cubicBezTo>
                      <a:pt x="2837180" y="2791460"/>
                      <a:pt x="2890520" y="2687320"/>
                      <a:pt x="2926080" y="2697480"/>
                    </a:cubicBezTo>
                    <a:cubicBezTo>
                      <a:pt x="2961640" y="2707640"/>
                      <a:pt x="3014980" y="2834640"/>
                      <a:pt x="3032760" y="284988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5"/>
              <p:cNvSpPr/>
              <p:nvPr/>
            </p:nvSpPr>
            <p:spPr>
              <a:xfrm>
                <a:off x="5494020" y="3517900"/>
                <a:ext cx="3299460" cy="3335020"/>
              </a:xfrm>
              <a:custGeom>
                <a:avLst/>
                <a:gdLst>
                  <a:gd name="connsiteX0" fmla="*/ 3299460 w 3299460"/>
                  <a:gd name="connsiteY0" fmla="*/ 398780 h 3335020"/>
                  <a:gd name="connsiteX1" fmla="*/ 3101340 w 3299460"/>
                  <a:gd name="connsiteY1" fmla="*/ 383540 h 3335020"/>
                  <a:gd name="connsiteX2" fmla="*/ 2903220 w 3299460"/>
                  <a:gd name="connsiteY2" fmla="*/ 368300 h 3335020"/>
                  <a:gd name="connsiteX3" fmla="*/ 2857500 w 3299460"/>
                  <a:gd name="connsiteY3" fmla="*/ 337820 h 3335020"/>
                  <a:gd name="connsiteX4" fmla="*/ 2689860 w 3299460"/>
                  <a:gd name="connsiteY4" fmla="*/ 292100 h 3335020"/>
                  <a:gd name="connsiteX5" fmla="*/ 2811780 w 3299460"/>
                  <a:gd name="connsiteY5" fmla="*/ 154940 h 3335020"/>
                  <a:gd name="connsiteX6" fmla="*/ 2827020 w 3299460"/>
                  <a:gd name="connsiteY6" fmla="*/ 17780 h 3335020"/>
                  <a:gd name="connsiteX7" fmla="*/ 2720340 w 3299460"/>
                  <a:gd name="connsiteY7" fmla="*/ 48260 h 3335020"/>
                  <a:gd name="connsiteX8" fmla="*/ 2476500 w 3299460"/>
                  <a:gd name="connsiteY8" fmla="*/ 48260 h 3335020"/>
                  <a:gd name="connsiteX9" fmla="*/ 2171700 w 3299460"/>
                  <a:gd name="connsiteY9" fmla="*/ 17780 h 3335020"/>
                  <a:gd name="connsiteX10" fmla="*/ 2247900 w 3299460"/>
                  <a:gd name="connsiteY10" fmla="*/ 139700 h 3335020"/>
                  <a:gd name="connsiteX11" fmla="*/ 2400300 w 3299460"/>
                  <a:gd name="connsiteY11" fmla="*/ 139700 h 3335020"/>
                  <a:gd name="connsiteX12" fmla="*/ 2430780 w 3299460"/>
                  <a:gd name="connsiteY12" fmla="*/ 200660 h 3335020"/>
                  <a:gd name="connsiteX13" fmla="*/ 2446020 w 3299460"/>
                  <a:gd name="connsiteY13" fmla="*/ 398780 h 3335020"/>
                  <a:gd name="connsiteX14" fmla="*/ 2689860 w 3299460"/>
                  <a:gd name="connsiteY14" fmla="*/ 596900 h 3335020"/>
                  <a:gd name="connsiteX15" fmla="*/ 2430780 w 3299460"/>
                  <a:gd name="connsiteY15" fmla="*/ 703580 h 3335020"/>
                  <a:gd name="connsiteX16" fmla="*/ 2263140 w 3299460"/>
                  <a:gd name="connsiteY16" fmla="*/ 764540 h 3335020"/>
                  <a:gd name="connsiteX17" fmla="*/ 2247900 w 3299460"/>
                  <a:gd name="connsiteY17" fmla="*/ 581660 h 3335020"/>
                  <a:gd name="connsiteX18" fmla="*/ 2125980 w 3299460"/>
                  <a:gd name="connsiteY18" fmla="*/ 581660 h 3335020"/>
                  <a:gd name="connsiteX19" fmla="*/ 2065020 w 3299460"/>
                  <a:gd name="connsiteY19" fmla="*/ 688340 h 3335020"/>
                  <a:gd name="connsiteX20" fmla="*/ 1973580 w 3299460"/>
                  <a:gd name="connsiteY20" fmla="*/ 749300 h 3335020"/>
                  <a:gd name="connsiteX21" fmla="*/ 1973580 w 3299460"/>
                  <a:gd name="connsiteY21" fmla="*/ 962660 h 3335020"/>
                  <a:gd name="connsiteX22" fmla="*/ 1851660 w 3299460"/>
                  <a:gd name="connsiteY22" fmla="*/ 1008380 h 3335020"/>
                  <a:gd name="connsiteX23" fmla="*/ 1760220 w 3299460"/>
                  <a:gd name="connsiteY23" fmla="*/ 993140 h 3335020"/>
                  <a:gd name="connsiteX24" fmla="*/ 1607820 w 3299460"/>
                  <a:gd name="connsiteY24" fmla="*/ 1236980 h 3335020"/>
                  <a:gd name="connsiteX25" fmla="*/ 1562100 w 3299460"/>
                  <a:gd name="connsiteY25" fmla="*/ 1389380 h 3335020"/>
                  <a:gd name="connsiteX26" fmla="*/ 1623060 w 3299460"/>
                  <a:gd name="connsiteY26" fmla="*/ 1465580 h 3335020"/>
                  <a:gd name="connsiteX27" fmla="*/ 1562100 w 3299460"/>
                  <a:gd name="connsiteY27" fmla="*/ 1572260 h 3335020"/>
                  <a:gd name="connsiteX28" fmla="*/ 1242060 w 3299460"/>
                  <a:gd name="connsiteY28" fmla="*/ 1816100 h 3335020"/>
                  <a:gd name="connsiteX29" fmla="*/ 1181100 w 3299460"/>
                  <a:gd name="connsiteY29" fmla="*/ 1938020 h 3335020"/>
                  <a:gd name="connsiteX30" fmla="*/ 1242060 w 3299460"/>
                  <a:gd name="connsiteY30" fmla="*/ 2166620 h 3335020"/>
                  <a:gd name="connsiteX31" fmla="*/ 1242060 w 3299460"/>
                  <a:gd name="connsiteY31" fmla="*/ 2395220 h 3335020"/>
                  <a:gd name="connsiteX32" fmla="*/ 1181100 w 3299460"/>
                  <a:gd name="connsiteY32" fmla="*/ 2486660 h 3335020"/>
                  <a:gd name="connsiteX33" fmla="*/ 1120140 w 3299460"/>
                  <a:gd name="connsiteY33" fmla="*/ 2440940 h 3335020"/>
                  <a:gd name="connsiteX34" fmla="*/ 967740 w 3299460"/>
                  <a:gd name="connsiteY34" fmla="*/ 2273300 h 3335020"/>
                  <a:gd name="connsiteX35" fmla="*/ 982980 w 3299460"/>
                  <a:gd name="connsiteY35" fmla="*/ 2136140 h 3335020"/>
                  <a:gd name="connsiteX36" fmla="*/ 876300 w 3299460"/>
                  <a:gd name="connsiteY36" fmla="*/ 2105660 h 3335020"/>
                  <a:gd name="connsiteX37" fmla="*/ 754380 w 3299460"/>
                  <a:gd name="connsiteY37" fmla="*/ 2059940 h 3335020"/>
                  <a:gd name="connsiteX38" fmla="*/ 632460 w 3299460"/>
                  <a:gd name="connsiteY38" fmla="*/ 2059940 h 3335020"/>
                  <a:gd name="connsiteX39" fmla="*/ 647700 w 3299460"/>
                  <a:gd name="connsiteY39" fmla="*/ 2151380 h 3335020"/>
                  <a:gd name="connsiteX40" fmla="*/ 617220 w 3299460"/>
                  <a:gd name="connsiteY40" fmla="*/ 2181860 h 3335020"/>
                  <a:gd name="connsiteX41" fmla="*/ 403860 w 3299460"/>
                  <a:gd name="connsiteY41" fmla="*/ 2120900 h 3335020"/>
                  <a:gd name="connsiteX42" fmla="*/ 220980 w 3299460"/>
                  <a:gd name="connsiteY42" fmla="*/ 2105660 h 3335020"/>
                  <a:gd name="connsiteX43" fmla="*/ 38100 w 3299460"/>
                  <a:gd name="connsiteY43" fmla="*/ 2242820 h 3335020"/>
                  <a:gd name="connsiteX44" fmla="*/ 7620 w 3299460"/>
                  <a:gd name="connsiteY44" fmla="*/ 2425700 h 3335020"/>
                  <a:gd name="connsiteX45" fmla="*/ 22860 w 3299460"/>
                  <a:gd name="connsiteY45" fmla="*/ 2852420 h 3335020"/>
                  <a:gd name="connsiteX46" fmla="*/ 144780 w 3299460"/>
                  <a:gd name="connsiteY46" fmla="*/ 3020060 h 3335020"/>
                  <a:gd name="connsiteX47" fmla="*/ 327660 w 3299460"/>
                  <a:gd name="connsiteY47" fmla="*/ 3035300 h 3335020"/>
                  <a:gd name="connsiteX48" fmla="*/ 464820 w 3299460"/>
                  <a:gd name="connsiteY48" fmla="*/ 2852420 h 3335020"/>
                  <a:gd name="connsiteX49" fmla="*/ 708660 w 3299460"/>
                  <a:gd name="connsiteY49" fmla="*/ 2837180 h 3335020"/>
                  <a:gd name="connsiteX50" fmla="*/ 708660 w 3299460"/>
                  <a:gd name="connsiteY50" fmla="*/ 3111500 h 3335020"/>
                  <a:gd name="connsiteX51" fmla="*/ 723900 w 3299460"/>
                  <a:gd name="connsiteY51" fmla="*/ 3263900 h 3335020"/>
                  <a:gd name="connsiteX52" fmla="*/ 1013460 w 3299460"/>
                  <a:gd name="connsiteY52" fmla="*/ 3324860 h 333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99460" h="3335020">
                    <a:moveTo>
                      <a:pt x="3299460" y="398780"/>
                    </a:moveTo>
                    <a:lnTo>
                      <a:pt x="3101340" y="383540"/>
                    </a:lnTo>
                    <a:cubicBezTo>
                      <a:pt x="3035300" y="378460"/>
                      <a:pt x="2943860" y="375920"/>
                      <a:pt x="2903220" y="368300"/>
                    </a:cubicBezTo>
                    <a:cubicBezTo>
                      <a:pt x="2862580" y="360680"/>
                      <a:pt x="2893060" y="350520"/>
                      <a:pt x="2857500" y="337820"/>
                    </a:cubicBezTo>
                    <a:cubicBezTo>
                      <a:pt x="2821940" y="325120"/>
                      <a:pt x="2697480" y="322580"/>
                      <a:pt x="2689860" y="292100"/>
                    </a:cubicBezTo>
                    <a:cubicBezTo>
                      <a:pt x="2682240" y="261620"/>
                      <a:pt x="2788920" y="200660"/>
                      <a:pt x="2811780" y="154940"/>
                    </a:cubicBezTo>
                    <a:cubicBezTo>
                      <a:pt x="2834640" y="109220"/>
                      <a:pt x="2842260" y="35560"/>
                      <a:pt x="2827020" y="17780"/>
                    </a:cubicBezTo>
                    <a:cubicBezTo>
                      <a:pt x="2811780" y="0"/>
                      <a:pt x="2778760" y="43180"/>
                      <a:pt x="2720340" y="48260"/>
                    </a:cubicBezTo>
                    <a:cubicBezTo>
                      <a:pt x="2661920" y="53340"/>
                      <a:pt x="2567940" y="53340"/>
                      <a:pt x="2476500" y="48260"/>
                    </a:cubicBezTo>
                    <a:cubicBezTo>
                      <a:pt x="2385060" y="43180"/>
                      <a:pt x="2209800" y="2540"/>
                      <a:pt x="2171700" y="17780"/>
                    </a:cubicBezTo>
                    <a:cubicBezTo>
                      <a:pt x="2133600" y="33020"/>
                      <a:pt x="2209800" y="119380"/>
                      <a:pt x="2247900" y="139700"/>
                    </a:cubicBezTo>
                    <a:cubicBezTo>
                      <a:pt x="2286000" y="160020"/>
                      <a:pt x="2369820" y="129540"/>
                      <a:pt x="2400300" y="139700"/>
                    </a:cubicBezTo>
                    <a:cubicBezTo>
                      <a:pt x="2430780" y="149860"/>
                      <a:pt x="2423160" y="157480"/>
                      <a:pt x="2430780" y="200660"/>
                    </a:cubicBezTo>
                    <a:cubicBezTo>
                      <a:pt x="2438400" y="243840"/>
                      <a:pt x="2402840" y="332740"/>
                      <a:pt x="2446020" y="398780"/>
                    </a:cubicBezTo>
                    <a:cubicBezTo>
                      <a:pt x="2489200" y="464820"/>
                      <a:pt x="2692400" y="546100"/>
                      <a:pt x="2689860" y="596900"/>
                    </a:cubicBezTo>
                    <a:cubicBezTo>
                      <a:pt x="2687320" y="647700"/>
                      <a:pt x="2501900" y="675640"/>
                      <a:pt x="2430780" y="703580"/>
                    </a:cubicBezTo>
                    <a:cubicBezTo>
                      <a:pt x="2359660" y="731520"/>
                      <a:pt x="2293620" y="784860"/>
                      <a:pt x="2263140" y="764540"/>
                    </a:cubicBezTo>
                    <a:cubicBezTo>
                      <a:pt x="2232660" y="744220"/>
                      <a:pt x="2270760" y="612140"/>
                      <a:pt x="2247900" y="581660"/>
                    </a:cubicBezTo>
                    <a:cubicBezTo>
                      <a:pt x="2225040" y="551180"/>
                      <a:pt x="2156460" y="563880"/>
                      <a:pt x="2125980" y="581660"/>
                    </a:cubicBezTo>
                    <a:cubicBezTo>
                      <a:pt x="2095500" y="599440"/>
                      <a:pt x="2090420" y="660400"/>
                      <a:pt x="2065020" y="688340"/>
                    </a:cubicBezTo>
                    <a:cubicBezTo>
                      <a:pt x="2039620" y="716280"/>
                      <a:pt x="1988820" y="703580"/>
                      <a:pt x="1973580" y="749300"/>
                    </a:cubicBezTo>
                    <a:cubicBezTo>
                      <a:pt x="1958340" y="795020"/>
                      <a:pt x="1993900" y="919480"/>
                      <a:pt x="1973580" y="962660"/>
                    </a:cubicBezTo>
                    <a:cubicBezTo>
                      <a:pt x="1953260" y="1005840"/>
                      <a:pt x="1887220" y="1003300"/>
                      <a:pt x="1851660" y="1008380"/>
                    </a:cubicBezTo>
                    <a:cubicBezTo>
                      <a:pt x="1816100" y="1013460"/>
                      <a:pt x="1800860" y="955040"/>
                      <a:pt x="1760220" y="993140"/>
                    </a:cubicBezTo>
                    <a:cubicBezTo>
                      <a:pt x="1719580" y="1031240"/>
                      <a:pt x="1640840" y="1170940"/>
                      <a:pt x="1607820" y="1236980"/>
                    </a:cubicBezTo>
                    <a:cubicBezTo>
                      <a:pt x="1574800" y="1303020"/>
                      <a:pt x="1559560" y="1351280"/>
                      <a:pt x="1562100" y="1389380"/>
                    </a:cubicBezTo>
                    <a:cubicBezTo>
                      <a:pt x="1564640" y="1427480"/>
                      <a:pt x="1623060" y="1435100"/>
                      <a:pt x="1623060" y="1465580"/>
                    </a:cubicBezTo>
                    <a:cubicBezTo>
                      <a:pt x="1623060" y="1496060"/>
                      <a:pt x="1625600" y="1513840"/>
                      <a:pt x="1562100" y="1572260"/>
                    </a:cubicBezTo>
                    <a:cubicBezTo>
                      <a:pt x="1498600" y="1630680"/>
                      <a:pt x="1305560" y="1755140"/>
                      <a:pt x="1242060" y="1816100"/>
                    </a:cubicBezTo>
                    <a:cubicBezTo>
                      <a:pt x="1178560" y="1877060"/>
                      <a:pt x="1181100" y="1879600"/>
                      <a:pt x="1181100" y="1938020"/>
                    </a:cubicBezTo>
                    <a:cubicBezTo>
                      <a:pt x="1181100" y="1996440"/>
                      <a:pt x="1231900" y="2090420"/>
                      <a:pt x="1242060" y="2166620"/>
                    </a:cubicBezTo>
                    <a:cubicBezTo>
                      <a:pt x="1252220" y="2242820"/>
                      <a:pt x="1252220" y="2341880"/>
                      <a:pt x="1242060" y="2395220"/>
                    </a:cubicBezTo>
                    <a:cubicBezTo>
                      <a:pt x="1231900" y="2448560"/>
                      <a:pt x="1201420" y="2479040"/>
                      <a:pt x="1181100" y="2486660"/>
                    </a:cubicBezTo>
                    <a:cubicBezTo>
                      <a:pt x="1160780" y="2494280"/>
                      <a:pt x="1155700" y="2476500"/>
                      <a:pt x="1120140" y="2440940"/>
                    </a:cubicBezTo>
                    <a:cubicBezTo>
                      <a:pt x="1084580" y="2405380"/>
                      <a:pt x="990600" y="2324100"/>
                      <a:pt x="967740" y="2273300"/>
                    </a:cubicBezTo>
                    <a:cubicBezTo>
                      <a:pt x="944880" y="2222500"/>
                      <a:pt x="998220" y="2164080"/>
                      <a:pt x="982980" y="2136140"/>
                    </a:cubicBezTo>
                    <a:cubicBezTo>
                      <a:pt x="967740" y="2108200"/>
                      <a:pt x="914400" y="2118360"/>
                      <a:pt x="876300" y="2105660"/>
                    </a:cubicBezTo>
                    <a:cubicBezTo>
                      <a:pt x="838200" y="2092960"/>
                      <a:pt x="795020" y="2067560"/>
                      <a:pt x="754380" y="2059940"/>
                    </a:cubicBezTo>
                    <a:cubicBezTo>
                      <a:pt x="713740" y="2052320"/>
                      <a:pt x="650240" y="2044700"/>
                      <a:pt x="632460" y="2059940"/>
                    </a:cubicBezTo>
                    <a:cubicBezTo>
                      <a:pt x="614680" y="2075180"/>
                      <a:pt x="650240" y="2131060"/>
                      <a:pt x="647700" y="2151380"/>
                    </a:cubicBezTo>
                    <a:cubicBezTo>
                      <a:pt x="645160" y="2171700"/>
                      <a:pt x="657860" y="2186940"/>
                      <a:pt x="617220" y="2181860"/>
                    </a:cubicBezTo>
                    <a:cubicBezTo>
                      <a:pt x="576580" y="2176780"/>
                      <a:pt x="469900" y="2133600"/>
                      <a:pt x="403860" y="2120900"/>
                    </a:cubicBezTo>
                    <a:cubicBezTo>
                      <a:pt x="337820" y="2108200"/>
                      <a:pt x="281940" y="2085340"/>
                      <a:pt x="220980" y="2105660"/>
                    </a:cubicBezTo>
                    <a:cubicBezTo>
                      <a:pt x="160020" y="2125980"/>
                      <a:pt x="73660" y="2189480"/>
                      <a:pt x="38100" y="2242820"/>
                    </a:cubicBezTo>
                    <a:cubicBezTo>
                      <a:pt x="2540" y="2296160"/>
                      <a:pt x="10160" y="2324100"/>
                      <a:pt x="7620" y="2425700"/>
                    </a:cubicBezTo>
                    <a:cubicBezTo>
                      <a:pt x="5080" y="2527300"/>
                      <a:pt x="0" y="2753360"/>
                      <a:pt x="22860" y="2852420"/>
                    </a:cubicBezTo>
                    <a:cubicBezTo>
                      <a:pt x="45720" y="2951480"/>
                      <a:pt x="93980" y="2989580"/>
                      <a:pt x="144780" y="3020060"/>
                    </a:cubicBezTo>
                    <a:cubicBezTo>
                      <a:pt x="195580" y="3050540"/>
                      <a:pt x="274320" y="3063240"/>
                      <a:pt x="327660" y="3035300"/>
                    </a:cubicBezTo>
                    <a:cubicBezTo>
                      <a:pt x="381000" y="3007360"/>
                      <a:pt x="401320" y="2885440"/>
                      <a:pt x="464820" y="2852420"/>
                    </a:cubicBezTo>
                    <a:cubicBezTo>
                      <a:pt x="528320" y="2819400"/>
                      <a:pt x="668020" y="2794000"/>
                      <a:pt x="708660" y="2837180"/>
                    </a:cubicBezTo>
                    <a:cubicBezTo>
                      <a:pt x="749300" y="2880360"/>
                      <a:pt x="706120" y="3040380"/>
                      <a:pt x="708660" y="3111500"/>
                    </a:cubicBezTo>
                    <a:cubicBezTo>
                      <a:pt x="711200" y="3182620"/>
                      <a:pt x="673100" y="3228340"/>
                      <a:pt x="723900" y="3263900"/>
                    </a:cubicBezTo>
                    <a:cubicBezTo>
                      <a:pt x="774700" y="3299460"/>
                      <a:pt x="977900" y="3335020"/>
                      <a:pt x="1013460" y="332486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Rectangle 18"/>
            <p:cNvSpPr/>
            <p:nvPr/>
          </p:nvSpPr>
          <p:spPr>
            <a:xfrm>
              <a:off x="8534400" y="783336"/>
              <a:ext cx="381000" cy="114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457200" y="1524000"/>
            <a:ext cx="7423484" cy="5029200"/>
            <a:chOff x="457200" y="1524000"/>
            <a:chExt cx="7423484" cy="5029200"/>
          </a:xfrm>
        </p:grpSpPr>
        <p:grpSp>
          <p:nvGrpSpPr>
            <p:cNvPr id="11" name="Group 22"/>
            <p:cNvGrpSpPr/>
            <p:nvPr/>
          </p:nvGrpSpPr>
          <p:grpSpPr>
            <a:xfrm>
              <a:off x="457200" y="3581400"/>
              <a:ext cx="2133600" cy="2971800"/>
              <a:chOff x="7162800" y="0"/>
              <a:chExt cx="3360964" cy="3733800"/>
            </a:xfrm>
          </p:grpSpPr>
          <p:pic>
            <p:nvPicPr>
              <p:cNvPr id="15" name="Picture 4" descr="http://www.worldbiomes.com/pics/leg.jpg"/>
              <p:cNvPicPr>
                <a:picLocks noChangeAspect="1" noChangeArrowheads="1"/>
              </p:cNvPicPr>
              <p:nvPr/>
            </p:nvPicPr>
            <p:blipFill>
              <a:blip r:embed="rId3" cstate="print"/>
              <a:srcRect l="-1" r="39252" b="347"/>
              <a:stretch>
                <a:fillRect/>
              </a:stretch>
            </p:blipFill>
            <p:spPr bwMode="auto">
              <a:xfrm>
                <a:off x="7162800" y="0"/>
                <a:ext cx="3360964" cy="3733800"/>
              </a:xfrm>
              <a:prstGeom prst="rect">
                <a:avLst/>
              </a:prstGeom>
              <a:noFill/>
            </p:spPr>
          </p:pic>
          <p:pic>
            <p:nvPicPr>
              <p:cNvPr id="16" name="Picture 2" descr="http://www.worldbiomes.com/pics/biomapf.jpg"/>
              <p:cNvPicPr>
                <a:picLocks noChangeAspect="1" noChangeArrowheads="1"/>
              </p:cNvPicPr>
              <p:nvPr/>
            </p:nvPicPr>
            <p:blipFill>
              <a:blip r:embed="rId2" cstate="print"/>
              <a:srcRect l="51445" t="68657" r="45206" b="26865"/>
              <a:stretch>
                <a:fillRect/>
              </a:stretch>
            </p:blipFill>
            <p:spPr bwMode="auto">
              <a:xfrm>
                <a:off x="7296912" y="2362200"/>
                <a:ext cx="304800" cy="304800"/>
              </a:xfrm>
              <a:prstGeom prst="rect">
                <a:avLst/>
              </a:prstGeom>
              <a:noFill/>
            </p:spPr>
          </p:pic>
          <p:pic>
            <p:nvPicPr>
              <p:cNvPr id="17" name="Picture 2" descr="http://www.worldbiomes.com/pics/biomapf.jpg"/>
              <p:cNvPicPr>
                <a:picLocks noChangeAspect="1" noChangeArrowheads="1"/>
              </p:cNvPicPr>
              <p:nvPr/>
            </p:nvPicPr>
            <p:blipFill>
              <a:blip r:embed="rId2" cstate="print"/>
              <a:srcRect l="19255" t="34329" r="78234" b="59701"/>
              <a:stretch>
                <a:fillRect/>
              </a:stretch>
            </p:blipFill>
            <p:spPr bwMode="auto">
              <a:xfrm>
                <a:off x="7296912" y="1905000"/>
                <a:ext cx="304800" cy="304800"/>
              </a:xfrm>
              <a:prstGeom prst="rect">
                <a:avLst/>
              </a:prstGeom>
              <a:noFill/>
            </p:spPr>
          </p:pic>
        </p:grpSp>
        <p:sp>
          <p:nvSpPr>
            <p:cNvPr id="14" name="Freeform 13"/>
            <p:cNvSpPr/>
            <p:nvPr/>
          </p:nvSpPr>
          <p:spPr>
            <a:xfrm>
              <a:off x="3801979" y="3633537"/>
              <a:ext cx="4078705" cy="693821"/>
            </a:xfrm>
            <a:custGeom>
              <a:avLst/>
              <a:gdLst>
                <a:gd name="connsiteX0" fmla="*/ 0 w 4078705"/>
                <a:gd name="connsiteY0" fmla="*/ 0 h 681789"/>
                <a:gd name="connsiteX1" fmla="*/ 1034716 w 4078705"/>
                <a:gd name="connsiteY1" fmla="*/ 96252 h 681789"/>
                <a:gd name="connsiteX2" fmla="*/ 1973179 w 4078705"/>
                <a:gd name="connsiteY2" fmla="*/ 168442 h 681789"/>
                <a:gd name="connsiteX3" fmla="*/ 2598821 w 4078705"/>
                <a:gd name="connsiteY3" fmla="*/ 264695 h 681789"/>
                <a:gd name="connsiteX4" fmla="*/ 2863516 w 4078705"/>
                <a:gd name="connsiteY4" fmla="*/ 336884 h 681789"/>
                <a:gd name="connsiteX5" fmla="*/ 3007895 w 4078705"/>
                <a:gd name="connsiteY5" fmla="*/ 601579 h 681789"/>
                <a:gd name="connsiteX6" fmla="*/ 3128210 w 4078705"/>
                <a:gd name="connsiteY6" fmla="*/ 673768 h 681789"/>
                <a:gd name="connsiteX7" fmla="*/ 3392905 w 4078705"/>
                <a:gd name="connsiteY7" fmla="*/ 553452 h 681789"/>
                <a:gd name="connsiteX8" fmla="*/ 3681663 w 4078705"/>
                <a:gd name="connsiteY8" fmla="*/ 385010 h 681789"/>
                <a:gd name="connsiteX9" fmla="*/ 3898232 w 4078705"/>
                <a:gd name="connsiteY9" fmla="*/ 240631 h 681789"/>
                <a:gd name="connsiteX10" fmla="*/ 3994484 w 4078705"/>
                <a:gd name="connsiteY10" fmla="*/ 192505 h 681789"/>
                <a:gd name="connsiteX11" fmla="*/ 4066674 w 4078705"/>
                <a:gd name="connsiteY11" fmla="*/ 457200 h 681789"/>
                <a:gd name="connsiteX0" fmla="*/ 0 w 4078705"/>
                <a:gd name="connsiteY0" fmla="*/ 0 h 693821"/>
                <a:gd name="connsiteX1" fmla="*/ 1034716 w 4078705"/>
                <a:gd name="connsiteY1" fmla="*/ 96252 h 693821"/>
                <a:gd name="connsiteX2" fmla="*/ 1973179 w 4078705"/>
                <a:gd name="connsiteY2" fmla="*/ 168442 h 693821"/>
                <a:gd name="connsiteX3" fmla="*/ 2598821 w 4078705"/>
                <a:gd name="connsiteY3" fmla="*/ 264695 h 693821"/>
                <a:gd name="connsiteX4" fmla="*/ 2863516 w 4078705"/>
                <a:gd name="connsiteY4" fmla="*/ 336884 h 693821"/>
                <a:gd name="connsiteX5" fmla="*/ 3007895 w 4078705"/>
                <a:gd name="connsiteY5" fmla="*/ 601579 h 693821"/>
                <a:gd name="connsiteX6" fmla="*/ 3128210 w 4078705"/>
                <a:gd name="connsiteY6" fmla="*/ 673768 h 693821"/>
                <a:gd name="connsiteX7" fmla="*/ 3360821 w 4078705"/>
                <a:gd name="connsiteY7" fmla="*/ 481263 h 693821"/>
                <a:gd name="connsiteX8" fmla="*/ 3681663 w 4078705"/>
                <a:gd name="connsiteY8" fmla="*/ 385010 h 693821"/>
                <a:gd name="connsiteX9" fmla="*/ 3898232 w 4078705"/>
                <a:gd name="connsiteY9" fmla="*/ 240631 h 693821"/>
                <a:gd name="connsiteX10" fmla="*/ 3994484 w 4078705"/>
                <a:gd name="connsiteY10" fmla="*/ 192505 h 693821"/>
                <a:gd name="connsiteX11" fmla="*/ 4066674 w 4078705"/>
                <a:gd name="connsiteY11" fmla="*/ 457200 h 69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705" h="693821">
                  <a:moveTo>
                    <a:pt x="0" y="0"/>
                  </a:moveTo>
                  <a:lnTo>
                    <a:pt x="1034716" y="96252"/>
                  </a:lnTo>
                  <a:cubicBezTo>
                    <a:pt x="1363579" y="124326"/>
                    <a:pt x="1712495" y="140368"/>
                    <a:pt x="1973179" y="168442"/>
                  </a:cubicBezTo>
                  <a:cubicBezTo>
                    <a:pt x="2233863" y="196516"/>
                    <a:pt x="2450432" y="236621"/>
                    <a:pt x="2598821" y="264695"/>
                  </a:cubicBezTo>
                  <a:cubicBezTo>
                    <a:pt x="2747210" y="292769"/>
                    <a:pt x="2795337" y="280737"/>
                    <a:pt x="2863516" y="336884"/>
                  </a:cubicBezTo>
                  <a:cubicBezTo>
                    <a:pt x="2931695" y="393031"/>
                    <a:pt x="2963779" y="545432"/>
                    <a:pt x="3007895" y="601579"/>
                  </a:cubicBezTo>
                  <a:cubicBezTo>
                    <a:pt x="3052011" y="657726"/>
                    <a:pt x="3069389" y="693821"/>
                    <a:pt x="3128210" y="673768"/>
                  </a:cubicBezTo>
                  <a:cubicBezTo>
                    <a:pt x="3187031" y="653715"/>
                    <a:pt x="3268579" y="529389"/>
                    <a:pt x="3360821" y="481263"/>
                  </a:cubicBezTo>
                  <a:cubicBezTo>
                    <a:pt x="3453063" y="433137"/>
                    <a:pt x="3592095" y="425115"/>
                    <a:pt x="3681663" y="385010"/>
                  </a:cubicBezTo>
                  <a:cubicBezTo>
                    <a:pt x="3771231" y="344905"/>
                    <a:pt x="3846095" y="272715"/>
                    <a:pt x="3898232" y="240631"/>
                  </a:cubicBezTo>
                  <a:cubicBezTo>
                    <a:pt x="3950369" y="208547"/>
                    <a:pt x="3966410" y="156410"/>
                    <a:pt x="3994484" y="192505"/>
                  </a:cubicBezTo>
                  <a:cubicBezTo>
                    <a:pt x="4022558" y="228600"/>
                    <a:pt x="4078705" y="413084"/>
                    <a:pt x="4066674" y="457200"/>
                  </a:cubicBezTo>
                </a:path>
              </a:pathLst>
            </a:custGeom>
            <a:ln w="1016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838200" y="1524000"/>
              <a:ext cx="3276600" cy="1754326"/>
            </a:xfrm>
            <a:prstGeom prst="rect">
              <a:avLst/>
            </a:prstGeom>
            <a:solidFill>
              <a:schemeClr val="tx1">
                <a:alpha val="35000"/>
              </a:schemeClr>
            </a:solidFill>
          </p:spPr>
          <p:txBody>
            <a:bodyPr wrap="square">
              <a:spAutoFit/>
            </a:bodyPr>
            <a:lstStyle/>
            <a:p>
              <a:r>
                <a:rPr lang="en-US" sz="3600" b="1" dirty="0" smtClean="0">
                  <a:solidFill>
                    <a:schemeClr val="bg1"/>
                  </a:solidFill>
                  <a:effectLst>
                    <a:outerShdw dist="50800" dir="7200000" algn="ctr" rotWithShape="0">
                      <a:schemeClr val="tx1"/>
                    </a:outerShdw>
                  </a:effectLst>
                </a:rPr>
                <a:t>CANADA </a:t>
              </a:r>
              <a:endParaRPr lang="en-US" sz="1000" b="1" dirty="0" smtClean="0">
                <a:solidFill>
                  <a:schemeClr val="bg1"/>
                </a:solidFill>
                <a:effectLst>
                  <a:outerShdw dist="50800" dir="7200000" algn="ctr" rotWithShape="0">
                    <a:schemeClr val="tx1"/>
                  </a:outerShdw>
                </a:effectLst>
              </a:endParaRPr>
            </a:p>
            <a:p>
              <a:r>
                <a:rPr lang="en-US" sz="3600" b="1" dirty="0" smtClean="0">
                  <a:solidFill>
                    <a:schemeClr val="bg1"/>
                  </a:solidFill>
                  <a:effectLst>
                    <a:outerShdw dist="50800" dir="7200000" algn="ctr" rotWithShape="0">
                      <a:schemeClr val="tx1"/>
                    </a:outerShdw>
                  </a:effectLst>
                </a:rPr>
                <a:t>34% forested</a:t>
              </a:r>
            </a:p>
            <a:p>
              <a:r>
                <a:rPr lang="en-US" sz="3600" b="1" dirty="0" smtClean="0">
                  <a:solidFill>
                    <a:schemeClr val="bg1"/>
                  </a:solidFill>
                  <a:effectLst>
                    <a:outerShdw dist="50800" dir="7200000" algn="ctr" rotWithShape="0">
                      <a:schemeClr val="tx1"/>
                    </a:outerShdw>
                  </a:effectLst>
                </a:rPr>
                <a:t>    1,200,000 mi</a:t>
              </a:r>
              <a:r>
                <a:rPr lang="en-US" sz="3600" b="1" baseline="30000" dirty="0" smtClean="0">
                  <a:solidFill>
                    <a:schemeClr val="bg1"/>
                  </a:solidFill>
                  <a:effectLst>
                    <a:outerShdw dist="50800" dir="7200000" algn="ctr" rotWithShape="0">
                      <a:schemeClr val="tx1"/>
                    </a:outerShdw>
                  </a:effectLst>
                </a:rPr>
                <a:t>2</a:t>
              </a:r>
            </a:p>
          </p:txBody>
        </p:sp>
        <p:sp>
          <p:nvSpPr>
            <p:cNvPr id="26" name="Rectangle 25"/>
            <p:cNvSpPr/>
            <p:nvPr/>
          </p:nvSpPr>
          <p:spPr>
            <a:xfrm>
              <a:off x="2438400" y="4343400"/>
              <a:ext cx="2895600" cy="1754326"/>
            </a:xfrm>
            <a:prstGeom prst="rect">
              <a:avLst/>
            </a:prstGeom>
            <a:solidFill>
              <a:schemeClr val="tx1">
                <a:alpha val="27000"/>
              </a:schemeClr>
            </a:solidFill>
          </p:spPr>
          <p:txBody>
            <a:bodyPr wrap="square">
              <a:spAutoFit/>
            </a:bodyPr>
            <a:lstStyle/>
            <a:p>
              <a:pPr algn="ctr"/>
              <a:r>
                <a:rPr lang="en-US" sz="3600" b="1" dirty="0" smtClean="0">
                  <a:effectLst>
                    <a:outerShdw dist="50800" dir="7200000" algn="ctr" rotWithShape="0">
                      <a:schemeClr val="bg1"/>
                    </a:outerShdw>
                  </a:effectLst>
                </a:rPr>
                <a:t>USA </a:t>
              </a:r>
            </a:p>
            <a:p>
              <a:pPr algn="ctr"/>
              <a:r>
                <a:rPr lang="en-US" sz="3600" b="1" dirty="0" smtClean="0">
                  <a:effectLst>
                    <a:outerShdw dist="50800" dir="7200000" algn="ctr" rotWithShape="0">
                      <a:schemeClr val="bg1"/>
                    </a:outerShdw>
                  </a:effectLst>
                </a:rPr>
                <a:t>33% forested</a:t>
              </a:r>
            </a:p>
            <a:p>
              <a:pPr algn="ctr"/>
              <a:r>
                <a:rPr lang="en-US" sz="3600" b="1" dirty="0" smtClean="0">
                  <a:effectLst>
                    <a:outerShdw dist="50800" dir="7200000" algn="ctr" rotWithShape="0">
                      <a:schemeClr val="bg1"/>
                    </a:outerShdw>
                  </a:effectLst>
                </a:rPr>
                <a:t>1,170,000 mi</a:t>
              </a:r>
              <a:r>
                <a:rPr lang="en-US" sz="3600" b="1" baseline="30000" dirty="0" smtClean="0">
                  <a:effectLst>
                    <a:outerShdw dist="50800" dir="7200000" algn="ctr" rotWithShape="0">
                      <a:schemeClr val="bg1"/>
                    </a:outerShdw>
                  </a:effectLst>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27"/>
                                        </p:tgtEl>
                                      </p:cBhvr>
                                    </p:animEffect>
                                    <p:set>
                                      <p:cBhvr>
                                        <p:cTn id="7" dur="1" fill="hold">
                                          <p:stCondLst>
                                            <p:cond delay="999"/>
                                          </p:stCondLst>
                                        </p:cTn>
                                        <p:tgtEl>
                                          <p:spTgt spid="27"/>
                                        </p:tgtEl>
                                        <p:attrNameLst>
                                          <p:attrName>style.visibility</p:attrName>
                                        </p:attrNameLst>
                                      </p:cBhvr>
                                      <p:to>
                                        <p:strVal val="hidden"/>
                                      </p:to>
                                    </p:set>
                                  </p:childTnLst>
                                </p:cTn>
                              </p:par>
                            </p:childTnLst>
                          </p:cTn>
                        </p:par>
                        <p:par>
                          <p:cTn id="8" fill="hold">
                            <p:stCondLst>
                              <p:cond delay="1000"/>
                            </p:stCondLst>
                            <p:childTnLst>
                              <p:par>
                                <p:cTn id="9" presetID="39" presetClass="entr" presetSubtype="0" ac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2"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3"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35" presetClass="path" presetSubtype="0" accel="50000" decel="50000" fill="hold" nodeType="afterEffect">
                                  <p:stCondLst>
                                    <p:cond delay="0"/>
                                  </p:stCondLst>
                                  <p:childTnLst>
                                    <p:animMotion origin="layout" path="M 3.88889E-6 2.59259E-6 L -0.31007 -0.07338 " pathEditMode="relative" rAng="0" ptsTypes="AA">
                                      <p:cBhvr>
                                        <p:cTn id="17" dur="1000" fill="hold"/>
                                        <p:tgtEl>
                                          <p:spTgt spid="10"/>
                                        </p:tgtEl>
                                        <p:attrNameLst>
                                          <p:attrName>ppt_x</p:attrName>
                                          <p:attrName>ppt_y</p:attrName>
                                        </p:attrNameLst>
                                      </p:cBhvr>
                                      <p:rCtr x="-155" y="-37"/>
                                    </p:animMotion>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par>
                                <p:cTn id="21" presetID="53" presetClass="exit" presetSubtype="0" fill="hold" nodeType="withEffect">
                                  <p:stCondLst>
                                    <p:cond delay="500"/>
                                  </p:stCondLst>
                                  <p:childTnLst>
                                    <p:anim calcmode="lin" valueType="num">
                                      <p:cBhvr>
                                        <p:cTn id="22" dur="1000"/>
                                        <p:tgtEl>
                                          <p:spTgt spid="10"/>
                                        </p:tgtEl>
                                        <p:attrNameLst>
                                          <p:attrName>ppt_w</p:attrName>
                                        </p:attrNameLst>
                                      </p:cBhvr>
                                      <p:tavLst>
                                        <p:tav tm="0">
                                          <p:val>
                                            <p:strVal val="ppt_w"/>
                                          </p:val>
                                        </p:tav>
                                        <p:tav tm="100000">
                                          <p:val>
                                            <p:fltVal val="0"/>
                                          </p:val>
                                        </p:tav>
                                      </p:tavLst>
                                    </p:anim>
                                    <p:anim calcmode="lin" valueType="num">
                                      <p:cBhvr>
                                        <p:cTn id="23" dur="1000"/>
                                        <p:tgtEl>
                                          <p:spTgt spid="10"/>
                                        </p:tgtEl>
                                        <p:attrNameLst>
                                          <p:attrName>ppt_h</p:attrName>
                                        </p:attrNameLst>
                                      </p:cBhvr>
                                      <p:tavLst>
                                        <p:tav tm="0">
                                          <p:val>
                                            <p:strVal val="ppt_h"/>
                                          </p:val>
                                        </p:tav>
                                        <p:tav tm="100000">
                                          <p:val>
                                            <p:fltVal val="0"/>
                                          </p:val>
                                        </p:tav>
                                      </p:tavLst>
                                    </p:anim>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914400"/>
            <a:ext cx="9144000" cy="5943600"/>
            <a:chOff x="1" y="889554"/>
            <a:chExt cx="9144000" cy="5943600"/>
          </a:xfrm>
        </p:grpSpPr>
        <p:sp>
          <p:nvSpPr>
            <p:cNvPr id="15" name="Rectangle 14"/>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sp>
        <p:nvSpPr>
          <p:cNvPr id="30" name="TextBox 29"/>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useBgFill="1">
        <p:nvSpPr>
          <p:cNvPr id="28" name="Rectangle 27"/>
          <p:cNvSpPr/>
          <p:nvPr/>
        </p:nvSpPr>
        <p:spPr>
          <a:xfrm>
            <a:off x="0" y="685800"/>
            <a:ext cx="9144000" cy="707886"/>
          </a:xfrm>
          <a:prstGeom prst="rect">
            <a:avLst/>
          </a:prstGeom>
        </p:spPr>
        <p:txBody>
          <a:bodyPr wrap="square">
            <a:spAutoFit/>
          </a:bodyPr>
          <a:lstStyle/>
          <a:p>
            <a:pPr algn="ctr"/>
            <a:r>
              <a:rPr lang="en-US" sz="4000" b="1" dirty="0" smtClean="0"/>
              <a:t>Two classifications for forests</a:t>
            </a:r>
          </a:p>
        </p:txBody>
      </p:sp>
      <p:sp>
        <p:nvSpPr>
          <p:cNvPr id="29" name="Rectangle 28"/>
          <p:cNvSpPr/>
          <p:nvPr/>
        </p:nvSpPr>
        <p:spPr>
          <a:xfrm>
            <a:off x="0" y="2096869"/>
            <a:ext cx="9144000" cy="646331"/>
          </a:xfrm>
          <a:prstGeom prst="rect">
            <a:avLst/>
          </a:prstGeom>
          <a:solidFill>
            <a:schemeClr val="bg1">
              <a:alpha val="70000"/>
            </a:schemeClr>
          </a:solidFill>
        </p:spPr>
        <p:txBody>
          <a:bodyPr wrap="square">
            <a:spAutoFit/>
          </a:bodyPr>
          <a:lstStyle/>
          <a:p>
            <a:r>
              <a:rPr lang="en-US" sz="3600" b="1" dirty="0" smtClean="0"/>
              <a:t>PRIMARY (OLD-GROWTH) FOREST . . . . </a:t>
            </a:r>
          </a:p>
        </p:txBody>
      </p:sp>
      <p:sp>
        <p:nvSpPr>
          <p:cNvPr id="32" name="Rectangle 31"/>
          <p:cNvSpPr/>
          <p:nvPr/>
        </p:nvSpPr>
        <p:spPr>
          <a:xfrm>
            <a:off x="0" y="4379893"/>
            <a:ext cx="9144000" cy="800219"/>
          </a:xfrm>
          <a:prstGeom prst="rect">
            <a:avLst/>
          </a:prstGeom>
          <a:solidFill>
            <a:schemeClr val="bg1">
              <a:alpha val="70000"/>
            </a:schemeClr>
          </a:solidFill>
        </p:spPr>
        <p:txBody>
          <a:bodyPr wrap="square">
            <a:spAutoFit/>
          </a:bodyPr>
          <a:lstStyle/>
          <a:p>
            <a:endParaRPr lang="en-US" sz="1000" b="1" dirty="0" smtClean="0"/>
          </a:p>
          <a:p>
            <a:r>
              <a:rPr lang="en-US" sz="3600" b="1" dirty="0" smtClean="0"/>
              <a:t>SECONDARY FOREST . . . . . . . . . . . . . . .  </a:t>
            </a:r>
          </a:p>
        </p:txBody>
      </p:sp>
      <p:sp>
        <p:nvSpPr>
          <p:cNvPr id="33" name="Rectangle 32"/>
          <p:cNvSpPr/>
          <p:nvPr/>
        </p:nvSpPr>
        <p:spPr>
          <a:xfrm>
            <a:off x="228600" y="2743200"/>
            <a:ext cx="8915400" cy="1661993"/>
          </a:xfrm>
          <a:prstGeom prst="rect">
            <a:avLst/>
          </a:prstGeom>
          <a:solidFill>
            <a:schemeClr val="bg1">
              <a:alpha val="70000"/>
            </a:schemeClr>
          </a:solidFill>
        </p:spPr>
        <p:txBody>
          <a:bodyPr wrap="square">
            <a:spAutoFit/>
          </a:bodyPr>
          <a:lstStyle/>
          <a:p>
            <a:r>
              <a:rPr lang="en-US" sz="3400" b="1" dirty="0" smtClean="0"/>
              <a:t>- forest of native species </a:t>
            </a:r>
          </a:p>
          <a:p>
            <a:pPr>
              <a:buFontTx/>
              <a:buChar char="-"/>
            </a:pPr>
            <a:r>
              <a:rPr lang="en-US" sz="3400" b="1" dirty="0" smtClean="0"/>
              <a:t> no visible indications of human activities</a:t>
            </a:r>
          </a:p>
          <a:p>
            <a:r>
              <a:rPr lang="en-US" sz="3400" b="1" dirty="0" smtClean="0"/>
              <a:t>- ecological processes have not been disturbed </a:t>
            </a:r>
            <a:endParaRPr lang="en-US" sz="3400" b="1" dirty="0"/>
          </a:p>
        </p:txBody>
      </p:sp>
      <p:sp>
        <p:nvSpPr>
          <p:cNvPr id="34" name="Rectangle 33"/>
          <p:cNvSpPr/>
          <p:nvPr/>
        </p:nvSpPr>
        <p:spPr>
          <a:xfrm>
            <a:off x="0" y="5105400"/>
            <a:ext cx="9144000" cy="1569660"/>
          </a:xfrm>
          <a:prstGeom prst="rect">
            <a:avLst/>
          </a:prstGeom>
          <a:solidFill>
            <a:schemeClr val="bg1">
              <a:alpha val="70000"/>
            </a:schemeClr>
          </a:solidFill>
        </p:spPr>
        <p:txBody>
          <a:bodyPr wrap="square">
            <a:spAutoFit/>
          </a:bodyPr>
          <a:lstStyle/>
          <a:p>
            <a:r>
              <a:rPr lang="en-US" sz="3400" b="1" dirty="0" smtClean="0"/>
              <a:t>  - re-growth after destruction or damage</a:t>
            </a:r>
          </a:p>
          <a:p>
            <a:r>
              <a:rPr lang="en-US" sz="2800" dirty="0" smtClean="0"/>
              <a:t>      </a:t>
            </a:r>
            <a:r>
              <a:rPr lang="en-US" sz="2800" b="1" dirty="0" smtClean="0"/>
              <a:t>- logging - cultivation – natural disasters - invasive species</a:t>
            </a:r>
          </a:p>
          <a:p>
            <a:r>
              <a:rPr lang="en-US" sz="2800" b="1" dirty="0" smtClean="0"/>
              <a:t>  </a:t>
            </a:r>
            <a:r>
              <a:rPr lang="en-US" sz="3400" b="1" dirty="0" smtClean="0"/>
              <a:t>- naturally regenerated or planted </a:t>
            </a:r>
          </a:p>
        </p:txBody>
      </p:sp>
      <p:sp>
        <p:nvSpPr>
          <p:cNvPr id="37" name="TextBox 36"/>
          <p:cNvSpPr txBox="1"/>
          <p:nvPr/>
        </p:nvSpPr>
        <p:spPr>
          <a:xfrm>
            <a:off x="7391400" y="1771471"/>
            <a:ext cx="1518364" cy="1200329"/>
          </a:xfrm>
          <a:prstGeom prst="rect">
            <a:avLst/>
          </a:prstGeom>
          <a:noFill/>
        </p:spPr>
        <p:txBody>
          <a:bodyPr wrap="none" rtlCol="0">
            <a:spAutoFit/>
          </a:bodyPr>
          <a:lstStyle/>
          <a:p>
            <a:r>
              <a:rPr lang="en-US" sz="7200" b="1" dirty="0" smtClean="0">
                <a:solidFill>
                  <a:srgbClr val="FF0000"/>
                </a:solidFill>
                <a:effectLst>
                  <a:outerShdw dist="50800" dir="5400000" algn="ctr" rotWithShape="0">
                    <a:schemeClr val="tx1"/>
                  </a:outerShdw>
                </a:effectLst>
              </a:rPr>
              <a:t>1/3</a:t>
            </a:r>
          </a:p>
        </p:txBody>
      </p:sp>
      <p:sp>
        <p:nvSpPr>
          <p:cNvPr id="38" name="TextBox 37"/>
          <p:cNvSpPr txBox="1"/>
          <p:nvPr/>
        </p:nvSpPr>
        <p:spPr>
          <a:xfrm>
            <a:off x="7391400" y="4191000"/>
            <a:ext cx="1518364" cy="1200329"/>
          </a:xfrm>
          <a:prstGeom prst="rect">
            <a:avLst/>
          </a:prstGeom>
          <a:noFill/>
        </p:spPr>
        <p:txBody>
          <a:bodyPr wrap="none" rtlCol="0">
            <a:spAutoFit/>
          </a:bodyPr>
          <a:lstStyle/>
          <a:p>
            <a:r>
              <a:rPr lang="en-US" sz="7200" b="1" dirty="0" smtClean="0">
                <a:solidFill>
                  <a:srgbClr val="FF0000"/>
                </a:solidFill>
                <a:effectLst>
                  <a:outerShdw dist="50800" dir="5400000" algn="ctr" rotWithShape="0">
                    <a:schemeClr val="tx1"/>
                  </a:outerShdw>
                </a:effectLst>
              </a:rPr>
              <a:t>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bg/>
                                          </p:spTgt>
                                        </p:tgtEl>
                                        <p:attrNameLst>
                                          <p:attrName>style.visibility</p:attrName>
                                        </p:attrNameLst>
                                      </p:cBhvr>
                                      <p:to>
                                        <p:strVal val="visible"/>
                                      </p:to>
                                    </p:set>
                                    <p:animEffect transition="in" filter="fade">
                                      <p:cBhvr>
                                        <p:cTn id="22" dur="1000"/>
                                        <p:tgtEl>
                                          <p:spTgt spid="33">
                                            <p:bg/>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1000"/>
                                        <p:tgtEl>
                                          <p:spTgt spid="3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xEl>
                                              <p:pRg st="1" end="1"/>
                                            </p:txEl>
                                          </p:spTgt>
                                        </p:tgtEl>
                                        <p:attrNameLst>
                                          <p:attrName>style.visibility</p:attrName>
                                        </p:attrNameLst>
                                      </p:cBhvr>
                                      <p:to>
                                        <p:strVal val="visible"/>
                                      </p:to>
                                    </p:set>
                                    <p:animEffect transition="in" filter="fade">
                                      <p:cBhvr>
                                        <p:cTn id="30" dur="1000"/>
                                        <p:tgtEl>
                                          <p:spTgt spid="3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xEl>
                                              <p:pRg st="2" end="2"/>
                                            </p:txEl>
                                          </p:spTgt>
                                        </p:tgtEl>
                                        <p:attrNameLst>
                                          <p:attrName>style.visibility</p:attrName>
                                        </p:attrNameLst>
                                      </p:cBhvr>
                                      <p:to>
                                        <p:strVal val="visible"/>
                                      </p:to>
                                    </p:set>
                                    <p:animEffect transition="in" filter="fade">
                                      <p:cBhvr>
                                        <p:cTn id="35" dur="1000"/>
                                        <p:tgtEl>
                                          <p:spTgt spid="3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34">
                                            <p:bg/>
                                          </p:spTgt>
                                        </p:tgtEl>
                                        <p:attrNameLst>
                                          <p:attrName>style.visibility</p:attrName>
                                        </p:attrNameLst>
                                      </p:cBhvr>
                                      <p:to>
                                        <p:strVal val="visible"/>
                                      </p:to>
                                    </p:set>
                                    <p:animEffect transition="in" filter="fade">
                                      <p:cBhvr>
                                        <p:cTn id="40" dur="1000"/>
                                        <p:tgtEl>
                                          <p:spTgt spid="34">
                                            <p:bg/>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xEl>
                                              <p:pRg st="0" end="0"/>
                                            </p:txEl>
                                          </p:spTgt>
                                        </p:tgtEl>
                                        <p:attrNameLst>
                                          <p:attrName>style.visibility</p:attrName>
                                        </p:attrNameLst>
                                      </p:cBhvr>
                                      <p:to>
                                        <p:strVal val="visible"/>
                                      </p:to>
                                    </p:set>
                                    <p:animEffect transition="in" filter="fade">
                                      <p:cBhvr>
                                        <p:cTn id="43" dur="1000"/>
                                        <p:tgtEl>
                                          <p:spTgt spid="3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4">
                                            <p:txEl>
                                              <p:pRg st="1" end="1"/>
                                            </p:txEl>
                                          </p:spTgt>
                                        </p:tgtEl>
                                        <p:attrNameLst>
                                          <p:attrName>style.visibility</p:attrName>
                                        </p:attrNameLst>
                                      </p:cBhvr>
                                      <p:to>
                                        <p:strVal val="visible"/>
                                      </p:to>
                                    </p:set>
                                    <p:animEffect transition="in" filter="wipe(left)">
                                      <p:cBhvr>
                                        <p:cTn id="48" dur="1000"/>
                                        <p:tgtEl>
                                          <p:spTgt spid="3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4">
                                            <p:txEl>
                                              <p:pRg st="2" end="2"/>
                                            </p:txEl>
                                          </p:spTgt>
                                        </p:tgtEl>
                                        <p:attrNameLst>
                                          <p:attrName>style.visibility</p:attrName>
                                        </p:attrNameLst>
                                      </p:cBhvr>
                                      <p:to>
                                        <p:strVal val="visible"/>
                                      </p:to>
                                    </p:set>
                                    <p:animEffect transition="in" filter="wipe(left)">
                                      <p:cBhvr>
                                        <p:cTn id="53" dur="1000"/>
                                        <p:tgtEl>
                                          <p:spTgt spid="34">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800" decel="100000"/>
                                        <p:tgtEl>
                                          <p:spTgt spid="37"/>
                                        </p:tgtEl>
                                      </p:cBhvr>
                                    </p:animEffect>
                                    <p:anim calcmode="lin" valueType="num">
                                      <p:cBhvr>
                                        <p:cTn id="59" dur="800" decel="100000" fill="hold"/>
                                        <p:tgtEl>
                                          <p:spTgt spid="37"/>
                                        </p:tgtEl>
                                        <p:attrNameLst>
                                          <p:attrName>style.rotation</p:attrName>
                                        </p:attrNameLst>
                                      </p:cBhvr>
                                      <p:tavLst>
                                        <p:tav tm="0">
                                          <p:val>
                                            <p:fltVal val="-90"/>
                                          </p:val>
                                        </p:tav>
                                        <p:tav tm="100000">
                                          <p:val>
                                            <p:fltVal val="0"/>
                                          </p:val>
                                        </p:tav>
                                      </p:tavLst>
                                    </p:anim>
                                    <p:anim calcmode="lin" valueType="num">
                                      <p:cBhvr>
                                        <p:cTn id="60" dur="800" decel="100000" fill="hold"/>
                                        <p:tgtEl>
                                          <p:spTgt spid="37"/>
                                        </p:tgtEl>
                                        <p:attrNameLst>
                                          <p:attrName>ppt_x</p:attrName>
                                        </p:attrNameLst>
                                      </p:cBhvr>
                                      <p:tavLst>
                                        <p:tav tm="0">
                                          <p:val>
                                            <p:strVal val="#ppt_x+0.4"/>
                                          </p:val>
                                        </p:tav>
                                        <p:tav tm="100000">
                                          <p:val>
                                            <p:strVal val="#ppt_x-0.05"/>
                                          </p:val>
                                        </p:tav>
                                      </p:tavLst>
                                    </p:anim>
                                    <p:anim calcmode="lin" valueType="num">
                                      <p:cBhvr>
                                        <p:cTn id="61" dur="800" decel="100000" fill="hold"/>
                                        <p:tgtEl>
                                          <p:spTgt spid="37"/>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800" decel="100000"/>
                                        <p:tgtEl>
                                          <p:spTgt spid="38"/>
                                        </p:tgtEl>
                                      </p:cBhvr>
                                    </p:animEffect>
                                    <p:anim calcmode="lin" valueType="num">
                                      <p:cBhvr>
                                        <p:cTn id="69" dur="800" decel="100000" fill="hold"/>
                                        <p:tgtEl>
                                          <p:spTgt spid="38"/>
                                        </p:tgtEl>
                                        <p:attrNameLst>
                                          <p:attrName>style.rotation</p:attrName>
                                        </p:attrNameLst>
                                      </p:cBhvr>
                                      <p:tavLst>
                                        <p:tav tm="0">
                                          <p:val>
                                            <p:fltVal val="-90"/>
                                          </p:val>
                                        </p:tav>
                                        <p:tav tm="100000">
                                          <p:val>
                                            <p:fltVal val="0"/>
                                          </p:val>
                                        </p:tav>
                                      </p:tavLst>
                                    </p:anim>
                                    <p:anim calcmode="lin" valueType="num">
                                      <p:cBhvr>
                                        <p:cTn id="70" dur="800" decel="100000" fill="hold"/>
                                        <p:tgtEl>
                                          <p:spTgt spid="38"/>
                                        </p:tgtEl>
                                        <p:attrNameLst>
                                          <p:attrName>ppt_x</p:attrName>
                                        </p:attrNameLst>
                                      </p:cBhvr>
                                      <p:tavLst>
                                        <p:tav tm="0">
                                          <p:val>
                                            <p:strVal val="#ppt_x+0.4"/>
                                          </p:val>
                                        </p:tav>
                                        <p:tav tm="100000">
                                          <p:val>
                                            <p:strVal val="#ppt_x-0.05"/>
                                          </p:val>
                                        </p:tav>
                                      </p:tavLst>
                                    </p:anim>
                                    <p:anim calcmode="lin" valueType="num">
                                      <p:cBhvr>
                                        <p:cTn id="71" dur="800" decel="100000" fill="hold"/>
                                        <p:tgtEl>
                                          <p:spTgt spid="38"/>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3" grpId="0" uiExpand="1" build="allAtOnce" animBg="1"/>
      <p:bldP spid="34" grpId="1" uiExpand="1" build="allAtOnce" animBg="1"/>
      <p:bldP spid="37" grpId="0"/>
      <p:bldP spid="3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8" name="Rectangle 47"/>
          <p:cNvSpPr/>
          <p:nvPr/>
        </p:nvSpPr>
        <p:spPr>
          <a:xfrm>
            <a:off x="0" y="685800"/>
            <a:ext cx="9144000" cy="707886"/>
          </a:xfrm>
          <a:prstGeom prst="rect">
            <a:avLst/>
          </a:prstGeom>
        </p:spPr>
        <p:txBody>
          <a:bodyPr wrap="square">
            <a:spAutoFit/>
          </a:bodyPr>
          <a:lstStyle/>
          <a:p>
            <a:pPr algn="ctr"/>
            <a:r>
              <a:rPr lang="en-US" sz="4000" b="1" dirty="0" smtClean="0"/>
              <a:t>Two classifications for forests</a:t>
            </a:r>
          </a:p>
        </p:txBody>
      </p:sp>
      <p:grpSp>
        <p:nvGrpSpPr>
          <p:cNvPr id="6" name="Group 5"/>
          <p:cNvGrpSpPr/>
          <p:nvPr/>
        </p:nvGrpSpPr>
        <p:grpSpPr>
          <a:xfrm>
            <a:off x="0" y="914400"/>
            <a:ext cx="9144000" cy="5943600"/>
            <a:chOff x="1" y="889554"/>
            <a:chExt cx="9144000" cy="5943600"/>
          </a:xfrm>
        </p:grpSpPr>
        <p:sp>
          <p:nvSpPr>
            <p:cNvPr id="7" name="Rectangle 6"/>
            <p:cNvSpPr/>
            <p:nvPr/>
          </p:nvSpPr>
          <p:spPr>
            <a:xfrm>
              <a:off x="1" y="914400"/>
              <a:ext cx="9143999" cy="5918754"/>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2" descr="http://www.worldbiomes.com/pics/biomapf.jpg"/>
            <p:cNvPicPr>
              <a:picLocks noChangeAspect="1" noChangeArrowheads="1"/>
            </p:cNvPicPr>
            <p:nvPr/>
          </p:nvPicPr>
          <p:blipFill>
            <a:blip r:embed="rId2" cstate="print"/>
            <a:srcRect/>
            <a:stretch>
              <a:fillRect/>
            </a:stretch>
          </p:blipFill>
          <p:spPr bwMode="auto">
            <a:xfrm>
              <a:off x="1" y="889554"/>
              <a:ext cx="9144000" cy="5435046"/>
            </a:xfrm>
            <a:prstGeom prst="rect">
              <a:avLst/>
            </a:prstGeom>
            <a:noFill/>
          </p:spPr>
        </p:pic>
      </p:grpSp>
      <p:grpSp>
        <p:nvGrpSpPr>
          <p:cNvPr id="16" name="Group 15"/>
          <p:cNvGrpSpPr/>
          <p:nvPr/>
        </p:nvGrpSpPr>
        <p:grpSpPr>
          <a:xfrm>
            <a:off x="0" y="1771471"/>
            <a:ext cx="9144000" cy="4903589"/>
            <a:chOff x="0" y="1771471"/>
            <a:chExt cx="9144000" cy="4903589"/>
          </a:xfrm>
        </p:grpSpPr>
        <p:sp>
          <p:nvSpPr>
            <p:cNvPr id="9" name="Rectangle 8"/>
            <p:cNvSpPr/>
            <p:nvPr/>
          </p:nvSpPr>
          <p:spPr>
            <a:xfrm>
              <a:off x="0" y="2096869"/>
              <a:ext cx="9144000" cy="646331"/>
            </a:xfrm>
            <a:prstGeom prst="rect">
              <a:avLst/>
            </a:prstGeom>
            <a:solidFill>
              <a:schemeClr val="bg1">
                <a:alpha val="70000"/>
              </a:schemeClr>
            </a:solidFill>
          </p:spPr>
          <p:txBody>
            <a:bodyPr wrap="square">
              <a:spAutoFit/>
            </a:bodyPr>
            <a:lstStyle/>
            <a:p>
              <a:r>
                <a:rPr lang="en-US" sz="3600" b="1" dirty="0" smtClean="0"/>
                <a:t>PRIMARY (OLD-GROWTH) FOREST . . . . </a:t>
              </a:r>
            </a:p>
          </p:txBody>
        </p:sp>
        <p:sp>
          <p:nvSpPr>
            <p:cNvPr id="10" name="Rectangle 9"/>
            <p:cNvSpPr/>
            <p:nvPr/>
          </p:nvSpPr>
          <p:spPr>
            <a:xfrm>
              <a:off x="0" y="4379893"/>
              <a:ext cx="9144000" cy="800219"/>
            </a:xfrm>
            <a:prstGeom prst="rect">
              <a:avLst/>
            </a:prstGeom>
            <a:solidFill>
              <a:schemeClr val="bg1">
                <a:alpha val="70000"/>
              </a:schemeClr>
            </a:solidFill>
          </p:spPr>
          <p:txBody>
            <a:bodyPr wrap="square">
              <a:spAutoFit/>
            </a:bodyPr>
            <a:lstStyle/>
            <a:p>
              <a:endParaRPr lang="en-US" sz="1000" b="1" dirty="0" smtClean="0"/>
            </a:p>
            <a:p>
              <a:r>
                <a:rPr lang="en-US" sz="3600" b="1" dirty="0" smtClean="0"/>
                <a:t>SECONDARY FOREST . . . . . . . . . . . . . . .  </a:t>
              </a:r>
            </a:p>
          </p:txBody>
        </p:sp>
        <p:sp>
          <p:nvSpPr>
            <p:cNvPr id="11" name="Rectangle 10"/>
            <p:cNvSpPr/>
            <p:nvPr/>
          </p:nvSpPr>
          <p:spPr>
            <a:xfrm>
              <a:off x="228600" y="2743200"/>
              <a:ext cx="8915400" cy="1661993"/>
            </a:xfrm>
            <a:prstGeom prst="rect">
              <a:avLst/>
            </a:prstGeom>
            <a:solidFill>
              <a:schemeClr val="bg1">
                <a:alpha val="70000"/>
              </a:schemeClr>
            </a:solidFill>
          </p:spPr>
          <p:txBody>
            <a:bodyPr wrap="square">
              <a:spAutoFit/>
            </a:bodyPr>
            <a:lstStyle/>
            <a:p>
              <a:r>
                <a:rPr lang="en-US" sz="3400" b="1" dirty="0" smtClean="0"/>
                <a:t>- forest of native species </a:t>
              </a:r>
            </a:p>
            <a:p>
              <a:pPr>
                <a:buFontTx/>
                <a:buChar char="-"/>
              </a:pPr>
              <a:r>
                <a:rPr lang="en-US" sz="3400" b="1" dirty="0" smtClean="0"/>
                <a:t> no visible indications of human activities</a:t>
              </a:r>
            </a:p>
            <a:p>
              <a:r>
                <a:rPr lang="en-US" sz="3400" b="1" dirty="0" smtClean="0"/>
                <a:t>- ecological processes have not been disturbed </a:t>
              </a:r>
              <a:endParaRPr lang="en-US" sz="3400" b="1" dirty="0"/>
            </a:p>
          </p:txBody>
        </p:sp>
        <p:sp>
          <p:nvSpPr>
            <p:cNvPr id="12" name="Rectangle 11"/>
            <p:cNvSpPr/>
            <p:nvPr/>
          </p:nvSpPr>
          <p:spPr>
            <a:xfrm>
              <a:off x="0" y="5105400"/>
              <a:ext cx="9144000" cy="1569660"/>
            </a:xfrm>
            <a:prstGeom prst="rect">
              <a:avLst/>
            </a:prstGeom>
            <a:solidFill>
              <a:schemeClr val="bg1">
                <a:alpha val="70000"/>
              </a:schemeClr>
            </a:solidFill>
          </p:spPr>
          <p:txBody>
            <a:bodyPr wrap="square">
              <a:spAutoFit/>
            </a:bodyPr>
            <a:lstStyle/>
            <a:p>
              <a:r>
                <a:rPr lang="en-US" sz="3400" b="1" dirty="0" smtClean="0"/>
                <a:t>  - re-growth after destruction or damage</a:t>
              </a:r>
            </a:p>
            <a:p>
              <a:r>
                <a:rPr lang="en-US" sz="2800" dirty="0" smtClean="0"/>
                <a:t>      </a:t>
              </a:r>
              <a:r>
                <a:rPr lang="en-US" sz="2800" b="1" dirty="0" smtClean="0"/>
                <a:t>- logging - cultivation – natural disasters - invasive species</a:t>
              </a:r>
            </a:p>
            <a:p>
              <a:r>
                <a:rPr lang="en-US" sz="2800" b="1" dirty="0" smtClean="0"/>
                <a:t>  </a:t>
              </a:r>
              <a:r>
                <a:rPr lang="en-US" sz="3400" b="1" dirty="0" smtClean="0"/>
                <a:t>- naturally regenerated or planted </a:t>
              </a:r>
            </a:p>
          </p:txBody>
        </p:sp>
        <p:sp>
          <p:nvSpPr>
            <p:cNvPr id="13" name="TextBox 12"/>
            <p:cNvSpPr txBox="1"/>
            <p:nvPr/>
          </p:nvSpPr>
          <p:spPr>
            <a:xfrm>
              <a:off x="7391400" y="1771471"/>
              <a:ext cx="1518364" cy="1200329"/>
            </a:xfrm>
            <a:prstGeom prst="rect">
              <a:avLst/>
            </a:prstGeom>
            <a:noFill/>
          </p:spPr>
          <p:txBody>
            <a:bodyPr wrap="none" rtlCol="0">
              <a:spAutoFit/>
            </a:bodyPr>
            <a:lstStyle/>
            <a:p>
              <a:r>
                <a:rPr lang="en-US" sz="7200" b="1" dirty="0" smtClean="0">
                  <a:solidFill>
                    <a:srgbClr val="FF0000"/>
                  </a:solidFill>
                  <a:effectLst>
                    <a:outerShdw dist="50800" dir="5400000" algn="ctr" rotWithShape="0">
                      <a:schemeClr val="tx1"/>
                    </a:outerShdw>
                  </a:effectLst>
                </a:rPr>
                <a:t>1/3</a:t>
              </a:r>
            </a:p>
          </p:txBody>
        </p:sp>
        <p:sp>
          <p:nvSpPr>
            <p:cNvPr id="14" name="TextBox 13"/>
            <p:cNvSpPr txBox="1"/>
            <p:nvPr/>
          </p:nvSpPr>
          <p:spPr>
            <a:xfrm>
              <a:off x="7391400" y="4191000"/>
              <a:ext cx="1518364" cy="1200329"/>
            </a:xfrm>
            <a:prstGeom prst="rect">
              <a:avLst/>
            </a:prstGeom>
            <a:noFill/>
          </p:spPr>
          <p:txBody>
            <a:bodyPr wrap="none" rtlCol="0">
              <a:spAutoFit/>
            </a:bodyPr>
            <a:lstStyle/>
            <a:p>
              <a:r>
                <a:rPr lang="en-US" sz="7200" b="1" dirty="0" smtClean="0">
                  <a:solidFill>
                    <a:srgbClr val="FF0000"/>
                  </a:solidFill>
                  <a:effectLst>
                    <a:outerShdw dist="50800" dir="5400000" algn="ctr" rotWithShape="0">
                      <a:schemeClr val="tx1"/>
                    </a:outerShdw>
                  </a:effectLst>
                </a:rPr>
                <a:t>2/3</a:t>
              </a:r>
            </a:p>
          </p:txBody>
        </p:sp>
      </p:grpSp>
      <p:grpSp>
        <p:nvGrpSpPr>
          <p:cNvPr id="19" name="Group 18"/>
          <p:cNvGrpSpPr/>
          <p:nvPr/>
        </p:nvGrpSpPr>
        <p:grpSpPr>
          <a:xfrm>
            <a:off x="0" y="924580"/>
            <a:ext cx="9144000" cy="6162020"/>
            <a:chOff x="0" y="924580"/>
            <a:chExt cx="9144000" cy="6162020"/>
          </a:xfrm>
        </p:grpSpPr>
        <p:grpSp>
          <p:nvGrpSpPr>
            <p:cNvPr id="18" name="Group 17"/>
            <p:cNvGrpSpPr/>
            <p:nvPr/>
          </p:nvGrpSpPr>
          <p:grpSpPr>
            <a:xfrm>
              <a:off x="0" y="1371600"/>
              <a:ext cx="3962400" cy="5715000"/>
              <a:chOff x="0" y="1371600"/>
              <a:chExt cx="3962400" cy="5715000"/>
            </a:xfrm>
          </p:grpSpPr>
          <p:sp>
            <p:nvSpPr>
              <p:cNvPr id="17" name="Rectangle 16"/>
              <p:cNvSpPr/>
              <p:nvPr/>
            </p:nvSpPr>
            <p:spPr>
              <a:xfrm>
                <a:off x="0" y="1371600"/>
                <a:ext cx="3962400" cy="5715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p:cNvPicPr>
                <a:picLocks noChangeAspect="1" noChangeArrowheads="1"/>
              </p:cNvPicPr>
              <p:nvPr/>
            </p:nvPicPr>
            <p:blipFill>
              <a:blip r:embed="rId3" cstate="print"/>
              <a:srcRect l="17606" t="42359" r="55821" b="23087"/>
              <a:stretch>
                <a:fillRect/>
              </a:stretch>
            </p:blipFill>
            <p:spPr bwMode="auto">
              <a:xfrm>
                <a:off x="457200" y="2438400"/>
                <a:ext cx="3429000" cy="3505200"/>
              </a:xfrm>
              <a:prstGeom prst="rect">
                <a:avLst/>
              </a:prstGeom>
              <a:noFill/>
              <a:ln w="9525">
                <a:noFill/>
                <a:miter lim="800000"/>
                <a:headEnd/>
                <a:tailEnd/>
              </a:ln>
            </p:spPr>
          </p:pic>
        </p:grpSp>
        <p:pic>
          <p:nvPicPr>
            <p:cNvPr id="3" name="Picture 2"/>
            <p:cNvPicPr>
              <a:picLocks noChangeAspect="1" noChangeArrowheads="1"/>
            </p:cNvPicPr>
            <p:nvPr/>
          </p:nvPicPr>
          <p:blipFill>
            <a:blip r:embed="rId3" cstate="print"/>
            <a:srcRect l="47494" t="39729" r="24219" b="20833"/>
            <a:stretch>
              <a:fillRect/>
            </a:stretch>
          </p:blipFill>
          <p:spPr bwMode="auto">
            <a:xfrm>
              <a:off x="3962400" y="1407710"/>
              <a:ext cx="5181600" cy="5678890"/>
            </a:xfrm>
            <a:prstGeom prst="rect">
              <a:avLst/>
            </a:prstGeom>
            <a:noFill/>
            <a:ln w="9525">
              <a:noFill/>
              <a:miter lim="800000"/>
              <a:headEnd/>
              <a:tailEnd/>
            </a:ln>
          </p:spPr>
        </p:pic>
        <p:sp>
          <p:nvSpPr>
            <p:cNvPr id="4" name="Rectangle 3"/>
            <p:cNvSpPr/>
            <p:nvPr/>
          </p:nvSpPr>
          <p:spPr>
            <a:xfrm>
              <a:off x="0" y="924580"/>
              <a:ext cx="9144000" cy="523220"/>
            </a:xfrm>
            <a:prstGeom prst="rect">
              <a:avLst/>
            </a:prstGeom>
            <a:solidFill>
              <a:schemeClr val="bg1"/>
            </a:solidFill>
          </p:spPr>
          <p:txBody>
            <a:bodyPr wrap="square">
              <a:spAutoFit/>
            </a:bodyPr>
            <a:lstStyle/>
            <a:p>
              <a:pPr algn="ctr"/>
              <a:r>
                <a:rPr lang="en-US" sz="2800" dirty="0" smtClean="0">
                  <a:solidFill>
                    <a:schemeClr val="tx1">
                      <a:lumMod val="75000"/>
                      <a:lumOff val="25000"/>
                    </a:schemeClr>
                  </a:solidFill>
                  <a:effectLst>
                    <a:outerShdw dist="38100" dir="6600000" algn="ctr" rotWithShape="0">
                      <a:schemeClr val="tx1">
                        <a:lumMod val="85000"/>
                        <a:lumOff val="15000"/>
                      </a:schemeClr>
                    </a:outerShdw>
                  </a:effectLst>
                </a:rPr>
                <a:t>10 countries with largest areas of primary forest</a:t>
              </a:r>
            </a:p>
          </p:txBody>
        </p:sp>
      </p:grpSp>
      <p:sp>
        <p:nvSpPr>
          <p:cNvPr id="5" name="TextBox 4"/>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p:nvSpPr>
          <p:cNvPr id="20" name="Freeform 19"/>
          <p:cNvSpPr/>
          <p:nvPr/>
        </p:nvSpPr>
        <p:spPr>
          <a:xfrm>
            <a:off x="2438400" y="2057400"/>
            <a:ext cx="1752600" cy="990600"/>
          </a:xfrm>
          <a:custGeom>
            <a:avLst/>
            <a:gdLst>
              <a:gd name="connsiteX0" fmla="*/ 701040 w 701040"/>
              <a:gd name="connsiteY0" fmla="*/ 0 h 518160"/>
              <a:gd name="connsiteX1" fmla="*/ 320040 w 701040"/>
              <a:gd name="connsiteY1" fmla="*/ 30480 h 518160"/>
              <a:gd name="connsiteX2" fmla="*/ 76200 w 701040"/>
              <a:gd name="connsiteY2" fmla="*/ 152400 h 518160"/>
              <a:gd name="connsiteX3" fmla="*/ 0 w 701040"/>
              <a:gd name="connsiteY3" fmla="*/ 518160 h 518160"/>
              <a:gd name="connsiteX0" fmla="*/ 701040 w 701040"/>
              <a:gd name="connsiteY0" fmla="*/ 41422 h 559582"/>
              <a:gd name="connsiteX1" fmla="*/ 320040 w 701040"/>
              <a:gd name="connsiteY1" fmla="*/ 71902 h 559582"/>
              <a:gd name="connsiteX2" fmla="*/ 60960 w 701040"/>
              <a:gd name="connsiteY2" fmla="*/ 81280 h 559582"/>
              <a:gd name="connsiteX3" fmla="*/ 0 w 701040"/>
              <a:gd name="connsiteY3" fmla="*/ 559582 h 559582"/>
              <a:gd name="connsiteX0" fmla="*/ 701040 w 701040"/>
              <a:gd name="connsiteY0" fmla="*/ 0 h 518160"/>
              <a:gd name="connsiteX1" fmla="*/ 320040 w 701040"/>
              <a:gd name="connsiteY1" fmla="*/ 30480 h 518160"/>
              <a:gd name="connsiteX2" fmla="*/ 60960 w 701040"/>
              <a:gd name="connsiteY2" fmla="*/ 39858 h 518160"/>
              <a:gd name="connsiteX3" fmla="*/ 0 w 701040"/>
              <a:gd name="connsiteY3" fmla="*/ 518160 h 518160"/>
              <a:gd name="connsiteX0" fmla="*/ 701040 w 701040"/>
              <a:gd name="connsiteY0" fmla="*/ 0 h 518160"/>
              <a:gd name="connsiteX1" fmla="*/ 320040 w 701040"/>
              <a:gd name="connsiteY1" fmla="*/ 30480 h 518160"/>
              <a:gd name="connsiteX2" fmla="*/ 60960 w 701040"/>
              <a:gd name="connsiteY2" fmla="*/ 39858 h 518160"/>
              <a:gd name="connsiteX3" fmla="*/ 0 w 701040"/>
              <a:gd name="connsiteY3" fmla="*/ 518160 h 518160"/>
              <a:gd name="connsiteX0" fmla="*/ 701040 w 701040"/>
              <a:gd name="connsiteY0" fmla="*/ 46502 h 564662"/>
              <a:gd name="connsiteX1" fmla="*/ 60960 w 701040"/>
              <a:gd name="connsiteY1" fmla="*/ 86360 h 564662"/>
              <a:gd name="connsiteX2" fmla="*/ 0 w 701040"/>
              <a:gd name="connsiteY2" fmla="*/ 564662 h 564662"/>
              <a:gd name="connsiteX0" fmla="*/ 701040 w 701040"/>
              <a:gd name="connsiteY0" fmla="*/ 0 h 518160"/>
              <a:gd name="connsiteX1" fmla="*/ 60960 w 701040"/>
              <a:gd name="connsiteY1" fmla="*/ 39858 h 518160"/>
              <a:gd name="connsiteX2" fmla="*/ 0 w 701040"/>
              <a:gd name="connsiteY2" fmla="*/ 518160 h 518160"/>
            </a:gdLst>
            <a:ahLst/>
            <a:cxnLst>
              <a:cxn ang="0">
                <a:pos x="connsiteX0" y="connsiteY0"/>
              </a:cxn>
              <a:cxn ang="0">
                <a:pos x="connsiteX1" y="connsiteY1"/>
              </a:cxn>
              <a:cxn ang="0">
                <a:pos x="connsiteX2" y="connsiteY2"/>
              </a:cxn>
            </a:cxnLst>
            <a:rect l="l" t="t" r="r" b="b"/>
            <a:pathLst>
              <a:path w="701040" h="518160">
                <a:moveTo>
                  <a:pt x="701040" y="0"/>
                </a:moveTo>
                <a:cubicBezTo>
                  <a:pt x="567690" y="8304"/>
                  <a:pt x="211433" y="13973"/>
                  <a:pt x="60960" y="39858"/>
                </a:cubicBezTo>
                <a:cubicBezTo>
                  <a:pt x="47559" y="154124"/>
                  <a:pt x="11430" y="375920"/>
                  <a:pt x="0" y="518160"/>
                </a:cubicBezTo>
              </a:path>
            </a:pathLst>
          </a:cu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2057400" y="3360003"/>
            <a:ext cx="1524000" cy="830997"/>
          </a:xfrm>
          <a:prstGeom prst="rect">
            <a:avLst/>
          </a:prstGeom>
          <a:noFill/>
        </p:spPr>
        <p:txBody>
          <a:bodyPr wrap="square">
            <a:spAutoFit/>
          </a:bodyPr>
          <a:lstStyle/>
          <a:p>
            <a:pPr algn="ctr"/>
            <a:r>
              <a:rPr lang="en-US" sz="2400" b="1" dirty="0" smtClean="0">
                <a:solidFill>
                  <a:schemeClr val="bg1"/>
                </a:solidFill>
              </a:rPr>
              <a:t>Amazon</a:t>
            </a:r>
          </a:p>
          <a:p>
            <a:pPr algn="ctr"/>
            <a:r>
              <a:rPr lang="en-US" sz="2400" b="1" dirty="0" smtClean="0">
                <a:solidFill>
                  <a:schemeClr val="bg1"/>
                </a:solidFill>
              </a:rPr>
              <a:t>Rainforest</a:t>
            </a:r>
            <a:endParaRPr lang="en-US" sz="2400" b="1" dirty="0">
              <a:solidFill>
                <a:schemeClr val="bg1"/>
              </a:solidFill>
            </a:endParaRPr>
          </a:p>
        </p:txBody>
      </p:sp>
      <p:grpSp>
        <p:nvGrpSpPr>
          <p:cNvPr id="45" name="Group 44"/>
          <p:cNvGrpSpPr/>
          <p:nvPr/>
        </p:nvGrpSpPr>
        <p:grpSpPr>
          <a:xfrm>
            <a:off x="1447800" y="2514600"/>
            <a:ext cx="2743200" cy="3048000"/>
            <a:chOff x="1447800" y="2514600"/>
            <a:chExt cx="2743200" cy="3048000"/>
          </a:xfrm>
        </p:grpSpPr>
        <p:cxnSp>
          <p:nvCxnSpPr>
            <p:cNvPr id="28" name="Straight Connector 27"/>
            <p:cNvCxnSpPr/>
            <p:nvPr/>
          </p:nvCxnSpPr>
          <p:spPr>
            <a:xfrm flipH="1">
              <a:off x="3886200" y="25146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886200" y="2971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286000" y="5181600"/>
              <a:ext cx="1371600" cy="0"/>
            </a:xfrm>
            <a:prstGeom prst="line">
              <a:avLst/>
            </a:pr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447800" y="5486400"/>
              <a:ext cx="2133600" cy="0"/>
            </a:xfrm>
            <a:prstGeom prst="line">
              <a:avLst/>
            </a:pr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81400" y="2514600"/>
              <a:ext cx="381000" cy="304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1143000" y="4495800"/>
            <a:ext cx="1524000" cy="830997"/>
          </a:xfrm>
          <a:prstGeom prst="rect">
            <a:avLst/>
          </a:prstGeom>
          <a:noFill/>
        </p:spPr>
        <p:txBody>
          <a:bodyPr wrap="square">
            <a:spAutoFit/>
          </a:bodyPr>
          <a:lstStyle/>
          <a:p>
            <a:pPr algn="ctr"/>
            <a:r>
              <a:rPr lang="en-US" sz="2400" b="1" dirty="0" smtClean="0">
                <a:effectLst>
                  <a:outerShdw dist="38100" dir="7200000" algn="ctr" rotWithShape="0">
                    <a:schemeClr val="tx1"/>
                  </a:outerShdw>
                </a:effectLst>
              </a:rPr>
              <a:t>Boreal</a:t>
            </a:r>
          </a:p>
          <a:p>
            <a:pPr algn="ctr"/>
            <a:r>
              <a:rPr lang="en-US" sz="2400" b="1" dirty="0" smtClean="0">
                <a:effectLst>
                  <a:outerShdw dist="38100" dir="7200000" algn="ctr" rotWithShape="0">
                    <a:schemeClr val="tx1"/>
                  </a:outerShdw>
                </a:effectLst>
              </a:rPr>
              <a:t>Forest</a:t>
            </a:r>
            <a:endParaRPr lang="en-US" sz="2400" b="1" dirty="0">
              <a:effectLst>
                <a:outerShdw dist="38100" dir="7200000" algn="ctr" rotWithShape="0">
                  <a:schemeClr val="tx1"/>
                </a:outerShdw>
              </a:effectLst>
            </a:endParaRPr>
          </a:p>
        </p:txBody>
      </p:sp>
      <p:sp>
        <p:nvSpPr>
          <p:cNvPr id="49" name="Oval 48"/>
          <p:cNvSpPr/>
          <p:nvPr/>
        </p:nvSpPr>
        <p:spPr>
          <a:xfrm>
            <a:off x="3352800" y="838200"/>
            <a:ext cx="4953000" cy="7620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p:cNvSpPr/>
          <p:nvPr/>
        </p:nvSpPr>
        <p:spPr>
          <a:xfrm>
            <a:off x="4648200" y="1828800"/>
            <a:ext cx="4495800" cy="523220"/>
          </a:xfrm>
          <a:prstGeom prst="rect">
            <a:avLst/>
          </a:prstGeom>
          <a:solidFill>
            <a:schemeClr val="bg1"/>
          </a:solidFill>
          <a:ln w="38100">
            <a:solidFill>
              <a:schemeClr val="tx1"/>
            </a:solidFill>
          </a:ln>
        </p:spPr>
        <p:txBody>
          <a:bodyPr wrap="square">
            <a:spAutoFit/>
          </a:bodyPr>
          <a:lstStyle/>
          <a:p>
            <a:r>
              <a:rPr lang="en-US" sz="2800" dirty="0" smtClean="0">
                <a:solidFill>
                  <a:schemeClr val="tx1">
                    <a:lumMod val="75000"/>
                    <a:lumOff val="25000"/>
                  </a:schemeClr>
                </a:solidFill>
                <a:effectLst>
                  <a:outerShdw dist="38100" dir="6600000" algn="ctr" rotWithShape="0">
                    <a:schemeClr val="tx1">
                      <a:lumMod val="85000"/>
                      <a:lumOff val="15000"/>
                    </a:schemeClr>
                  </a:outerShdw>
                </a:effectLst>
              </a:rPr>
              <a:t> Brazil			           35%</a:t>
            </a:r>
          </a:p>
        </p:txBody>
      </p:sp>
      <p:grpSp>
        <p:nvGrpSpPr>
          <p:cNvPr id="56" name="Group 55"/>
          <p:cNvGrpSpPr/>
          <p:nvPr/>
        </p:nvGrpSpPr>
        <p:grpSpPr>
          <a:xfrm>
            <a:off x="404195" y="2459037"/>
            <a:ext cx="3325442" cy="3480442"/>
            <a:chOff x="404195" y="2459037"/>
            <a:chExt cx="3325442" cy="3480442"/>
          </a:xfrm>
        </p:grpSpPr>
        <p:sp>
          <p:nvSpPr>
            <p:cNvPr id="53" name="Pie 52"/>
            <p:cNvSpPr>
              <a:spLocks noChangeAspect="1"/>
            </p:cNvSpPr>
            <p:nvPr/>
          </p:nvSpPr>
          <p:spPr>
            <a:xfrm rot="14009978">
              <a:off x="326695" y="2536537"/>
              <a:ext cx="3480442" cy="3325442"/>
            </a:xfrm>
            <a:prstGeom prst="pie">
              <a:avLst>
                <a:gd name="adj1" fmla="val 16286676"/>
                <a:gd name="adj2" fmla="val 2207943"/>
              </a:avLst>
            </a:prstGeom>
            <a:solidFill>
              <a:schemeClr val="bg1"/>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55" name="Straight Connector 54"/>
            <p:cNvCxnSpPr/>
            <p:nvPr/>
          </p:nvCxnSpPr>
          <p:spPr>
            <a:xfrm flipH="1">
              <a:off x="730333" y="4191000"/>
              <a:ext cx="1327067" cy="9210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3962400" y="3276600"/>
            <a:ext cx="5181600" cy="35052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a:p>
        </p:txBody>
      </p:sp>
      <p:sp>
        <p:nvSpPr>
          <p:cNvPr id="63" name="TextBox 62"/>
          <p:cNvSpPr txBox="1"/>
          <p:nvPr/>
        </p:nvSpPr>
        <p:spPr>
          <a:xfrm>
            <a:off x="6629400" y="3733800"/>
            <a:ext cx="184731" cy="400110"/>
          </a:xfrm>
          <a:prstGeom prst="rect">
            <a:avLst/>
          </a:prstGeom>
          <a:noFill/>
        </p:spPr>
        <p:txBody>
          <a:bodyPr wrap="none" rtlCol="0">
            <a:spAutoFit/>
          </a:bodyPr>
          <a:lstStyle/>
          <a:p>
            <a:endParaRPr lang="en-US" sz="2000" b="1" dirty="0" smtClean="0">
              <a:solidFill>
                <a:srgbClr val="0070C0"/>
              </a:solidFill>
              <a:effectLst>
                <a:outerShdw dist="50800" dir="5400000" algn="ctr" rotWithShape="0">
                  <a:schemeClr val="tx1"/>
                </a:outerShdw>
              </a:effectLst>
            </a:endParaRPr>
          </a:p>
        </p:txBody>
      </p:sp>
      <p:sp>
        <p:nvSpPr>
          <p:cNvPr id="65" name="Rectangle 64"/>
          <p:cNvSpPr/>
          <p:nvPr/>
        </p:nvSpPr>
        <p:spPr>
          <a:xfrm>
            <a:off x="4648200" y="3200400"/>
            <a:ext cx="4495800" cy="523220"/>
          </a:xfrm>
          <a:prstGeom prst="rect">
            <a:avLst/>
          </a:prstGeom>
          <a:solidFill>
            <a:schemeClr val="bg1"/>
          </a:solidFill>
          <a:ln w="38100">
            <a:solidFill>
              <a:schemeClr val="tx1"/>
            </a:solidFill>
          </a:ln>
        </p:spPr>
        <p:txBody>
          <a:bodyPr wrap="square">
            <a:spAutoFit/>
          </a:bodyPr>
          <a:lstStyle/>
          <a:p>
            <a:r>
              <a:rPr lang="en-US" sz="2800" dirty="0" smtClean="0">
                <a:solidFill>
                  <a:schemeClr val="tx1">
                    <a:lumMod val="75000"/>
                    <a:lumOff val="25000"/>
                  </a:schemeClr>
                </a:solidFill>
                <a:effectLst>
                  <a:outerShdw dist="38100" dir="6600000" algn="ctr" rotWithShape="0">
                    <a:schemeClr val="tx1">
                      <a:lumMod val="85000"/>
                      <a:lumOff val="15000"/>
                    </a:schemeClr>
                  </a:outerShdw>
                </a:effectLst>
              </a:rPr>
              <a:t> USA			             6%</a:t>
            </a:r>
          </a:p>
        </p:txBody>
      </p:sp>
      <p:cxnSp>
        <p:nvCxnSpPr>
          <p:cNvPr id="66" name="Straight Connector 65"/>
          <p:cNvCxnSpPr/>
          <p:nvPr/>
        </p:nvCxnSpPr>
        <p:spPr>
          <a:xfrm flipH="1">
            <a:off x="1219200" y="3505200"/>
            <a:ext cx="2971800" cy="990600"/>
          </a:xfrm>
          <a:prstGeom prst="line">
            <a:avLst/>
          </a:pr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648200" y="2296180"/>
            <a:ext cx="4495800" cy="980420"/>
            <a:chOff x="4648200" y="2296180"/>
            <a:chExt cx="4495800" cy="980420"/>
          </a:xfrm>
        </p:grpSpPr>
        <p:sp>
          <p:nvSpPr>
            <p:cNvPr id="51" name="Rectangle 50"/>
            <p:cNvSpPr/>
            <p:nvPr/>
          </p:nvSpPr>
          <p:spPr>
            <a:xfrm>
              <a:off x="4648200" y="2296180"/>
              <a:ext cx="4495800" cy="523220"/>
            </a:xfrm>
            <a:prstGeom prst="rect">
              <a:avLst/>
            </a:prstGeom>
            <a:solidFill>
              <a:schemeClr val="bg1"/>
            </a:solidFill>
          </p:spPr>
          <p:txBody>
            <a:bodyPr wrap="square">
              <a:spAutoFit/>
            </a:bodyPr>
            <a:lstStyle/>
            <a:p>
              <a:r>
                <a:rPr lang="en-US" sz="2800" dirty="0" smtClean="0">
                  <a:solidFill>
                    <a:schemeClr val="tx1">
                      <a:lumMod val="75000"/>
                      <a:lumOff val="25000"/>
                    </a:schemeClr>
                  </a:solidFill>
                  <a:effectLst>
                    <a:outerShdw dist="38100" dir="6600000" algn="ctr" rotWithShape="0">
                      <a:schemeClr val="tx1">
                        <a:lumMod val="85000"/>
                        <a:lumOff val="15000"/>
                      </a:schemeClr>
                    </a:outerShdw>
                  </a:effectLst>
                </a:rPr>
                <a:t>Russian Federation	           19%</a:t>
              </a:r>
            </a:p>
          </p:txBody>
        </p:sp>
        <p:sp>
          <p:nvSpPr>
            <p:cNvPr id="52" name="Rectangle 51"/>
            <p:cNvSpPr/>
            <p:nvPr/>
          </p:nvSpPr>
          <p:spPr>
            <a:xfrm>
              <a:off x="4648200" y="2753380"/>
              <a:ext cx="4495800" cy="523220"/>
            </a:xfrm>
            <a:prstGeom prst="rect">
              <a:avLst/>
            </a:prstGeom>
            <a:solidFill>
              <a:schemeClr val="bg1"/>
            </a:solidFill>
          </p:spPr>
          <p:txBody>
            <a:bodyPr wrap="square">
              <a:spAutoFit/>
            </a:bodyPr>
            <a:lstStyle/>
            <a:p>
              <a:r>
                <a:rPr lang="en-US" sz="2800" dirty="0" smtClean="0">
                  <a:solidFill>
                    <a:schemeClr val="tx1">
                      <a:lumMod val="75000"/>
                      <a:lumOff val="25000"/>
                    </a:schemeClr>
                  </a:solidFill>
                  <a:effectLst>
                    <a:outerShdw dist="38100" dir="6600000" algn="ctr" rotWithShape="0">
                      <a:schemeClr val="tx1">
                        <a:lumMod val="85000"/>
                        <a:lumOff val="15000"/>
                      </a:schemeClr>
                    </a:outerShdw>
                  </a:effectLst>
                </a:rPr>
                <a:t> Canada		           12%</a:t>
              </a:r>
            </a:p>
          </p:txBody>
        </p:sp>
        <p:sp>
          <p:nvSpPr>
            <p:cNvPr id="44" name="Rectangle 43"/>
            <p:cNvSpPr/>
            <p:nvPr/>
          </p:nvSpPr>
          <p:spPr>
            <a:xfrm>
              <a:off x="4648200" y="2362200"/>
              <a:ext cx="4495800" cy="914400"/>
            </a:xfrm>
            <a:prstGeom prst="rect">
              <a:avLst/>
            </a:prstGeom>
            <a:no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63"/>
          <p:cNvGrpSpPr/>
          <p:nvPr/>
        </p:nvGrpSpPr>
        <p:grpSpPr>
          <a:xfrm>
            <a:off x="4572000" y="1613667"/>
            <a:ext cx="4519268" cy="3644133"/>
            <a:chOff x="4572000" y="1613667"/>
            <a:chExt cx="4519268" cy="3644133"/>
          </a:xfrm>
        </p:grpSpPr>
        <p:sp>
          <p:nvSpPr>
            <p:cNvPr id="58" name="Oval 57"/>
            <p:cNvSpPr/>
            <p:nvPr/>
          </p:nvSpPr>
          <p:spPr>
            <a:xfrm rot="16200000">
              <a:off x="7676010" y="2089943"/>
              <a:ext cx="1891533" cy="938982"/>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0" name="Straight Connector 59"/>
            <p:cNvCxnSpPr>
              <a:stCxn id="58" idx="2"/>
            </p:cNvCxnSpPr>
            <p:nvPr/>
          </p:nvCxnSpPr>
          <p:spPr>
            <a:xfrm flipH="1">
              <a:off x="7010400" y="3505201"/>
              <a:ext cx="1611377" cy="106679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4572000" y="3657600"/>
              <a:ext cx="2438400" cy="1600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6000" b="1" dirty="0" smtClean="0"/>
                <a:t>66%</a:t>
              </a:r>
              <a:endParaRPr lang="en-US" sz="6000" b="1"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xit" presetSubtype="0" fill="hold" nodeType="withEffect">
                                  <p:stCondLst>
                                    <p:cond delay="500"/>
                                  </p:stCondLst>
                                  <p:childTnLst>
                                    <p:animEffect transition="out" filter="fade">
                                      <p:cBhvr>
                                        <p:cTn id="9" dur="1000"/>
                                        <p:tgtEl>
                                          <p:spTgt spid="16"/>
                                        </p:tgtEl>
                                      </p:cBhvr>
                                    </p:animEffect>
                                    <p:set>
                                      <p:cBhvr>
                                        <p:cTn id="10" dur="1" fill="hold">
                                          <p:stCondLst>
                                            <p:cond delay="9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500"/>
                                  </p:stCondLst>
                                  <p:childTnLst>
                                    <p:animEffect transition="out" filter="fade">
                                      <p:cBhvr>
                                        <p:cTn id="12" dur="1000"/>
                                        <p:tgtEl>
                                          <p:spTgt spid="48"/>
                                        </p:tgtEl>
                                      </p:cBhvr>
                                    </p:animEffect>
                                    <p:set>
                                      <p:cBhvr>
                                        <p:cTn id="13" dur="1" fill="hold">
                                          <p:stCondLst>
                                            <p:cond delay="999"/>
                                          </p:stCondLst>
                                        </p:cTn>
                                        <p:tgtEl>
                                          <p:spTgt spid="4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10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1000" fill="hold"/>
                                        <p:tgtEl>
                                          <p:spTgt spid="50"/>
                                        </p:tgtEl>
                                        <p:attrNameLst>
                                          <p:attrName>ppt_w</p:attrName>
                                        </p:attrNameLst>
                                      </p:cBhvr>
                                      <p:tavLst>
                                        <p:tav tm="0">
                                          <p:val>
                                            <p:fltVal val="0"/>
                                          </p:val>
                                        </p:tav>
                                        <p:tav tm="100000">
                                          <p:val>
                                            <p:strVal val="#ppt_w"/>
                                          </p:val>
                                        </p:tav>
                                      </p:tavLst>
                                    </p:anim>
                                    <p:anim calcmode="lin" valueType="num">
                                      <p:cBhvr>
                                        <p:cTn id="24" dur="1000" fill="hold"/>
                                        <p:tgtEl>
                                          <p:spTgt spid="50"/>
                                        </p:tgtEl>
                                        <p:attrNameLst>
                                          <p:attrName>ppt_h</p:attrName>
                                        </p:attrNameLst>
                                      </p:cBhvr>
                                      <p:tavLst>
                                        <p:tav tm="0">
                                          <p:val>
                                            <p:fltVal val="0"/>
                                          </p:val>
                                        </p:tav>
                                        <p:tav tm="100000">
                                          <p:val>
                                            <p:strVal val="#ppt_h"/>
                                          </p:val>
                                        </p:tav>
                                      </p:tavLst>
                                    </p:anim>
                                    <p:animEffect transition="in" filter="fade">
                                      <p:cBhvr>
                                        <p:cTn id="25" dur="1000"/>
                                        <p:tgtEl>
                                          <p:spTgt spid="50"/>
                                        </p:tgtEl>
                                      </p:cBhvr>
                                    </p:animEffect>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1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1000"/>
                                        <p:tgtEl>
                                          <p:spTgt spid="50"/>
                                        </p:tgtEl>
                                      </p:cBhvr>
                                    </p:animEffect>
                                    <p:set>
                                      <p:cBhvr>
                                        <p:cTn id="39" dur="1" fill="hold">
                                          <p:stCondLst>
                                            <p:cond delay="999"/>
                                          </p:stCondLst>
                                        </p:cTn>
                                        <p:tgtEl>
                                          <p:spTgt spid="5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20"/>
                                        </p:tgtEl>
                                      </p:cBhvr>
                                    </p:animEffect>
                                    <p:set>
                                      <p:cBhvr>
                                        <p:cTn id="42" dur="1" fill="hold">
                                          <p:stCondLst>
                                            <p:cond delay="999"/>
                                          </p:stCondLst>
                                        </p:cTn>
                                        <p:tgtEl>
                                          <p:spTgt spid="20"/>
                                        </p:tgtEl>
                                        <p:attrNameLst>
                                          <p:attrName>style.visibility</p:attrName>
                                        </p:attrNameLst>
                                      </p:cBhvr>
                                      <p:to>
                                        <p:strVal val="hidden"/>
                                      </p:to>
                                    </p:set>
                                  </p:childTnLst>
                                </p:cTn>
                              </p:par>
                            </p:childTnLst>
                          </p:cTn>
                        </p:par>
                        <p:par>
                          <p:cTn id="43" fill="hold">
                            <p:stCondLst>
                              <p:cond delay="1000"/>
                            </p:stCondLst>
                            <p:childTnLst>
                              <p:par>
                                <p:cTn id="44" presetID="53"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1000" fill="hold"/>
                                        <p:tgtEl>
                                          <p:spTgt spid="47"/>
                                        </p:tgtEl>
                                        <p:attrNameLst>
                                          <p:attrName>ppt_w</p:attrName>
                                        </p:attrNameLst>
                                      </p:cBhvr>
                                      <p:tavLst>
                                        <p:tav tm="0">
                                          <p:val>
                                            <p:fltVal val="0"/>
                                          </p:val>
                                        </p:tav>
                                        <p:tav tm="100000">
                                          <p:val>
                                            <p:strVal val="#ppt_w"/>
                                          </p:val>
                                        </p:tav>
                                      </p:tavLst>
                                    </p:anim>
                                    <p:anim calcmode="lin" valueType="num">
                                      <p:cBhvr>
                                        <p:cTn id="47" dur="1000" fill="hold"/>
                                        <p:tgtEl>
                                          <p:spTgt spid="47"/>
                                        </p:tgtEl>
                                        <p:attrNameLst>
                                          <p:attrName>ppt_h</p:attrName>
                                        </p:attrNameLst>
                                      </p:cBhvr>
                                      <p:tavLst>
                                        <p:tav tm="0">
                                          <p:val>
                                            <p:fltVal val="0"/>
                                          </p:val>
                                        </p:tav>
                                        <p:tav tm="100000">
                                          <p:val>
                                            <p:strVal val="#ppt_h"/>
                                          </p:val>
                                        </p:tav>
                                      </p:tavLst>
                                    </p:anim>
                                    <p:animEffect transition="in" filter="fade">
                                      <p:cBhvr>
                                        <p:cTn id="48" dur="1000"/>
                                        <p:tgtEl>
                                          <p:spTgt spid="47"/>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up)">
                                      <p:cBhvr>
                                        <p:cTn id="52" dur="10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childTnLst>
                                </p:cTn>
                              </p:par>
                              <p:par>
                                <p:cTn id="58" presetID="10" presetClass="exit" presetSubtype="0" fill="hold" nodeType="withEffect">
                                  <p:stCondLst>
                                    <p:cond delay="0"/>
                                  </p:stCondLst>
                                  <p:childTnLst>
                                    <p:animEffect transition="out" filter="fade">
                                      <p:cBhvr>
                                        <p:cTn id="59" dur="2000"/>
                                        <p:tgtEl>
                                          <p:spTgt spid="45"/>
                                        </p:tgtEl>
                                      </p:cBhvr>
                                    </p:animEffect>
                                    <p:set>
                                      <p:cBhvr>
                                        <p:cTn id="60" dur="1" fill="hold">
                                          <p:stCondLst>
                                            <p:cond delay="1999"/>
                                          </p:stCondLst>
                                        </p:cTn>
                                        <p:tgtEl>
                                          <p:spTgt spid="4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2" nodeType="click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1000"/>
                                        <p:tgtEl>
                                          <p:spTgt spid="50"/>
                                        </p:tgtEl>
                                      </p:cBhvr>
                                    </p:animEffect>
                                  </p:childTnLst>
                                </p:cTn>
                              </p:par>
                              <p:par>
                                <p:cTn id="66" presetID="22" presetClass="entr" presetSubtype="2" fill="hold" nodeType="with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wipe(right)">
                                      <p:cBhvr>
                                        <p:cTn id="68" dur="1000"/>
                                        <p:tgtEl>
                                          <p:spTgt spid="5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up)">
                                      <p:cBhvr>
                                        <p:cTn id="76" dur="10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1000"/>
                                        <p:tgtEl>
                                          <p:spTgt spid="47"/>
                                        </p:tgtEl>
                                      </p:cBhvr>
                                    </p:animEffect>
                                    <p:set>
                                      <p:cBhvr>
                                        <p:cTn id="81" dur="1" fill="hold">
                                          <p:stCondLst>
                                            <p:cond delay="999"/>
                                          </p:stCondLst>
                                        </p:cTn>
                                        <p:tgtEl>
                                          <p:spTgt spid="47"/>
                                        </p:tgtEl>
                                        <p:attrNameLst>
                                          <p:attrName>style.visibility</p:attrName>
                                        </p:attrNameLst>
                                      </p:cBhvr>
                                      <p:to>
                                        <p:strVal val="hidden"/>
                                      </p:to>
                                    </p:set>
                                  </p:childTnLst>
                                </p:cTn>
                              </p:par>
                              <p:par>
                                <p:cTn id="82" presetID="10" presetClass="exit" presetSubtype="0" fill="hold" grpId="3" nodeType="withEffect">
                                  <p:stCondLst>
                                    <p:cond delay="0"/>
                                  </p:stCondLst>
                                  <p:childTnLst>
                                    <p:animEffect transition="out" filter="fade">
                                      <p:cBhvr>
                                        <p:cTn id="83" dur="1000"/>
                                        <p:tgtEl>
                                          <p:spTgt spid="50"/>
                                        </p:tgtEl>
                                      </p:cBhvr>
                                    </p:animEffect>
                                    <p:set>
                                      <p:cBhvr>
                                        <p:cTn id="84" dur="1" fill="hold">
                                          <p:stCondLst>
                                            <p:cond delay="999"/>
                                          </p:stCondLst>
                                        </p:cTn>
                                        <p:tgtEl>
                                          <p:spTgt spid="50"/>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1000"/>
                                        <p:tgtEl>
                                          <p:spTgt spid="64"/>
                                        </p:tgtEl>
                                      </p:cBhvr>
                                    </p:animEffect>
                                    <p:set>
                                      <p:cBhvr>
                                        <p:cTn id="87" dur="1" fill="hold">
                                          <p:stCondLst>
                                            <p:cond delay="999"/>
                                          </p:stCondLst>
                                        </p:cTn>
                                        <p:tgtEl>
                                          <p:spTgt spid="6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1000"/>
                                        <p:tgtEl>
                                          <p:spTgt spid="57"/>
                                        </p:tgtEl>
                                      </p:cBhvr>
                                    </p:animEffect>
                                    <p:set>
                                      <p:cBhvr>
                                        <p:cTn id="90" dur="1" fill="hold">
                                          <p:stCondLst>
                                            <p:cond delay="999"/>
                                          </p:stCondLst>
                                        </p:cTn>
                                        <p:tgtEl>
                                          <p:spTgt spid="57"/>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1000"/>
                                        <p:tgtEl>
                                          <p:spTgt spid="56"/>
                                        </p:tgtEl>
                                      </p:cBhvr>
                                    </p:animEffect>
                                    <p:set>
                                      <p:cBhvr>
                                        <p:cTn id="93" dur="1" fill="hold">
                                          <p:stCondLst>
                                            <p:cond delay="999"/>
                                          </p:stCondLst>
                                        </p:cTn>
                                        <p:tgtEl>
                                          <p:spTgt spid="56"/>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1000"/>
                                        <p:tgtEl>
                                          <p:spTgt spid="49"/>
                                        </p:tgtEl>
                                      </p:cBhvr>
                                    </p:animEffect>
                                    <p:set>
                                      <p:cBhvr>
                                        <p:cTn id="96" dur="1" fill="hold">
                                          <p:stCondLst>
                                            <p:cond delay="999"/>
                                          </p:stCondLst>
                                        </p:cTn>
                                        <p:tgtEl>
                                          <p:spTgt spid="49"/>
                                        </p:tgtEl>
                                        <p:attrNameLst>
                                          <p:attrName>style.visibility</p:attrName>
                                        </p:attrNameLst>
                                      </p:cBhvr>
                                      <p:to>
                                        <p:strVal val="hidden"/>
                                      </p:to>
                                    </p:set>
                                  </p:childTnLst>
                                </p:cTn>
                              </p:par>
                            </p:childTnLst>
                          </p:cTn>
                        </p:par>
                        <p:par>
                          <p:cTn id="97" fill="hold">
                            <p:stCondLst>
                              <p:cond delay="1000"/>
                            </p:stCondLst>
                            <p:childTnLst>
                              <p:par>
                                <p:cTn id="98" presetID="53" presetClass="entr" presetSubtype="0" fill="hold" grpId="0" nodeType="afterEffect">
                                  <p:stCondLst>
                                    <p:cond delay="0"/>
                                  </p:stCondLst>
                                  <p:childTnLst>
                                    <p:set>
                                      <p:cBhvr>
                                        <p:cTn id="99" dur="1" fill="hold">
                                          <p:stCondLst>
                                            <p:cond delay="0"/>
                                          </p:stCondLst>
                                        </p:cTn>
                                        <p:tgtEl>
                                          <p:spTgt spid="65"/>
                                        </p:tgtEl>
                                        <p:attrNameLst>
                                          <p:attrName>style.visibility</p:attrName>
                                        </p:attrNameLst>
                                      </p:cBhvr>
                                      <p:to>
                                        <p:strVal val="visible"/>
                                      </p:to>
                                    </p:set>
                                    <p:anim calcmode="lin" valueType="num">
                                      <p:cBhvr>
                                        <p:cTn id="100" dur="1000" fill="hold"/>
                                        <p:tgtEl>
                                          <p:spTgt spid="65"/>
                                        </p:tgtEl>
                                        <p:attrNameLst>
                                          <p:attrName>ppt_w</p:attrName>
                                        </p:attrNameLst>
                                      </p:cBhvr>
                                      <p:tavLst>
                                        <p:tav tm="0">
                                          <p:val>
                                            <p:fltVal val="0"/>
                                          </p:val>
                                        </p:tav>
                                        <p:tav tm="100000">
                                          <p:val>
                                            <p:strVal val="#ppt_w"/>
                                          </p:val>
                                        </p:tav>
                                      </p:tavLst>
                                    </p:anim>
                                    <p:anim calcmode="lin" valueType="num">
                                      <p:cBhvr>
                                        <p:cTn id="101" dur="1000" fill="hold"/>
                                        <p:tgtEl>
                                          <p:spTgt spid="65"/>
                                        </p:tgtEl>
                                        <p:attrNameLst>
                                          <p:attrName>ppt_h</p:attrName>
                                        </p:attrNameLst>
                                      </p:cBhvr>
                                      <p:tavLst>
                                        <p:tav tm="0">
                                          <p:val>
                                            <p:fltVal val="0"/>
                                          </p:val>
                                        </p:tav>
                                        <p:tav tm="100000">
                                          <p:val>
                                            <p:strVal val="#ppt_h"/>
                                          </p:val>
                                        </p:tav>
                                      </p:tavLst>
                                    </p:anim>
                                    <p:animEffect transition="in" filter="fade">
                                      <p:cBhvr>
                                        <p:cTn id="102" dur="1000"/>
                                        <p:tgtEl>
                                          <p:spTgt spid="65"/>
                                        </p:tgtEl>
                                      </p:cBhvr>
                                    </p:animEffect>
                                  </p:childTnLst>
                                </p:cTn>
                              </p:par>
                            </p:childTnLst>
                          </p:cTn>
                        </p:par>
                        <p:par>
                          <p:cTn id="103" fill="hold">
                            <p:stCondLst>
                              <p:cond delay="2000"/>
                            </p:stCondLst>
                            <p:childTnLst>
                              <p:par>
                                <p:cTn id="104" presetID="22" presetClass="entr" presetSubtype="2" fill="hold" nodeType="after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wipe(right)">
                                      <p:cBhvr>
                                        <p:cTn id="106"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0" grpId="0" animBg="1"/>
      <p:bldP spid="20" grpId="1" animBg="1"/>
      <p:bldP spid="26" grpId="0"/>
      <p:bldP spid="46" grpId="0"/>
      <p:bldP spid="49" grpId="0" animBg="1"/>
      <p:bldP spid="49" grpId="1" animBg="1"/>
      <p:bldP spid="50" grpId="0" animBg="1"/>
      <p:bldP spid="50" grpId="1" animBg="1"/>
      <p:bldP spid="50" grpId="2" animBg="1"/>
      <p:bldP spid="50" grpId="3" animBg="1"/>
      <p:bldP spid="57" grpId="0" animBg="1"/>
      <p:bldP spid="57" grpId="1" animBg="1"/>
      <p:bldP spid="6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0313" t="26042" r="14844" b="13542"/>
          <a:stretch>
            <a:fillRect/>
          </a:stretch>
        </p:blipFill>
        <p:spPr bwMode="auto">
          <a:xfrm>
            <a:off x="228600" y="787706"/>
            <a:ext cx="8686800" cy="6070294"/>
          </a:xfrm>
          <a:prstGeom prst="rect">
            <a:avLst/>
          </a:prstGeom>
          <a:noFill/>
          <a:ln w="9525">
            <a:noFill/>
            <a:miter lim="800000"/>
            <a:headEnd/>
            <a:tailEnd/>
          </a:ln>
        </p:spPr>
      </p:pic>
      <p:sp>
        <p:nvSpPr>
          <p:cNvPr id="3" name="TextBox 2"/>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srcRect l="17549" t="21857" r="15625" b="17708"/>
          <a:stretch>
            <a:fillRect/>
          </a:stretch>
        </p:blipFill>
        <p:spPr bwMode="auto">
          <a:xfrm>
            <a:off x="152400" y="786517"/>
            <a:ext cx="8839200" cy="5995283"/>
          </a:xfrm>
          <a:prstGeom prst="rect">
            <a:avLst/>
          </a:prstGeom>
          <a:noFill/>
          <a:ln w="9525">
            <a:noFill/>
            <a:miter lim="800000"/>
            <a:headEnd/>
            <a:tailEnd/>
          </a:ln>
        </p:spPr>
      </p:pic>
      <p:sp>
        <p:nvSpPr>
          <p:cNvPr id="3" name="TextBox 2"/>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4" descr="http://www.mapresources.com/media/catalog/product/g/l/gl-nam-782294_comp_3.jpg"/>
          <p:cNvPicPr>
            <a:picLocks noChangeAspect="1" noChangeArrowheads="1"/>
          </p:cNvPicPr>
          <p:nvPr/>
        </p:nvPicPr>
        <p:blipFill>
          <a:blip r:embed="rId3" cstate="print"/>
          <a:srcRect/>
          <a:stretch>
            <a:fillRect/>
          </a:stretch>
        </p:blipFill>
        <p:spPr bwMode="auto">
          <a:xfrm>
            <a:off x="1371601" y="609600"/>
            <a:ext cx="6324599" cy="6324600"/>
          </a:xfrm>
          <a:prstGeom prst="rect">
            <a:avLst/>
          </a:prstGeom>
          <a:noFill/>
        </p:spPr>
      </p:pic>
      <p:pic>
        <p:nvPicPr>
          <p:cNvPr id="12" name="Picture 3"/>
          <p:cNvPicPr preferRelativeResize="0">
            <a:picLocks noChangeAspect="1" noChangeArrowheads="1"/>
          </p:cNvPicPr>
          <p:nvPr/>
        </p:nvPicPr>
        <p:blipFill>
          <a:blip r:embed="rId4" cstate="print"/>
          <a:srcRect/>
          <a:stretch>
            <a:fillRect/>
          </a:stretch>
        </p:blipFill>
        <p:spPr bwMode="auto">
          <a:xfrm>
            <a:off x="192267" y="-892970"/>
            <a:ext cx="8875533" cy="8817770"/>
          </a:xfrm>
          <a:prstGeom prst="rect">
            <a:avLst/>
          </a:prstGeom>
          <a:noFill/>
          <a:ln w="9525">
            <a:noFill/>
            <a:miter lim="800000"/>
            <a:headEnd/>
            <a:tailEnd/>
          </a:ln>
          <a:effectLst/>
        </p:spPr>
      </p:pic>
      <p:sp>
        <p:nvSpPr>
          <p:cNvPr id="4" name="TextBox 3"/>
          <p:cNvSpPr txBox="1">
            <a:spLocks noChangeArrowheads="1"/>
          </p:cNvSpPr>
          <p:nvPr/>
        </p:nvSpPr>
        <p:spPr bwMode="auto">
          <a:xfrm>
            <a:off x="0" y="609600"/>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2 – Our Forest Resources </a:t>
            </a:r>
          </a:p>
        </p:txBody>
      </p:sp>
      <p:pic>
        <p:nvPicPr>
          <p:cNvPr id="8" name="Picture 2" descr="http://home.hiroshima-u.ac.jp/er/Resources/Image1946.gif"/>
          <p:cNvPicPr>
            <a:picLocks noChangeAspect="1" noChangeArrowheads="1"/>
          </p:cNvPicPr>
          <p:nvPr/>
        </p:nvPicPr>
        <p:blipFill>
          <a:blip r:embed="rId5" cstate="print"/>
          <a:srcRect l="1329" t="2532" r="3023" b="968"/>
          <a:stretch>
            <a:fillRect/>
          </a:stretch>
        </p:blipFill>
        <p:spPr bwMode="auto">
          <a:xfrm>
            <a:off x="2209800" y="1595718"/>
            <a:ext cx="3962400" cy="4195482"/>
          </a:xfrm>
          <a:prstGeom prst="rect">
            <a:avLst/>
          </a:prstGeom>
          <a:noFill/>
        </p:spPr>
      </p:pic>
      <p:sp>
        <p:nvSpPr>
          <p:cNvPr id="5" name="TextBox 4"/>
          <p:cNvSpPr txBox="1">
            <a:spLocks noChangeArrowheads="1"/>
          </p:cNvSpPr>
          <p:nvPr/>
        </p:nvSpPr>
        <p:spPr bwMode="auto">
          <a:xfrm>
            <a:off x="0" y="6088559"/>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100" b="1" dirty="0" smtClean="0">
                <a:effectLst>
                  <a:outerShdw dist="50800" dir="7200000" algn="ctr" rotWithShape="0">
                    <a:schemeClr val="bg1"/>
                  </a:outerShdw>
                </a:effectLst>
                <a:latin typeface="Calibri" pitchFamily="34" charset="0"/>
              </a:rPr>
              <a:t> </a:t>
            </a:r>
            <a:r>
              <a:rPr lang="en-US" sz="4400" b="1" dirty="0" smtClean="0">
                <a:effectLst>
                  <a:outerShdw dist="50800" dir="7200000" algn="ctr" rotWithShape="0">
                    <a:schemeClr val="bg1"/>
                  </a:outerShdw>
                </a:effectLst>
                <a:latin typeface="Calibri" pitchFamily="34" charset="0"/>
              </a:rPr>
              <a:t>Week 3 </a:t>
            </a:r>
            <a:r>
              <a:rPr lang="en-US" sz="4100" b="1" dirty="0" smtClean="0">
                <a:effectLst>
                  <a:outerShdw dist="50800" dir="7200000" algn="ctr" rotWithShape="0">
                    <a:schemeClr val="bg1"/>
                  </a:outerShdw>
                </a:effectLst>
                <a:latin typeface="Calibri" pitchFamily="34" charset="0"/>
              </a:rPr>
              <a:t>– Our Rock &amp; Mineral Resources</a:t>
            </a:r>
          </a:p>
        </p:txBody>
      </p:sp>
      <p:sp>
        <p:nvSpPr>
          <p:cNvPr id="11" name="TextBox 3"/>
          <p:cNvSpPr txBox="1">
            <a:spLocks noChangeArrowheads="1"/>
          </p:cNvSpPr>
          <p:nvPr/>
        </p:nvSpPr>
        <p:spPr bwMode="auto">
          <a:xfrm>
            <a:off x="0" y="0"/>
            <a:ext cx="9144000" cy="646331"/>
          </a:xfrm>
          <a:prstGeom prst="rect">
            <a:avLst/>
          </a:prstGeom>
          <a:solidFill>
            <a:schemeClr val="tx2">
              <a:lumMod val="60000"/>
              <a:lumOff val="40000"/>
            </a:schemeClr>
          </a:solidFill>
          <a:ln w="9525">
            <a:noFill/>
            <a:miter lim="800000"/>
            <a:headEnd/>
            <a:tailEnd/>
          </a:ln>
        </p:spPr>
        <p:txBody>
          <a:bodyPr wrap="square">
            <a:spAutoFit/>
          </a:bodyPr>
          <a:lstStyle/>
          <a:p>
            <a:pPr>
              <a:defRPr/>
            </a:pPr>
            <a:r>
              <a:rPr lang="en-US" sz="3600" b="1" dirty="0" smtClean="0">
                <a:solidFill>
                  <a:schemeClr val="bg1"/>
                </a:solidFill>
                <a:effectLst>
                  <a:outerShdw dist="50800" dir="7200000" algn="ctr" rotWithShape="0">
                    <a:schemeClr val="tx1"/>
                  </a:outerShdw>
                </a:effectLst>
                <a:latin typeface="Calibri" pitchFamily="34" charset="0"/>
              </a:rPr>
              <a:t>	Natural Resources of North America</a:t>
            </a:r>
            <a:endParaRPr lang="en-US" sz="3600" b="1" dirty="0">
              <a:solidFill>
                <a:schemeClr val="bg1"/>
              </a:solidFill>
              <a:effectLst>
                <a:outerShdw dist="50800" dir="7200000" algn="ctr" rotWithShape="0">
                  <a:schemeClr val="tx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par>
                                <p:cTn id="15" presetID="9" presetClass="entr" presetSubtype="0" fill="hold"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2000"/>
                                        <p:tgtEl>
                                          <p:spTgt spid="8"/>
                                        </p:tgtEl>
                                      </p:cBhvr>
                                    </p:animEffect>
                                  </p:childTnLst>
                                </p:cTn>
                              </p:par>
                            </p:childTnLst>
                          </p:cTn>
                        </p:par>
                        <p:par>
                          <p:cTn id="18" fill="hold">
                            <p:stCondLst>
                              <p:cond delay="3500"/>
                            </p:stCondLst>
                            <p:childTnLst>
                              <p:par>
                                <p:cTn id="19" presetID="6" presetClass="emph" presetSubtype="0" fill="hold" nodeType="afterEffect">
                                  <p:stCondLst>
                                    <p:cond delay="1000"/>
                                  </p:stCondLst>
                                  <p:childTnLst>
                                    <p:animScale>
                                      <p:cBhvr>
                                        <p:cTn id="20" dur="1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0" y="924580"/>
            <a:ext cx="9144000" cy="6162020"/>
            <a:chOff x="0" y="924580"/>
            <a:chExt cx="9144000" cy="6162020"/>
          </a:xfrm>
        </p:grpSpPr>
        <p:grpSp>
          <p:nvGrpSpPr>
            <p:cNvPr id="15" name="Group 18"/>
            <p:cNvGrpSpPr/>
            <p:nvPr/>
          </p:nvGrpSpPr>
          <p:grpSpPr>
            <a:xfrm>
              <a:off x="0" y="924580"/>
              <a:ext cx="9144000" cy="6162020"/>
              <a:chOff x="0" y="924580"/>
              <a:chExt cx="9144000" cy="6162020"/>
            </a:xfrm>
          </p:grpSpPr>
          <p:grpSp>
            <p:nvGrpSpPr>
              <p:cNvPr id="16" name="Group 17"/>
              <p:cNvGrpSpPr/>
              <p:nvPr/>
            </p:nvGrpSpPr>
            <p:grpSpPr>
              <a:xfrm>
                <a:off x="0" y="1371600"/>
                <a:ext cx="3962400" cy="5715000"/>
                <a:chOff x="0" y="1371600"/>
                <a:chExt cx="3962400" cy="5715000"/>
              </a:xfrm>
            </p:grpSpPr>
            <p:sp>
              <p:nvSpPr>
                <p:cNvPr id="17" name="Rectangle 16"/>
                <p:cNvSpPr/>
                <p:nvPr/>
              </p:nvSpPr>
              <p:spPr>
                <a:xfrm>
                  <a:off x="0" y="1371600"/>
                  <a:ext cx="3962400" cy="5715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p:cNvPicPr>
                  <a:picLocks noChangeAspect="1" noChangeArrowheads="1"/>
                </p:cNvPicPr>
                <p:nvPr/>
              </p:nvPicPr>
              <p:blipFill>
                <a:blip r:embed="rId3" cstate="print"/>
                <a:srcRect l="17606" t="42359" r="55821" b="23087"/>
                <a:stretch>
                  <a:fillRect/>
                </a:stretch>
              </p:blipFill>
              <p:spPr bwMode="auto">
                <a:xfrm>
                  <a:off x="457200" y="2438400"/>
                  <a:ext cx="3429000" cy="3505200"/>
                </a:xfrm>
                <a:prstGeom prst="rect">
                  <a:avLst/>
                </a:prstGeom>
                <a:noFill/>
                <a:ln w="9525">
                  <a:noFill/>
                  <a:miter lim="800000"/>
                  <a:headEnd/>
                  <a:tailEnd/>
                </a:ln>
              </p:spPr>
            </p:pic>
          </p:grpSp>
          <p:pic>
            <p:nvPicPr>
              <p:cNvPr id="3" name="Picture 2"/>
              <p:cNvPicPr>
                <a:picLocks noChangeAspect="1" noChangeArrowheads="1"/>
              </p:cNvPicPr>
              <p:nvPr/>
            </p:nvPicPr>
            <p:blipFill>
              <a:blip r:embed="rId3" cstate="print"/>
              <a:srcRect l="47494" t="39729" r="24219" b="20833"/>
              <a:stretch>
                <a:fillRect/>
              </a:stretch>
            </p:blipFill>
            <p:spPr bwMode="auto">
              <a:xfrm>
                <a:off x="3962400" y="1407710"/>
                <a:ext cx="5181600" cy="5678890"/>
              </a:xfrm>
              <a:prstGeom prst="rect">
                <a:avLst/>
              </a:prstGeom>
              <a:noFill/>
              <a:ln w="9525">
                <a:noFill/>
                <a:miter lim="800000"/>
                <a:headEnd/>
                <a:tailEnd/>
              </a:ln>
            </p:spPr>
          </p:pic>
          <p:sp>
            <p:nvSpPr>
              <p:cNvPr id="4" name="Rectangle 3"/>
              <p:cNvSpPr/>
              <p:nvPr/>
            </p:nvSpPr>
            <p:spPr>
              <a:xfrm>
                <a:off x="0" y="924580"/>
                <a:ext cx="9144000" cy="523220"/>
              </a:xfrm>
              <a:prstGeom prst="rect">
                <a:avLst/>
              </a:prstGeom>
              <a:solidFill>
                <a:schemeClr val="bg1"/>
              </a:solidFill>
            </p:spPr>
            <p:txBody>
              <a:bodyPr wrap="square">
                <a:spAutoFit/>
              </a:bodyPr>
              <a:lstStyle/>
              <a:p>
                <a:pPr algn="ctr"/>
                <a:r>
                  <a:rPr lang="en-US" sz="2800" dirty="0" smtClean="0">
                    <a:solidFill>
                      <a:schemeClr val="tx1">
                        <a:lumMod val="75000"/>
                        <a:lumOff val="25000"/>
                      </a:schemeClr>
                    </a:solidFill>
                    <a:effectLst>
                      <a:outerShdw dist="38100" dir="6600000" algn="ctr" rotWithShape="0">
                        <a:schemeClr val="tx1">
                          <a:lumMod val="85000"/>
                          <a:lumOff val="15000"/>
                        </a:schemeClr>
                      </a:outerShdw>
                    </a:effectLst>
                  </a:rPr>
                  <a:t>10 countries with largest areas of primary forest</a:t>
                </a:r>
              </a:p>
            </p:txBody>
          </p:sp>
        </p:grpSp>
        <p:sp>
          <p:nvSpPr>
            <p:cNvPr id="26" name="Rectangle 25"/>
            <p:cNvSpPr/>
            <p:nvPr/>
          </p:nvSpPr>
          <p:spPr>
            <a:xfrm>
              <a:off x="2057400" y="3360003"/>
              <a:ext cx="1524000" cy="830997"/>
            </a:xfrm>
            <a:prstGeom prst="rect">
              <a:avLst/>
            </a:prstGeom>
            <a:noFill/>
          </p:spPr>
          <p:txBody>
            <a:bodyPr wrap="square">
              <a:spAutoFit/>
            </a:bodyPr>
            <a:lstStyle/>
            <a:p>
              <a:pPr algn="ctr"/>
              <a:r>
                <a:rPr lang="en-US" sz="2400" b="1" dirty="0" smtClean="0">
                  <a:solidFill>
                    <a:schemeClr val="bg1"/>
                  </a:solidFill>
                </a:rPr>
                <a:t>Amazon</a:t>
              </a:r>
            </a:p>
            <a:p>
              <a:pPr algn="ctr"/>
              <a:r>
                <a:rPr lang="en-US" sz="2400" b="1" dirty="0" smtClean="0">
                  <a:solidFill>
                    <a:schemeClr val="bg1"/>
                  </a:solidFill>
                </a:rPr>
                <a:t>Rainforest</a:t>
              </a:r>
              <a:endParaRPr lang="en-US" sz="2400" b="1" dirty="0">
                <a:solidFill>
                  <a:schemeClr val="bg1"/>
                </a:solidFill>
              </a:endParaRPr>
            </a:p>
          </p:txBody>
        </p:sp>
        <p:sp>
          <p:nvSpPr>
            <p:cNvPr id="46" name="Rectangle 45"/>
            <p:cNvSpPr/>
            <p:nvPr/>
          </p:nvSpPr>
          <p:spPr>
            <a:xfrm>
              <a:off x="1143000" y="4495800"/>
              <a:ext cx="1524000" cy="830997"/>
            </a:xfrm>
            <a:prstGeom prst="rect">
              <a:avLst/>
            </a:prstGeom>
            <a:noFill/>
          </p:spPr>
          <p:txBody>
            <a:bodyPr wrap="square">
              <a:spAutoFit/>
            </a:bodyPr>
            <a:lstStyle/>
            <a:p>
              <a:pPr algn="ctr"/>
              <a:r>
                <a:rPr lang="en-US" sz="2400" b="1" dirty="0" smtClean="0">
                  <a:effectLst>
                    <a:outerShdw dist="38100" dir="7200000" algn="ctr" rotWithShape="0">
                      <a:schemeClr val="tx1"/>
                    </a:outerShdw>
                  </a:effectLst>
                </a:rPr>
                <a:t>Boreal</a:t>
              </a:r>
            </a:p>
            <a:p>
              <a:pPr algn="ctr"/>
              <a:r>
                <a:rPr lang="en-US" sz="2400" b="1" dirty="0" smtClean="0">
                  <a:effectLst>
                    <a:outerShdw dist="38100" dir="7200000" algn="ctr" rotWithShape="0">
                      <a:schemeClr val="tx1"/>
                    </a:outerShdw>
                  </a:effectLst>
                </a:rPr>
                <a:t>Forest</a:t>
              </a:r>
              <a:endParaRPr lang="en-US" sz="2400" b="1" dirty="0">
                <a:effectLst>
                  <a:outerShdw dist="38100" dir="7200000" algn="ctr" rotWithShape="0">
                    <a:schemeClr val="tx1"/>
                  </a:outerShdw>
                </a:effectLst>
              </a:endParaRPr>
            </a:p>
          </p:txBody>
        </p:sp>
        <p:sp>
          <p:nvSpPr>
            <p:cNvPr id="63" name="TextBox 62"/>
            <p:cNvSpPr txBox="1"/>
            <p:nvPr/>
          </p:nvSpPr>
          <p:spPr>
            <a:xfrm>
              <a:off x="6629400" y="3733800"/>
              <a:ext cx="184731" cy="400110"/>
            </a:xfrm>
            <a:prstGeom prst="rect">
              <a:avLst/>
            </a:prstGeom>
            <a:noFill/>
          </p:spPr>
          <p:txBody>
            <a:bodyPr wrap="none" rtlCol="0">
              <a:spAutoFit/>
            </a:bodyPr>
            <a:lstStyle/>
            <a:p>
              <a:endParaRPr lang="en-US" sz="2000" b="1" dirty="0" smtClean="0">
                <a:solidFill>
                  <a:srgbClr val="0070C0"/>
                </a:solidFill>
                <a:effectLst>
                  <a:outerShdw dist="50800" dir="5400000" algn="ctr" rotWithShape="0">
                    <a:schemeClr val="tx1"/>
                  </a:outerShdw>
                </a:effectLst>
              </a:endParaRPr>
            </a:p>
          </p:txBody>
        </p:sp>
        <p:sp>
          <p:nvSpPr>
            <p:cNvPr id="65" name="Rectangle 64"/>
            <p:cNvSpPr/>
            <p:nvPr/>
          </p:nvSpPr>
          <p:spPr>
            <a:xfrm>
              <a:off x="4648200" y="3200400"/>
              <a:ext cx="4495800" cy="523220"/>
            </a:xfrm>
            <a:prstGeom prst="rect">
              <a:avLst/>
            </a:prstGeom>
            <a:solidFill>
              <a:schemeClr val="bg1"/>
            </a:solidFill>
            <a:ln w="38100">
              <a:solidFill>
                <a:schemeClr val="tx1"/>
              </a:solidFill>
            </a:ln>
          </p:spPr>
          <p:txBody>
            <a:bodyPr wrap="square">
              <a:spAutoFit/>
            </a:bodyPr>
            <a:lstStyle/>
            <a:p>
              <a:r>
                <a:rPr lang="en-US" sz="2800" dirty="0" smtClean="0">
                  <a:solidFill>
                    <a:schemeClr val="tx1">
                      <a:lumMod val="75000"/>
                      <a:lumOff val="25000"/>
                    </a:schemeClr>
                  </a:solidFill>
                  <a:effectLst>
                    <a:outerShdw dist="38100" dir="6600000" algn="ctr" rotWithShape="0">
                      <a:schemeClr val="tx1">
                        <a:lumMod val="85000"/>
                        <a:lumOff val="15000"/>
                      </a:schemeClr>
                    </a:outerShdw>
                  </a:effectLst>
                </a:rPr>
                <a:t> USA			             6%</a:t>
              </a:r>
            </a:p>
          </p:txBody>
        </p:sp>
        <p:cxnSp>
          <p:nvCxnSpPr>
            <p:cNvPr id="66" name="Straight Connector 65"/>
            <p:cNvCxnSpPr/>
            <p:nvPr/>
          </p:nvCxnSpPr>
          <p:spPr>
            <a:xfrm flipH="1">
              <a:off x="1219200" y="3505200"/>
              <a:ext cx="2971800" cy="990600"/>
            </a:xfrm>
            <a:prstGeom prst="line">
              <a:avLst/>
            </a:pr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useBgFill="1">
        <p:nvSpPr>
          <p:cNvPr id="45" name="Rectangle 44"/>
          <p:cNvSpPr/>
          <p:nvPr/>
        </p:nvSpPr>
        <p:spPr>
          <a:xfrm>
            <a:off x="0" y="685800"/>
            <a:ext cx="9144000" cy="707886"/>
          </a:xfrm>
          <a:prstGeom prst="rect">
            <a:avLst/>
          </a:prstGeom>
        </p:spPr>
        <p:txBody>
          <a:bodyPr wrap="square">
            <a:spAutoFit/>
          </a:bodyPr>
          <a:lstStyle/>
          <a:p>
            <a:pPr algn="ctr"/>
            <a:r>
              <a:rPr lang="en-US" sz="4000" b="1" dirty="0" smtClean="0"/>
              <a:t>Trends in forest classifications</a:t>
            </a:r>
          </a:p>
        </p:txBody>
      </p:sp>
      <p:sp>
        <p:nvSpPr>
          <p:cNvPr id="5" name="TextBox 4"/>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grpSp>
        <p:nvGrpSpPr>
          <p:cNvPr id="47" name="Group 46"/>
          <p:cNvGrpSpPr/>
          <p:nvPr/>
        </p:nvGrpSpPr>
        <p:grpSpPr>
          <a:xfrm>
            <a:off x="0" y="1399032"/>
            <a:ext cx="9144000" cy="5468112"/>
            <a:chOff x="0" y="1143000"/>
            <a:chExt cx="9144000" cy="5638800"/>
          </a:xfrm>
        </p:grpSpPr>
        <p:grpSp>
          <p:nvGrpSpPr>
            <p:cNvPr id="54" name="Group 18"/>
            <p:cNvGrpSpPr/>
            <p:nvPr/>
          </p:nvGrpSpPr>
          <p:grpSpPr>
            <a:xfrm>
              <a:off x="0" y="1143000"/>
              <a:ext cx="9144000" cy="5638800"/>
              <a:chOff x="533400" y="1143000"/>
              <a:chExt cx="8229600" cy="4953000"/>
            </a:xfrm>
          </p:grpSpPr>
          <p:sp>
            <p:nvSpPr>
              <p:cNvPr id="68" name="Rectangle 67"/>
              <p:cNvSpPr/>
              <p:nvPr/>
            </p:nvSpPr>
            <p:spPr>
              <a:xfrm>
                <a:off x="533400" y="1143000"/>
                <a:ext cx="1600200" cy="495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9" name="Picture 2"/>
              <p:cNvPicPr>
                <a:picLocks noChangeAspect="1" noChangeArrowheads="1"/>
              </p:cNvPicPr>
              <p:nvPr/>
            </p:nvPicPr>
            <p:blipFill>
              <a:blip r:embed="rId4" cstate="print"/>
              <a:srcRect l="28802" t="26179" r="14223" b="17065"/>
              <a:stretch>
                <a:fillRect/>
              </a:stretch>
            </p:blipFill>
            <p:spPr bwMode="auto">
              <a:xfrm>
                <a:off x="2133600" y="1143000"/>
                <a:ext cx="6629400" cy="4953000"/>
              </a:xfrm>
              <a:prstGeom prst="rect">
                <a:avLst/>
              </a:prstGeom>
              <a:noFill/>
              <a:ln w="9525">
                <a:noFill/>
                <a:miter lim="800000"/>
                <a:headEnd/>
                <a:tailEnd/>
              </a:ln>
            </p:spPr>
          </p:pic>
          <p:sp>
            <p:nvSpPr>
              <p:cNvPr id="70" name="TextBox 69"/>
              <p:cNvSpPr txBox="1"/>
              <p:nvPr/>
            </p:nvSpPr>
            <p:spPr>
              <a:xfrm>
                <a:off x="1202127" y="1295400"/>
                <a:ext cx="931473" cy="461665"/>
              </a:xfrm>
              <a:prstGeom prst="rect">
                <a:avLst/>
              </a:prstGeom>
              <a:solidFill>
                <a:schemeClr val="bg1"/>
              </a:solidFill>
            </p:spPr>
            <p:txBody>
              <a:bodyPr wrap="none" rtlCol="0">
                <a:spAutoFit/>
              </a:bodyPr>
              <a:lstStyle/>
              <a:p>
                <a:r>
                  <a:rPr lang="en-US" sz="2400" b="1" dirty="0" smtClean="0"/>
                  <a:t>Africa</a:t>
                </a:r>
              </a:p>
            </p:txBody>
          </p:sp>
          <p:sp>
            <p:nvSpPr>
              <p:cNvPr id="71" name="TextBox 70"/>
              <p:cNvSpPr txBox="1"/>
              <p:nvPr/>
            </p:nvSpPr>
            <p:spPr>
              <a:xfrm>
                <a:off x="533400" y="2636630"/>
                <a:ext cx="1578028" cy="752715"/>
              </a:xfrm>
              <a:prstGeom prst="rect">
                <a:avLst/>
              </a:prstGeom>
              <a:solidFill>
                <a:schemeClr val="bg1"/>
              </a:solidFill>
            </p:spPr>
            <p:txBody>
              <a:bodyPr wrap="none" rtlCol="0">
                <a:spAutoFit/>
              </a:bodyPr>
              <a:lstStyle/>
              <a:p>
                <a:pPr algn="r"/>
                <a:r>
                  <a:rPr lang="en-US" sz="2400" b="1" dirty="0" smtClean="0"/>
                  <a:t>Europe</a:t>
                </a:r>
              </a:p>
              <a:p>
                <a:pPr algn="ctr"/>
                <a:r>
                  <a:rPr lang="en-US" sz="2400" b="1" dirty="0" smtClean="0"/>
                  <a:t>(exc. Russia)</a:t>
                </a:r>
              </a:p>
            </p:txBody>
          </p:sp>
          <p:sp>
            <p:nvSpPr>
              <p:cNvPr id="72" name="TextBox 71"/>
              <p:cNvSpPr txBox="1"/>
              <p:nvPr/>
            </p:nvSpPr>
            <p:spPr>
              <a:xfrm>
                <a:off x="990600" y="4155108"/>
                <a:ext cx="1051559" cy="418175"/>
              </a:xfrm>
              <a:prstGeom prst="rect">
                <a:avLst/>
              </a:prstGeom>
              <a:solidFill>
                <a:schemeClr val="bg1"/>
              </a:solidFill>
            </p:spPr>
            <p:txBody>
              <a:bodyPr wrap="square" rtlCol="0">
                <a:spAutoFit/>
              </a:bodyPr>
              <a:lstStyle/>
              <a:p>
                <a:r>
                  <a:rPr lang="en-US" sz="2400" b="1" dirty="0" smtClean="0"/>
                  <a:t>Oceana</a:t>
                </a:r>
              </a:p>
            </p:txBody>
          </p:sp>
          <p:sp>
            <p:nvSpPr>
              <p:cNvPr id="73" name="TextBox 72"/>
              <p:cNvSpPr txBox="1"/>
              <p:nvPr/>
            </p:nvSpPr>
            <p:spPr>
              <a:xfrm>
                <a:off x="678849" y="3460847"/>
                <a:ext cx="1431891" cy="418175"/>
              </a:xfrm>
              <a:prstGeom prst="rect">
                <a:avLst/>
              </a:prstGeom>
              <a:solidFill>
                <a:schemeClr val="bg1"/>
              </a:solidFill>
            </p:spPr>
            <p:txBody>
              <a:bodyPr wrap="square" rtlCol="0">
                <a:spAutoFit/>
              </a:bodyPr>
              <a:lstStyle/>
              <a:p>
                <a:r>
                  <a:rPr lang="en-US" sz="2400" b="1" dirty="0" smtClean="0"/>
                  <a:t>N. America</a:t>
                </a:r>
              </a:p>
            </p:txBody>
          </p:sp>
          <p:sp>
            <p:nvSpPr>
              <p:cNvPr id="74" name="TextBox 73"/>
              <p:cNvSpPr txBox="1"/>
              <p:nvPr/>
            </p:nvSpPr>
            <p:spPr>
              <a:xfrm>
                <a:off x="1389068" y="2057400"/>
                <a:ext cx="721672" cy="461665"/>
              </a:xfrm>
              <a:prstGeom prst="rect">
                <a:avLst/>
              </a:prstGeom>
              <a:solidFill>
                <a:schemeClr val="bg1"/>
              </a:solidFill>
            </p:spPr>
            <p:txBody>
              <a:bodyPr wrap="none" rtlCol="0">
                <a:spAutoFit/>
              </a:bodyPr>
              <a:lstStyle/>
              <a:p>
                <a:r>
                  <a:rPr lang="en-US" sz="2400" b="1" dirty="0" smtClean="0"/>
                  <a:t>Asia</a:t>
                </a:r>
              </a:p>
            </p:txBody>
          </p:sp>
          <p:sp>
            <p:nvSpPr>
              <p:cNvPr id="75" name="TextBox 74"/>
              <p:cNvSpPr txBox="1"/>
              <p:nvPr/>
            </p:nvSpPr>
            <p:spPr>
              <a:xfrm>
                <a:off x="734955" y="4953000"/>
                <a:ext cx="1375785" cy="418175"/>
              </a:xfrm>
              <a:prstGeom prst="rect">
                <a:avLst/>
              </a:prstGeom>
              <a:solidFill>
                <a:schemeClr val="bg1"/>
              </a:solidFill>
            </p:spPr>
            <p:txBody>
              <a:bodyPr wrap="square" rtlCol="0">
                <a:spAutoFit/>
              </a:bodyPr>
              <a:lstStyle/>
              <a:p>
                <a:r>
                  <a:rPr lang="en-US" sz="2400" b="1" dirty="0" smtClean="0"/>
                  <a:t>S. America</a:t>
                </a:r>
              </a:p>
            </p:txBody>
          </p:sp>
        </p:grpSp>
        <p:grpSp>
          <p:nvGrpSpPr>
            <p:cNvPr id="56" name="Group 9"/>
            <p:cNvGrpSpPr/>
            <p:nvPr/>
          </p:nvGrpSpPr>
          <p:grpSpPr>
            <a:xfrm>
              <a:off x="6553200" y="1219200"/>
              <a:ext cx="2362200" cy="1447800"/>
              <a:chOff x="6324600" y="1078992"/>
              <a:chExt cx="2362200" cy="1447800"/>
            </a:xfrm>
          </p:grpSpPr>
          <p:sp>
            <p:nvSpPr>
              <p:cNvPr id="59" name="Rectangle 58"/>
              <p:cNvSpPr/>
              <p:nvPr/>
            </p:nvSpPr>
            <p:spPr>
              <a:xfrm>
                <a:off x="6324600" y="1078992"/>
                <a:ext cx="2362200" cy="14478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Group 7"/>
              <p:cNvGrpSpPr/>
              <p:nvPr/>
            </p:nvGrpSpPr>
            <p:grpSpPr>
              <a:xfrm>
                <a:off x="6400800" y="1127760"/>
                <a:ext cx="2260514" cy="1386840"/>
                <a:chOff x="6400800" y="1127760"/>
                <a:chExt cx="2260514" cy="1386840"/>
              </a:xfrm>
            </p:grpSpPr>
            <p:pic>
              <p:nvPicPr>
                <p:cNvPr id="64" name="Picture 2"/>
                <p:cNvPicPr>
                  <a:picLocks noChangeAspect="1" noChangeArrowheads="1"/>
                </p:cNvPicPr>
                <p:nvPr/>
              </p:nvPicPr>
              <p:blipFill>
                <a:blip r:embed="rId4" cstate="print"/>
                <a:srcRect l="31422" t="82062" r="65304" b="7460"/>
                <a:stretch>
                  <a:fillRect/>
                </a:stretch>
              </p:blipFill>
              <p:spPr bwMode="auto">
                <a:xfrm>
                  <a:off x="6400800" y="1127760"/>
                  <a:ext cx="577850" cy="1386840"/>
                </a:xfrm>
                <a:prstGeom prst="rect">
                  <a:avLst/>
                </a:prstGeom>
                <a:noFill/>
                <a:ln w="9525">
                  <a:noFill/>
                  <a:miter lim="800000"/>
                  <a:headEnd/>
                  <a:tailEnd/>
                </a:ln>
              </p:spPr>
            </p:pic>
            <p:sp>
              <p:nvSpPr>
                <p:cNvPr id="67" name="TextBox 66"/>
                <p:cNvSpPr txBox="1"/>
                <p:nvPr/>
              </p:nvSpPr>
              <p:spPr>
                <a:xfrm>
                  <a:off x="6858000" y="1219200"/>
                  <a:ext cx="1803314" cy="1200329"/>
                </a:xfrm>
                <a:prstGeom prst="rect">
                  <a:avLst/>
                </a:prstGeom>
                <a:noFill/>
              </p:spPr>
              <p:txBody>
                <a:bodyPr wrap="none" rtlCol="0">
                  <a:spAutoFit/>
                </a:bodyPr>
                <a:lstStyle/>
                <a:p>
                  <a:r>
                    <a:rPr lang="en-US" sz="2400" b="1" dirty="0" smtClean="0"/>
                    <a:t>Primary</a:t>
                  </a:r>
                </a:p>
                <a:p>
                  <a:r>
                    <a:rPr lang="en-US" sz="2400" b="1" dirty="0" smtClean="0"/>
                    <a:t>Regenerated</a:t>
                  </a:r>
                </a:p>
                <a:p>
                  <a:r>
                    <a:rPr lang="en-US" sz="2400" b="1" dirty="0" smtClean="0"/>
                    <a:t>planted</a:t>
                  </a:r>
                </a:p>
              </p:txBody>
            </p:sp>
          </p:grpSp>
        </p:grpSp>
      </p:grpSp>
      <p:pic>
        <p:nvPicPr>
          <p:cNvPr id="76" name="Picture 2"/>
          <p:cNvPicPr>
            <a:picLocks noChangeAspect="1" noChangeArrowheads="1"/>
          </p:cNvPicPr>
          <p:nvPr/>
        </p:nvPicPr>
        <p:blipFill>
          <a:blip r:embed="rId4" cstate="print"/>
          <a:srcRect l="28802" t="26970" r="67662" b="65121"/>
          <a:stretch>
            <a:fillRect/>
          </a:stretch>
        </p:blipFill>
        <p:spPr bwMode="auto">
          <a:xfrm>
            <a:off x="1773936" y="1472184"/>
            <a:ext cx="457200" cy="762000"/>
          </a:xfrm>
          <a:prstGeom prst="rect">
            <a:avLst/>
          </a:prstGeom>
          <a:noFill/>
          <a:ln w="76200">
            <a:solidFill>
              <a:schemeClr val="tx1"/>
            </a:solidFill>
            <a:miter lim="800000"/>
            <a:headEnd/>
            <a:tailEnd/>
          </a:ln>
        </p:spPr>
      </p:pic>
      <p:grpSp>
        <p:nvGrpSpPr>
          <p:cNvPr id="91" name="Group 90"/>
          <p:cNvGrpSpPr/>
          <p:nvPr/>
        </p:nvGrpSpPr>
        <p:grpSpPr>
          <a:xfrm>
            <a:off x="18288" y="1395948"/>
            <a:ext cx="457200" cy="4648200"/>
            <a:chOff x="18288" y="1395948"/>
            <a:chExt cx="457200" cy="4648200"/>
          </a:xfrm>
        </p:grpSpPr>
        <p:sp>
          <p:nvSpPr>
            <p:cNvPr id="88" name="TextBox 87"/>
            <p:cNvSpPr txBox="1"/>
            <p:nvPr/>
          </p:nvSpPr>
          <p:spPr>
            <a:xfrm>
              <a:off x="18288" y="1395948"/>
              <a:ext cx="457200" cy="3785652"/>
            </a:xfrm>
            <a:prstGeom prst="rect">
              <a:avLst/>
            </a:prstGeom>
            <a:solidFill>
              <a:schemeClr val="bg1"/>
            </a:solidFill>
            <a:ln w="50800">
              <a:solidFill>
                <a:schemeClr val="tx1"/>
              </a:solidFill>
            </a:ln>
          </p:spPr>
          <p:txBody>
            <a:bodyPr wrap="square" rtlCol="0">
              <a:spAutoFit/>
            </a:bodyPr>
            <a:lstStyle/>
            <a:p>
              <a:pPr algn="ctr"/>
              <a:r>
                <a:rPr lang="en-US" sz="2400" b="1" dirty="0" smtClean="0">
                  <a:solidFill>
                    <a:srgbClr val="FF0000"/>
                  </a:solidFill>
                  <a:effectLst>
                    <a:outerShdw dist="50800" dir="7200000" algn="ctr" rotWithShape="0">
                      <a:schemeClr val="tx1"/>
                    </a:outerShdw>
                  </a:effectLst>
                </a:rPr>
                <a:t>CONT INENTS</a:t>
              </a:r>
            </a:p>
          </p:txBody>
        </p:sp>
        <p:cxnSp>
          <p:nvCxnSpPr>
            <p:cNvPr id="90" name="Straight Arrow Connector 89"/>
            <p:cNvCxnSpPr/>
            <p:nvPr/>
          </p:nvCxnSpPr>
          <p:spPr>
            <a:xfrm>
              <a:off x="152400" y="5181600"/>
              <a:ext cx="0" cy="862548"/>
            </a:xfrm>
            <a:prstGeom prst="straightConnector1">
              <a:avLst/>
            </a:pr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1981200" y="6096000"/>
            <a:ext cx="7162800" cy="537865"/>
            <a:chOff x="1981200" y="6096000"/>
            <a:chExt cx="7162800" cy="537865"/>
          </a:xfrm>
        </p:grpSpPr>
        <p:grpSp>
          <p:nvGrpSpPr>
            <p:cNvPr id="55" name="Group 54"/>
            <p:cNvGrpSpPr/>
            <p:nvPr/>
          </p:nvGrpSpPr>
          <p:grpSpPr>
            <a:xfrm>
              <a:off x="1981200" y="6096000"/>
              <a:ext cx="7086600" cy="533400"/>
              <a:chOff x="1447800" y="5867400"/>
              <a:chExt cx="7086600" cy="533400"/>
            </a:xfrm>
          </p:grpSpPr>
          <p:cxnSp>
            <p:nvCxnSpPr>
              <p:cNvPr id="57" name="Straight Arrow Connector 56"/>
              <p:cNvCxnSpPr/>
              <p:nvPr/>
            </p:nvCxnSpPr>
            <p:spPr>
              <a:xfrm>
                <a:off x="1752600" y="5867400"/>
                <a:ext cx="6172200" cy="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1447800" y="5867400"/>
                <a:ext cx="609600" cy="533400"/>
              </a:xfrm>
              <a:prstGeom prst="ellipse">
                <a:avLst/>
              </a:prstGeom>
              <a:solidFill>
                <a:schemeClr val="bg1"/>
              </a:solidFill>
              <a:ln w="635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Oval 59"/>
              <p:cNvSpPr/>
              <p:nvPr/>
            </p:nvSpPr>
            <p:spPr>
              <a:xfrm>
                <a:off x="7696200" y="5867400"/>
                <a:ext cx="838200" cy="533400"/>
              </a:xfrm>
              <a:prstGeom prst="ellipse">
                <a:avLst/>
              </a:prstGeom>
              <a:solidFill>
                <a:schemeClr val="bg1"/>
              </a:solidFill>
              <a:ln w="635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0" name="TextBox 79"/>
            <p:cNvSpPr txBox="1"/>
            <p:nvPr/>
          </p:nvSpPr>
          <p:spPr>
            <a:xfrm>
              <a:off x="2133600" y="6172200"/>
              <a:ext cx="228600" cy="461665"/>
            </a:xfrm>
            <a:prstGeom prst="rect">
              <a:avLst/>
            </a:prstGeom>
            <a:noFill/>
          </p:spPr>
          <p:txBody>
            <a:bodyPr wrap="square" rtlCol="0">
              <a:spAutoFit/>
            </a:bodyPr>
            <a:lstStyle/>
            <a:p>
              <a:r>
                <a:rPr lang="en-US" sz="2400" b="1" dirty="0" smtClean="0"/>
                <a:t>0</a:t>
              </a:r>
            </a:p>
          </p:txBody>
        </p:sp>
        <p:sp>
          <p:nvSpPr>
            <p:cNvPr id="83" name="TextBox 82"/>
            <p:cNvSpPr txBox="1"/>
            <p:nvPr/>
          </p:nvSpPr>
          <p:spPr>
            <a:xfrm>
              <a:off x="8229600" y="6167735"/>
              <a:ext cx="914400" cy="461665"/>
            </a:xfrm>
            <a:prstGeom prst="rect">
              <a:avLst/>
            </a:prstGeom>
            <a:noFill/>
          </p:spPr>
          <p:txBody>
            <a:bodyPr wrap="square" rtlCol="0">
              <a:spAutoFit/>
            </a:bodyPr>
            <a:lstStyle/>
            <a:p>
              <a:r>
                <a:rPr lang="en-US" sz="2400" b="1" dirty="0" smtClean="0"/>
                <a:t>1000</a:t>
              </a:r>
            </a:p>
          </p:txBody>
        </p:sp>
      </p:grpSp>
      <p:grpSp>
        <p:nvGrpSpPr>
          <p:cNvPr id="110" name="Group 109"/>
          <p:cNvGrpSpPr/>
          <p:nvPr/>
        </p:nvGrpSpPr>
        <p:grpSpPr>
          <a:xfrm>
            <a:off x="4191000" y="6410980"/>
            <a:ext cx="1905000" cy="523220"/>
            <a:chOff x="4191000" y="6410980"/>
            <a:chExt cx="1905000" cy="523220"/>
          </a:xfrm>
        </p:grpSpPr>
        <p:sp>
          <p:nvSpPr>
            <p:cNvPr id="109" name="Rectangle 108"/>
            <p:cNvSpPr/>
            <p:nvPr/>
          </p:nvSpPr>
          <p:spPr>
            <a:xfrm>
              <a:off x="5029200" y="6553200"/>
              <a:ext cx="1066800" cy="3048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TextBox 88"/>
            <p:cNvSpPr txBox="1"/>
            <p:nvPr/>
          </p:nvSpPr>
          <p:spPr>
            <a:xfrm>
              <a:off x="4191000" y="6410980"/>
              <a:ext cx="1905000" cy="523220"/>
            </a:xfrm>
            <a:prstGeom prst="rect">
              <a:avLst/>
            </a:prstGeom>
            <a:noFill/>
          </p:spPr>
          <p:txBody>
            <a:bodyPr wrap="square" rtlCol="0">
              <a:spAutoFit/>
            </a:bodyPr>
            <a:lstStyle/>
            <a:p>
              <a:r>
                <a:rPr lang="en-US" sz="2800" b="1" dirty="0" smtClean="0"/>
                <a:t>million  ha</a:t>
              </a:r>
            </a:p>
          </p:txBody>
        </p:sp>
      </p:grpSp>
      <p:sp>
        <p:nvSpPr>
          <p:cNvPr id="107" name="Rectangle 106"/>
          <p:cNvSpPr/>
          <p:nvPr/>
        </p:nvSpPr>
        <p:spPr>
          <a:xfrm>
            <a:off x="2286000" y="3505200"/>
            <a:ext cx="6096000" cy="1077218"/>
          </a:xfrm>
          <a:prstGeom prst="rect">
            <a:avLst/>
          </a:prstGeom>
          <a:solidFill>
            <a:schemeClr val="bg1"/>
          </a:solidFill>
          <a:ln w="76200">
            <a:solidFill>
              <a:schemeClr val="tx1"/>
            </a:solidFill>
          </a:ln>
        </p:spPr>
        <p:txBody>
          <a:bodyPr wrap="square">
            <a:spAutoFit/>
          </a:bodyPr>
          <a:lstStyle/>
          <a:p>
            <a:pPr algn="ctr"/>
            <a:r>
              <a:rPr lang="en-US" sz="3600" b="1" dirty="0" smtClean="0"/>
              <a:t>What’s  an “ha”?</a:t>
            </a:r>
          </a:p>
          <a:p>
            <a:pPr algn="ctr"/>
            <a:r>
              <a:rPr lang="en-US" sz="2800" b="1" dirty="0" smtClean="0"/>
              <a:t>1 HECTARE = 10,000 meters</a:t>
            </a:r>
            <a:r>
              <a:rPr lang="en-US" sz="2800" b="1" baseline="30000" dirty="0" smtClean="0"/>
              <a:t>2</a:t>
            </a:r>
            <a:r>
              <a:rPr lang="en-US" sz="2800" b="1" dirty="0" smtClean="0"/>
              <a:t> = 2 ½ acres</a:t>
            </a:r>
            <a:endParaRPr lang="en-US" sz="2800" b="1" dirty="0"/>
          </a:p>
        </p:txBody>
      </p:sp>
      <p:grpSp>
        <p:nvGrpSpPr>
          <p:cNvPr id="119" name="Group 118"/>
          <p:cNvGrpSpPr/>
          <p:nvPr/>
        </p:nvGrpSpPr>
        <p:grpSpPr>
          <a:xfrm>
            <a:off x="5334000" y="4582418"/>
            <a:ext cx="609600" cy="2427982"/>
            <a:chOff x="5334000" y="4582418"/>
            <a:chExt cx="609600" cy="2427982"/>
          </a:xfrm>
        </p:grpSpPr>
        <p:cxnSp>
          <p:nvCxnSpPr>
            <p:cNvPr id="108" name="Straight Connector 107"/>
            <p:cNvCxnSpPr>
              <a:stCxn id="103" idx="0"/>
              <a:endCxn id="107" idx="2"/>
            </p:cNvCxnSpPr>
            <p:nvPr/>
          </p:nvCxnSpPr>
          <p:spPr>
            <a:xfrm flipH="1" flipV="1">
              <a:off x="5334000" y="4582418"/>
              <a:ext cx="304800" cy="17421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5334000" y="6324600"/>
              <a:ext cx="609600" cy="685800"/>
            </a:xfrm>
            <a:prstGeom prst="ellipse">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44"/>
                                        </p:tgtEl>
                                      </p:cBhvr>
                                    </p:animEffect>
                                    <p:set>
                                      <p:cBhvr>
                                        <p:cTn id="11" dur="1" fill="hold">
                                          <p:stCondLst>
                                            <p:cond delay="999"/>
                                          </p:stCondLst>
                                        </p:cTn>
                                        <p:tgtEl>
                                          <p:spTgt spid="4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up)">
                                      <p:cBhvr>
                                        <p:cTn id="19" dur="1000"/>
                                        <p:tgtEl>
                                          <p:spTgt spid="9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1000"/>
                                        <p:tgtEl>
                                          <p:spTgt spid="91"/>
                                        </p:tgtEl>
                                      </p:cBhvr>
                                    </p:animEffect>
                                    <p:set>
                                      <p:cBhvr>
                                        <p:cTn id="24" dur="1" fill="hold">
                                          <p:stCondLst>
                                            <p:cond delay="999"/>
                                          </p:stCondLst>
                                        </p:cTn>
                                        <p:tgtEl>
                                          <p:spTgt spid="91"/>
                                        </p:tgtEl>
                                        <p:attrNameLst>
                                          <p:attrName>style.visibility</p:attrName>
                                        </p:attrNameLst>
                                      </p:cBhvr>
                                      <p:to>
                                        <p:strVal val="hidden"/>
                                      </p:to>
                                    </p:se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wipe(left)">
                                      <p:cBhvr>
                                        <p:cTn id="28" dur="1000"/>
                                        <p:tgtEl>
                                          <p:spTgt spid="87"/>
                                        </p:tgtEl>
                                      </p:cBhvr>
                                    </p:animEffect>
                                  </p:childTnLst>
                                </p:cTn>
                              </p:par>
                              <p:par>
                                <p:cTn id="29" presetID="22" presetClass="entr" presetSubtype="8" fill="hold" nodeType="with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left)">
                                      <p:cBhvr>
                                        <p:cTn id="31" dur="10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9"/>
                                        </p:tgtEl>
                                        <p:attrNameLst>
                                          <p:attrName>style.visibility</p:attrName>
                                        </p:attrNameLst>
                                      </p:cBhvr>
                                      <p:to>
                                        <p:strVal val="visible"/>
                                      </p:to>
                                    </p:set>
                                    <p:animEffect transition="in" filter="wipe(down)">
                                      <p:cBhvr>
                                        <p:cTn id="36" dur="1000"/>
                                        <p:tgtEl>
                                          <p:spTgt spid="119"/>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07">
                                            <p:bg/>
                                          </p:spTgt>
                                        </p:tgtEl>
                                        <p:attrNameLst>
                                          <p:attrName>style.visibility</p:attrName>
                                        </p:attrNameLst>
                                      </p:cBhvr>
                                      <p:to>
                                        <p:strVal val="visible"/>
                                      </p:to>
                                    </p:set>
                                    <p:animEffect transition="in" filter="fade">
                                      <p:cBhvr>
                                        <p:cTn id="40" dur="1000"/>
                                        <p:tgtEl>
                                          <p:spTgt spid="107">
                                            <p:bg/>
                                          </p:spTgt>
                                        </p:tgtEl>
                                      </p:cBhvr>
                                    </p:animEffect>
                                  </p:childTnLst>
                                </p:cTn>
                              </p:par>
                              <p:par>
                                <p:cTn id="41" presetID="53" presetClass="entr" presetSubtype="0" fill="hold" nodeType="withEffect">
                                  <p:stCondLst>
                                    <p:cond delay="0"/>
                                  </p:stCondLst>
                                  <p:childTnLst>
                                    <p:set>
                                      <p:cBhvr>
                                        <p:cTn id="42" dur="1" fill="hold">
                                          <p:stCondLst>
                                            <p:cond delay="0"/>
                                          </p:stCondLst>
                                        </p:cTn>
                                        <p:tgtEl>
                                          <p:spTgt spid="107">
                                            <p:txEl>
                                              <p:pRg st="0" end="0"/>
                                            </p:txEl>
                                          </p:spTgt>
                                        </p:tgtEl>
                                        <p:attrNameLst>
                                          <p:attrName>style.visibility</p:attrName>
                                        </p:attrNameLst>
                                      </p:cBhvr>
                                      <p:to>
                                        <p:strVal val="visible"/>
                                      </p:to>
                                    </p:set>
                                    <p:anim calcmode="lin" valueType="num">
                                      <p:cBhvr>
                                        <p:cTn id="43" dur="1000" fill="hold"/>
                                        <p:tgtEl>
                                          <p:spTgt spid="107">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107">
                                            <p:txEl>
                                              <p:pRg st="0" end="0"/>
                                            </p:txEl>
                                          </p:spTgt>
                                        </p:tgtEl>
                                        <p:attrNameLst>
                                          <p:attrName>ppt_h</p:attrName>
                                        </p:attrNameLst>
                                      </p:cBhvr>
                                      <p:tavLst>
                                        <p:tav tm="0">
                                          <p:val>
                                            <p:fltVal val="0"/>
                                          </p:val>
                                        </p:tav>
                                        <p:tav tm="100000">
                                          <p:val>
                                            <p:strVal val="#ppt_h"/>
                                          </p:val>
                                        </p:tav>
                                      </p:tavLst>
                                    </p:anim>
                                    <p:animEffect transition="in" filter="fade">
                                      <p:cBhvr>
                                        <p:cTn id="45" dur="1000"/>
                                        <p:tgtEl>
                                          <p:spTgt spid="10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07">
                                            <p:txEl>
                                              <p:pRg st="1" end="1"/>
                                            </p:txEl>
                                          </p:spTgt>
                                        </p:tgtEl>
                                        <p:attrNameLst>
                                          <p:attrName>style.visibility</p:attrName>
                                        </p:attrNameLst>
                                      </p:cBhvr>
                                      <p:to>
                                        <p:strVal val="visible"/>
                                      </p:to>
                                    </p:set>
                                    <p:animEffect transition="in" filter="wipe(left)">
                                      <p:cBhvr>
                                        <p:cTn id="50" dur="1000"/>
                                        <p:tgtEl>
                                          <p:spTgt spid="10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1000"/>
                                        <p:tgtEl>
                                          <p:spTgt spid="110"/>
                                        </p:tgtEl>
                                      </p:cBhvr>
                                    </p:animEffect>
                                    <p:set>
                                      <p:cBhvr>
                                        <p:cTn id="55" dur="1" fill="hold">
                                          <p:stCondLst>
                                            <p:cond delay="999"/>
                                          </p:stCondLst>
                                        </p:cTn>
                                        <p:tgtEl>
                                          <p:spTgt spid="11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1000"/>
                                        <p:tgtEl>
                                          <p:spTgt spid="87"/>
                                        </p:tgtEl>
                                      </p:cBhvr>
                                    </p:animEffect>
                                    <p:set>
                                      <p:cBhvr>
                                        <p:cTn id="58" dur="1" fill="hold">
                                          <p:stCondLst>
                                            <p:cond delay="999"/>
                                          </p:stCondLst>
                                        </p:cTn>
                                        <p:tgtEl>
                                          <p:spTgt spid="8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107">
                                            <p:txEl>
                                              <p:pRg st="0" end="0"/>
                                            </p:txEl>
                                          </p:spTgt>
                                        </p:tgtEl>
                                      </p:cBhvr>
                                    </p:animEffect>
                                    <p:set>
                                      <p:cBhvr>
                                        <p:cTn id="61" dur="1" fill="hold">
                                          <p:stCondLst>
                                            <p:cond delay="999"/>
                                          </p:stCondLst>
                                        </p:cTn>
                                        <p:tgtEl>
                                          <p:spTgt spid="107">
                                            <p:txEl>
                                              <p:pRg st="0" end="0"/>
                                            </p:txEl>
                                          </p:spTgt>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1000"/>
                                        <p:tgtEl>
                                          <p:spTgt spid="107">
                                            <p:txEl>
                                              <p:pRg st="1" end="1"/>
                                            </p:txEl>
                                          </p:spTgt>
                                        </p:tgtEl>
                                      </p:cBhvr>
                                    </p:animEffect>
                                    <p:set>
                                      <p:cBhvr>
                                        <p:cTn id="64" dur="1" fill="hold">
                                          <p:stCondLst>
                                            <p:cond delay="999"/>
                                          </p:stCondLst>
                                        </p:cTn>
                                        <p:tgtEl>
                                          <p:spTgt spid="107">
                                            <p:txEl>
                                              <p:pRg st="1" end="1"/>
                                            </p:txEl>
                                          </p:spTgt>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1000"/>
                                        <p:tgtEl>
                                          <p:spTgt spid="107">
                                            <p:bg/>
                                          </p:spTgt>
                                        </p:tgtEl>
                                      </p:cBhvr>
                                    </p:animEffect>
                                    <p:set>
                                      <p:cBhvr>
                                        <p:cTn id="67" dur="1" fill="hold">
                                          <p:stCondLst>
                                            <p:cond delay="999"/>
                                          </p:stCondLst>
                                        </p:cTn>
                                        <p:tgtEl>
                                          <p:spTgt spid="107">
                                            <p:bg/>
                                          </p:spTgt>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
                                        <p:tgtEl>
                                          <p:spTgt spid="119"/>
                                        </p:tgtEl>
                                      </p:cBhvr>
                                    </p:animEffect>
                                    <p:set>
                                      <p:cBhvr>
                                        <p:cTn id="70" dur="1" fill="hold">
                                          <p:stCondLst>
                                            <p:cond delay="999"/>
                                          </p:stCondLst>
                                        </p:cTn>
                                        <p:tgtEl>
                                          <p:spTgt spid="119"/>
                                        </p:tgtEl>
                                        <p:attrNameLst>
                                          <p:attrName>style.visibility</p:attrName>
                                        </p:attrNameLst>
                                      </p:cBhvr>
                                      <p:to>
                                        <p:strVal val="hidden"/>
                                      </p:to>
                                    </p:set>
                                  </p:childTnLst>
                                </p:cTn>
                              </p:par>
                            </p:childTnLst>
                          </p:cTn>
                        </p:par>
                        <p:par>
                          <p:cTn id="71" fill="hold">
                            <p:stCondLst>
                              <p:cond delay="1000"/>
                            </p:stCondLst>
                            <p:childTnLst>
                              <p:par>
                                <p:cTn id="72" presetID="22" presetClass="entr" presetSubtype="1"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up)">
                                      <p:cBhvr>
                                        <p:cTn id="74"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7" grpId="0" uiExpand="1" build="allAtOnce" animBg="1"/>
      <p:bldP spid="107" grpId="1" build="allAtOnce"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p:nvPr/>
        </p:nvGrpSpPr>
        <p:grpSpPr>
          <a:xfrm>
            <a:off x="0" y="924580"/>
            <a:ext cx="9144000" cy="6162020"/>
            <a:chOff x="0" y="924580"/>
            <a:chExt cx="9144000" cy="6162020"/>
          </a:xfrm>
        </p:grpSpPr>
        <p:grpSp>
          <p:nvGrpSpPr>
            <p:cNvPr id="6" name="Group 18"/>
            <p:cNvGrpSpPr/>
            <p:nvPr/>
          </p:nvGrpSpPr>
          <p:grpSpPr>
            <a:xfrm>
              <a:off x="0" y="924580"/>
              <a:ext cx="9144000" cy="6162020"/>
              <a:chOff x="0" y="924580"/>
              <a:chExt cx="9144000" cy="6162020"/>
            </a:xfrm>
          </p:grpSpPr>
          <p:grpSp>
            <p:nvGrpSpPr>
              <p:cNvPr id="7" name="Group 17"/>
              <p:cNvGrpSpPr/>
              <p:nvPr/>
            </p:nvGrpSpPr>
            <p:grpSpPr>
              <a:xfrm>
                <a:off x="0" y="1371600"/>
                <a:ext cx="3962400" cy="5715000"/>
                <a:chOff x="0" y="1371600"/>
                <a:chExt cx="3962400" cy="5715000"/>
              </a:xfrm>
            </p:grpSpPr>
            <p:sp>
              <p:nvSpPr>
                <p:cNvPr id="17" name="Rectangle 16"/>
                <p:cNvSpPr/>
                <p:nvPr/>
              </p:nvSpPr>
              <p:spPr>
                <a:xfrm>
                  <a:off x="0" y="1371600"/>
                  <a:ext cx="3962400" cy="5715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p:cNvPicPr>
                  <a:picLocks noChangeAspect="1" noChangeArrowheads="1"/>
                </p:cNvPicPr>
                <p:nvPr/>
              </p:nvPicPr>
              <p:blipFill>
                <a:blip r:embed="rId3" cstate="print"/>
                <a:srcRect l="17606" t="42359" r="55821" b="23087"/>
                <a:stretch>
                  <a:fillRect/>
                </a:stretch>
              </p:blipFill>
              <p:spPr bwMode="auto">
                <a:xfrm>
                  <a:off x="457200" y="2438400"/>
                  <a:ext cx="3429000" cy="3505200"/>
                </a:xfrm>
                <a:prstGeom prst="rect">
                  <a:avLst/>
                </a:prstGeom>
                <a:noFill/>
                <a:ln w="9525">
                  <a:noFill/>
                  <a:miter lim="800000"/>
                  <a:headEnd/>
                  <a:tailEnd/>
                </a:ln>
              </p:spPr>
            </p:pic>
          </p:grpSp>
          <p:pic>
            <p:nvPicPr>
              <p:cNvPr id="3" name="Picture 2"/>
              <p:cNvPicPr>
                <a:picLocks noChangeAspect="1" noChangeArrowheads="1"/>
              </p:cNvPicPr>
              <p:nvPr/>
            </p:nvPicPr>
            <p:blipFill>
              <a:blip r:embed="rId3" cstate="print"/>
              <a:srcRect l="47494" t="39729" r="24219" b="20833"/>
              <a:stretch>
                <a:fillRect/>
              </a:stretch>
            </p:blipFill>
            <p:spPr bwMode="auto">
              <a:xfrm>
                <a:off x="3962400" y="1407710"/>
                <a:ext cx="5181600" cy="5678890"/>
              </a:xfrm>
              <a:prstGeom prst="rect">
                <a:avLst/>
              </a:prstGeom>
              <a:noFill/>
              <a:ln w="9525">
                <a:noFill/>
                <a:miter lim="800000"/>
                <a:headEnd/>
                <a:tailEnd/>
              </a:ln>
            </p:spPr>
          </p:pic>
          <p:sp>
            <p:nvSpPr>
              <p:cNvPr id="4" name="Rectangle 3"/>
              <p:cNvSpPr/>
              <p:nvPr/>
            </p:nvSpPr>
            <p:spPr>
              <a:xfrm>
                <a:off x="0" y="924580"/>
                <a:ext cx="9144000" cy="523220"/>
              </a:xfrm>
              <a:prstGeom prst="rect">
                <a:avLst/>
              </a:prstGeom>
              <a:solidFill>
                <a:schemeClr val="bg1"/>
              </a:solidFill>
            </p:spPr>
            <p:txBody>
              <a:bodyPr wrap="square">
                <a:spAutoFit/>
              </a:bodyPr>
              <a:lstStyle/>
              <a:p>
                <a:pPr algn="ctr"/>
                <a:r>
                  <a:rPr lang="en-US" sz="2800" dirty="0" smtClean="0">
                    <a:solidFill>
                      <a:schemeClr val="tx1">
                        <a:lumMod val="75000"/>
                        <a:lumOff val="25000"/>
                      </a:schemeClr>
                    </a:solidFill>
                    <a:effectLst>
                      <a:outerShdw dist="38100" dir="6600000" algn="ctr" rotWithShape="0">
                        <a:schemeClr val="tx1">
                          <a:lumMod val="85000"/>
                          <a:lumOff val="15000"/>
                        </a:schemeClr>
                      </a:outerShdw>
                    </a:effectLst>
                  </a:rPr>
                  <a:t>10 countries with largest areas of primary forest</a:t>
                </a:r>
              </a:p>
            </p:txBody>
          </p:sp>
        </p:grpSp>
        <p:sp>
          <p:nvSpPr>
            <p:cNvPr id="26" name="Rectangle 25"/>
            <p:cNvSpPr/>
            <p:nvPr/>
          </p:nvSpPr>
          <p:spPr>
            <a:xfrm>
              <a:off x="2057400" y="3360003"/>
              <a:ext cx="1524000" cy="830997"/>
            </a:xfrm>
            <a:prstGeom prst="rect">
              <a:avLst/>
            </a:prstGeom>
            <a:noFill/>
          </p:spPr>
          <p:txBody>
            <a:bodyPr wrap="square">
              <a:spAutoFit/>
            </a:bodyPr>
            <a:lstStyle/>
            <a:p>
              <a:pPr algn="ctr"/>
              <a:r>
                <a:rPr lang="en-US" sz="2400" b="1" dirty="0" smtClean="0">
                  <a:solidFill>
                    <a:schemeClr val="bg1"/>
                  </a:solidFill>
                </a:rPr>
                <a:t>Amazon</a:t>
              </a:r>
            </a:p>
            <a:p>
              <a:pPr algn="ctr"/>
              <a:r>
                <a:rPr lang="en-US" sz="2400" b="1" dirty="0" smtClean="0">
                  <a:solidFill>
                    <a:schemeClr val="bg1"/>
                  </a:solidFill>
                </a:rPr>
                <a:t>Rainforest</a:t>
              </a:r>
              <a:endParaRPr lang="en-US" sz="2400" b="1" dirty="0">
                <a:solidFill>
                  <a:schemeClr val="bg1"/>
                </a:solidFill>
              </a:endParaRPr>
            </a:p>
          </p:txBody>
        </p:sp>
        <p:sp>
          <p:nvSpPr>
            <p:cNvPr id="46" name="Rectangle 45"/>
            <p:cNvSpPr/>
            <p:nvPr/>
          </p:nvSpPr>
          <p:spPr>
            <a:xfrm>
              <a:off x="1143000" y="4495800"/>
              <a:ext cx="1524000" cy="830997"/>
            </a:xfrm>
            <a:prstGeom prst="rect">
              <a:avLst/>
            </a:prstGeom>
            <a:noFill/>
          </p:spPr>
          <p:txBody>
            <a:bodyPr wrap="square">
              <a:spAutoFit/>
            </a:bodyPr>
            <a:lstStyle/>
            <a:p>
              <a:pPr algn="ctr"/>
              <a:r>
                <a:rPr lang="en-US" sz="2400" b="1" dirty="0" smtClean="0">
                  <a:effectLst>
                    <a:outerShdw dist="38100" dir="7200000" algn="ctr" rotWithShape="0">
                      <a:schemeClr val="tx1"/>
                    </a:outerShdw>
                  </a:effectLst>
                </a:rPr>
                <a:t>Boreal</a:t>
              </a:r>
            </a:p>
            <a:p>
              <a:pPr algn="ctr"/>
              <a:r>
                <a:rPr lang="en-US" sz="2400" b="1" dirty="0" smtClean="0">
                  <a:effectLst>
                    <a:outerShdw dist="38100" dir="7200000" algn="ctr" rotWithShape="0">
                      <a:schemeClr val="tx1"/>
                    </a:outerShdw>
                  </a:effectLst>
                </a:rPr>
                <a:t>Forest</a:t>
              </a:r>
              <a:endParaRPr lang="en-US" sz="2400" b="1" dirty="0">
                <a:effectLst>
                  <a:outerShdw dist="38100" dir="7200000" algn="ctr" rotWithShape="0">
                    <a:schemeClr val="tx1"/>
                  </a:outerShdw>
                </a:effectLst>
              </a:endParaRPr>
            </a:p>
          </p:txBody>
        </p:sp>
        <p:sp>
          <p:nvSpPr>
            <p:cNvPr id="63" name="TextBox 62"/>
            <p:cNvSpPr txBox="1"/>
            <p:nvPr/>
          </p:nvSpPr>
          <p:spPr>
            <a:xfrm>
              <a:off x="6629400" y="3733800"/>
              <a:ext cx="184731" cy="400110"/>
            </a:xfrm>
            <a:prstGeom prst="rect">
              <a:avLst/>
            </a:prstGeom>
            <a:noFill/>
          </p:spPr>
          <p:txBody>
            <a:bodyPr wrap="none" rtlCol="0">
              <a:spAutoFit/>
            </a:bodyPr>
            <a:lstStyle/>
            <a:p>
              <a:endParaRPr lang="en-US" sz="2000" b="1" dirty="0" smtClean="0">
                <a:solidFill>
                  <a:srgbClr val="0070C0"/>
                </a:solidFill>
                <a:effectLst>
                  <a:outerShdw dist="50800" dir="5400000" algn="ctr" rotWithShape="0">
                    <a:schemeClr val="tx1"/>
                  </a:outerShdw>
                </a:effectLst>
              </a:endParaRPr>
            </a:p>
          </p:txBody>
        </p:sp>
        <p:sp>
          <p:nvSpPr>
            <p:cNvPr id="65" name="Rectangle 64"/>
            <p:cNvSpPr/>
            <p:nvPr/>
          </p:nvSpPr>
          <p:spPr>
            <a:xfrm>
              <a:off x="4648200" y="3200400"/>
              <a:ext cx="4495800" cy="523220"/>
            </a:xfrm>
            <a:prstGeom prst="rect">
              <a:avLst/>
            </a:prstGeom>
            <a:solidFill>
              <a:schemeClr val="bg1"/>
            </a:solidFill>
            <a:ln w="38100">
              <a:solidFill>
                <a:schemeClr val="tx1"/>
              </a:solidFill>
            </a:ln>
          </p:spPr>
          <p:txBody>
            <a:bodyPr wrap="square">
              <a:spAutoFit/>
            </a:bodyPr>
            <a:lstStyle/>
            <a:p>
              <a:r>
                <a:rPr lang="en-US" sz="2800" dirty="0" smtClean="0">
                  <a:solidFill>
                    <a:schemeClr val="tx1">
                      <a:lumMod val="75000"/>
                      <a:lumOff val="25000"/>
                    </a:schemeClr>
                  </a:solidFill>
                  <a:effectLst>
                    <a:outerShdw dist="38100" dir="6600000" algn="ctr" rotWithShape="0">
                      <a:schemeClr val="tx1">
                        <a:lumMod val="85000"/>
                        <a:lumOff val="15000"/>
                      </a:schemeClr>
                    </a:outerShdw>
                  </a:effectLst>
                </a:rPr>
                <a:t> USA			             6%</a:t>
              </a:r>
            </a:p>
          </p:txBody>
        </p:sp>
        <p:cxnSp>
          <p:nvCxnSpPr>
            <p:cNvPr id="66" name="Straight Connector 65"/>
            <p:cNvCxnSpPr/>
            <p:nvPr/>
          </p:nvCxnSpPr>
          <p:spPr>
            <a:xfrm flipH="1">
              <a:off x="1219200" y="3505200"/>
              <a:ext cx="2971800" cy="990600"/>
            </a:xfrm>
            <a:prstGeom prst="line">
              <a:avLst/>
            </a:pr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useBgFill="1">
        <p:nvSpPr>
          <p:cNvPr id="45" name="Rectangle 44"/>
          <p:cNvSpPr/>
          <p:nvPr/>
        </p:nvSpPr>
        <p:spPr>
          <a:xfrm>
            <a:off x="0" y="685800"/>
            <a:ext cx="9144000" cy="707886"/>
          </a:xfrm>
          <a:prstGeom prst="rect">
            <a:avLst/>
          </a:prstGeom>
        </p:spPr>
        <p:txBody>
          <a:bodyPr wrap="square">
            <a:spAutoFit/>
          </a:bodyPr>
          <a:lstStyle/>
          <a:p>
            <a:pPr algn="ctr"/>
            <a:r>
              <a:rPr lang="en-US" sz="4000" b="1" dirty="0" smtClean="0"/>
              <a:t>Trends in forest classifications</a:t>
            </a:r>
          </a:p>
        </p:txBody>
      </p:sp>
      <p:sp>
        <p:nvSpPr>
          <p:cNvPr id="5" name="TextBox 4"/>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grpSp>
        <p:nvGrpSpPr>
          <p:cNvPr id="8" name="Group 46"/>
          <p:cNvGrpSpPr/>
          <p:nvPr/>
        </p:nvGrpSpPr>
        <p:grpSpPr>
          <a:xfrm>
            <a:off x="0" y="1399032"/>
            <a:ext cx="9144000" cy="5468112"/>
            <a:chOff x="0" y="1143000"/>
            <a:chExt cx="9144000" cy="5638800"/>
          </a:xfrm>
        </p:grpSpPr>
        <p:grpSp>
          <p:nvGrpSpPr>
            <p:cNvPr id="9" name="Group 18"/>
            <p:cNvGrpSpPr/>
            <p:nvPr/>
          </p:nvGrpSpPr>
          <p:grpSpPr>
            <a:xfrm>
              <a:off x="0" y="1143000"/>
              <a:ext cx="9144000" cy="5638800"/>
              <a:chOff x="533400" y="1143000"/>
              <a:chExt cx="8229600" cy="4953000"/>
            </a:xfrm>
          </p:grpSpPr>
          <p:sp>
            <p:nvSpPr>
              <p:cNvPr id="68" name="Rectangle 67"/>
              <p:cNvSpPr/>
              <p:nvPr/>
            </p:nvSpPr>
            <p:spPr>
              <a:xfrm>
                <a:off x="533400" y="1143000"/>
                <a:ext cx="1600200" cy="495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9" name="Picture 2"/>
              <p:cNvPicPr>
                <a:picLocks noChangeAspect="1" noChangeArrowheads="1"/>
              </p:cNvPicPr>
              <p:nvPr/>
            </p:nvPicPr>
            <p:blipFill>
              <a:blip r:embed="rId4" cstate="print"/>
              <a:srcRect l="28802" t="26179" r="14223" b="17065"/>
              <a:stretch>
                <a:fillRect/>
              </a:stretch>
            </p:blipFill>
            <p:spPr bwMode="auto">
              <a:xfrm>
                <a:off x="2133600" y="1143000"/>
                <a:ext cx="6629400" cy="4953000"/>
              </a:xfrm>
              <a:prstGeom prst="rect">
                <a:avLst/>
              </a:prstGeom>
              <a:noFill/>
              <a:ln w="9525">
                <a:noFill/>
                <a:miter lim="800000"/>
                <a:headEnd/>
                <a:tailEnd/>
              </a:ln>
            </p:spPr>
          </p:pic>
          <p:sp>
            <p:nvSpPr>
              <p:cNvPr id="70" name="TextBox 69"/>
              <p:cNvSpPr txBox="1"/>
              <p:nvPr/>
            </p:nvSpPr>
            <p:spPr>
              <a:xfrm>
                <a:off x="1202127" y="1295400"/>
                <a:ext cx="931473" cy="461665"/>
              </a:xfrm>
              <a:prstGeom prst="rect">
                <a:avLst/>
              </a:prstGeom>
              <a:solidFill>
                <a:schemeClr val="bg1"/>
              </a:solidFill>
            </p:spPr>
            <p:txBody>
              <a:bodyPr wrap="none" rtlCol="0">
                <a:spAutoFit/>
              </a:bodyPr>
              <a:lstStyle/>
              <a:p>
                <a:r>
                  <a:rPr lang="en-US" sz="2400" b="1" dirty="0" smtClean="0"/>
                  <a:t>Africa</a:t>
                </a:r>
              </a:p>
            </p:txBody>
          </p:sp>
          <p:sp>
            <p:nvSpPr>
              <p:cNvPr id="71" name="TextBox 70"/>
              <p:cNvSpPr txBox="1"/>
              <p:nvPr/>
            </p:nvSpPr>
            <p:spPr>
              <a:xfrm>
                <a:off x="533400" y="2636630"/>
                <a:ext cx="1578028" cy="752715"/>
              </a:xfrm>
              <a:prstGeom prst="rect">
                <a:avLst/>
              </a:prstGeom>
              <a:solidFill>
                <a:schemeClr val="bg1"/>
              </a:solidFill>
            </p:spPr>
            <p:txBody>
              <a:bodyPr wrap="none" rtlCol="0">
                <a:spAutoFit/>
              </a:bodyPr>
              <a:lstStyle/>
              <a:p>
                <a:pPr algn="r"/>
                <a:r>
                  <a:rPr lang="en-US" sz="2400" b="1" dirty="0" smtClean="0"/>
                  <a:t>Europe</a:t>
                </a:r>
              </a:p>
              <a:p>
                <a:pPr algn="ctr"/>
                <a:r>
                  <a:rPr lang="en-US" sz="2400" b="1" dirty="0" smtClean="0"/>
                  <a:t>(exc. Russia)</a:t>
                </a:r>
              </a:p>
            </p:txBody>
          </p:sp>
          <p:sp>
            <p:nvSpPr>
              <p:cNvPr id="72" name="TextBox 71"/>
              <p:cNvSpPr txBox="1"/>
              <p:nvPr/>
            </p:nvSpPr>
            <p:spPr>
              <a:xfrm>
                <a:off x="990600" y="4155108"/>
                <a:ext cx="1051559" cy="418175"/>
              </a:xfrm>
              <a:prstGeom prst="rect">
                <a:avLst/>
              </a:prstGeom>
              <a:solidFill>
                <a:schemeClr val="bg1"/>
              </a:solidFill>
            </p:spPr>
            <p:txBody>
              <a:bodyPr wrap="square" rtlCol="0">
                <a:spAutoFit/>
              </a:bodyPr>
              <a:lstStyle/>
              <a:p>
                <a:r>
                  <a:rPr lang="en-US" sz="2400" b="1" dirty="0" smtClean="0"/>
                  <a:t>Oceana</a:t>
                </a:r>
              </a:p>
            </p:txBody>
          </p:sp>
          <p:sp>
            <p:nvSpPr>
              <p:cNvPr id="73" name="TextBox 72"/>
              <p:cNvSpPr txBox="1"/>
              <p:nvPr/>
            </p:nvSpPr>
            <p:spPr>
              <a:xfrm>
                <a:off x="678849" y="3460847"/>
                <a:ext cx="1431891" cy="418175"/>
              </a:xfrm>
              <a:prstGeom prst="rect">
                <a:avLst/>
              </a:prstGeom>
              <a:solidFill>
                <a:schemeClr val="bg1"/>
              </a:solidFill>
            </p:spPr>
            <p:txBody>
              <a:bodyPr wrap="square" rtlCol="0">
                <a:spAutoFit/>
              </a:bodyPr>
              <a:lstStyle/>
              <a:p>
                <a:r>
                  <a:rPr lang="en-US" sz="2400" b="1" dirty="0" smtClean="0"/>
                  <a:t>N. America</a:t>
                </a:r>
              </a:p>
            </p:txBody>
          </p:sp>
          <p:sp>
            <p:nvSpPr>
              <p:cNvPr id="74" name="TextBox 73"/>
              <p:cNvSpPr txBox="1"/>
              <p:nvPr/>
            </p:nvSpPr>
            <p:spPr>
              <a:xfrm>
                <a:off x="1389068" y="2057400"/>
                <a:ext cx="721672" cy="461665"/>
              </a:xfrm>
              <a:prstGeom prst="rect">
                <a:avLst/>
              </a:prstGeom>
              <a:solidFill>
                <a:schemeClr val="bg1"/>
              </a:solidFill>
            </p:spPr>
            <p:txBody>
              <a:bodyPr wrap="none" rtlCol="0">
                <a:spAutoFit/>
              </a:bodyPr>
              <a:lstStyle/>
              <a:p>
                <a:r>
                  <a:rPr lang="en-US" sz="2400" b="1" dirty="0" smtClean="0"/>
                  <a:t>Asia</a:t>
                </a:r>
              </a:p>
            </p:txBody>
          </p:sp>
          <p:sp>
            <p:nvSpPr>
              <p:cNvPr id="75" name="TextBox 74"/>
              <p:cNvSpPr txBox="1"/>
              <p:nvPr/>
            </p:nvSpPr>
            <p:spPr>
              <a:xfrm>
                <a:off x="734955" y="4953000"/>
                <a:ext cx="1375785" cy="418175"/>
              </a:xfrm>
              <a:prstGeom prst="rect">
                <a:avLst/>
              </a:prstGeom>
              <a:solidFill>
                <a:schemeClr val="bg1"/>
              </a:solidFill>
            </p:spPr>
            <p:txBody>
              <a:bodyPr wrap="square" rtlCol="0">
                <a:spAutoFit/>
              </a:bodyPr>
              <a:lstStyle/>
              <a:p>
                <a:r>
                  <a:rPr lang="en-US" sz="2400" b="1" dirty="0" smtClean="0"/>
                  <a:t>S. America</a:t>
                </a:r>
              </a:p>
            </p:txBody>
          </p:sp>
        </p:grpSp>
        <p:grpSp>
          <p:nvGrpSpPr>
            <p:cNvPr id="10" name="Group 9"/>
            <p:cNvGrpSpPr/>
            <p:nvPr/>
          </p:nvGrpSpPr>
          <p:grpSpPr>
            <a:xfrm>
              <a:off x="6553200" y="1219200"/>
              <a:ext cx="2362200" cy="1447800"/>
              <a:chOff x="6324600" y="1078992"/>
              <a:chExt cx="2362200" cy="1447800"/>
            </a:xfrm>
          </p:grpSpPr>
          <p:sp>
            <p:nvSpPr>
              <p:cNvPr id="59" name="Rectangle 58"/>
              <p:cNvSpPr/>
              <p:nvPr/>
            </p:nvSpPr>
            <p:spPr>
              <a:xfrm>
                <a:off x="6324600" y="1078992"/>
                <a:ext cx="2362200" cy="14478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7"/>
              <p:cNvGrpSpPr/>
              <p:nvPr/>
            </p:nvGrpSpPr>
            <p:grpSpPr>
              <a:xfrm>
                <a:off x="6400800" y="1127760"/>
                <a:ext cx="2260514" cy="1386840"/>
                <a:chOff x="6400800" y="1127760"/>
                <a:chExt cx="2260514" cy="1386840"/>
              </a:xfrm>
            </p:grpSpPr>
            <p:pic>
              <p:nvPicPr>
                <p:cNvPr id="64" name="Picture 2"/>
                <p:cNvPicPr>
                  <a:picLocks noChangeAspect="1" noChangeArrowheads="1"/>
                </p:cNvPicPr>
                <p:nvPr/>
              </p:nvPicPr>
              <p:blipFill>
                <a:blip r:embed="rId4" cstate="print"/>
                <a:srcRect l="31422" t="82062" r="65304" b="7460"/>
                <a:stretch>
                  <a:fillRect/>
                </a:stretch>
              </p:blipFill>
              <p:spPr bwMode="auto">
                <a:xfrm>
                  <a:off x="6400800" y="1127760"/>
                  <a:ext cx="577850" cy="1386840"/>
                </a:xfrm>
                <a:prstGeom prst="rect">
                  <a:avLst/>
                </a:prstGeom>
                <a:noFill/>
                <a:ln w="9525">
                  <a:noFill/>
                  <a:miter lim="800000"/>
                  <a:headEnd/>
                  <a:tailEnd/>
                </a:ln>
              </p:spPr>
            </p:pic>
            <p:sp>
              <p:nvSpPr>
                <p:cNvPr id="67" name="TextBox 66"/>
                <p:cNvSpPr txBox="1"/>
                <p:nvPr/>
              </p:nvSpPr>
              <p:spPr>
                <a:xfrm>
                  <a:off x="6858000" y="1219200"/>
                  <a:ext cx="1803314" cy="1200329"/>
                </a:xfrm>
                <a:prstGeom prst="rect">
                  <a:avLst/>
                </a:prstGeom>
                <a:noFill/>
              </p:spPr>
              <p:txBody>
                <a:bodyPr wrap="none" rtlCol="0">
                  <a:spAutoFit/>
                </a:bodyPr>
                <a:lstStyle/>
                <a:p>
                  <a:r>
                    <a:rPr lang="en-US" sz="2400" b="1" dirty="0" smtClean="0"/>
                    <a:t>Primary</a:t>
                  </a:r>
                </a:p>
                <a:p>
                  <a:r>
                    <a:rPr lang="en-US" sz="2400" b="1" dirty="0" smtClean="0"/>
                    <a:t>Regenerated</a:t>
                  </a:r>
                </a:p>
                <a:p>
                  <a:r>
                    <a:rPr lang="en-US" sz="2400" b="1" dirty="0" smtClean="0"/>
                    <a:t>planted</a:t>
                  </a:r>
                </a:p>
              </p:txBody>
            </p:sp>
          </p:grpSp>
        </p:grpSp>
      </p:grpSp>
      <p:pic>
        <p:nvPicPr>
          <p:cNvPr id="76" name="Picture 2"/>
          <p:cNvPicPr>
            <a:picLocks noChangeAspect="1" noChangeArrowheads="1"/>
          </p:cNvPicPr>
          <p:nvPr/>
        </p:nvPicPr>
        <p:blipFill>
          <a:blip r:embed="rId4" cstate="print"/>
          <a:srcRect l="28802" t="26970" r="67662" b="65121"/>
          <a:stretch>
            <a:fillRect/>
          </a:stretch>
        </p:blipFill>
        <p:spPr bwMode="auto">
          <a:xfrm>
            <a:off x="1773936" y="1472184"/>
            <a:ext cx="457200" cy="762000"/>
          </a:xfrm>
          <a:prstGeom prst="rect">
            <a:avLst/>
          </a:prstGeom>
          <a:noFill/>
          <a:ln w="76200">
            <a:solidFill>
              <a:schemeClr val="tx1"/>
            </a:solidFill>
            <a:miter lim="800000"/>
            <a:headEnd/>
            <a:tailEnd/>
          </a:ln>
        </p:spPr>
      </p:pic>
      <p:sp>
        <p:nvSpPr>
          <p:cNvPr id="77" name="Curved Left Arrow 76"/>
          <p:cNvSpPr/>
          <p:nvPr/>
        </p:nvSpPr>
        <p:spPr>
          <a:xfrm>
            <a:off x="5105400" y="2667000"/>
            <a:ext cx="533400" cy="1219200"/>
          </a:xfrm>
          <a:prstGeom prst="curvedLeftArrow">
            <a:avLst/>
          </a:prstGeom>
          <a:solidFill>
            <a:schemeClr val="tx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nvGrpSpPr>
          <p:cNvPr id="12" name="Group 81"/>
          <p:cNvGrpSpPr/>
          <p:nvPr/>
        </p:nvGrpSpPr>
        <p:grpSpPr>
          <a:xfrm>
            <a:off x="0" y="3429000"/>
            <a:ext cx="8382000" cy="1918395"/>
            <a:chOff x="0" y="3429000"/>
            <a:chExt cx="8382000" cy="1918395"/>
          </a:xfrm>
        </p:grpSpPr>
        <p:sp>
          <p:nvSpPr>
            <p:cNvPr id="78" name="Oval 77"/>
            <p:cNvSpPr/>
            <p:nvPr/>
          </p:nvSpPr>
          <p:spPr>
            <a:xfrm>
              <a:off x="0" y="3429000"/>
              <a:ext cx="1828800" cy="457200"/>
            </a:xfrm>
            <a:prstGeom prst="ellipse">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Rectangle 78"/>
            <p:cNvSpPr/>
            <p:nvPr/>
          </p:nvSpPr>
          <p:spPr>
            <a:xfrm>
              <a:off x="2286000" y="3962400"/>
              <a:ext cx="6096000" cy="1384995"/>
            </a:xfrm>
            <a:prstGeom prst="rect">
              <a:avLst/>
            </a:prstGeom>
            <a:solidFill>
              <a:schemeClr val="bg1"/>
            </a:solidFill>
            <a:ln w="76200">
              <a:solidFill>
                <a:schemeClr val="tx1"/>
              </a:solidFill>
            </a:ln>
          </p:spPr>
          <p:txBody>
            <a:bodyPr wrap="square">
              <a:spAutoFit/>
            </a:bodyPr>
            <a:lstStyle/>
            <a:p>
              <a:pPr algn="ctr"/>
              <a:r>
                <a:rPr lang="en-US" sz="2800" b="1" dirty="0" smtClean="0"/>
                <a:t>Chart represents only 67% of all forests -- excludes countries which did not provide data for all three decades</a:t>
              </a:r>
              <a:endParaRPr lang="en-US" sz="2800" b="1" dirty="0"/>
            </a:p>
          </p:txBody>
        </p:sp>
        <p:cxnSp>
          <p:nvCxnSpPr>
            <p:cNvPr id="81" name="Straight Connector 80"/>
            <p:cNvCxnSpPr>
              <a:stCxn id="78" idx="6"/>
            </p:cNvCxnSpPr>
            <p:nvPr/>
          </p:nvCxnSpPr>
          <p:spPr>
            <a:xfrm>
              <a:off x="1828800" y="3657600"/>
              <a:ext cx="457200" cy="304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94"/>
          <p:cNvGrpSpPr/>
          <p:nvPr/>
        </p:nvGrpSpPr>
        <p:grpSpPr>
          <a:xfrm>
            <a:off x="2133600" y="1524000"/>
            <a:ext cx="5486400" cy="1795976"/>
            <a:chOff x="2133600" y="1524000"/>
            <a:chExt cx="5486400" cy="1795976"/>
          </a:xfrm>
        </p:grpSpPr>
        <p:sp>
          <p:nvSpPr>
            <p:cNvPr id="84" name="Curved Left Arrow 83"/>
            <p:cNvSpPr/>
            <p:nvPr/>
          </p:nvSpPr>
          <p:spPr>
            <a:xfrm rot="5247270">
              <a:off x="4343400" y="43377"/>
              <a:ext cx="1142999" cy="5410200"/>
            </a:xfrm>
            <a:prstGeom prst="curvedLeftArrow">
              <a:avLst/>
            </a:prstGeom>
            <a:solidFill>
              <a:schemeClr val="tx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92" name="Rectangle 91"/>
            <p:cNvSpPr/>
            <p:nvPr/>
          </p:nvSpPr>
          <p:spPr>
            <a:xfrm>
              <a:off x="2133600" y="1524000"/>
              <a:ext cx="609600" cy="762000"/>
            </a:xfrm>
            <a:prstGeom prst="rect">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4" name="Rectangle 93"/>
          <p:cNvSpPr/>
          <p:nvPr/>
        </p:nvSpPr>
        <p:spPr>
          <a:xfrm>
            <a:off x="6705600" y="1600200"/>
            <a:ext cx="1905000" cy="457200"/>
          </a:xfrm>
          <a:prstGeom prst="rect">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TextBox 95"/>
          <p:cNvSpPr txBox="1"/>
          <p:nvPr/>
        </p:nvSpPr>
        <p:spPr>
          <a:xfrm>
            <a:off x="5715000" y="3048000"/>
            <a:ext cx="2461315" cy="584775"/>
          </a:xfrm>
          <a:prstGeom prst="rect">
            <a:avLst/>
          </a:prstGeom>
          <a:noFill/>
        </p:spPr>
        <p:txBody>
          <a:bodyPr wrap="none" rtlCol="0">
            <a:spAutoFit/>
          </a:bodyPr>
          <a:lstStyle/>
          <a:p>
            <a:r>
              <a:rPr lang="en-US" sz="3200" b="1" dirty="0" smtClean="0">
                <a:effectLst>
                  <a:outerShdw dist="50800" dir="5400000" algn="ctr" rotWithShape="0">
                    <a:srgbClr val="FF0000"/>
                  </a:outerShdw>
                </a:effectLst>
              </a:rPr>
              <a:t>20 year trend</a:t>
            </a:r>
          </a:p>
        </p:txBody>
      </p:sp>
      <p:sp>
        <p:nvSpPr>
          <p:cNvPr id="100" name="Rectangle 99"/>
          <p:cNvSpPr/>
          <p:nvPr/>
        </p:nvSpPr>
        <p:spPr>
          <a:xfrm>
            <a:off x="6705600" y="2057400"/>
            <a:ext cx="2209800" cy="685800"/>
          </a:xfrm>
          <a:prstGeom prst="rect">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 name="Group 104"/>
          <p:cNvGrpSpPr/>
          <p:nvPr/>
        </p:nvGrpSpPr>
        <p:grpSpPr>
          <a:xfrm>
            <a:off x="4876800" y="2057400"/>
            <a:ext cx="1952021" cy="685800"/>
            <a:chOff x="7162800" y="2103120"/>
            <a:chExt cx="1952021" cy="685800"/>
          </a:xfrm>
        </p:grpSpPr>
        <p:sp>
          <p:nvSpPr>
            <p:cNvPr id="101" name="TextBox 100"/>
            <p:cNvSpPr txBox="1"/>
            <p:nvPr/>
          </p:nvSpPr>
          <p:spPr>
            <a:xfrm>
              <a:off x="7162800" y="2255520"/>
              <a:ext cx="1752600" cy="461665"/>
            </a:xfrm>
            <a:prstGeom prst="rect">
              <a:avLst/>
            </a:prstGeom>
            <a:solidFill>
              <a:schemeClr val="bg1"/>
            </a:solidFill>
            <a:ln w="38100">
              <a:noFill/>
            </a:ln>
          </p:spPr>
          <p:txBody>
            <a:bodyPr wrap="square" rtlCol="0">
              <a:spAutoFit/>
            </a:bodyPr>
            <a:lstStyle/>
            <a:p>
              <a:r>
                <a:rPr lang="en-US" sz="2400" b="1" dirty="0" smtClean="0"/>
                <a:t>Secondary  </a:t>
              </a:r>
            </a:p>
          </p:txBody>
        </p:sp>
        <p:sp>
          <p:nvSpPr>
            <p:cNvPr id="104" name="Right Brace 103"/>
            <p:cNvSpPr/>
            <p:nvPr/>
          </p:nvSpPr>
          <p:spPr>
            <a:xfrm flipH="1">
              <a:off x="8657621" y="2103120"/>
              <a:ext cx="457200" cy="6858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6" name="Oval 105"/>
          <p:cNvSpPr/>
          <p:nvPr/>
        </p:nvSpPr>
        <p:spPr>
          <a:xfrm>
            <a:off x="6324600" y="1600200"/>
            <a:ext cx="22860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Group 96"/>
          <p:cNvGrpSpPr/>
          <p:nvPr/>
        </p:nvGrpSpPr>
        <p:grpSpPr>
          <a:xfrm>
            <a:off x="2667000" y="1524000"/>
            <a:ext cx="3429000" cy="1813431"/>
            <a:chOff x="2209800" y="685800"/>
            <a:chExt cx="3429000" cy="1813431"/>
          </a:xfrm>
        </p:grpSpPr>
        <p:sp>
          <p:nvSpPr>
            <p:cNvPr id="98" name="Curved Left Arrow 97"/>
            <p:cNvSpPr/>
            <p:nvPr/>
          </p:nvSpPr>
          <p:spPr>
            <a:xfrm rot="6066808">
              <a:off x="3744216" y="955860"/>
              <a:ext cx="947928" cy="2138813"/>
            </a:xfrm>
            <a:prstGeom prst="curvedLeftArrow">
              <a:avLst/>
            </a:prstGeom>
            <a:solidFill>
              <a:schemeClr val="tx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99" name="Rectangle 98"/>
            <p:cNvSpPr/>
            <p:nvPr/>
          </p:nvSpPr>
          <p:spPr>
            <a:xfrm>
              <a:off x="2209800" y="685800"/>
              <a:ext cx="3429000" cy="685800"/>
            </a:xfrm>
            <a:prstGeom prst="rect">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76"/>
                                        </p:tgtEl>
                                      </p:cBhvr>
                                      <p:by x="200000" y="200000"/>
                                    </p:animScale>
                                  </p:childTnLst>
                                </p:cTn>
                              </p:par>
                              <p:par>
                                <p:cTn id="7" presetID="42" presetClass="path" presetSubtype="0" accel="50000" decel="50000" fill="hold" nodeType="withEffect">
                                  <p:stCondLst>
                                    <p:cond delay="0"/>
                                  </p:stCondLst>
                                  <p:childTnLst>
                                    <p:animMotion origin="layout" path="M 3.33333E-6 -2.22222E-6 L 0.28333 0.20556 " pathEditMode="relative" rAng="0" ptsTypes="AA">
                                      <p:cBhvr>
                                        <p:cTn id="8" dur="1000" fill="hold"/>
                                        <p:tgtEl>
                                          <p:spTgt spid="76"/>
                                        </p:tgtEl>
                                        <p:attrNameLst>
                                          <p:attrName>ppt_x</p:attrName>
                                          <p:attrName>ppt_y</p:attrName>
                                        </p:attrNameLst>
                                      </p:cBhvr>
                                      <p:rCtr x="142" y="103"/>
                                    </p:animMotion>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up)">
                                      <p:cBhvr>
                                        <p:cTn id="12" dur="1000"/>
                                        <p:tgtEl>
                                          <p:spTgt spid="7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76"/>
                                        </p:tgtEl>
                                      </p:cBhvr>
                                    </p:animEffect>
                                    <p:set>
                                      <p:cBhvr>
                                        <p:cTn id="20" dur="1" fill="hold">
                                          <p:stCondLst>
                                            <p:cond delay="999"/>
                                          </p:stCondLst>
                                        </p:cTn>
                                        <p:tgtEl>
                                          <p:spTgt spid="76"/>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1000"/>
                                        <p:tgtEl>
                                          <p:spTgt spid="77"/>
                                        </p:tgtEl>
                                      </p:cBhvr>
                                    </p:animEffect>
                                    <p:set>
                                      <p:cBhvr>
                                        <p:cTn id="23" dur="1" fill="hold">
                                          <p:stCondLst>
                                            <p:cond delay="999"/>
                                          </p:stCondLst>
                                        </p:cTn>
                                        <p:tgtEl>
                                          <p:spTgt spid="77"/>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1000"/>
                                        <p:tgtEl>
                                          <p:spTgt spid="96"/>
                                        </p:tgtEl>
                                      </p:cBhvr>
                                    </p:animEffect>
                                    <p:set>
                                      <p:cBhvr>
                                        <p:cTn id="26" dur="1" fill="hold">
                                          <p:stCondLst>
                                            <p:cond delay="999"/>
                                          </p:stCondLst>
                                        </p:cTn>
                                        <p:tgtEl>
                                          <p:spTgt spid="96"/>
                                        </p:tgtEl>
                                        <p:attrNameLst>
                                          <p:attrName>style.visibility</p:attrName>
                                        </p:attrNameLst>
                                      </p:cBhvr>
                                      <p:to>
                                        <p:strVal val="hidden"/>
                                      </p:to>
                                    </p:se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1000"/>
                                        <p:tgtEl>
                                          <p:spTgt spid="94"/>
                                        </p:tgtEl>
                                      </p:cBhvr>
                                    </p:animEffect>
                                  </p:childTnLst>
                                </p:cTn>
                              </p:par>
                            </p:childTnLst>
                          </p:cTn>
                        </p:par>
                        <p:par>
                          <p:cTn id="31" fill="hold">
                            <p:stCondLst>
                              <p:cond delay="2000"/>
                            </p:stCondLst>
                            <p:childTnLst>
                              <p:par>
                                <p:cTn id="32" presetID="22" presetClass="entr" presetSubtype="2"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00"/>
                                        <p:tgtEl>
                                          <p:spTgt spid="14"/>
                                        </p:tgtEl>
                                      </p:cBhvr>
                                    </p:animEffect>
                                    <p:set>
                                      <p:cBhvr>
                                        <p:cTn id="39" dur="1" fill="hold">
                                          <p:stCondLst>
                                            <p:cond delay="999"/>
                                          </p:stCondLst>
                                        </p:cTn>
                                        <p:tgtEl>
                                          <p:spTgt spid="14"/>
                                        </p:tgtEl>
                                        <p:attrNameLst>
                                          <p:attrName>style.visibility</p:attrName>
                                        </p:attrNameLst>
                                      </p:cBhvr>
                                      <p:to>
                                        <p:strVal val="hidden"/>
                                      </p:to>
                                    </p:set>
                                  </p:childTnLst>
                                </p:cTn>
                              </p:par>
                              <p:par>
                                <p:cTn id="40" presetID="42" presetClass="path" presetSubtype="0" accel="50000" decel="50000" fill="hold" grpId="1" nodeType="withEffect">
                                  <p:stCondLst>
                                    <p:cond delay="0"/>
                                  </p:stCondLst>
                                  <p:childTnLst>
                                    <p:animMotion origin="layout" path="M 0 3.33333E-6 L 0.0125 0.07777 " pathEditMode="relative" rAng="0" ptsTypes="AA">
                                      <p:cBhvr>
                                        <p:cTn id="41" dur="1000" fill="hold"/>
                                        <p:tgtEl>
                                          <p:spTgt spid="94"/>
                                        </p:tgtEl>
                                        <p:attrNameLst>
                                          <p:attrName>ppt_x</p:attrName>
                                          <p:attrName>ppt_y</p:attrName>
                                        </p:attrNameLst>
                                      </p:cBhvr>
                                      <p:rCtr x="6" y="39"/>
                                    </p:animMotion>
                                  </p:childTnLst>
                                </p:cTn>
                              </p:par>
                              <p:par>
                                <p:cTn id="42" presetID="10" presetClass="entr" presetSubtype="0" fill="hold" grpId="0" nodeType="withEffect">
                                  <p:stCondLst>
                                    <p:cond delay="500"/>
                                  </p:stCondLst>
                                  <p:childTnLst>
                                    <p:set>
                                      <p:cBhvr>
                                        <p:cTn id="43" dur="1" fill="hold">
                                          <p:stCondLst>
                                            <p:cond delay="0"/>
                                          </p:stCondLst>
                                        </p:cTn>
                                        <p:tgtEl>
                                          <p:spTgt spid="100"/>
                                        </p:tgtEl>
                                        <p:attrNameLst>
                                          <p:attrName>style.visibility</p:attrName>
                                        </p:attrNameLst>
                                      </p:cBhvr>
                                      <p:to>
                                        <p:strVal val="visible"/>
                                      </p:to>
                                    </p:set>
                                    <p:animEffect transition="in" filter="fade">
                                      <p:cBhvr>
                                        <p:cTn id="44" dur="1000"/>
                                        <p:tgtEl>
                                          <p:spTgt spid="100"/>
                                        </p:tgtEl>
                                      </p:cBhvr>
                                    </p:animEffect>
                                  </p:childTnLst>
                                </p:cTn>
                              </p:par>
                              <p:par>
                                <p:cTn id="45" presetID="10" presetClass="exit" presetSubtype="0" fill="hold" grpId="2" nodeType="withEffect">
                                  <p:stCondLst>
                                    <p:cond delay="500"/>
                                  </p:stCondLst>
                                  <p:childTnLst>
                                    <p:animEffect transition="out" filter="fade">
                                      <p:cBhvr>
                                        <p:cTn id="46" dur="1000"/>
                                        <p:tgtEl>
                                          <p:spTgt spid="94"/>
                                        </p:tgtEl>
                                      </p:cBhvr>
                                    </p:animEffect>
                                    <p:set>
                                      <p:cBhvr>
                                        <p:cTn id="47" dur="1" fill="hold">
                                          <p:stCondLst>
                                            <p:cond delay="999"/>
                                          </p:stCondLst>
                                        </p:cTn>
                                        <p:tgtEl>
                                          <p:spTgt spid="9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1000"/>
                                        <p:tgtEl>
                                          <p:spTgt spid="15"/>
                                        </p:tgtEl>
                                      </p:cBhvr>
                                    </p:animEffect>
                                  </p:childTnLst>
                                </p:cTn>
                              </p:par>
                            </p:childTnLst>
                          </p:cTn>
                        </p:par>
                        <p:par>
                          <p:cTn id="53" fill="hold">
                            <p:stCondLst>
                              <p:cond delay="1000"/>
                            </p:stCondLst>
                            <p:childTnLst>
                              <p:par>
                                <p:cTn id="54" presetID="10" presetClass="exit" presetSubtype="0" fill="hold" grpId="1" nodeType="afterEffect">
                                  <p:stCondLst>
                                    <p:cond delay="0"/>
                                  </p:stCondLst>
                                  <p:childTnLst>
                                    <p:animEffect transition="out" filter="fade">
                                      <p:cBhvr>
                                        <p:cTn id="55" dur="1000"/>
                                        <p:tgtEl>
                                          <p:spTgt spid="100"/>
                                        </p:tgtEl>
                                      </p:cBhvr>
                                    </p:animEffect>
                                    <p:set>
                                      <p:cBhvr>
                                        <p:cTn id="56" dur="1" fill="hold">
                                          <p:stCondLst>
                                            <p:cond delay="999"/>
                                          </p:stCondLst>
                                        </p:cTn>
                                        <p:tgtEl>
                                          <p:spTgt spid="10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right)">
                                      <p:cBhvr>
                                        <p:cTn id="61" dur="10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1000"/>
                                        <p:tgtEl>
                                          <p:spTgt spid="16"/>
                                        </p:tgtEl>
                                      </p:cBhvr>
                                    </p:animEffect>
                                    <p:set>
                                      <p:cBhvr>
                                        <p:cTn id="66" dur="1" fill="hold">
                                          <p:stCondLst>
                                            <p:cond delay="999"/>
                                          </p:stCondLst>
                                        </p:cTn>
                                        <p:tgtEl>
                                          <p:spTgt spid="16"/>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1000"/>
                                        <p:tgtEl>
                                          <p:spTgt spid="15"/>
                                        </p:tgtEl>
                                      </p:cBhvr>
                                    </p:animEffect>
                                    <p:set>
                                      <p:cBhvr>
                                        <p:cTn id="69" dur="1" fill="hold">
                                          <p:stCondLst>
                                            <p:cond delay="999"/>
                                          </p:stCondLst>
                                        </p:cTn>
                                        <p:tgtEl>
                                          <p:spTgt spid="15"/>
                                        </p:tgtEl>
                                        <p:attrNameLst>
                                          <p:attrName>style.visibility</p:attrName>
                                        </p:attrNameLst>
                                      </p:cBhvr>
                                      <p:to>
                                        <p:strVal val="hidden"/>
                                      </p:to>
                                    </p:se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10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1000"/>
                                        <p:tgtEl>
                                          <p:spTgt spid="12"/>
                                        </p:tgtEl>
                                      </p:cBhvr>
                                    </p:animEffect>
                                    <p:set>
                                      <p:cBhvr>
                                        <p:cTn id="78" dur="1" fill="hold">
                                          <p:stCondLst>
                                            <p:cond delay="999"/>
                                          </p:stCondLst>
                                        </p:cTn>
                                        <p:tgtEl>
                                          <p:spTgt spid="12"/>
                                        </p:tgtEl>
                                        <p:attrNameLst>
                                          <p:attrName>style.visibility</p:attrName>
                                        </p:attrNameLst>
                                      </p:cBhvr>
                                      <p:to>
                                        <p:strVal val="hidden"/>
                                      </p:to>
                                    </p:set>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wipe(left)">
                                      <p:cBhvr>
                                        <p:cTn id="82"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94" grpId="0" animBg="1"/>
      <p:bldP spid="94" grpId="1" animBg="1"/>
      <p:bldP spid="94" grpId="2" animBg="1"/>
      <p:bldP spid="96" grpId="0"/>
      <p:bldP spid="96" grpId="1"/>
      <p:bldP spid="100" grpId="0" animBg="1"/>
      <p:bldP spid="100" grpId="1" animBg="1"/>
      <p:bldP spid="10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useBgFill="1">
        <p:nvSpPr>
          <p:cNvPr id="21" name="Rectangle 20"/>
          <p:cNvSpPr/>
          <p:nvPr/>
        </p:nvSpPr>
        <p:spPr>
          <a:xfrm>
            <a:off x="0" y="685800"/>
            <a:ext cx="9144000" cy="707886"/>
          </a:xfrm>
          <a:prstGeom prst="rect">
            <a:avLst/>
          </a:prstGeom>
        </p:spPr>
        <p:txBody>
          <a:bodyPr wrap="square">
            <a:spAutoFit/>
          </a:bodyPr>
          <a:lstStyle/>
          <a:p>
            <a:pPr algn="ctr"/>
            <a:r>
              <a:rPr lang="en-US" sz="4000" b="1" dirty="0" smtClean="0"/>
              <a:t>Trends in forest classifications</a:t>
            </a:r>
          </a:p>
        </p:txBody>
      </p:sp>
      <p:grpSp>
        <p:nvGrpSpPr>
          <p:cNvPr id="2" name="Group 21"/>
          <p:cNvGrpSpPr/>
          <p:nvPr/>
        </p:nvGrpSpPr>
        <p:grpSpPr>
          <a:xfrm>
            <a:off x="0" y="1399032"/>
            <a:ext cx="9144000" cy="5468112"/>
            <a:chOff x="0" y="1143000"/>
            <a:chExt cx="9144000" cy="5638800"/>
          </a:xfrm>
        </p:grpSpPr>
        <p:grpSp>
          <p:nvGrpSpPr>
            <p:cNvPr id="3" name="Group 18"/>
            <p:cNvGrpSpPr/>
            <p:nvPr/>
          </p:nvGrpSpPr>
          <p:grpSpPr>
            <a:xfrm>
              <a:off x="0" y="1143000"/>
              <a:ext cx="9144000" cy="5638800"/>
              <a:chOff x="533400" y="1143000"/>
              <a:chExt cx="8229600" cy="4953000"/>
            </a:xfrm>
          </p:grpSpPr>
          <p:sp>
            <p:nvSpPr>
              <p:cNvPr id="29" name="Rectangle 28"/>
              <p:cNvSpPr/>
              <p:nvPr/>
            </p:nvSpPr>
            <p:spPr>
              <a:xfrm>
                <a:off x="533400" y="1143000"/>
                <a:ext cx="1600200" cy="495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 name="Picture 2"/>
              <p:cNvPicPr>
                <a:picLocks noChangeAspect="1" noChangeArrowheads="1"/>
              </p:cNvPicPr>
              <p:nvPr/>
            </p:nvPicPr>
            <p:blipFill>
              <a:blip r:embed="rId3" cstate="print"/>
              <a:srcRect l="28802" t="26179" r="14223" b="17065"/>
              <a:stretch>
                <a:fillRect/>
              </a:stretch>
            </p:blipFill>
            <p:spPr bwMode="auto">
              <a:xfrm>
                <a:off x="2133600" y="1143000"/>
                <a:ext cx="6629400" cy="4953000"/>
              </a:xfrm>
              <a:prstGeom prst="rect">
                <a:avLst/>
              </a:prstGeom>
              <a:noFill/>
              <a:ln w="9525">
                <a:noFill/>
                <a:miter lim="800000"/>
                <a:headEnd/>
                <a:tailEnd/>
              </a:ln>
            </p:spPr>
          </p:pic>
          <p:sp>
            <p:nvSpPr>
              <p:cNvPr id="31" name="TextBox 30"/>
              <p:cNvSpPr txBox="1"/>
              <p:nvPr/>
            </p:nvSpPr>
            <p:spPr>
              <a:xfrm>
                <a:off x="1202127" y="1295400"/>
                <a:ext cx="931473" cy="461665"/>
              </a:xfrm>
              <a:prstGeom prst="rect">
                <a:avLst/>
              </a:prstGeom>
              <a:solidFill>
                <a:schemeClr val="bg1"/>
              </a:solidFill>
            </p:spPr>
            <p:txBody>
              <a:bodyPr wrap="none" rtlCol="0">
                <a:spAutoFit/>
              </a:bodyPr>
              <a:lstStyle/>
              <a:p>
                <a:r>
                  <a:rPr lang="en-US" sz="2400" b="1" dirty="0" smtClean="0"/>
                  <a:t>Africa</a:t>
                </a:r>
              </a:p>
            </p:txBody>
          </p:sp>
          <p:sp>
            <p:nvSpPr>
              <p:cNvPr id="32" name="TextBox 31"/>
              <p:cNvSpPr txBox="1"/>
              <p:nvPr/>
            </p:nvSpPr>
            <p:spPr>
              <a:xfrm>
                <a:off x="533400" y="2636630"/>
                <a:ext cx="1578028" cy="752715"/>
              </a:xfrm>
              <a:prstGeom prst="rect">
                <a:avLst/>
              </a:prstGeom>
              <a:solidFill>
                <a:schemeClr val="bg1"/>
              </a:solidFill>
            </p:spPr>
            <p:txBody>
              <a:bodyPr wrap="none" rtlCol="0">
                <a:spAutoFit/>
              </a:bodyPr>
              <a:lstStyle/>
              <a:p>
                <a:pPr algn="r"/>
                <a:r>
                  <a:rPr lang="en-US" sz="2400" b="1" dirty="0" smtClean="0"/>
                  <a:t>Europe</a:t>
                </a:r>
              </a:p>
              <a:p>
                <a:pPr algn="ctr"/>
                <a:r>
                  <a:rPr lang="en-US" sz="2400" b="1" dirty="0" smtClean="0"/>
                  <a:t>(exc. Russia)</a:t>
                </a:r>
              </a:p>
            </p:txBody>
          </p:sp>
          <p:sp>
            <p:nvSpPr>
              <p:cNvPr id="33" name="TextBox 32"/>
              <p:cNvSpPr txBox="1"/>
              <p:nvPr/>
            </p:nvSpPr>
            <p:spPr>
              <a:xfrm>
                <a:off x="990600" y="4155108"/>
                <a:ext cx="1051559" cy="418175"/>
              </a:xfrm>
              <a:prstGeom prst="rect">
                <a:avLst/>
              </a:prstGeom>
              <a:solidFill>
                <a:schemeClr val="bg1"/>
              </a:solidFill>
            </p:spPr>
            <p:txBody>
              <a:bodyPr wrap="square" rtlCol="0">
                <a:spAutoFit/>
              </a:bodyPr>
              <a:lstStyle/>
              <a:p>
                <a:r>
                  <a:rPr lang="en-US" sz="2400" b="1" dirty="0" smtClean="0"/>
                  <a:t>Oceana</a:t>
                </a:r>
              </a:p>
            </p:txBody>
          </p:sp>
          <p:sp>
            <p:nvSpPr>
              <p:cNvPr id="34" name="TextBox 33"/>
              <p:cNvSpPr txBox="1"/>
              <p:nvPr/>
            </p:nvSpPr>
            <p:spPr>
              <a:xfrm>
                <a:off x="678849" y="3460847"/>
                <a:ext cx="1431891" cy="418175"/>
              </a:xfrm>
              <a:prstGeom prst="rect">
                <a:avLst/>
              </a:prstGeom>
              <a:solidFill>
                <a:schemeClr val="bg1"/>
              </a:solidFill>
            </p:spPr>
            <p:txBody>
              <a:bodyPr wrap="square" rtlCol="0">
                <a:spAutoFit/>
              </a:bodyPr>
              <a:lstStyle/>
              <a:p>
                <a:r>
                  <a:rPr lang="en-US" sz="2400" b="1" dirty="0" smtClean="0"/>
                  <a:t>N. America</a:t>
                </a:r>
              </a:p>
            </p:txBody>
          </p:sp>
          <p:sp>
            <p:nvSpPr>
              <p:cNvPr id="35" name="TextBox 34"/>
              <p:cNvSpPr txBox="1"/>
              <p:nvPr/>
            </p:nvSpPr>
            <p:spPr>
              <a:xfrm>
                <a:off x="1389068" y="2057400"/>
                <a:ext cx="721672" cy="461665"/>
              </a:xfrm>
              <a:prstGeom prst="rect">
                <a:avLst/>
              </a:prstGeom>
              <a:solidFill>
                <a:schemeClr val="bg1"/>
              </a:solidFill>
            </p:spPr>
            <p:txBody>
              <a:bodyPr wrap="none" rtlCol="0">
                <a:spAutoFit/>
              </a:bodyPr>
              <a:lstStyle/>
              <a:p>
                <a:r>
                  <a:rPr lang="en-US" sz="2400" b="1" dirty="0" smtClean="0"/>
                  <a:t>Asia</a:t>
                </a:r>
              </a:p>
            </p:txBody>
          </p:sp>
          <p:sp>
            <p:nvSpPr>
              <p:cNvPr id="36" name="TextBox 35"/>
              <p:cNvSpPr txBox="1"/>
              <p:nvPr/>
            </p:nvSpPr>
            <p:spPr>
              <a:xfrm>
                <a:off x="734955" y="4953000"/>
                <a:ext cx="1375785" cy="418175"/>
              </a:xfrm>
              <a:prstGeom prst="rect">
                <a:avLst/>
              </a:prstGeom>
              <a:solidFill>
                <a:schemeClr val="bg1"/>
              </a:solidFill>
            </p:spPr>
            <p:txBody>
              <a:bodyPr wrap="square" rtlCol="0">
                <a:spAutoFit/>
              </a:bodyPr>
              <a:lstStyle/>
              <a:p>
                <a:r>
                  <a:rPr lang="en-US" sz="2400" b="1" dirty="0" smtClean="0"/>
                  <a:t>S. America</a:t>
                </a:r>
              </a:p>
            </p:txBody>
          </p:sp>
        </p:grpSp>
        <p:grpSp>
          <p:nvGrpSpPr>
            <p:cNvPr id="5" name="Group 9"/>
            <p:cNvGrpSpPr/>
            <p:nvPr/>
          </p:nvGrpSpPr>
          <p:grpSpPr>
            <a:xfrm>
              <a:off x="6553200" y="1219200"/>
              <a:ext cx="2362200" cy="1447800"/>
              <a:chOff x="6324600" y="1078992"/>
              <a:chExt cx="2362200" cy="1447800"/>
            </a:xfrm>
          </p:grpSpPr>
          <p:sp>
            <p:nvSpPr>
              <p:cNvPr id="25" name="Rectangle 24"/>
              <p:cNvSpPr/>
              <p:nvPr/>
            </p:nvSpPr>
            <p:spPr>
              <a:xfrm>
                <a:off x="6324600" y="1078992"/>
                <a:ext cx="2362200" cy="14478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7"/>
              <p:cNvGrpSpPr/>
              <p:nvPr/>
            </p:nvGrpSpPr>
            <p:grpSpPr>
              <a:xfrm>
                <a:off x="6400800" y="1127760"/>
                <a:ext cx="2260514" cy="1386840"/>
                <a:chOff x="6400800" y="1127760"/>
                <a:chExt cx="2260514" cy="1386840"/>
              </a:xfrm>
            </p:grpSpPr>
            <p:pic>
              <p:nvPicPr>
                <p:cNvPr id="27" name="Picture 2"/>
                <p:cNvPicPr>
                  <a:picLocks noChangeAspect="1" noChangeArrowheads="1"/>
                </p:cNvPicPr>
                <p:nvPr/>
              </p:nvPicPr>
              <p:blipFill>
                <a:blip r:embed="rId3" cstate="print"/>
                <a:srcRect l="31422" t="82062" r="65304" b="7460"/>
                <a:stretch>
                  <a:fillRect/>
                </a:stretch>
              </p:blipFill>
              <p:spPr bwMode="auto">
                <a:xfrm>
                  <a:off x="6400800" y="1127760"/>
                  <a:ext cx="577850" cy="1386840"/>
                </a:xfrm>
                <a:prstGeom prst="rect">
                  <a:avLst/>
                </a:prstGeom>
                <a:noFill/>
                <a:ln w="9525">
                  <a:noFill/>
                  <a:miter lim="800000"/>
                  <a:headEnd/>
                  <a:tailEnd/>
                </a:ln>
              </p:spPr>
            </p:pic>
            <p:sp>
              <p:nvSpPr>
                <p:cNvPr id="28" name="TextBox 27"/>
                <p:cNvSpPr txBox="1"/>
                <p:nvPr/>
              </p:nvSpPr>
              <p:spPr>
                <a:xfrm>
                  <a:off x="6858000" y="1219200"/>
                  <a:ext cx="1803314" cy="1200329"/>
                </a:xfrm>
                <a:prstGeom prst="rect">
                  <a:avLst/>
                </a:prstGeom>
                <a:noFill/>
              </p:spPr>
              <p:txBody>
                <a:bodyPr wrap="none" rtlCol="0">
                  <a:spAutoFit/>
                </a:bodyPr>
                <a:lstStyle/>
                <a:p>
                  <a:r>
                    <a:rPr lang="en-US" sz="2400" b="1" dirty="0" smtClean="0"/>
                    <a:t>Primary</a:t>
                  </a:r>
                </a:p>
                <a:p>
                  <a:r>
                    <a:rPr lang="en-US" sz="2400" b="1" dirty="0" smtClean="0"/>
                    <a:t>Regenerated</a:t>
                  </a:r>
                </a:p>
                <a:p>
                  <a:r>
                    <a:rPr lang="en-US" sz="2400" b="1" dirty="0" smtClean="0"/>
                    <a:t>planted</a:t>
                  </a:r>
                </a:p>
              </p:txBody>
            </p:sp>
          </p:grpSp>
        </p:grpSp>
      </p:grpSp>
      <p:sp>
        <p:nvSpPr>
          <p:cNvPr id="49" name="Oval 48"/>
          <p:cNvSpPr/>
          <p:nvPr/>
        </p:nvSpPr>
        <p:spPr>
          <a:xfrm>
            <a:off x="6324600" y="1600200"/>
            <a:ext cx="22860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Connector 50"/>
          <p:cNvCxnSpPr/>
          <p:nvPr/>
        </p:nvCxnSpPr>
        <p:spPr>
          <a:xfrm flipH="1">
            <a:off x="2590800" y="1524000"/>
            <a:ext cx="152400" cy="7620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14800" y="3886200"/>
            <a:ext cx="0" cy="7620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172200" y="5486400"/>
            <a:ext cx="685800" cy="6858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2200" y="3124200"/>
            <a:ext cx="0" cy="7620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667000" y="2362200"/>
            <a:ext cx="0" cy="7620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438400" y="4724400"/>
            <a:ext cx="76200" cy="7620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533400" y="1600200"/>
            <a:ext cx="12192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Oval 66"/>
          <p:cNvSpPr/>
          <p:nvPr/>
        </p:nvSpPr>
        <p:spPr>
          <a:xfrm>
            <a:off x="76200" y="5562600"/>
            <a:ext cx="1676400" cy="5334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Rectangle 68"/>
          <p:cNvSpPr/>
          <p:nvPr/>
        </p:nvSpPr>
        <p:spPr>
          <a:xfrm>
            <a:off x="4724400" y="2895600"/>
            <a:ext cx="4419600" cy="1015663"/>
          </a:xfrm>
          <a:prstGeom prst="rect">
            <a:avLst/>
          </a:prstGeom>
          <a:solidFill>
            <a:schemeClr val="bg1"/>
          </a:solidFill>
        </p:spPr>
        <p:txBody>
          <a:bodyPr wrap="square">
            <a:spAutoFit/>
          </a:bodyPr>
          <a:lstStyle/>
          <a:p>
            <a:pPr algn="ctr"/>
            <a:r>
              <a:rPr lang="en-US" sz="3000" b="1" dirty="0" smtClean="0">
                <a:solidFill>
                  <a:srgbClr val="FF0000"/>
                </a:solidFill>
                <a:effectLst>
                  <a:outerShdw dist="50800" dir="7200000" algn="ctr" rotWithShape="0">
                    <a:schemeClr val="tx1"/>
                  </a:outerShdw>
                </a:effectLst>
              </a:rPr>
              <a:t>loss of primary forests</a:t>
            </a:r>
          </a:p>
          <a:p>
            <a:pPr algn="ctr"/>
            <a:r>
              <a:rPr lang="en-US" sz="3000" b="1" dirty="0" smtClean="0">
                <a:solidFill>
                  <a:srgbClr val="FF0000"/>
                </a:solidFill>
                <a:effectLst>
                  <a:outerShdw dist="50800" dir="7200000" algn="ctr" rotWithShape="0">
                    <a:schemeClr val="tx1"/>
                  </a:outerShdw>
                </a:effectLst>
              </a:rPr>
              <a:t> ~ 4 million hectors/year</a:t>
            </a:r>
            <a:endParaRPr lang="en-US" sz="3000" b="1" dirty="0">
              <a:solidFill>
                <a:srgbClr val="FF0000"/>
              </a:solidFill>
              <a:effectLst>
                <a:outerShdw dist="50800" dir="7200000" algn="ctr" rotWithShape="0">
                  <a:schemeClr val="tx1"/>
                </a:outerShdw>
              </a:effectLst>
            </a:endParaRPr>
          </a:p>
        </p:txBody>
      </p:sp>
      <p:sp>
        <p:nvSpPr>
          <p:cNvPr id="71" name="Oval 70"/>
          <p:cNvSpPr/>
          <p:nvPr/>
        </p:nvSpPr>
        <p:spPr>
          <a:xfrm>
            <a:off x="381000" y="4724400"/>
            <a:ext cx="13716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1000"/>
                                        <p:tgtEl>
                                          <p:spTgt spid="66"/>
                                        </p:tgtEl>
                                      </p:cBhvr>
                                    </p:animEffect>
                                    <p:set>
                                      <p:cBhvr>
                                        <p:cTn id="16" dur="1" fill="hold">
                                          <p:stCondLst>
                                            <p:cond delay="999"/>
                                          </p:stCondLst>
                                        </p:cTn>
                                        <p:tgtEl>
                                          <p:spTgt spid="66"/>
                                        </p:tgtEl>
                                        <p:attrNameLst>
                                          <p:attrName>style.visibility</p:attrName>
                                        </p:attrNameLst>
                                      </p:cBhvr>
                                      <p:to>
                                        <p:strVal val="hidden"/>
                                      </p:to>
                                    </p:set>
                                  </p:childTnLst>
                                </p:cTn>
                              </p:par>
                              <p:par>
                                <p:cTn id="17" presetID="22" presetClass="entr" presetSubtype="8"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left)">
                                      <p:cBhvr>
                                        <p:cTn id="19" dur="1000"/>
                                        <p:tgtEl>
                                          <p:spTgt spid="71"/>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up)">
                                      <p:cBhvr>
                                        <p:cTn id="23" dur="10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00"/>
                                        <p:tgtEl>
                                          <p:spTgt spid="71"/>
                                        </p:tgtEl>
                                      </p:cBhvr>
                                    </p:animEffect>
                                    <p:set>
                                      <p:cBhvr>
                                        <p:cTn id="28" dur="1" fill="hold">
                                          <p:stCondLst>
                                            <p:cond delay="999"/>
                                          </p:stCondLst>
                                        </p:cTn>
                                        <p:tgtEl>
                                          <p:spTgt spid="71"/>
                                        </p:tgtEl>
                                        <p:attrNameLst>
                                          <p:attrName>style.visibility</p:attrName>
                                        </p:attrNameLst>
                                      </p:cBhvr>
                                      <p:to>
                                        <p:strVal val="hidden"/>
                                      </p:to>
                                    </p:se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1000"/>
                                        <p:tgtEl>
                                          <p:spTgt spid="67"/>
                                        </p:tgtEl>
                                      </p:cBhvr>
                                    </p:animEffect>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1000"/>
                                        <p:tgtEl>
                                          <p:spTgt spid="5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1000"/>
                                        <p:tgtEl>
                                          <p:spTgt spid="67"/>
                                        </p:tgtEl>
                                      </p:cBhvr>
                                    </p:animEffect>
                                    <p:set>
                                      <p:cBhvr>
                                        <p:cTn id="41" dur="1" fill="hold">
                                          <p:stCondLst>
                                            <p:cond delay="999"/>
                                          </p:stCondLst>
                                        </p:cTn>
                                        <p:tgtEl>
                                          <p:spTgt spid="67"/>
                                        </p:tgtEl>
                                        <p:attrNameLst>
                                          <p:attrName>style.visibility</p:attrName>
                                        </p:attrNameLst>
                                      </p:cBhvr>
                                      <p:to>
                                        <p:strVal val="hidden"/>
                                      </p:to>
                                    </p:se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up)">
                                      <p:cBhvr>
                                        <p:cTn id="45" dur="1000"/>
                                        <p:tgtEl>
                                          <p:spTgt spid="63"/>
                                        </p:tgtEl>
                                      </p:cBhvr>
                                    </p:animEffect>
                                  </p:childTnLst>
                                </p:cTn>
                              </p:par>
                            </p:childTnLst>
                          </p:cTn>
                        </p:par>
                        <p:par>
                          <p:cTn id="46" fill="hold">
                            <p:stCondLst>
                              <p:cond delay="2000"/>
                            </p:stCondLst>
                            <p:childTnLst>
                              <p:par>
                                <p:cTn id="47" presetID="22" presetClass="entr" presetSubtype="1"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up)">
                                      <p:cBhvr>
                                        <p:cTn id="49" dur="1000"/>
                                        <p:tgtEl>
                                          <p:spTgt spid="62"/>
                                        </p:tgtEl>
                                      </p:cBhvr>
                                    </p:animEffect>
                                  </p:childTnLst>
                                </p:cTn>
                              </p:par>
                            </p:childTnLst>
                          </p:cTn>
                        </p:par>
                        <p:par>
                          <p:cTn id="50" fill="hold">
                            <p:stCondLst>
                              <p:cond delay="3000"/>
                            </p:stCondLst>
                            <p:childTnLst>
                              <p:par>
                                <p:cTn id="51" presetID="22" presetClass="entr" presetSubtype="1"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up)">
                                      <p:cBhvr>
                                        <p:cTn id="53" dur="1000"/>
                                        <p:tgtEl>
                                          <p:spTgt spid="5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1000" fill="hold"/>
                                        <p:tgtEl>
                                          <p:spTgt spid="69"/>
                                        </p:tgtEl>
                                        <p:attrNameLst>
                                          <p:attrName>ppt_w</p:attrName>
                                        </p:attrNameLst>
                                      </p:cBhvr>
                                      <p:tavLst>
                                        <p:tav tm="0">
                                          <p:val>
                                            <p:fltVal val="0"/>
                                          </p:val>
                                        </p:tav>
                                        <p:tav tm="100000">
                                          <p:val>
                                            <p:strVal val="#ppt_w"/>
                                          </p:val>
                                        </p:tav>
                                      </p:tavLst>
                                    </p:anim>
                                    <p:anim calcmode="lin" valueType="num">
                                      <p:cBhvr>
                                        <p:cTn id="59" dur="1000" fill="hold"/>
                                        <p:tgtEl>
                                          <p:spTgt spid="69"/>
                                        </p:tgtEl>
                                        <p:attrNameLst>
                                          <p:attrName>ppt_h</p:attrName>
                                        </p:attrNameLst>
                                      </p:cBhvr>
                                      <p:tavLst>
                                        <p:tav tm="0">
                                          <p:val>
                                            <p:fltVal val="0"/>
                                          </p:val>
                                        </p:tav>
                                        <p:tav tm="100000">
                                          <p:val>
                                            <p:strVal val="#ppt_h"/>
                                          </p:val>
                                        </p:tav>
                                      </p:tavLst>
                                    </p:anim>
                                    <p:animEffect transition="in" filter="fade">
                                      <p:cBhvr>
                                        <p:cTn id="60"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7" grpId="0" animBg="1"/>
      <p:bldP spid="67" grpId="1" animBg="1"/>
      <p:bldP spid="69" grpId="0" animBg="1"/>
      <p:bldP spid="71" grpId="0" animBg="1"/>
      <p:bldP spid="71"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useBgFill="1">
        <p:nvSpPr>
          <p:cNvPr id="21" name="Rectangle 20"/>
          <p:cNvSpPr/>
          <p:nvPr/>
        </p:nvSpPr>
        <p:spPr>
          <a:xfrm>
            <a:off x="0" y="685800"/>
            <a:ext cx="9144000" cy="707886"/>
          </a:xfrm>
          <a:prstGeom prst="rect">
            <a:avLst/>
          </a:prstGeom>
        </p:spPr>
        <p:txBody>
          <a:bodyPr wrap="square">
            <a:spAutoFit/>
          </a:bodyPr>
          <a:lstStyle/>
          <a:p>
            <a:pPr algn="ctr"/>
            <a:r>
              <a:rPr lang="en-US" sz="4000" b="1" dirty="0" smtClean="0"/>
              <a:t>Trends in forest classifications</a:t>
            </a:r>
          </a:p>
        </p:txBody>
      </p:sp>
      <p:grpSp>
        <p:nvGrpSpPr>
          <p:cNvPr id="22" name="Group 21"/>
          <p:cNvGrpSpPr/>
          <p:nvPr/>
        </p:nvGrpSpPr>
        <p:grpSpPr>
          <a:xfrm>
            <a:off x="0" y="1399032"/>
            <a:ext cx="9144000" cy="5468112"/>
            <a:chOff x="0" y="1143000"/>
            <a:chExt cx="9144000" cy="5638800"/>
          </a:xfrm>
        </p:grpSpPr>
        <p:grpSp>
          <p:nvGrpSpPr>
            <p:cNvPr id="23" name="Group 18"/>
            <p:cNvGrpSpPr/>
            <p:nvPr/>
          </p:nvGrpSpPr>
          <p:grpSpPr>
            <a:xfrm>
              <a:off x="0" y="1143000"/>
              <a:ext cx="9144000" cy="5638800"/>
              <a:chOff x="533400" y="1143000"/>
              <a:chExt cx="8229600" cy="4953000"/>
            </a:xfrm>
          </p:grpSpPr>
          <p:sp>
            <p:nvSpPr>
              <p:cNvPr id="29" name="Rectangle 28"/>
              <p:cNvSpPr/>
              <p:nvPr/>
            </p:nvSpPr>
            <p:spPr>
              <a:xfrm>
                <a:off x="533400" y="1143000"/>
                <a:ext cx="1600200" cy="495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 name="Picture 2"/>
              <p:cNvPicPr>
                <a:picLocks noChangeAspect="1" noChangeArrowheads="1"/>
              </p:cNvPicPr>
              <p:nvPr/>
            </p:nvPicPr>
            <p:blipFill>
              <a:blip r:embed="rId3" cstate="print"/>
              <a:srcRect l="28802" t="26179" r="14223" b="17065"/>
              <a:stretch>
                <a:fillRect/>
              </a:stretch>
            </p:blipFill>
            <p:spPr bwMode="auto">
              <a:xfrm>
                <a:off x="2133600" y="1143000"/>
                <a:ext cx="6629400" cy="4953000"/>
              </a:xfrm>
              <a:prstGeom prst="rect">
                <a:avLst/>
              </a:prstGeom>
              <a:noFill/>
              <a:ln w="9525">
                <a:noFill/>
                <a:miter lim="800000"/>
                <a:headEnd/>
                <a:tailEnd/>
              </a:ln>
            </p:spPr>
          </p:pic>
          <p:sp>
            <p:nvSpPr>
              <p:cNvPr id="31" name="TextBox 30"/>
              <p:cNvSpPr txBox="1"/>
              <p:nvPr/>
            </p:nvSpPr>
            <p:spPr>
              <a:xfrm>
                <a:off x="1202127" y="1295400"/>
                <a:ext cx="931473" cy="461665"/>
              </a:xfrm>
              <a:prstGeom prst="rect">
                <a:avLst/>
              </a:prstGeom>
              <a:solidFill>
                <a:schemeClr val="bg1"/>
              </a:solidFill>
            </p:spPr>
            <p:txBody>
              <a:bodyPr wrap="none" rtlCol="0">
                <a:spAutoFit/>
              </a:bodyPr>
              <a:lstStyle/>
              <a:p>
                <a:r>
                  <a:rPr lang="en-US" sz="2400" b="1" dirty="0" smtClean="0"/>
                  <a:t>Africa</a:t>
                </a:r>
              </a:p>
            </p:txBody>
          </p:sp>
          <p:sp>
            <p:nvSpPr>
              <p:cNvPr id="32" name="TextBox 31"/>
              <p:cNvSpPr txBox="1"/>
              <p:nvPr/>
            </p:nvSpPr>
            <p:spPr>
              <a:xfrm>
                <a:off x="533400" y="2636630"/>
                <a:ext cx="1578028" cy="752715"/>
              </a:xfrm>
              <a:prstGeom prst="rect">
                <a:avLst/>
              </a:prstGeom>
              <a:solidFill>
                <a:schemeClr val="bg1"/>
              </a:solidFill>
            </p:spPr>
            <p:txBody>
              <a:bodyPr wrap="none" rtlCol="0">
                <a:spAutoFit/>
              </a:bodyPr>
              <a:lstStyle/>
              <a:p>
                <a:pPr algn="r"/>
                <a:r>
                  <a:rPr lang="en-US" sz="2400" b="1" dirty="0" smtClean="0"/>
                  <a:t>Europe</a:t>
                </a:r>
              </a:p>
              <a:p>
                <a:pPr algn="ctr"/>
                <a:r>
                  <a:rPr lang="en-US" sz="2400" b="1" dirty="0" smtClean="0"/>
                  <a:t>(exc. Russia)</a:t>
                </a:r>
              </a:p>
            </p:txBody>
          </p:sp>
          <p:sp>
            <p:nvSpPr>
              <p:cNvPr id="33" name="TextBox 32"/>
              <p:cNvSpPr txBox="1"/>
              <p:nvPr/>
            </p:nvSpPr>
            <p:spPr>
              <a:xfrm>
                <a:off x="990600" y="4155108"/>
                <a:ext cx="1051559" cy="418175"/>
              </a:xfrm>
              <a:prstGeom prst="rect">
                <a:avLst/>
              </a:prstGeom>
              <a:solidFill>
                <a:schemeClr val="bg1"/>
              </a:solidFill>
            </p:spPr>
            <p:txBody>
              <a:bodyPr wrap="square" rtlCol="0">
                <a:spAutoFit/>
              </a:bodyPr>
              <a:lstStyle/>
              <a:p>
                <a:r>
                  <a:rPr lang="en-US" sz="2400" b="1" dirty="0" smtClean="0"/>
                  <a:t>Oceana</a:t>
                </a:r>
              </a:p>
            </p:txBody>
          </p:sp>
          <p:sp>
            <p:nvSpPr>
              <p:cNvPr id="34" name="TextBox 33"/>
              <p:cNvSpPr txBox="1"/>
              <p:nvPr/>
            </p:nvSpPr>
            <p:spPr>
              <a:xfrm>
                <a:off x="678849" y="3460847"/>
                <a:ext cx="1431891" cy="418175"/>
              </a:xfrm>
              <a:prstGeom prst="rect">
                <a:avLst/>
              </a:prstGeom>
              <a:solidFill>
                <a:schemeClr val="bg1"/>
              </a:solidFill>
            </p:spPr>
            <p:txBody>
              <a:bodyPr wrap="square" rtlCol="0">
                <a:spAutoFit/>
              </a:bodyPr>
              <a:lstStyle/>
              <a:p>
                <a:r>
                  <a:rPr lang="en-US" sz="2400" b="1" dirty="0" smtClean="0"/>
                  <a:t>N. America</a:t>
                </a:r>
              </a:p>
            </p:txBody>
          </p:sp>
          <p:sp>
            <p:nvSpPr>
              <p:cNvPr id="35" name="TextBox 34"/>
              <p:cNvSpPr txBox="1"/>
              <p:nvPr/>
            </p:nvSpPr>
            <p:spPr>
              <a:xfrm>
                <a:off x="1389068" y="2057400"/>
                <a:ext cx="721672" cy="461665"/>
              </a:xfrm>
              <a:prstGeom prst="rect">
                <a:avLst/>
              </a:prstGeom>
              <a:solidFill>
                <a:schemeClr val="bg1"/>
              </a:solidFill>
            </p:spPr>
            <p:txBody>
              <a:bodyPr wrap="none" rtlCol="0">
                <a:spAutoFit/>
              </a:bodyPr>
              <a:lstStyle/>
              <a:p>
                <a:r>
                  <a:rPr lang="en-US" sz="2400" b="1" dirty="0" smtClean="0"/>
                  <a:t>Asia</a:t>
                </a:r>
              </a:p>
            </p:txBody>
          </p:sp>
          <p:sp>
            <p:nvSpPr>
              <p:cNvPr id="36" name="TextBox 35"/>
              <p:cNvSpPr txBox="1"/>
              <p:nvPr/>
            </p:nvSpPr>
            <p:spPr>
              <a:xfrm>
                <a:off x="734955" y="4953000"/>
                <a:ext cx="1375785" cy="418175"/>
              </a:xfrm>
              <a:prstGeom prst="rect">
                <a:avLst/>
              </a:prstGeom>
              <a:solidFill>
                <a:schemeClr val="bg1"/>
              </a:solidFill>
            </p:spPr>
            <p:txBody>
              <a:bodyPr wrap="square" rtlCol="0">
                <a:spAutoFit/>
              </a:bodyPr>
              <a:lstStyle/>
              <a:p>
                <a:r>
                  <a:rPr lang="en-US" sz="2400" b="1" dirty="0" smtClean="0"/>
                  <a:t>S. America</a:t>
                </a:r>
              </a:p>
            </p:txBody>
          </p:sp>
        </p:grpSp>
        <p:grpSp>
          <p:nvGrpSpPr>
            <p:cNvPr id="24" name="Group 9"/>
            <p:cNvGrpSpPr/>
            <p:nvPr/>
          </p:nvGrpSpPr>
          <p:grpSpPr>
            <a:xfrm>
              <a:off x="6553200" y="1219200"/>
              <a:ext cx="2362200" cy="1447800"/>
              <a:chOff x="6324600" y="1078992"/>
              <a:chExt cx="2362200" cy="1447800"/>
            </a:xfrm>
          </p:grpSpPr>
          <p:sp>
            <p:nvSpPr>
              <p:cNvPr id="25" name="Rectangle 24"/>
              <p:cNvSpPr/>
              <p:nvPr/>
            </p:nvSpPr>
            <p:spPr>
              <a:xfrm>
                <a:off x="6324600" y="1078992"/>
                <a:ext cx="2362200" cy="14478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 name="Group 7"/>
              <p:cNvGrpSpPr/>
              <p:nvPr/>
            </p:nvGrpSpPr>
            <p:grpSpPr>
              <a:xfrm>
                <a:off x="6400800" y="1127760"/>
                <a:ext cx="2260514" cy="1386840"/>
                <a:chOff x="6400800" y="1127760"/>
                <a:chExt cx="2260514" cy="1386840"/>
              </a:xfrm>
            </p:grpSpPr>
            <p:pic>
              <p:nvPicPr>
                <p:cNvPr id="27" name="Picture 2"/>
                <p:cNvPicPr>
                  <a:picLocks noChangeAspect="1" noChangeArrowheads="1"/>
                </p:cNvPicPr>
                <p:nvPr/>
              </p:nvPicPr>
              <p:blipFill>
                <a:blip r:embed="rId3" cstate="print"/>
                <a:srcRect l="31422" t="82062" r="65304" b="7460"/>
                <a:stretch>
                  <a:fillRect/>
                </a:stretch>
              </p:blipFill>
              <p:spPr bwMode="auto">
                <a:xfrm>
                  <a:off x="6400800" y="1127760"/>
                  <a:ext cx="577850" cy="1386840"/>
                </a:xfrm>
                <a:prstGeom prst="rect">
                  <a:avLst/>
                </a:prstGeom>
                <a:noFill/>
                <a:ln w="9525">
                  <a:noFill/>
                  <a:miter lim="800000"/>
                  <a:headEnd/>
                  <a:tailEnd/>
                </a:ln>
              </p:spPr>
            </p:pic>
            <p:sp>
              <p:nvSpPr>
                <p:cNvPr id="28" name="TextBox 27"/>
                <p:cNvSpPr txBox="1"/>
                <p:nvPr/>
              </p:nvSpPr>
              <p:spPr>
                <a:xfrm>
                  <a:off x="6858000" y="1219200"/>
                  <a:ext cx="1803314" cy="1200329"/>
                </a:xfrm>
                <a:prstGeom prst="rect">
                  <a:avLst/>
                </a:prstGeom>
                <a:noFill/>
              </p:spPr>
              <p:txBody>
                <a:bodyPr wrap="none" rtlCol="0">
                  <a:spAutoFit/>
                </a:bodyPr>
                <a:lstStyle/>
                <a:p>
                  <a:r>
                    <a:rPr lang="en-US" sz="2400" b="1" dirty="0" smtClean="0"/>
                    <a:t>Primary</a:t>
                  </a:r>
                </a:p>
                <a:p>
                  <a:r>
                    <a:rPr lang="en-US" sz="2400" b="1" dirty="0" smtClean="0"/>
                    <a:t>Regenerated</a:t>
                  </a:r>
                </a:p>
                <a:p>
                  <a:r>
                    <a:rPr lang="en-US" sz="2400" b="1" dirty="0" smtClean="0"/>
                    <a:t>planted</a:t>
                  </a:r>
                </a:p>
              </p:txBody>
            </p:sp>
          </p:grpSp>
        </p:grpSp>
      </p:grpSp>
      <p:grpSp>
        <p:nvGrpSpPr>
          <p:cNvPr id="75" name="Group 74"/>
          <p:cNvGrpSpPr/>
          <p:nvPr/>
        </p:nvGrpSpPr>
        <p:grpSpPr>
          <a:xfrm>
            <a:off x="2362200" y="1524000"/>
            <a:ext cx="6781800" cy="4648200"/>
            <a:chOff x="2362200" y="1524000"/>
            <a:chExt cx="6781800" cy="4648200"/>
          </a:xfrm>
        </p:grpSpPr>
        <p:sp>
          <p:nvSpPr>
            <p:cNvPr id="49" name="Oval 48"/>
            <p:cNvSpPr/>
            <p:nvPr/>
          </p:nvSpPr>
          <p:spPr>
            <a:xfrm>
              <a:off x="6324600" y="1600200"/>
              <a:ext cx="22860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Connector 50"/>
            <p:cNvCxnSpPr/>
            <p:nvPr/>
          </p:nvCxnSpPr>
          <p:spPr>
            <a:xfrm flipH="1">
              <a:off x="2590800" y="1524000"/>
              <a:ext cx="152400" cy="7620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14800" y="3886200"/>
              <a:ext cx="0" cy="7620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172200" y="5486400"/>
              <a:ext cx="685800" cy="6858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2200" y="3124200"/>
              <a:ext cx="0" cy="7620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667000" y="2362200"/>
              <a:ext cx="0" cy="7620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438400" y="4724400"/>
              <a:ext cx="76200" cy="7620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4724400" y="2895600"/>
              <a:ext cx="4419600" cy="1015663"/>
            </a:xfrm>
            <a:prstGeom prst="rect">
              <a:avLst/>
            </a:prstGeom>
            <a:solidFill>
              <a:schemeClr val="bg1"/>
            </a:solidFill>
          </p:spPr>
          <p:txBody>
            <a:bodyPr wrap="square">
              <a:spAutoFit/>
            </a:bodyPr>
            <a:lstStyle/>
            <a:p>
              <a:pPr algn="ctr"/>
              <a:r>
                <a:rPr lang="en-US" sz="3000" b="1" dirty="0" smtClean="0">
                  <a:solidFill>
                    <a:srgbClr val="FF0000"/>
                  </a:solidFill>
                  <a:effectLst>
                    <a:outerShdw dist="50800" dir="7200000" algn="ctr" rotWithShape="0">
                      <a:schemeClr val="tx1"/>
                    </a:outerShdw>
                  </a:effectLst>
                </a:rPr>
                <a:t>loss of primary forests</a:t>
              </a:r>
            </a:p>
            <a:p>
              <a:pPr algn="ctr"/>
              <a:r>
                <a:rPr lang="en-US" sz="3000" b="1" dirty="0" smtClean="0">
                  <a:solidFill>
                    <a:srgbClr val="FF0000"/>
                  </a:solidFill>
                  <a:effectLst>
                    <a:outerShdw dist="50800" dir="7200000" algn="ctr" rotWithShape="0">
                      <a:schemeClr val="tx1"/>
                    </a:outerShdw>
                  </a:effectLst>
                </a:rPr>
                <a:t> ~ 4 million hectors/year</a:t>
              </a:r>
              <a:endParaRPr lang="en-US" sz="3000" b="1" dirty="0">
                <a:solidFill>
                  <a:srgbClr val="FF0000"/>
                </a:solidFill>
                <a:effectLst>
                  <a:outerShdw dist="50800" dir="7200000" algn="ctr" rotWithShape="0">
                    <a:schemeClr val="tx1"/>
                  </a:outerShdw>
                </a:effectLst>
              </a:endParaRPr>
            </a:p>
          </p:txBody>
        </p:sp>
      </p:grpSp>
      <p:sp>
        <p:nvSpPr>
          <p:cNvPr id="74" name="Oval 73"/>
          <p:cNvSpPr/>
          <p:nvPr/>
        </p:nvSpPr>
        <p:spPr>
          <a:xfrm>
            <a:off x="6477000" y="2362200"/>
            <a:ext cx="19812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Rectangle 75"/>
          <p:cNvSpPr/>
          <p:nvPr/>
        </p:nvSpPr>
        <p:spPr>
          <a:xfrm>
            <a:off x="3962400" y="4703802"/>
            <a:ext cx="4800600" cy="553998"/>
          </a:xfrm>
          <a:prstGeom prst="rect">
            <a:avLst/>
          </a:prstGeom>
          <a:solidFill>
            <a:schemeClr val="bg1"/>
          </a:solidFill>
        </p:spPr>
        <p:txBody>
          <a:bodyPr wrap="square">
            <a:spAutoFit/>
          </a:bodyPr>
          <a:lstStyle/>
          <a:p>
            <a:pPr algn="ctr"/>
            <a:r>
              <a:rPr lang="en-US" sz="3000" b="1" dirty="0" smtClean="0">
                <a:effectLst>
                  <a:outerShdw dist="38100" dir="7200000" algn="ctr" rotWithShape="0">
                    <a:srgbClr val="FF0000"/>
                  </a:outerShdw>
                </a:effectLst>
              </a:rPr>
              <a:t>Here’s some good news . . .</a:t>
            </a:r>
            <a:endParaRPr lang="en-US" sz="3000" b="1" dirty="0">
              <a:effectLst>
                <a:outerShdw dist="38100" dir="7200000" algn="ctr" rotWithShape="0">
                  <a:srgbClr val="FF0000"/>
                </a:outerShdw>
              </a:effectLst>
            </a:endParaRPr>
          </a:p>
        </p:txBody>
      </p:sp>
      <p:sp>
        <p:nvSpPr>
          <p:cNvPr id="78" name="Freeform 77"/>
          <p:cNvSpPr/>
          <p:nvPr/>
        </p:nvSpPr>
        <p:spPr>
          <a:xfrm>
            <a:off x="4648200" y="2275026"/>
            <a:ext cx="987046" cy="740130"/>
          </a:xfrm>
          <a:custGeom>
            <a:avLst/>
            <a:gdLst>
              <a:gd name="connsiteX0" fmla="*/ 352097 w 1418898"/>
              <a:gd name="connsiteY0" fmla="*/ 120869 h 966952"/>
              <a:gd name="connsiteX1" fmla="*/ 966952 w 1418898"/>
              <a:gd name="connsiteY1" fmla="*/ 120869 h 966952"/>
              <a:gd name="connsiteX2" fmla="*/ 1282263 w 1418898"/>
              <a:gd name="connsiteY2" fmla="*/ 830318 h 966952"/>
              <a:gd name="connsiteX3" fmla="*/ 147145 w 1418898"/>
              <a:gd name="connsiteY3" fmla="*/ 846083 h 966952"/>
              <a:gd name="connsiteX4" fmla="*/ 352097 w 1418898"/>
              <a:gd name="connsiteY4" fmla="*/ 120869 h 966952"/>
              <a:gd name="connsiteX0" fmla="*/ 352097 w 1418898"/>
              <a:gd name="connsiteY0" fmla="*/ 120869 h 966952"/>
              <a:gd name="connsiteX1" fmla="*/ 966952 w 1418898"/>
              <a:gd name="connsiteY1" fmla="*/ 120869 h 966952"/>
              <a:gd name="connsiteX2" fmla="*/ 1282263 w 1418898"/>
              <a:gd name="connsiteY2" fmla="*/ 830318 h 966952"/>
              <a:gd name="connsiteX3" fmla="*/ 147145 w 1418898"/>
              <a:gd name="connsiteY3" fmla="*/ 846083 h 966952"/>
              <a:gd name="connsiteX4" fmla="*/ 352097 w 1418898"/>
              <a:gd name="connsiteY4" fmla="*/ 120869 h 966952"/>
              <a:gd name="connsiteX0" fmla="*/ 352097 w 1418898"/>
              <a:gd name="connsiteY0" fmla="*/ 118241 h 964324"/>
              <a:gd name="connsiteX1" fmla="*/ 966952 w 1418898"/>
              <a:gd name="connsiteY1" fmla="*/ 118241 h 964324"/>
              <a:gd name="connsiteX2" fmla="*/ 1282263 w 1418898"/>
              <a:gd name="connsiteY2" fmla="*/ 827690 h 964324"/>
              <a:gd name="connsiteX3" fmla="*/ 147145 w 1418898"/>
              <a:gd name="connsiteY3" fmla="*/ 843455 h 964324"/>
              <a:gd name="connsiteX4" fmla="*/ 352097 w 1418898"/>
              <a:gd name="connsiteY4" fmla="*/ 118241 h 964324"/>
              <a:gd name="connsiteX0" fmla="*/ 352097 w 1418898"/>
              <a:gd name="connsiteY0" fmla="*/ 118241 h 964324"/>
              <a:gd name="connsiteX1" fmla="*/ 966952 w 1418898"/>
              <a:gd name="connsiteY1" fmla="*/ 118241 h 964324"/>
              <a:gd name="connsiteX2" fmla="*/ 1282263 w 1418898"/>
              <a:gd name="connsiteY2" fmla="*/ 827690 h 964324"/>
              <a:gd name="connsiteX3" fmla="*/ 147145 w 1418898"/>
              <a:gd name="connsiteY3" fmla="*/ 843455 h 964324"/>
              <a:gd name="connsiteX4" fmla="*/ 352097 w 1418898"/>
              <a:gd name="connsiteY4" fmla="*/ 118241 h 964324"/>
              <a:gd name="connsiteX0" fmla="*/ 352097 w 1418898"/>
              <a:gd name="connsiteY0" fmla="*/ 118241 h 948559"/>
              <a:gd name="connsiteX1" fmla="*/ 966952 w 1418898"/>
              <a:gd name="connsiteY1" fmla="*/ 118241 h 948559"/>
              <a:gd name="connsiteX2" fmla="*/ 1282263 w 1418898"/>
              <a:gd name="connsiteY2" fmla="*/ 827690 h 948559"/>
              <a:gd name="connsiteX3" fmla="*/ 147145 w 1418898"/>
              <a:gd name="connsiteY3" fmla="*/ 843455 h 948559"/>
              <a:gd name="connsiteX4" fmla="*/ 352097 w 1418898"/>
              <a:gd name="connsiteY4" fmla="*/ 118241 h 948559"/>
              <a:gd name="connsiteX0" fmla="*/ 252249 w 1319050"/>
              <a:gd name="connsiteY0" fmla="*/ 118241 h 1106214"/>
              <a:gd name="connsiteX1" fmla="*/ 867104 w 1319050"/>
              <a:gd name="connsiteY1" fmla="*/ 118241 h 1106214"/>
              <a:gd name="connsiteX2" fmla="*/ 1182415 w 1319050"/>
              <a:gd name="connsiteY2" fmla="*/ 827690 h 1106214"/>
              <a:gd name="connsiteX3" fmla="*/ 47297 w 1319050"/>
              <a:gd name="connsiteY3" fmla="*/ 843455 h 1106214"/>
              <a:gd name="connsiteX4" fmla="*/ 252249 w 1319050"/>
              <a:gd name="connsiteY4" fmla="*/ 118241 h 1106214"/>
              <a:gd name="connsiteX0" fmla="*/ 97221 w 1138183"/>
              <a:gd name="connsiteY0" fmla="*/ 118241 h 1082566"/>
              <a:gd name="connsiteX1" fmla="*/ 712076 w 1138183"/>
              <a:gd name="connsiteY1" fmla="*/ 118241 h 1082566"/>
              <a:gd name="connsiteX2" fmla="*/ 1027387 w 1138183"/>
              <a:gd name="connsiteY2" fmla="*/ 827690 h 1082566"/>
              <a:gd name="connsiteX3" fmla="*/ 47297 w 1138183"/>
              <a:gd name="connsiteY3" fmla="*/ 819807 h 1082566"/>
              <a:gd name="connsiteX4" fmla="*/ 97221 w 1138183"/>
              <a:gd name="connsiteY4" fmla="*/ 118241 h 1082566"/>
              <a:gd name="connsiteX0" fmla="*/ 97221 w 1138183"/>
              <a:gd name="connsiteY0" fmla="*/ 118241 h 1082566"/>
              <a:gd name="connsiteX1" fmla="*/ 712076 w 1138183"/>
              <a:gd name="connsiteY1" fmla="*/ 118241 h 1082566"/>
              <a:gd name="connsiteX2" fmla="*/ 1027387 w 1138183"/>
              <a:gd name="connsiteY2" fmla="*/ 827690 h 1082566"/>
              <a:gd name="connsiteX3" fmla="*/ 47297 w 1138183"/>
              <a:gd name="connsiteY3" fmla="*/ 819807 h 1082566"/>
              <a:gd name="connsiteX4" fmla="*/ 97221 w 1138183"/>
              <a:gd name="connsiteY4" fmla="*/ 118241 h 1082566"/>
              <a:gd name="connsiteX0" fmla="*/ 97221 w 1027387"/>
              <a:gd name="connsiteY0" fmla="*/ 118241 h 1082566"/>
              <a:gd name="connsiteX1" fmla="*/ 712076 w 1027387"/>
              <a:gd name="connsiteY1" fmla="*/ 118241 h 1082566"/>
              <a:gd name="connsiteX2" fmla="*/ 1027387 w 1027387"/>
              <a:gd name="connsiteY2" fmla="*/ 827690 h 1082566"/>
              <a:gd name="connsiteX3" fmla="*/ 47297 w 1027387"/>
              <a:gd name="connsiteY3" fmla="*/ 819807 h 1082566"/>
              <a:gd name="connsiteX4" fmla="*/ 97221 w 1027387"/>
              <a:gd name="connsiteY4" fmla="*/ 118241 h 1082566"/>
              <a:gd name="connsiteX0" fmla="*/ 97221 w 1027387"/>
              <a:gd name="connsiteY0" fmla="*/ 0 h 964325"/>
              <a:gd name="connsiteX1" fmla="*/ 712076 w 1027387"/>
              <a:gd name="connsiteY1" fmla="*/ 0 h 964325"/>
              <a:gd name="connsiteX2" fmla="*/ 1027387 w 1027387"/>
              <a:gd name="connsiteY2" fmla="*/ 709449 h 964325"/>
              <a:gd name="connsiteX3" fmla="*/ 47297 w 1027387"/>
              <a:gd name="connsiteY3" fmla="*/ 701566 h 964325"/>
              <a:gd name="connsiteX4" fmla="*/ 97221 w 1027387"/>
              <a:gd name="connsiteY4" fmla="*/ 0 h 964325"/>
              <a:gd name="connsiteX0" fmla="*/ 97221 w 1027387"/>
              <a:gd name="connsiteY0" fmla="*/ 0 h 964325"/>
              <a:gd name="connsiteX1" fmla="*/ 712076 w 1027387"/>
              <a:gd name="connsiteY1" fmla="*/ 0 h 964325"/>
              <a:gd name="connsiteX2" fmla="*/ 1027387 w 1027387"/>
              <a:gd name="connsiteY2" fmla="*/ 709449 h 964325"/>
              <a:gd name="connsiteX3" fmla="*/ 47297 w 1027387"/>
              <a:gd name="connsiteY3" fmla="*/ 701566 h 964325"/>
              <a:gd name="connsiteX4" fmla="*/ 97221 w 1027387"/>
              <a:gd name="connsiteY4" fmla="*/ 0 h 964325"/>
              <a:gd name="connsiteX0" fmla="*/ 56880 w 987046"/>
              <a:gd name="connsiteY0" fmla="*/ 0 h 729156"/>
              <a:gd name="connsiteX1" fmla="*/ 671735 w 987046"/>
              <a:gd name="connsiteY1" fmla="*/ 0 h 729156"/>
              <a:gd name="connsiteX2" fmla="*/ 987046 w 987046"/>
              <a:gd name="connsiteY2" fmla="*/ 709449 h 729156"/>
              <a:gd name="connsiteX3" fmla="*/ 6956 w 987046"/>
              <a:gd name="connsiteY3" fmla="*/ 701566 h 729156"/>
              <a:gd name="connsiteX4" fmla="*/ 56880 w 987046"/>
              <a:gd name="connsiteY4" fmla="*/ 0 h 729156"/>
              <a:gd name="connsiteX0" fmla="*/ 56880 w 987046"/>
              <a:gd name="connsiteY0" fmla="*/ 0 h 729156"/>
              <a:gd name="connsiteX1" fmla="*/ 671735 w 987046"/>
              <a:gd name="connsiteY1" fmla="*/ 0 h 729156"/>
              <a:gd name="connsiteX2" fmla="*/ 987046 w 987046"/>
              <a:gd name="connsiteY2" fmla="*/ 709449 h 729156"/>
              <a:gd name="connsiteX3" fmla="*/ 6956 w 987046"/>
              <a:gd name="connsiteY3" fmla="*/ 701566 h 729156"/>
              <a:gd name="connsiteX4" fmla="*/ 56880 w 987046"/>
              <a:gd name="connsiteY4" fmla="*/ 0 h 729156"/>
              <a:gd name="connsiteX0" fmla="*/ 56880 w 987046"/>
              <a:gd name="connsiteY0" fmla="*/ 0 h 729156"/>
              <a:gd name="connsiteX1" fmla="*/ 671735 w 987046"/>
              <a:gd name="connsiteY1" fmla="*/ 0 h 729156"/>
              <a:gd name="connsiteX2" fmla="*/ 987046 w 987046"/>
              <a:gd name="connsiteY2" fmla="*/ 709449 h 729156"/>
              <a:gd name="connsiteX3" fmla="*/ 6956 w 987046"/>
              <a:gd name="connsiteY3" fmla="*/ 701566 h 729156"/>
              <a:gd name="connsiteX4" fmla="*/ 56880 w 987046"/>
              <a:gd name="connsiteY4" fmla="*/ 0 h 729156"/>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046" h="740130">
                <a:moveTo>
                  <a:pt x="56880" y="10974"/>
                </a:moveTo>
                <a:cubicBezTo>
                  <a:pt x="221954" y="0"/>
                  <a:pt x="443135" y="13602"/>
                  <a:pt x="671735" y="10974"/>
                </a:cubicBezTo>
                <a:cubicBezTo>
                  <a:pt x="752417" y="212990"/>
                  <a:pt x="943588" y="572273"/>
                  <a:pt x="987046" y="720423"/>
                </a:cubicBezTo>
                <a:cubicBezTo>
                  <a:pt x="595098" y="740130"/>
                  <a:pt x="444527" y="706821"/>
                  <a:pt x="6956" y="712540"/>
                </a:cubicBezTo>
                <a:cubicBezTo>
                  <a:pt x="0" y="589816"/>
                  <a:pt x="9738" y="460600"/>
                  <a:pt x="56880" y="10974"/>
                </a:cubicBezTo>
                <a:close/>
              </a:path>
            </a:pathLst>
          </a:cu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Oval 78"/>
          <p:cNvSpPr/>
          <p:nvPr/>
        </p:nvSpPr>
        <p:spPr>
          <a:xfrm>
            <a:off x="609600" y="2438400"/>
            <a:ext cx="12192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Oval 79"/>
          <p:cNvSpPr/>
          <p:nvPr/>
        </p:nvSpPr>
        <p:spPr>
          <a:xfrm>
            <a:off x="0" y="3962400"/>
            <a:ext cx="17526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flipH="1">
            <a:off x="6400800" y="3886200"/>
            <a:ext cx="536954" cy="762000"/>
          </a:xfrm>
          <a:custGeom>
            <a:avLst/>
            <a:gdLst>
              <a:gd name="connsiteX0" fmla="*/ 352097 w 1418898"/>
              <a:gd name="connsiteY0" fmla="*/ 120869 h 966952"/>
              <a:gd name="connsiteX1" fmla="*/ 966952 w 1418898"/>
              <a:gd name="connsiteY1" fmla="*/ 120869 h 966952"/>
              <a:gd name="connsiteX2" fmla="*/ 1282263 w 1418898"/>
              <a:gd name="connsiteY2" fmla="*/ 830318 h 966952"/>
              <a:gd name="connsiteX3" fmla="*/ 147145 w 1418898"/>
              <a:gd name="connsiteY3" fmla="*/ 846083 h 966952"/>
              <a:gd name="connsiteX4" fmla="*/ 352097 w 1418898"/>
              <a:gd name="connsiteY4" fmla="*/ 120869 h 966952"/>
              <a:gd name="connsiteX0" fmla="*/ 352097 w 1418898"/>
              <a:gd name="connsiteY0" fmla="*/ 120869 h 966952"/>
              <a:gd name="connsiteX1" fmla="*/ 966952 w 1418898"/>
              <a:gd name="connsiteY1" fmla="*/ 120869 h 966952"/>
              <a:gd name="connsiteX2" fmla="*/ 1282263 w 1418898"/>
              <a:gd name="connsiteY2" fmla="*/ 830318 h 966952"/>
              <a:gd name="connsiteX3" fmla="*/ 147145 w 1418898"/>
              <a:gd name="connsiteY3" fmla="*/ 846083 h 966952"/>
              <a:gd name="connsiteX4" fmla="*/ 352097 w 1418898"/>
              <a:gd name="connsiteY4" fmla="*/ 120869 h 966952"/>
              <a:gd name="connsiteX0" fmla="*/ 352097 w 1418898"/>
              <a:gd name="connsiteY0" fmla="*/ 118241 h 964324"/>
              <a:gd name="connsiteX1" fmla="*/ 966952 w 1418898"/>
              <a:gd name="connsiteY1" fmla="*/ 118241 h 964324"/>
              <a:gd name="connsiteX2" fmla="*/ 1282263 w 1418898"/>
              <a:gd name="connsiteY2" fmla="*/ 827690 h 964324"/>
              <a:gd name="connsiteX3" fmla="*/ 147145 w 1418898"/>
              <a:gd name="connsiteY3" fmla="*/ 843455 h 964324"/>
              <a:gd name="connsiteX4" fmla="*/ 352097 w 1418898"/>
              <a:gd name="connsiteY4" fmla="*/ 118241 h 964324"/>
              <a:gd name="connsiteX0" fmla="*/ 352097 w 1418898"/>
              <a:gd name="connsiteY0" fmla="*/ 118241 h 964324"/>
              <a:gd name="connsiteX1" fmla="*/ 966952 w 1418898"/>
              <a:gd name="connsiteY1" fmla="*/ 118241 h 964324"/>
              <a:gd name="connsiteX2" fmla="*/ 1282263 w 1418898"/>
              <a:gd name="connsiteY2" fmla="*/ 827690 h 964324"/>
              <a:gd name="connsiteX3" fmla="*/ 147145 w 1418898"/>
              <a:gd name="connsiteY3" fmla="*/ 843455 h 964324"/>
              <a:gd name="connsiteX4" fmla="*/ 352097 w 1418898"/>
              <a:gd name="connsiteY4" fmla="*/ 118241 h 964324"/>
              <a:gd name="connsiteX0" fmla="*/ 352097 w 1418898"/>
              <a:gd name="connsiteY0" fmla="*/ 118241 h 948559"/>
              <a:gd name="connsiteX1" fmla="*/ 966952 w 1418898"/>
              <a:gd name="connsiteY1" fmla="*/ 118241 h 948559"/>
              <a:gd name="connsiteX2" fmla="*/ 1282263 w 1418898"/>
              <a:gd name="connsiteY2" fmla="*/ 827690 h 948559"/>
              <a:gd name="connsiteX3" fmla="*/ 147145 w 1418898"/>
              <a:gd name="connsiteY3" fmla="*/ 843455 h 948559"/>
              <a:gd name="connsiteX4" fmla="*/ 352097 w 1418898"/>
              <a:gd name="connsiteY4" fmla="*/ 118241 h 948559"/>
              <a:gd name="connsiteX0" fmla="*/ 252249 w 1319050"/>
              <a:gd name="connsiteY0" fmla="*/ 118241 h 1106214"/>
              <a:gd name="connsiteX1" fmla="*/ 867104 w 1319050"/>
              <a:gd name="connsiteY1" fmla="*/ 118241 h 1106214"/>
              <a:gd name="connsiteX2" fmla="*/ 1182415 w 1319050"/>
              <a:gd name="connsiteY2" fmla="*/ 827690 h 1106214"/>
              <a:gd name="connsiteX3" fmla="*/ 47297 w 1319050"/>
              <a:gd name="connsiteY3" fmla="*/ 843455 h 1106214"/>
              <a:gd name="connsiteX4" fmla="*/ 252249 w 1319050"/>
              <a:gd name="connsiteY4" fmla="*/ 118241 h 1106214"/>
              <a:gd name="connsiteX0" fmla="*/ 97221 w 1138183"/>
              <a:gd name="connsiteY0" fmla="*/ 118241 h 1082566"/>
              <a:gd name="connsiteX1" fmla="*/ 712076 w 1138183"/>
              <a:gd name="connsiteY1" fmla="*/ 118241 h 1082566"/>
              <a:gd name="connsiteX2" fmla="*/ 1027387 w 1138183"/>
              <a:gd name="connsiteY2" fmla="*/ 827690 h 1082566"/>
              <a:gd name="connsiteX3" fmla="*/ 47297 w 1138183"/>
              <a:gd name="connsiteY3" fmla="*/ 819807 h 1082566"/>
              <a:gd name="connsiteX4" fmla="*/ 97221 w 1138183"/>
              <a:gd name="connsiteY4" fmla="*/ 118241 h 1082566"/>
              <a:gd name="connsiteX0" fmla="*/ 97221 w 1138183"/>
              <a:gd name="connsiteY0" fmla="*/ 118241 h 1082566"/>
              <a:gd name="connsiteX1" fmla="*/ 712076 w 1138183"/>
              <a:gd name="connsiteY1" fmla="*/ 118241 h 1082566"/>
              <a:gd name="connsiteX2" fmla="*/ 1027387 w 1138183"/>
              <a:gd name="connsiteY2" fmla="*/ 827690 h 1082566"/>
              <a:gd name="connsiteX3" fmla="*/ 47297 w 1138183"/>
              <a:gd name="connsiteY3" fmla="*/ 819807 h 1082566"/>
              <a:gd name="connsiteX4" fmla="*/ 97221 w 1138183"/>
              <a:gd name="connsiteY4" fmla="*/ 118241 h 1082566"/>
              <a:gd name="connsiteX0" fmla="*/ 97221 w 1027387"/>
              <a:gd name="connsiteY0" fmla="*/ 118241 h 1082566"/>
              <a:gd name="connsiteX1" fmla="*/ 712076 w 1027387"/>
              <a:gd name="connsiteY1" fmla="*/ 118241 h 1082566"/>
              <a:gd name="connsiteX2" fmla="*/ 1027387 w 1027387"/>
              <a:gd name="connsiteY2" fmla="*/ 827690 h 1082566"/>
              <a:gd name="connsiteX3" fmla="*/ 47297 w 1027387"/>
              <a:gd name="connsiteY3" fmla="*/ 819807 h 1082566"/>
              <a:gd name="connsiteX4" fmla="*/ 97221 w 1027387"/>
              <a:gd name="connsiteY4" fmla="*/ 118241 h 1082566"/>
              <a:gd name="connsiteX0" fmla="*/ 97221 w 1027387"/>
              <a:gd name="connsiteY0" fmla="*/ 0 h 964325"/>
              <a:gd name="connsiteX1" fmla="*/ 712076 w 1027387"/>
              <a:gd name="connsiteY1" fmla="*/ 0 h 964325"/>
              <a:gd name="connsiteX2" fmla="*/ 1027387 w 1027387"/>
              <a:gd name="connsiteY2" fmla="*/ 709449 h 964325"/>
              <a:gd name="connsiteX3" fmla="*/ 47297 w 1027387"/>
              <a:gd name="connsiteY3" fmla="*/ 701566 h 964325"/>
              <a:gd name="connsiteX4" fmla="*/ 97221 w 1027387"/>
              <a:gd name="connsiteY4" fmla="*/ 0 h 964325"/>
              <a:gd name="connsiteX0" fmla="*/ 97221 w 1027387"/>
              <a:gd name="connsiteY0" fmla="*/ 0 h 964325"/>
              <a:gd name="connsiteX1" fmla="*/ 712076 w 1027387"/>
              <a:gd name="connsiteY1" fmla="*/ 0 h 964325"/>
              <a:gd name="connsiteX2" fmla="*/ 1027387 w 1027387"/>
              <a:gd name="connsiteY2" fmla="*/ 709449 h 964325"/>
              <a:gd name="connsiteX3" fmla="*/ 47297 w 1027387"/>
              <a:gd name="connsiteY3" fmla="*/ 701566 h 964325"/>
              <a:gd name="connsiteX4" fmla="*/ 97221 w 1027387"/>
              <a:gd name="connsiteY4" fmla="*/ 0 h 964325"/>
              <a:gd name="connsiteX0" fmla="*/ 56880 w 987046"/>
              <a:gd name="connsiteY0" fmla="*/ 0 h 729156"/>
              <a:gd name="connsiteX1" fmla="*/ 671735 w 987046"/>
              <a:gd name="connsiteY1" fmla="*/ 0 h 729156"/>
              <a:gd name="connsiteX2" fmla="*/ 987046 w 987046"/>
              <a:gd name="connsiteY2" fmla="*/ 709449 h 729156"/>
              <a:gd name="connsiteX3" fmla="*/ 6956 w 987046"/>
              <a:gd name="connsiteY3" fmla="*/ 701566 h 729156"/>
              <a:gd name="connsiteX4" fmla="*/ 56880 w 987046"/>
              <a:gd name="connsiteY4" fmla="*/ 0 h 729156"/>
              <a:gd name="connsiteX0" fmla="*/ 56880 w 987046"/>
              <a:gd name="connsiteY0" fmla="*/ 0 h 729156"/>
              <a:gd name="connsiteX1" fmla="*/ 671735 w 987046"/>
              <a:gd name="connsiteY1" fmla="*/ 0 h 729156"/>
              <a:gd name="connsiteX2" fmla="*/ 987046 w 987046"/>
              <a:gd name="connsiteY2" fmla="*/ 709449 h 729156"/>
              <a:gd name="connsiteX3" fmla="*/ 6956 w 987046"/>
              <a:gd name="connsiteY3" fmla="*/ 701566 h 729156"/>
              <a:gd name="connsiteX4" fmla="*/ 56880 w 987046"/>
              <a:gd name="connsiteY4" fmla="*/ 0 h 729156"/>
              <a:gd name="connsiteX0" fmla="*/ 56880 w 987046"/>
              <a:gd name="connsiteY0" fmla="*/ 0 h 729156"/>
              <a:gd name="connsiteX1" fmla="*/ 671735 w 987046"/>
              <a:gd name="connsiteY1" fmla="*/ 0 h 729156"/>
              <a:gd name="connsiteX2" fmla="*/ 987046 w 987046"/>
              <a:gd name="connsiteY2" fmla="*/ 709449 h 729156"/>
              <a:gd name="connsiteX3" fmla="*/ 6956 w 987046"/>
              <a:gd name="connsiteY3" fmla="*/ 701566 h 729156"/>
              <a:gd name="connsiteX4" fmla="*/ 56880 w 987046"/>
              <a:gd name="connsiteY4" fmla="*/ 0 h 729156"/>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046" h="740130">
                <a:moveTo>
                  <a:pt x="56880" y="10974"/>
                </a:moveTo>
                <a:cubicBezTo>
                  <a:pt x="221954" y="0"/>
                  <a:pt x="443135" y="13602"/>
                  <a:pt x="671735" y="10974"/>
                </a:cubicBezTo>
                <a:cubicBezTo>
                  <a:pt x="752417" y="212990"/>
                  <a:pt x="943588" y="572273"/>
                  <a:pt x="987046" y="720423"/>
                </a:cubicBezTo>
                <a:cubicBezTo>
                  <a:pt x="595098" y="740130"/>
                  <a:pt x="444527" y="706821"/>
                  <a:pt x="6956" y="712540"/>
                </a:cubicBezTo>
                <a:cubicBezTo>
                  <a:pt x="0" y="589816"/>
                  <a:pt x="9738" y="460600"/>
                  <a:pt x="56880" y="10974"/>
                </a:cubicBezTo>
                <a:close/>
              </a:path>
            </a:pathLst>
          </a:cu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Rectangle 82"/>
          <p:cNvSpPr/>
          <p:nvPr/>
        </p:nvSpPr>
        <p:spPr>
          <a:xfrm>
            <a:off x="2362200" y="3124200"/>
            <a:ext cx="6781800" cy="553998"/>
          </a:xfrm>
          <a:prstGeom prst="rect">
            <a:avLst/>
          </a:prstGeom>
          <a:solidFill>
            <a:schemeClr val="bg1"/>
          </a:solidFill>
        </p:spPr>
        <p:txBody>
          <a:bodyPr wrap="square">
            <a:spAutoFit/>
          </a:bodyPr>
          <a:lstStyle/>
          <a:p>
            <a:r>
              <a:rPr lang="en-US" sz="3000" b="1" dirty="0" smtClean="0">
                <a:effectLst>
                  <a:outerShdw dist="38100" dir="7200000" algn="ctr" rotWithShape="0">
                    <a:srgbClr val="FF0000"/>
                  </a:outerShdw>
                </a:effectLst>
              </a:rPr>
              <a:t>. . . areas of planted forests are increasing</a:t>
            </a:r>
            <a:endParaRPr lang="en-US" sz="3000" b="1" dirty="0">
              <a:effectLst>
                <a:outerShdw dist="38100" dir="7200000" algn="ctr" rotWithShape="0">
                  <a:srgbClr val="FF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75"/>
                                        </p:tgtEl>
                                      </p:cBhvr>
                                    </p:animEffect>
                                    <p:set>
                                      <p:cBhvr>
                                        <p:cTn id="7" dur="1" fill="hold">
                                          <p:stCondLst>
                                            <p:cond delay="999"/>
                                          </p:stCondLst>
                                        </p:cTn>
                                        <p:tgtEl>
                                          <p:spTgt spid="75"/>
                                        </p:tgtEl>
                                        <p:attrNameLst>
                                          <p:attrName>style.visibility</p:attrName>
                                        </p:attrNameLst>
                                      </p:cBhvr>
                                      <p:to>
                                        <p:strVal val="hidden"/>
                                      </p:to>
                                    </p:se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left)">
                                      <p:cBhvr>
                                        <p:cTn id="11" dur="1000"/>
                                        <p:tgtEl>
                                          <p:spTgt spid="7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left)">
                                      <p:cBhvr>
                                        <p:cTn id="16" dur="1000"/>
                                        <p:tgtEl>
                                          <p:spTgt spid="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left)">
                                      <p:cBhvr>
                                        <p:cTn id="21" dur="1000"/>
                                        <p:tgtEl>
                                          <p:spTgt spid="79"/>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10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1000"/>
                                        <p:tgtEl>
                                          <p:spTgt spid="80"/>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wipe(left)">
                                      <p:cBhvr>
                                        <p:cTn id="34" dur="10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wipe(left)">
                                      <p:cBhvr>
                                        <p:cTn id="3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animBg="1"/>
      <p:bldP spid="78" grpId="0" animBg="1"/>
      <p:bldP spid="79" grpId="0" animBg="1"/>
      <p:bldP spid="80" grpId="0" animBg="1"/>
      <p:bldP spid="81" grpId="0" animBg="1"/>
      <p:bldP spid="8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useBgFill="1">
        <p:nvSpPr>
          <p:cNvPr id="21" name="Rectangle 20"/>
          <p:cNvSpPr/>
          <p:nvPr/>
        </p:nvSpPr>
        <p:spPr>
          <a:xfrm>
            <a:off x="0" y="685800"/>
            <a:ext cx="9144000" cy="707886"/>
          </a:xfrm>
          <a:prstGeom prst="rect">
            <a:avLst/>
          </a:prstGeom>
        </p:spPr>
        <p:txBody>
          <a:bodyPr wrap="square">
            <a:spAutoFit/>
          </a:bodyPr>
          <a:lstStyle/>
          <a:p>
            <a:pPr algn="ctr"/>
            <a:r>
              <a:rPr lang="en-US" sz="4000" b="1" dirty="0" smtClean="0"/>
              <a:t>Trends in forest classifications</a:t>
            </a:r>
          </a:p>
        </p:txBody>
      </p:sp>
      <p:grpSp>
        <p:nvGrpSpPr>
          <p:cNvPr id="2" name="Group 21"/>
          <p:cNvGrpSpPr/>
          <p:nvPr/>
        </p:nvGrpSpPr>
        <p:grpSpPr>
          <a:xfrm>
            <a:off x="0" y="1399032"/>
            <a:ext cx="9144000" cy="5468112"/>
            <a:chOff x="0" y="1143000"/>
            <a:chExt cx="9144000" cy="5638800"/>
          </a:xfrm>
        </p:grpSpPr>
        <p:grpSp>
          <p:nvGrpSpPr>
            <p:cNvPr id="3" name="Group 18"/>
            <p:cNvGrpSpPr/>
            <p:nvPr/>
          </p:nvGrpSpPr>
          <p:grpSpPr>
            <a:xfrm>
              <a:off x="0" y="1143000"/>
              <a:ext cx="9144000" cy="5638800"/>
              <a:chOff x="533400" y="1143000"/>
              <a:chExt cx="8229600" cy="4953000"/>
            </a:xfrm>
          </p:grpSpPr>
          <p:sp>
            <p:nvSpPr>
              <p:cNvPr id="29" name="Rectangle 28"/>
              <p:cNvSpPr/>
              <p:nvPr/>
            </p:nvSpPr>
            <p:spPr>
              <a:xfrm>
                <a:off x="533400" y="1143000"/>
                <a:ext cx="1600200" cy="495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 name="Picture 2"/>
              <p:cNvPicPr>
                <a:picLocks noChangeAspect="1" noChangeArrowheads="1"/>
              </p:cNvPicPr>
              <p:nvPr/>
            </p:nvPicPr>
            <p:blipFill>
              <a:blip r:embed="rId3" cstate="print"/>
              <a:srcRect l="28802" t="26179" r="14223" b="17065"/>
              <a:stretch>
                <a:fillRect/>
              </a:stretch>
            </p:blipFill>
            <p:spPr bwMode="auto">
              <a:xfrm>
                <a:off x="2133600" y="1143000"/>
                <a:ext cx="6629400" cy="4953000"/>
              </a:xfrm>
              <a:prstGeom prst="rect">
                <a:avLst/>
              </a:prstGeom>
              <a:noFill/>
              <a:ln w="9525">
                <a:noFill/>
                <a:miter lim="800000"/>
                <a:headEnd/>
                <a:tailEnd/>
              </a:ln>
            </p:spPr>
          </p:pic>
          <p:sp>
            <p:nvSpPr>
              <p:cNvPr id="31" name="TextBox 30"/>
              <p:cNvSpPr txBox="1"/>
              <p:nvPr/>
            </p:nvSpPr>
            <p:spPr>
              <a:xfrm>
                <a:off x="1202127" y="1295400"/>
                <a:ext cx="931473" cy="461665"/>
              </a:xfrm>
              <a:prstGeom prst="rect">
                <a:avLst/>
              </a:prstGeom>
              <a:solidFill>
                <a:schemeClr val="bg1"/>
              </a:solidFill>
            </p:spPr>
            <p:txBody>
              <a:bodyPr wrap="none" rtlCol="0">
                <a:spAutoFit/>
              </a:bodyPr>
              <a:lstStyle/>
              <a:p>
                <a:r>
                  <a:rPr lang="en-US" sz="2400" b="1" dirty="0" smtClean="0"/>
                  <a:t>Africa</a:t>
                </a:r>
              </a:p>
            </p:txBody>
          </p:sp>
          <p:sp>
            <p:nvSpPr>
              <p:cNvPr id="32" name="TextBox 31"/>
              <p:cNvSpPr txBox="1"/>
              <p:nvPr/>
            </p:nvSpPr>
            <p:spPr>
              <a:xfrm>
                <a:off x="533400" y="2636630"/>
                <a:ext cx="1578028" cy="752715"/>
              </a:xfrm>
              <a:prstGeom prst="rect">
                <a:avLst/>
              </a:prstGeom>
              <a:solidFill>
                <a:schemeClr val="bg1"/>
              </a:solidFill>
            </p:spPr>
            <p:txBody>
              <a:bodyPr wrap="none" rtlCol="0">
                <a:spAutoFit/>
              </a:bodyPr>
              <a:lstStyle/>
              <a:p>
                <a:pPr algn="r"/>
                <a:r>
                  <a:rPr lang="en-US" sz="2400" b="1" dirty="0" smtClean="0"/>
                  <a:t>Europe</a:t>
                </a:r>
              </a:p>
              <a:p>
                <a:pPr algn="ctr"/>
                <a:r>
                  <a:rPr lang="en-US" sz="2400" b="1" dirty="0" smtClean="0"/>
                  <a:t>(exc. Russia)</a:t>
                </a:r>
              </a:p>
            </p:txBody>
          </p:sp>
          <p:sp>
            <p:nvSpPr>
              <p:cNvPr id="33" name="TextBox 32"/>
              <p:cNvSpPr txBox="1"/>
              <p:nvPr/>
            </p:nvSpPr>
            <p:spPr>
              <a:xfrm>
                <a:off x="990600" y="4155108"/>
                <a:ext cx="1051559" cy="418175"/>
              </a:xfrm>
              <a:prstGeom prst="rect">
                <a:avLst/>
              </a:prstGeom>
              <a:solidFill>
                <a:schemeClr val="bg1"/>
              </a:solidFill>
            </p:spPr>
            <p:txBody>
              <a:bodyPr wrap="square" rtlCol="0">
                <a:spAutoFit/>
              </a:bodyPr>
              <a:lstStyle/>
              <a:p>
                <a:r>
                  <a:rPr lang="en-US" sz="2400" b="1" dirty="0" smtClean="0"/>
                  <a:t>Oceana</a:t>
                </a:r>
              </a:p>
            </p:txBody>
          </p:sp>
          <p:sp>
            <p:nvSpPr>
              <p:cNvPr id="34" name="TextBox 33"/>
              <p:cNvSpPr txBox="1"/>
              <p:nvPr/>
            </p:nvSpPr>
            <p:spPr>
              <a:xfrm>
                <a:off x="678849" y="3460847"/>
                <a:ext cx="1431891" cy="418175"/>
              </a:xfrm>
              <a:prstGeom prst="rect">
                <a:avLst/>
              </a:prstGeom>
              <a:solidFill>
                <a:schemeClr val="bg1"/>
              </a:solidFill>
            </p:spPr>
            <p:txBody>
              <a:bodyPr wrap="square" rtlCol="0">
                <a:spAutoFit/>
              </a:bodyPr>
              <a:lstStyle/>
              <a:p>
                <a:r>
                  <a:rPr lang="en-US" sz="2400" b="1" dirty="0" smtClean="0"/>
                  <a:t>N. America</a:t>
                </a:r>
              </a:p>
            </p:txBody>
          </p:sp>
          <p:sp>
            <p:nvSpPr>
              <p:cNvPr id="35" name="TextBox 34"/>
              <p:cNvSpPr txBox="1"/>
              <p:nvPr/>
            </p:nvSpPr>
            <p:spPr>
              <a:xfrm>
                <a:off x="1389068" y="2057400"/>
                <a:ext cx="721672" cy="461665"/>
              </a:xfrm>
              <a:prstGeom prst="rect">
                <a:avLst/>
              </a:prstGeom>
              <a:solidFill>
                <a:schemeClr val="bg1"/>
              </a:solidFill>
            </p:spPr>
            <p:txBody>
              <a:bodyPr wrap="none" rtlCol="0">
                <a:spAutoFit/>
              </a:bodyPr>
              <a:lstStyle/>
              <a:p>
                <a:r>
                  <a:rPr lang="en-US" sz="2400" b="1" dirty="0" smtClean="0"/>
                  <a:t>Asia</a:t>
                </a:r>
              </a:p>
            </p:txBody>
          </p:sp>
          <p:sp>
            <p:nvSpPr>
              <p:cNvPr id="36" name="TextBox 35"/>
              <p:cNvSpPr txBox="1"/>
              <p:nvPr/>
            </p:nvSpPr>
            <p:spPr>
              <a:xfrm>
                <a:off x="734955" y="4953000"/>
                <a:ext cx="1375785" cy="418175"/>
              </a:xfrm>
              <a:prstGeom prst="rect">
                <a:avLst/>
              </a:prstGeom>
              <a:solidFill>
                <a:schemeClr val="bg1"/>
              </a:solidFill>
            </p:spPr>
            <p:txBody>
              <a:bodyPr wrap="square" rtlCol="0">
                <a:spAutoFit/>
              </a:bodyPr>
              <a:lstStyle/>
              <a:p>
                <a:r>
                  <a:rPr lang="en-US" sz="2400" b="1" dirty="0" smtClean="0"/>
                  <a:t>S. America</a:t>
                </a:r>
              </a:p>
            </p:txBody>
          </p:sp>
        </p:grpSp>
        <p:grpSp>
          <p:nvGrpSpPr>
            <p:cNvPr id="5" name="Group 9"/>
            <p:cNvGrpSpPr/>
            <p:nvPr/>
          </p:nvGrpSpPr>
          <p:grpSpPr>
            <a:xfrm>
              <a:off x="6553200" y="1219200"/>
              <a:ext cx="2362200" cy="1447800"/>
              <a:chOff x="6324600" y="1078992"/>
              <a:chExt cx="2362200" cy="1447800"/>
            </a:xfrm>
          </p:grpSpPr>
          <p:sp>
            <p:nvSpPr>
              <p:cNvPr id="25" name="Rectangle 24"/>
              <p:cNvSpPr/>
              <p:nvPr/>
            </p:nvSpPr>
            <p:spPr>
              <a:xfrm>
                <a:off x="6324600" y="1078992"/>
                <a:ext cx="2362200" cy="14478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7"/>
              <p:cNvGrpSpPr/>
              <p:nvPr/>
            </p:nvGrpSpPr>
            <p:grpSpPr>
              <a:xfrm>
                <a:off x="6400800" y="1127760"/>
                <a:ext cx="2260514" cy="1386840"/>
                <a:chOff x="6400800" y="1127760"/>
                <a:chExt cx="2260514" cy="1386840"/>
              </a:xfrm>
            </p:grpSpPr>
            <p:pic>
              <p:nvPicPr>
                <p:cNvPr id="27" name="Picture 2"/>
                <p:cNvPicPr>
                  <a:picLocks noChangeAspect="1" noChangeArrowheads="1"/>
                </p:cNvPicPr>
                <p:nvPr/>
              </p:nvPicPr>
              <p:blipFill>
                <a:blip r:embed="rId3" cstate="print"/>
                <a:srcRect l="31422" t="82062" r="65304" b="7460"/>
                <a:stretch>
                  <a:fillRect/>
                </a:stretch>
              </p:blipFill>
              <p:spPr bwMode="auto">
                <a:xfrm>
                  <a:off x="6400800" y="1127760"/>
                  <a:ext cx="577850" cy="1386840"/>
                </a:xfrm>
                <a:prstGeom prst="rect">
                  <a:avLst/>
                </a:prstGeom>
                <a:noFill/>
                <a:ln w="9525">
                  <a:noFill/>
                  <a:miter lim="800000"/>
                  <a:headEnd/>
                  <a:tailEnd/>
                </a:ln>
              </p:spPr>
            </p:pic>
            <p:sp>
              <p:nvSpPr>
                <p:cNvPr id="28" name="TextBox 27"/>
                <p:cNvSpPr txBox="1"/>
                <p:nvPr/>
              </p:nvSpPr>
              <p:spPr>
                <a:xfrm>
                  <a:off x="6858000" y="1219200"/>
                  <a:ext cx="1803314" cy="1200329"/>
                </a:xfrm>
                <a:prstGeom prst="rect">
                  <a:avLst/>
                </a:prstGeom>
                <a:noFill/>
              </p:spPr>
              <p:txBody>
                <a:bodyPr wrap="none" rtlCol="0">
                  <a:spAutoFit/>
                </a:bodyPr>
                <a:lstStyle/>
                <a:p>
                  <a:r>
                    <a:rPr lang="en-US" sz="2400" b="1" dirty="0" smtClean="0"/>
                    <a:t>Primary</a:t>
                  </a:r>
                </a:p>
                <a:p>
                  <a:r>
                    <a:rPr lang="en-US" sz="2400" b="1" dirty="0" smtClean="0"/>
                    <a:t>Regenerated</a:t>
                  </a:r>
                </a:p>
                <a:p>
                  <a:r>
                    <a:rPr lang="en-US" sz="2400" b="1" dirty="0" smtClean="0"/>
                    <a:t>planted</a:t>
                  </a:r>
                </a:p>
              </p:txBody>
            </p:sp>
          </p:grpSp>
        </p:grpSp>
      </p:grpSp>
      <p:sp>
        <p:nvSpPr>
          <p:cNvPr id="76" name="Rectangle 75"/>
          <p:cNvSpPr/>
          <p:nvPr/>
        </p:nvSpPr>
        <p:spPr>
          <a:xfrm>
            <a:off x="3962400" y="4703802"/>
            <a:ext cx="4800600" cy="553998"/>
          </a:xfrm>
          <a:prstGeom prst="rect">
            <a:avLst/>
          </a:prstGeom>
          <a:solidFill>
            <a:schemeClr val="bg1"/>
          </a:solidFill>
        </p:spPr>
        <p:txBody>
          <a:bodyPr wrap="square">
            <a:spAutoFit/>
          </a:bodyPr>
          <a:lstStyle/>
          <a:p>
            <a:pPr algn="ctr"/>
            <a:r>
              <a:rPr lang="en-US" sz="3000" b="1" dirty="0" smtClean="0">
                <a:effectLst>
                  <a:outerShdw dist="38100" dir="7200000" algn="ctr" rotWithShape="0">
                    <a:srgbClr val="FF0000"/>
                  </a:outerShdw>
                </a:effectLst>
              </a:rPr>
              <a:t>Here’s some good news . . .</a:t>
            </a:r>
            <a:endParaRPr lang="en-US" sz="3000" b="1" dirty="0">
              <a:effectLst>
                <a:outerShdw dist="38100" dir="7200000" algn="ctr" rotWithShape="0">
                  <a:srgbClr val="FF0000"/>
                </a:outerShdw>
              </a:effectLst>
            </a:endParaRPr>
          </a:p>
        </p:txBody>
      </p:sp>
      <p:sp>
        <p:nvSpPr>
          <p:cNvPr id="78" name="Freeform 77"/>
          <p:cNvSpPr/>
          <p:nvPr/>
        </p:nvSpPr>
        <p:spPr>
          <a:xfrm>
            <a:off x="4648200" y="2275026"/>
            <a:ext cx="987046" cy="740130"/>
          </a:xfrm>
          <a:custGeom>
            <a:avLst/>
            <a:gdLst>
              <a:gd name="connsiteX0" fmla="*/ 352097 w 1418898"/>
              <a:gd name="connsiteY0" fmla="*/ 120869 h 966952"/>
              <a:gd name="connsiteX1" fmla="*/ 966952 w 1418898"/>
              <a:gd name="connsiteY1" fmla="*/ 120869 h 966952"/>
              <a:gd name="connsiteX2" fmla="*/ 1282263 w 1418898"/>
              <a:gd name="connsiteY2" fmla="*/ 830318 h 966952"/>
              <a:gd name="connsiteX3" fmla="*/ 147145 w 1418898"/>
              <a:gd name="connsiteY3" fmla="*/ 846083 h 966952"/>
              <a:gd name="connsiteX4" fmla="*/ 352097 w 1418898"/>
              <a:gd name="connsiteY4" fmla="*/ 120869 h 966952"/>
              <a:gd name="connsiteX0" fmla="*/ 352097 w 1418898"/>
              <a:gd name="connsiteY0" fmla="*/ 120869 h 966952"/>
              <a:gd name="connsiteX1" fmla="*/ 966952 w 1418898"/>
              <a:gd name="connsiteY1" fmla="*/ 120869 h 966952"/>
              <a:gd name="connsiteX2" fmla="*/ 1282263 w 1418898"/>
              <a:gd name="connsiteY2" fmla="*/ 830318 h 966952"/>
              <a:gd name="connsiteX3" fmla="*/ 147145 w 1418898"/>
              <a:gd name="connsiteY3" fmla="*/ 846083 h 966952"/>
              <a:gd name="connsiteX4" fmla="*/ 352097 w 1418898"/>
              <a:gd name="connsiteY4" fmla="*/ 120869 h 966952"/>
              <a:gd name="connsiteX0" fmla="*/ 352097 w 1418898"/>
              <a:gd name="connsiteY0" fmla="*/ 118241 h 964324"/>
              <a:gd name="connsiteX1" fmla="*/ 966952 w 1418898"/>
              <a:gd name="connsiteY1" fmla="*/ 118241 h 964324"/>
              <a:gd name="connsiteX2" fmla="*/ 1282263 w 1418898"/>
              <a:gd name="connsiteY2" fmla="*/ 827690 h 964324"/>
              <a:gd name="connsiteX3" fmla="*/ 147145 w 1418898"/>
              <a:gd name="connsiteY3" fmla="*/ 843455 h 964324"/>
              <a:gd name="connsiteX4" fmla="*/ 352097 w 1418898"/>
              <a:gd name="connsiteY4" fmla="*/ 118241 h 964324"/>
              <a:gd name="connsiteX0" fmla="*/ 352097 w 1418898"/>
              <a:gd name="connsiteY0" fmla="*/ 118241 h 964324"/>
              <a:gd name="connsiteX1" fmla="*/ 966952 w 1418898"/>
              <a:gd name="connsiteY1" fmla="*/ 118241 h 964324"/>
              <a:gd name="connsiteX2" fmla="*/ 1282263 w 1418898"/>
              <a:gd name="connsiteY2" fmla="*/ 827690 h 964324"/>
              <a:gd name="connsiteX3" fmla="*/ 147145 w 1418898"/>
              <a:gd name="connsiteY3" fmla="*/ 843455 h 964324"/>
              <a:gd name="connsiteX4" fmla="*/ 352097 w 1418898"/>
              <a:gd name="connsiteY4" fmla="*/ 118241 h 964324"/>
              <a:gd name="connsiteX0" fmla="*/ 352097 w 1418898"/>
              <a:gd name="connsiteY0" fmla="*/ 118241 h 948559"/>
              <a:gd name="connsiteX1" fmla="*/ 966952 w 1418898"/>
              <a:gd name="connsiteY1" fmla="*/ 118241 h 948559"/>
              <a:gd name="connsiteX2" fmla="*/ 1282263 w 1418898"/>
              <a:gd name="connsiteY2" fmla="*/ 827690 h 948559"/>
              <a:gd name="connsiteX3" fmla="*/ 147145 w 1418898"/>
              <a:gd name="connsiteY3" fmla="*/ 843455 h 948559"/>
              <a:gd name="connsiteX4" fmla="*/ 352097 w 1418898"/>
              <a:gd name="connsiteY4" fmla="*/ 118241 h 948559"/>
              <a:gd name="connsiteX0" fmla="*/ 252249 w 1319050"/>
              <a:gd name="connsiteY0" fmla="*/ 118241 h 1106214"/>
              <a:gd name="connsiteX1" fmla="*/ 867104 w 1319050"/>
              <a:gd name="connsiteY1" fmla="*/ 118241 h 1106214"/>
              <a:gd name="connsiteX2" fmla="*/ 1182415 w 1319050"/>
              <a:gd name="connsiteY2" fmla="*/ 827690 h 1106214"/>
              <a:gd name="connsiteX3" fmla="*/ 47297 w 1319050"/>
              <a:gd name="connsiteY3" fmla="*/ 843455 h 1106214"/>
              <a:gd name="connsiteX4" fmla="*/ 252249 w 1319050"/>
              <a:gd name="connsiteY4" fmla="*/ 118241 h 1106214"/>
              <a:gd name="connsiteX0" fmla="*/ 97221 w 1138183"/>
              <a:gd name="connsiteY0" fmla="*/ 118241 h 1082566"/>
              <a:gd name="connsiteX1" fmla="*/ 712076 w 1138183"/>
              <a:gd name="connsiteY1" fmla="*/ 118241 h 1082566"/>
              <a:gd name="connsiteX2" fmla="*/ 1027387 w 1138183"/>
              <a:gd name="connsiteY2" fmla="*/ 827690 h 1082566"/>
              <a:gd name="connsiteX3" fmla="*/ 47297 w 1138183"/>
              <a:gd name="connsiteY3" fmla="*/ 819807 h 1082566"/>
              <a:gd name="connsiteX4" fmla="*/ 97221 w 1138183"/>
              <a:gd name="connsiteY4" fmla="*/ 118241 h 1082566"/>
              <a:gd name="connsiteX0" fmla="*/ 97221 w 1138183"/>
              <a:gd name="connsiteY0" fmla="*/ 118241 h 1082566"/>
              <a:gd name="connsiteX1" fmla="*/ 712076 w 1138183"/>
              <a:gd name="connsiteY1" fmla="*/ 118241 h 1082566"/>
              <a:gd name="connsiteX2" fmla="*/ 1027387 w 1138183"/>
              <a:gd name="connsiteY2" fmla="*/ 827690 h 1082566"/>
              <a:gd name="connsiteX3" fmla="*/ 47297 w 1138183"/>
              <a:gd name="connsiteY3" fmla="*/ 819807 h 1082566"/>
              <a:gd name="connsiteX4" fmla="*/ 97221 w 1138183"/>
              <a:gd name="connsiteY4" fmla="*/ 118241 h 1082566"/>
              <a:gd name="connsiteX0" fmla="*/ 97221 w 1027387"/>
              <a:gd name="connsiteY0" fmla="*/ 118241 h 1082566"/>
              <a:gd name="connsiteX1" fmla="*/ 712076 w 1027387"/>
              <a:gd name="connsiteY1" fmla="*/ 118241 h 1082566"/>
              <a:gd name="connsiteX2" fmla="*/ 1027387 w 1027387"/>
              <a:gd name="connsiteY2" fmla="*/ 827690 h 1082566"/>
              <a:gd name="connsiteX3" fmla="*/ 47297 w 1027387"/>
              <a:gd name="connsiteY3" fmla="*/ 819807 h 1082566"/>
              <a:gd name="connsiteX4" fmla="*/ 97221 w 1027387"/>
              <a:gd name="connsiteY4" fmla="*/ 118241 h 1082566"/>
              <a:gd name="connsiteX0" fmla="*/ 97221 w 1027387"/>
              <a:gd name="connsiteY0" fmla="*/ 0 h 964325"/>
              <a:gd name="connsiteX1" fmla="*/ 712076 w 1027387"/>
              <a:gd name="connsiteY1" fmla="*/ 0 h 964325"/>
              <a:gd name="connsiteX2" fmla="*/ 1027387 w 1027387"/>
              <a:gd name="connsiteY2" fmla="*/ 709449 h 964325"/>
              <a:gd name="connsiteX3" fmla="*/ 47297 w 1027387"/>
              <a:gd name="connsiteY3" fmla="*/ 701566 h 964325"/>
              <a:gd name="connsiteX4" fmla="*/ 97221 w 1027387"/>
              <a:gd name="connsiteY4" fmla="*/ 0 h 964325"/>
              <a:gd name="connsiteX0" fmla="*/ 97221 w 1027387"/>
              <a:gd name="connsiteY0" fmla="*/ 0 h 964325"/>
              <a:gd name="connsiteX1" fmla="*/ 712076 w 1027387"/>
              <a:gd name="connsiteY1" fmla="*/ 0 h 964325"/>
              <a:gd name="connsiteX2" fmla="*/ 1027387 w 1027387"/>
              <a:gd name="connsiteY2" fmla="*/ 709449 h 964325"/>
              <a:gd name="connsiteX3" fmla="*/ 47297 w 1027387"/>
              <a:gd name="connsiteY3" fmla="*/ 701566 h 964325"/>
              <a:gd name="connsiteX4" fmla="*/ 97221 w 1027387"/>
              <a:gd name="connsiteY4" fmla="*/ 0 h 964325"/>
              <a:gd name="connsiteX0" fmla="*/ 56880 w 987046"/>
              <a:gd name="connsiteY0" fmla="*/ 0 h 729156"/>
              <a:gd name="connsiteX1" fmla="*/ 671735 w 987046"/>
              <a:gd name="connsiteY1" fmla="*/ 0 h 729156"/>
              <a:gd name="connsiteX2" fmla="*/ 987046 w 987046"/>
              <a:gd name="connsiteY2" fmla="*/ 709449 h 729156"/>
              <a:gd name="connsiteX3" fmla="*/ 6956 w 987046"/>
              <a:gd name="connsiteY3" fmla="*/ 701566 h 729156"/>
              <a:gd name="connsiteX4" fmla="*/ 56880 w 987046"/>
              <a:gd name="connsiteY4" fmla="*/ 0 h 729156"/>
              <a:gd name="connsiteX0" fmla="*/ 56880 w 987046"/>
              <a:gd name="connsiteY0" fmla="*/ 0 h 729156"/>
              <a:gd name="connsiteX1" fmla="*/ 671735 w 987046"/>
              <a:gd name="connsiteY1" fmla="*/ 0 h 729156"/>
              <a:gd name="connsiteX2" fmla="*/ 987046 w 987046"/>
              <a:gd name="connsiteY2" fmla="*/ 709449 h 729156"/>
              <a:gd name="connsiteX3" fmla="*/ 6956 w 987046"/>
              <a:gd name="connsiteY3" fmla="*/ 701566 h 729156"/>
              <a:gd name="connsiteX4" fmla="*/ 56880 w 987046"/>
              <a:gd name="connsiteY4" fmla="*/ 0 h 729156"/>
              <a:gd name="connsiteX0" fmla="*/ 56880 w 987046"/>
              <a:gd name="connsiteY0" fmla="*/ 0 h 729156"/>
              <a:gd name="connsiteX1" fmla="*/ 671735 w 987046"/>
              <a:gd name="connsiteY1" fmla="*/ 0 h 729156"/>
              <a:gd name="connsiteX2" fmla="*/ 987046 w 987046"/>
              <a:gd name="connsiteY2" fmla="*/ 709449 h 729156"/>
              <a:gd name="connsiteX3" fmla="*/ 6956 w 987046"/>
              <a:gd name="connsiteY3" fmla="*/ 701566 h 729156"/>
              <a:gd name="connsiteX4" fmla="*/ 56880 w 987046"/>
              <a:gd name="connsiteY4" fmla="*/ 0 h 729156"/>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046" h="740130">
                <a:moveTo>
                  <a:pt x="56880" y="10974"/>
                </a:moveTo>
                <a:cubicBezTo>
                  <a:pt x="221954" y="0"/>
                  <a:pt x="443135" y="13602"/>
                  <a:pt x="671735" y="10974"/>
                </a:cubicBezTo>
                <a:cubicBezTo>
                  <a:pt x="752417" y="212990"/>
                  <a:pt x="943588" y="572273"/>
                  <a:pt x="987046" y="720423"/>
                </a:cubicBezTo>
                <a:cubicBezTo>
                  <a:pt x="595098" y="740130"/>
                  <a:pt x="444527" y="706821"/>
                  <a:pt x="6956" y="712540"/>
                </a:cubicBezTo>
                <a:cubicBezTo>
                  <a:pt x="0" y="589816"/>
                  <a:pt x="9738" y="460600"/>
                  <a:pt x="56880" y="10974"/>
                </a:cubicBezTo>
                <a:close/>
              </a:path>
            </a:pathLst>
          </a:cu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Oval 78"/>
          <p:cNvSpPr/>
          <p:nvPr/>
        </p:nvSpPr>
        <p:spPr>
          <a:xfrm>
            <a:off x="609600" y="2438400"/>
            <a:ext cx="12192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Oval 79"/>
          <p:cNvSpPr/>
          <p:nvPr/>
        </p:nvSpPr>
        <p:spPr>
          <a:xfrm>
            <a:off x="0" y="3962400"/>
            <a:ext cx="17526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flipH="1">
            <a:off x="6400800" y="3886200"/>
            <a:ext cx="536954" cy="762000"/>
          </a:xfrm>
          <a:custGeom>
            <a:avLst/>
            <a:gdLst>
              <a:gd name="connsiteX0" fmla="*/ 352097 w 1418898"/>
              <a:gd name="connsiteY0" fmla="*/ 120869 h 966952"/>
              <a:gd name="connsiteX1" fmla="*/ 966952 w 1418898"/>
              <a:gd name="connsiteY1" fmla="*/ 120869 h 966952"/>
              <a:gd name="connsiteX2" fmla="*/ 1282263 w 1418898"/>
              <a:gd name="connsiteY2" fmla="*/ 830318 h 966952"/>
              <a:gd name="connsiteX3" fmla="*/ 147145 w 1418898"/>
              <a:gd name="connsiteY3" fmla="*/ 846083 h 966952"/>
              <a:gd name="connsiteX4" fmla="*/ 352097 w 1418898"/>
              <a:gd name="connsiteY4" fmla="*/ 120869 h 966952"/>
              <a:gd name="connsiteX0" fmla="*/ 352097 w 1418898"/>
              <a:gd name="connsiteY0" fmla="*/ 120869 h 966952"/>
              <a:gd name="connsiteX1" fmla="*/ 966952 w 1418898"/>
              <a:gd name="connsiteY1" fmla="*/ 120869 h 966952"/>
              <a:gd name="connsiteX2" fmla="*/ 1282263 w 1418898"/>
              <a:gd name="connsiteY2" fmla="*/ 830318 h 966952"/>
              <a:gd name="connsiteX3" fmla="*/ 147145 w 1418898"/>
              <a:gd name="connsiteY3" fmla="*/ 846083 h 966952"/>
              <a:gd name="connsiteX4" fmla="*/ 352097 w 1418898"/>
              <a:gd name="connsiteY4" fmla="*/ 120869 h 966952"/>
              <a:gd name="connsiteX0" fmla="*/ 352097 w 1418898"/>
              <a:gd name="connsiteY0" fmla="*/ 118241 h 964324"/>
              <a:gd name="connsiteX1" fmla="*/ 966952 w 1418898"/>
              <a:gd name="connsiteY1" fmla="*/ 118241 h 964324"/>
              <a:gd name="connsiteX2" fmla="*/ 1282263 w 1418898"/>
              <a:gd name="connsiteY2" fmla="*/ 827690 h 964324"/>
              <a:gd name="connsiteX3" fmla="*/ 147145 w 1418898"/>
              <a:gd name="connsiteY3" fmla="*/ 843455 h 964324"/>
              <a:gd name="connsiteX4" fmla="*/ 352097 w 1418898"/>
              <a:gd name="connsiteY4" fmla="*/ 118241 h 964324"/>
              <a:gd name="connsiteX0" fmla="*/ 352097 w 1418898"/>
              <a:gd name="connsiteY0" fmla="*/ 118241 h 964324"/>
              <a:gd name="connsiteX1" fmla="*/ 966952 w 1418898"/>
              <a:gd name="connsiteY1" fmla="*/ 118241 h 964324"/>
              <a:gd name="connsiteX2" fmla="*/ 1282263 w 1418898"/>
              <a:gd name="connsiteY2" fmla="*/ 827690 h 964324"/>
              <a:gd name="connsiteX3" fmla="*/ 147145 w 1418898"/>
              <a:gd name="connsiteY3" fmla="*/ 843455 h 964324"/>
              <a:gd name="connsiteX4" fmla="*/ 352097 w 1418898"/>
              <a:gd name="connsiteY4" fmla="*/ 118241 h 964324"/>
              <a:gd name="connsiteX0" fmla="*/ 352097 w 1418898"/>
              <a:gd name="connsiteY0" fmla="*/ 118241 h 948559"/>
              <a:gd name="connsiteX1" fmla="*/ 966952 w 1418898"/>
              <a:gd name="connsiteY1" fmla="*/ 118241 h 948559"/>
              <a:gd name="connsiteX2" fmla="*/ 1282263 w 1418898"/>
              <a:gd name="connsiteY2" fmla="*/ 827690 h 948559"/>
              <a:gd name="connsiteX3" fmla="*/ 147145 w 1418898"/>
              <a:gd name="connsiteY3" fmla="*/ 843455 h 948559"/>
              <a:gd name="connsiteX4" fmla="*/ 352097 w 1418898"/>
              <a:gd name="connsiteY4" fmla="*/ 118241 h 948559"/>
              <a:gd name="connsiteX0" fmla="*/ 252249 w 1319050"/>
              <a:gd name="connsiteY0" fmla="*/ 118241 h 1106214"/>
              <a:gd name="connsiteX1" fmla="*/ 867104 w 1319050"/>
              <a:gd name="connsiteY1" fmla="*/ 118241 h 1106214"/>
              <a:gd name="connsiteX2" fmla="*/ 1182415 w 1319050"/>
              <a:gd name="connsiteY2" fmla="*/ 827690 h 1106214"/>
              <a:gd name="connsiteX3" fmla="*/ 47297 w 1319050"/>
              <a:gd name="connsiteY3" fmla="*/ 843455 h 1106214"/>
              <a:gd name="connsiteX4" fmla="*/ 252249 w 1319050"/>
              <a:gd name="connsiteY4" fmla="*/ 118241 h 1106214"/>
              <a:gd name="connsiteX0" fmla="*/ 97221 w 1138183"/>
              <a:gd name="connsiteY0" fmla="*/ 118241 h 1082566"/>
              <a:gd name="connsiteX1" fmla="*/ 712076 w 1138183"/>
              <a:gd name="connsiteY1" fmla="*/ 118241 h 1082566"/>
              <a:gd name="connsiteX2" fmla="*/ 1027387 w 1138183"/>
              <a:gd name="connsiteY2" fmla="*/ 827690 h 1082566"/>
              <a:gd name="connsiteX3" fmla="*/ 47297 w 1138183"/>
              <a:gd name="connsiteY3" fmla="*/ 819807 h 1082566"/>
              <a:gd name="connsiteX4" fmla="*/ 97221 w 1138183"/>
              <a:gd name="connsiteY4" fmla="*/ 118241 h 1082566"/>
              <a:gd name="connsiteX0" fmla="*/ 97221 w 1138183"/>
              <a:gd name="connsiteY0" fmla="*/ 118241 h 1082566"/>
              <a:gd name="connsiteX1" fmla="*/ 712076 w 1138183"/>
              <a:gd name="connsiteY1" fmla="*/ 118241 h 1082566"/>
              <a:gd name="connsiteX2" fmla="*/ 1027387 w 1138183"/>
              <a:gd name="connsiteY2" fmla="*/ 827690 h 1082566"/>
              <a:gd name="connsiteX3" fmla="*/ 47297 w 1138183"/>
              <a:gd name="connsiteY3" fmla="*/ 819807 h 1082566"/>
              <a:gd name="connsiteX4" fmla="*/ 97221 w 1138183"/>
              <a:gd name="connsiteY4" fmla="*/ 118241 h 1082566"/>
              <a:gd name="connsiteX0" fmla="*/ 97221 w 1027387"/>
              <a:gd name="connsiteY0" fmla="*/ 118241 h 1082566"/>
              <a:gd name="connsiteX1" fmla="*/ 712076 w 1027387"/>
              <a:gd name="connsiteY1" fmla="*/ 118241 h 1082566"/>
              <a:gd name="connsiteX2" fmla="*/ 1027387 w 1027387"/>
              <a:gd name="connsiteY2" fmla="*/ 827690 h 1082566"/>
              <a:gd name="connsiteX3" fmla="*/ 47297 w 1027387"/>
              <a:gd name="connsiteY3" fmla="*/ 819807 h 1082566"/>
              <a:gd name="connsiteX4" fmla="*/ 97221 w 1027387"/>
              <a:gd name="connsiteY4" fmla="*/ 118241 h 1082566"/>
              <a:gd name="connsiteX0" fmla="*/ 97221 w 1027387"/>
              <a:gd name="connsiteY0" fmla="*/ 0 h 964325"/>
              <a:gd name="connsiteX1" fmla="*/ 712076 w 1027387"/>
              <a:gd name="connsiteY1" fmla="*/ 0 h 964325"/>
              <a:gd name="connsiteX2" fmla="*/ 1027387 w 1027387"/>
              <a:gd name="connsiteY2" fmla="*/ 709449 h 964325"/>
              <a:gd name="connsiteX3" fmla="*/ 47297 w 1027387"/>
              <a:gd name="connsiteY3" fmla="*/ 701566 h 964325"/>
              <a:gd name="connsiteX4" fmla="*/ 97221 w 1027387"/>
              <a:gd name="connsiteY4" fmla="*/ 0 h 964325"/>
              <a:gd name="connsiteX0" fmla="*/ 97221 w 1027387"/>
              <a:gd name="connsiteY0" fmla="*/ 0 h 964325"/>
              <a:gd name="connsiteX1" fmla="*/ 712076 w 1027387"/>
              <a:gd name="connsiteY1" fmla="*/ 0 h 964325"/>
              <a:gd name="connsiteX2" fmla="*/ 1027387 w 1027387"/>
              <a:gd name="connsiteY2" fmla="*/ 709449 h 964325"/>
              <a:gd name="connsiteX3" fmla="*/ 47297 w 1027387"/>
              <a:gd name="connsiteY3" fmla="*/ 701566 h 964325"/>
              <a:gd name="connsiteX4" fmla="*/ 97221 w 1027387"/>
              <a:gd name="connsiteY4" fmla="*/ 0 h 964325"/>
              <a:gd name="connsiteX0" fmla="*/ 56880 w 987046"/>
              <a:gd name="connsiteY0" fmla="*/ 0 h 729156"/>
              <a:gd name="connsiteX1" fmla="*/ 671735 w 987046"/>
              <a:gd name="connsiteY1" fmla="*/ 0 h 729156"/>
              <a:gd name="connsiteX2" fmla="*/ 987046 w 987046"/>
              <a:gd name="connsiteY2" fmla="*/ 709449 h 729156"/>
              <a:gd name="connsiteX3" fmla="*/ 6956 w 987046"/>
              <a:gd name="connsiteY3" fmla="*/ 701566 h 729156"/>
              <a:gd name="connsiteX4" fmla="*/ 56880 w 987046"/>
              <a:gd name="connsiteY4" fmla="*/ 0 h 729156"/>
              <a:gd name="connsiteX0" fmla="*/ 56880 w 987046"/>
              <a:gd name="connsiteY0" fmla="*/ 0 h 729156"/>
              <a:gd name="connsiteX1" fmla="*/ 671735 w 987046"/>
              <a:gd name="connsiteY1" fmla="*/ 0 h 729156"/>
              <a:gd name="connsiteX2" fmla="*/ 987046 w 987046"/>
              <a:gd name="connsiteY2" fmla="*/ 709449 h 729156"/>
              <a:gd name="connsiteX3" fmla="*/ 6956 w 987046"/>
              <a:gd name="connsiteY3" fmla="*/ 701566 h 729156"/>
              <a:gd name="connsiteX4" fmla="*/ 56880 w 987046"/>
              <a:gd name="connsiteY4" fmla="*/ 0 h 729156"/>
              <a:gd name="connsiteX0" fmla="*/ 56880 w 987046"/>
              <a:gd name="connsiteY0" fmla="*/ 0 h 729156"/>
              <a:gd name="connsiteX1" fmla="*/ 671735 w 987046"/>
              <a:gd name="connsiteY1" fmla="*/ 0 h 729156"/>
              <a:gd name="connsiteX2" fmla="*/ 987046 w 987046"/>
              <a:gd name="connsiteY2" fmla="*/ 709449 h 729156"/>
              <a:gd name="connsiteX3" fmla="*/ 6956 w 987046"/>
              <a:gd name="connsiteY3" fmla="*/ 701566 h 729156"/>
              <a:gd name="connsiteX4" fmla="*/ 56880 w 987046"/>
              <a:gd name="connsiteY4" fmla="*/ 0 h 729156"/>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 name="connsiteX0" fmla="*/ 56880 w 987046"/>
              <a:gd name="connsiteY0" fmla="*/ 10974 h 740130"/>
              <a:gd name="connsiteX1" fmla="*/ 671735 w 987046"/>
              <a:gd name="connsiteY1" fmla="*/ 10974 h 740130"/>
              <a:gd name="connsiteX2" fmla="*/ 987046 w 987046"/>
              <a:gd name="connsiteY2" fmla="*/ 720423 h 740130"/>
              <a:gd name="connsiteX3" fmla="*/ 6956 w 987046"/>
              <a:gd name="connsiteY3" fmla="*/ 712540 h 740130"/>
              <a:gd name="connsiteX4" fmla="*/ 56880 w 987046"/>
              <a:gd name="connsiteY4" fmla="*/ 10974 h 740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046" h="740130">
                <a:moveTo>
                  <a:pt x="56880" y="10974"/>
                </a:moveTo>
                <a:cubicBezTo>
                  <a:pt x="221954" y="0"/>
                  <a:pt x="443135" y="13602"/>
                  <a:pt x="671735" y="10974"/>
                </a:cubicBezTo>
                <a:cubicBezTo>
                  <a:pt x="752417" y="212990"/>
                  <a:pt x="943588" y="572273"/>
                  <a:pt x="987046" y="720423"/>
                </a:cubicBezTo>
                <a:cubicBezTo>
                  <a:pt x="595098" y="740130"/>
                  <a:pt x="444527" y="706821"/>
                  <a:pt x="6956" y="712540"/>
                </a:cubicBezTo>
                <a:cubicBezTo>
                  <a:pt x="0" y="589816"/>
                  <a:pt x="9738" y="460600"/>
                  <a:pt x="56880" y="10974"/>
                </a:cubicBezTo>
                <a:close/>
              </a:path>
            </a:pathLst>
          </a:cu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Rectangle 82"/>
          <p:cNvSpPr/>
          <p:nvPr/>
        </p:nvSpPr>
        <p:spPr>
          <a:xfrm>
            <a:off x="2362200" y="3124200"/>
            <a:ext cx="6781800" cy="553998"/>
          </a:xfrm>
          <a:prstGeom prst="rect">
            <a:avLst/>
          </a:prstGeom>
          <a:solidFill>
            <a:schemeClr val="bg1"/>
          </a:solidFill>
        </p:spPr>
        <p:txBody>
          <a:bodyPr wrap="square">
            <a:spAutoFit/>
          </a:bodyPr>
          <a:lstStyle/>
          <a:p>
            <a:r>
              <a:rPr lang="en-US" sz="3000" b="1" dirty="0" smtClean="0">
                <a:effectLst>
                  <a:outerShdw dist="38100" dir="7200000" algn="ctr" rotWithShape="0">
                    <a:srgbClr val="FF0000"/>
                  </a:outerShdw>
                </a:effectLst>
              </a:rPr>
              <a:t>. . . areas of planted forests are increasing</a:t>
            </a:r>
            <a:endParaRPr lang="en-US" sz="3000" b="1" dirty="0">
              <a:effectLst>
                <a:outerShdw dist="38100" dir="7200000" algn="ctr" rotWithShape="0">
                  <a:srgbClr val="FF0000"/>
                </a:outerShdw>
              </a:effectLst>
            </a:endParaRPr>
          </a:p>
        </p:txBody>
      </p:sp>
      <p:cxnSp>
        <p:nvCxnSpPr>
          <p:cNvPr id="51" name="Straight Connector 50"/>
          <p:cNvCxnSpPr/>
          <p:nvPr/>
        </p:nvCxnSpPr>
        <p:spPr>
          <a:xfrm flipH="1">
            <a:off x="5562600" y="1600200"/>
            <a:ext cx="533400" cy="6096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858000" y="3886200"/>
            <a:ext cx="0" cy="6096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391400" y="5562600"/>
            <a:ext cx="609600" cy="5334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352800" y="3124200"/>
            <a:ext cx="152400" cy="6096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438400" y="4724400"/>
            <a:ext cx="76200" cy="6096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7800" y="2362200"/>
            <a:ext cx="304800" cy="6096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7162800" y="1600200"/>
            <a:ext cx="1676400" cy="1200329"/>
            <a:chOff x="7162800" y="1676400"/>
            <a:chExt cx="1676400" cy="1200329"/>
          </a:xfrm>
        </p:grpSpPr>
        <p:sp>
          <p:nvSpPr>
            <p:cNvPr id="56" name="Rounded Rectangle 55"/>
            <p:cNvSpPr/>
            <p:nvPr/>
          </p:nvSpPr>
          <p:spPr>
            <a:xfrm>
              <a:off x="7162800" y="1676400"/>
              <a:ext cx="1676400" cy="1143000"/>
            </a:xfrm>
            <a:prstGeom prst="roundRect">
              <a:avLst/>
            </a:prstGeom>
            <a:solidFill>
              <a:schemeClr val="bg1"/>
            </a:solidFill>
            <a:ln w="762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7318387" y="1676400"/>
              <a:ext cx="1292213" cy="1200329"/>
            </a:xfrm>
            <a:prstGeom prst="rect">
              <a:avLst/>
            </a:prstGeom>
            <a:noFill/>
          </p:spPr>
          <p:txBody>
            <a:bodyPr wrap="none" rtlCol="0">
              <a:spAutoFit/>
            </a:bodyPr>
            <a:lstStyle/>
            <a:p>
              <a:pPr algn="ctr"/>
              <a:r>
                <a:rPr lang="en-US" sz="2400" b="1" dirty="0" smtClean="0"/>
                <a:t>ALL</a:t>
              </a:r>
            </a:p>
            <a:p>
              <a:pPr algn="ctr"/>
              <a:r>
                <a:rPr lang="en-US" sz="2400" b="1" dirty="0" smtClean="0"/>
                <a:t>FORESTS</a:t>
              </a:r>
            </a:p>
            <a:p>
              <a:pPr algn="ctr"/>
              <a:r>
                <a:rPr lang="en-US" sz="2400" b="1" dirty="0" smtClean="0"/>
                <a:t>CLASSES</a:t>
              </a:r>
            </a:p>
          </p:txBody>
        </p:sp>
      </p:grpSp>
      <p:sp>
        <p:nvSpPr>
          <p:cNvPr id="60" name="Oval 59"/>
          <p:cNvSpPr/>
          <p:nvPr/>
        </p:nvSpPr>
        <p:spPr>
          <a:xfrm>
            <a:off x="533400" y="1600200"/>
            <a:ext cx="12192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Oval 60"/>
          <p:cNvSpPr/>
          <p:nvPr/>
        </p:nvSpPr>
        <p:spPr>
          <a:xfrm>
            <a:off x="457200" y="4724400"/>
            <a:ext cx="12192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Oval 64"/>
          <p:cNvSpPr/>
          <p:nvPr/>
        </p:nvSpPr>
        <p:spPr>
          <a:xfrm>
            <a:off x="76200" y="5638800"/>
            <a:ext cx="17526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p:nvPr/>
        </p:nvSpPr>
        <p:spPr>
          <a:xfrm>
            <a:off x="533400" y="3048000"/>
            <a:ext cx="1219200" cy="4572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p:cNvSpPr txBox="1"/>
          <p:nvPr/>
        </p:nvSpPr>
        <p:spPr>
          <a:xfrm>
            <a:off x="3657600" y="2362200"/>
            <a:ext cx="1188146" cy="646331"/>
          </a:xfrm>
          <a:prstGeom prst="rect">
            <a:avLst/>
          </a:prstGeom>
          <a:solidFill>
            <a:schemeClr val="bg1">
              <a:alpha val="65000"/>
            </a:schemeClr>
          </a:solidFill>
        </p:spPr>
        <p:txBody>
          <a:bodyPr wrap="none" rtlCol="0">
            <a:spAutoFit/>
          </a:bodyPr>
          <a:lstStyle/>
          <a:p>
            <a:r>
              <a:rPr lang="en-US" sz="3600" b="1" dirty="0" smtClean="0">
                <a:solidFill>
                  <a:srgbClr val="00B050"/>
                </a:solidFill>
                <a:effectLst>
                  <a:outerShdw dist="50800" dir="5400000" algn="ctr" rotWithShape="0">
                    <a:schemeClr val="tx1"/>
                  </a:outerShdw>
                </a:effectLst>
              </a:rPr>
              <a:t>GAIN</a:t>
            </a:r>
          </a:p>
        </p:txBody>
      </p:sp>
      <p:sp>
        <p:nvSpPr>
          <p:cNvPr id="68" name="TextBox 67"/>
          <p:cNvSpPr txBox="1"/>
          <p:nvPr/>
        </p:nvSpPr>
        <p:spPr>
          <a:xfrm>
            <a:off x="3733800" y="3124200"/>
            <a:ext cx="1188146" cy="646331"/>
          </a:xfrm>
          <a:prstGeom prst="rect">
            <a:avLst/>
          </a:prstGeom>
          <a:solidFill>
            <a:schemeClr val="bg1">
              <a:alpha val="65000"/>
            </a:schemeClr>
          </a:solidFill>
        </p:spPr>
        <p:txBody>
          <a:bodyPr wrap="none" rtlCol="0">
            <a:spAutoFit/>
          </a:bodyPr>
          <a:lstStyle/>
          <a:p>
            <a:r>
              <a:rPr lang="en-US" sz="3600" b="1" dirty="0" smtClean="0">
                <a:solidFill>
                  <a:srgbClr val="00B050"/>
                </a:solidFill>
                <a:effectLst>
                  <a:outerShdw dist="50800" dir="5400000" algn="ctr" rotWithShape="0">
                    <a:schemeClr val="tx1"/>
                  </a:outerShdw>
                </a:effectLst>
              </a:rPr>
              <a:t>GAIN</a:t>
            </a:r>
          </a:p>
        </p:txBody>
      </p:sp>
      <p:sp>
        <p:nvSpPr>
          <p:cNvPr id="70" name="TextBox 69"/>
          <p:cNvSpPr txBox="1"/>
          <p:nvPr/>
        </p:nvSpPr>
        <p:spPr>
          <a:xfrm>
            <a:off x="2667000" y="3886200"/>
            <a:ext cx="2198615" cy="646331"/>
          </a:xfrm>
          <a:prstGeom prst="rect">
            <a:avLst/>
          </a:prstGeom>
          <a:solidFill>
            <a:schemeClr val="bg1">
              <a:alpha val="65000"/>
            </a:schemeClr>
          </a:solidFill>
        </p:spPr>
        <p:txBody>
          <a:bodyPr wrap="none" rtlCol="0">
            <a:spAutoFit/>
          </a:bodyPr>
          <a:lstStyle/>
          <a:p>
            <a:r>
              <a:rPr lang="en-US" sz="3600" b="1" dirty="0" smtClean="0">
                <a:solidFill>
                  <a:srgbClr val="FFC000"/>
                </a:solidFill>
                <a:effectLst>
                  <a:outerShdw dist="88900" dir="6600000" algn="ctr" rotWithShape="0">
                    <a:schemeClr val="tx1"/>
                  </a:outerShdw>
                </a:effectLst>
              </a:rPr>
              <a:t>MAINTAIN</a:t>
            </a:r>
          </a:p>
        </p:txBody>
      </p:sp>
      <p:sp>
        <p:nvSpPr>
          <p:cNvPr id="71" name="TextBox 70"/>
          <p:cNvSpPr txBox="1"/>
          <p:nvPr/>
        </p:nvSpPr>
        <p:spPr>
          <a:xfrm>
            <a:off x="3733800" y="1524000"/>
            <a:ext cx="1120691" cy="646331"/>
          </a:xfrm>
          <a:prstGeom prst="rect">
            <a:avLst/>
          </a:prstGeom>
          <a:solidFill>
            <a:schemeClr val="bg1">
              <a:alpha val="65000"/>
            </a:schemeClr>
          </a:solidFill>
        </p:spPr>
        <p:txBody>
          <a:bodyPr wrap="none" rtlCol="0">
            <a:spAutoFit/>
          </a:bodyPr>
          <a:lstStyle/>
          <a:p>
            <a:r>
              <a:rPr lang="en-US" sz="3600" b="1" dirty="0" smtClean="0">
                <a:solidFill>
                  <a:srgbClr val="FF0000"/>
                </a:solidFill>
                <a:effectLst>
                  <a:outerShdw dist="50800" dir="5400000" algn="ctr" rotWithShape="0">
                    <a:schemeClr val="tx1"/>
                  </a:outerShdw>
                </a:effectLst>
              </a:rPr>
              <a:t>LOSS</a:t>
            </a:r>
          </a:p>
        </p:txBody>
      </p:sp>
      <p:sp>
        <p:nvSpPr>
          <p:cNvPr id="72" name="TextBox 71"/>
          <p:cNvSpPr txBox="1"/>
          <p:nvPr/>
        </p:nvSpPr>
        <p:spPr>
          <a:xfrm>
            <a:off x="3756109" y="4648200"/>
            <a:ext cx="1120691" cy="646331"/>
          </a:xfrm>
          <a:prstGeom prst="rect">
            <a:avLst/>
          </a:prstGeom>
          <a:solidFill>
            <a:schemeClr val="bg1">
              <a:alpha val="65000"/>
            </a:schemeClr>
          </a:solidFill>
        </p:spPr>
        <p:txBody>
          <a:bodyPr wrap="none" rtlCol="0">
            <a:spAutoFit/>
          </a:bodyPr>
          <a:lstStyle/>
          <a:p>
            <a:r>
              <a:rPr lang="en-US" sz="3600" b="1" dirty="0" smtClean="0">
                <a:solidFill>
                  <a:srgbClr val="FF0000"/>
                </a:solidFill>
                <a:effectLst>
                  <a:outerShdw dist="50800" dir="5400000" algn="ctr" rotWithShape="0">
                    <a:schemeClr val="tx1"/>
                  </a:outerShdw>
                </a:effectLst>
              </a:rPr>
              <a:t>LOSS</a:t>
            </a:r>
          </a:p>
        </p:txBody>
      </p:sp>
      <p:sp>
        <p:nvSpPr>
          <p:cNvPr id="73" name="TextBox 72"/>
          <p:cNvSpPr txBox="1"/>
          <p:nvPr/>
        </p:nvSpPr>
        <p:spPr>
          <a:xfrm>
            <a:off x="3733800" y="5486400"/>
            <a:ext cx="1120691" cy="646331"/>
          </a:xfrm>
          <a:prstGeom prst="rect">
            <a:avLst/>
          </a:prstGeom>
          <a:solidFill>
            <a:schemeClr val="bg1">
              <a:alpha val="65000"/>
            </a:schemeClr>
          </a:solidFill>
        </p:spPr>
        <p:txBody>
          <a:bodyPr wrap="none" rtlCol="0">
            <a:spAutoFit/>
          </a:bodyPr>
          <a:lstStyle/>
          <a:p>
            <a:r>
              <a:rPr lang="en-US" sz="3600" b="1" dirty="0" smtClean="0">
                <a:solidFill>
                  <a:srgbClr val="FF0000"/>
                </a:solidFill>
                <a:effectLst>
                  <a:outerShdw dist="50800" dir="5400000" algn="ctr" rotWithShape="0">
                    <a:schemeClr val="tx1"/>
                  </a:outerShdw>
                </a:effectLst>
              </a:rPr>
              <a:t>LOSS</a:t>
            </a:r>
          </a:p>
        </p:txBody>
      </p:sp>
      <p:grpSp>
        <p:nvGrpSpPr>
          <p:cNvPr id="84" name="Group 83"/>
          <p:cNvGrpSpPr/>
          <p:nvPr/>
        </p:nvGrpSpPr>
        <p:grpSpPr>
          <a:xfrm>
            <a:off x="1371600" y="762000"/>
            <a:ext cx="5791200" cy="1409700"/>
            <a:chOff x="1371600" y="762000"/>
            <a:chExt cx="5791200" cy="1409700"/>
          </a:xfrm>
        </p:grpSpPr>
        <p:sp>
          <p:nvSpPr>
            <p:cNvPr id="75" name="Rounded Rectangle 74"/>
            <p:cNvSpPr/>
            <p:nvPr/>
          </p:nvSpPr>
          <p:spPr>
            <a:xfrm>
              <a:off x="1371600" y="762000"/>
              <a:ext cx="1524000" cy="609600"/>
            </a:xfrm>
            <a:prstGeom prst="roundRect">
              <a:avLst/>
            </a:prstGeom>
            <a:noFill/>
            <a:ln w="762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Arrow Connector 81"/>
            <p:cNvCxnSpPr>
              <a:endCxn id="56" idx="1"/>
            </p:cNvCxnSpPr>
            <p:nvPr/>
          </p:nvCxnSpPr>
          <p:spPr>
            <a:xfrm>
              <a:off x="2895600" y="1371600"/>
              <a:ext cx="4267200" cy="800100"/>
            </a:xfrm>
            <a:prstGeom prst="straightConnector1">
              <a:avLst/>
            </a:prstGeom>
            <a:ln w="101600">
              <a:solidFill>
                <a:srgbClr val="FF0000"/>
              </a:solidFill>
              <a:prstDash val="sysDot"/>
              <a:tailEnd type="triangle" w="lg" len="med"/>
            </a:ln>
          </p:spPr>
          <p:style>
            <a:lnRef idx="1">
              <a:schemeClr val="accent1"/>
            </a:lnRef>
            <a:fillRef idx="0">
              <a:schemeClr val="accent1"/>
            </a:fillRef>
            <a:effectRef idx="0">
              <a:schemeClr val="accent1"/>
            </a:effectRef>
            <a:fontRef idx="minor">
              <a:schemeClr val="tx1"/>
            </a:fontRef>
          </p:style>
        </p:cxnSp>
      </p:grpSp>
      <p:sp useBgFill="1">
        <p:nvSpPr>
          <p:cNvPr id="85" name="Rectangle 84"/>
          <p:cNvSpPr/>
          <p:nvPr/>
        </p:nvSpPr>
        <p:spPr>
          <a:xfrm rot="21000000">
            <a:off x="614083" y="3558252"/>
            <a:ext cx="8149595" cy="707886"/>
          </a:xfrm>
          <a:prstGeom prst="rect">
            <a:avLst/>
          </a:prstGeom>
        </p:spPr>
        <p:txBody>
          <a:bodyPr wrap="square">
            <a:spAutoFit/>
          </a:bodyPr>
          <a:lstStyle/>
          <a:p>
            <a:pPr algn="ctr"/>
            <a:r>
              <a:rPr lang="en-US" sz="4000" b="1" dirty="0" smtClean="0">
                <a:solidFill>
                  <a:srgbClr val="FF0000"/>
                </a:solidFill>
                <a:effectLst>
                  <a:outerShdw dist="50800" dir="6600000" algn="ctr" rotWithShape="0">
                    <a:schemeClr val="tx1"/>
                  </a:outerShdw>
                </a:effectLst>
              </a:rPr>
              <a:t>How these trends are determined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1000"/>
                                        <p:tgtEl>
                                          <p:spTgt spid="81"/>
                                        </p:tgtEl>
                                      </p:cBhvr>
                                    </p:animEffect>
                                    <p:set>
                                      <p:cBhvr>
                                        <p:cTn id="7" dur="1" fill="hold">
                                          <p:stCondLst>
                                            <p:cond delay="999"/>
                                          </p:stCondLst>
                                        </p:cTn>
                                        <p:tgtEl>
                                          <p:spTgt spid="81"/>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1000"/>
                                        <p:tgtEl>
                                          <p:spTgt spid="80"/>
                                        </p:tgtEl>
                                      </p:cBhvr>
                                    </p:animEffect>
                                    <p:set>
                                      <p:cBhvr>
                                        <p:cTn id="10" dur="1" fill="hold">
                                          <p:stCondLst>
                                            <p:cond delay="999"/>
                                          </p:stCondLst>
                                        </p:cTn>
                                        <p:tgtEl>
                                          <p:spTgt spid="80"/>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1000"/>
                                        <p:tgtEl>
                                          <p:spTgt spid="79"/>
                                        </p:tgtEl>
                                      </p:cBhvr>
                                    </p:animEffect>
                                    <p:set>
                                      <p:cBhvr>
                                        <p:cTn id="13" dur="1" fill="hold">
                                          <p:stCondLst>
                                            <p:cond delay="999"/>
                                          </p:stCondLst>
                                        </p:cTn>
                                        <p:tgtEl>
                                          <p:spTgt spid="79"/>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1000"/>
                                        <p:tgtEl>
                                          <p:spTgt spid="78"/>
                                        </p:tgtEl>
                                      </p:cBhvr>
                                    </p:animEffect>
                                    <p:set>
                                      <p:cBhvr>
                                        <p:cTn id="16" dur="1" fill="hold">
                                          <p:stCondLst>
                                            <p:cond delay="999"/>
                                          </p:stCondLst>
                                        </p:cTn>
                                        <p:tgtEl>
                                          <p:spTgt spid="7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1000"/>
                                        <p:tgtEl>
                                          <p:spTgt spid="83"/>
                                        </p:tgtEl>
                                      </p:cBhvr>
                                    </p:animEffect>
                                    <p:set>
                                      <p:cBhvr>
                                        <p:cTn id="19" dur="1" fill="hold">
                                          <p:stCondLst>
                                            <p:cond delay="999"/>
                                          </p:stCondLst>
                                        </p:cTn>
                                        <p:tgtEl>
                                          <p:spTgt spid="8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1000"/>
                                        <p:tgtEl>
                                          <p:spTgt spid="76"/>
                                        </p:tgtEl>
                                      </p:cBhvr>
                                    </p:animEffect>
                                    <p:set>
                                      <p:cBhvr>
                                        <p:cTn id="22" dur="1" fill="hold">
                                          <p:stCondLst>
                                            <p:cond delay="999"/>
                                          </p:stCondLst>
                                        </p:cTn>
                                        <p:tgtEl>
                                          <p:spTgt spid="76"/>
                                        </p:tgtEl>
                                        <p:attrNameLst>
                                          <p:attrName>style.visibility</p:attrName>
                                        </p:attrNameLst>
                                      </p:cBhvr>
                                      <p:to>
                                        <p:strVal val="hidden"/>
                                      </p:to>
                                    </p:set>
                                  </p:childTnLst>
                                </p:cTn>
                              </p:par>
                            </p:childTnLst>
                          </p:cTn>
                        </p:par>
                        <p:par>
                          <p:cTn id="23" fill="hold">
                            <p:stCondLst>
                              <p:cond delay="1000"/>
                            </p:stCondLst>
                            <p:childTnLst>
                              <p:par>
                                <p:cTn id="24" presetID="22" presetClass="entr" presetSubtype="8" fill="hold" nodeType="afterEffect">
                                  <p:stCondLst>
                                    <p:cond delay="500"/>
                                  </p:stCondLst>
                                  <p:childTnLst>
                                    <p:set>
                                      <p:cBhvr>
                                        <p:cTn id="25" dur="1" fill="hold">
                                          <p:stCondLst>
                                            <p:cond delay="0"/>
                                          </p:stCondLst>
                                        </p:cTn>
                                        <p:tgtEl>
                                          <p:spTgt spid="84"/>
                                        </p:tgtEl>
                                        <p:attrNameLst>
                                          <p:attrName>style.visibility</p:attrName>
                                        </p:attrNameLst>
                                      </p:cBhvr>
                                      <p:to>
                                        <p:strVal val="visible"/>
                                      </p:to>
                                    </p:set>
                                    <p:animEffect transition="in" filter="wipe(left)">
                                      <p:cBhvr>
                                        <p:cTn id="26" dur="1000"/>
                                        <p:tgtEl>
                                          <p:spTgt spid="84"/>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10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00"/>
                                        <p:tgtEl>
                                          <p:spTgt spid="84"/>
                                        </p:tgtEl>
                                      </p:cBhvr>
                                    </p:animEffect>
                                    <p:set>
                                      <p:cBhvr>
                                        <p:cTn id="35" dur="1" fill="hold">
                                          <p:stCondLst>
                                            <p:cond delay="999"/>
                                          </p:stCondLst>
                                        </p:cTn>
                                        <p:tgtEl>
                                          <p:spTgt spid="84"/>
                                        </p:tgtEl>
                                        <p:attrNameLst>
                                          <p:attrName>style.visibility</p:attrName>
                                        </p:attrNameLst>
                                      </p:cBhvr>
                                      <p:to>
                                        <p:strVal val="hidden"/>
                                      </p:to>
                                    </p:set>
                                  </p:childTnLst>
                                </p:cTn>
                              </p:par>
                            </p:childTnLst>
                          </p:cTn>
                        </p:par>
                        <p:par>
                          <p:cTn id="36" fill="hold">
                            <p:stCondLst>
                              <p:cond delay="1000"/>
                            </p:stCondLst>
                            <p:childTnLst>
                              <p:par>
                                <p:cTn id="37" presetID="22" presetClass="entr" presetSubtype="8" fill="hold" grpId="2" nodeType="after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wipe(left)">
                                      <p:cBhvr>
                                        <p:cTn id="39" dur="1000"/>
                                        <p:tgtEl>
                                          <p:spTgt spid="7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left)">
                                      <p:cBhvr>
                                        <p:cTn id="42" dur="1000"/>
                                        <p:tgtEl>
                                          <p:spTgt spid="67"/>
                                        </p:tgtEl>
                                      </p:cBhvr>
                                    </p:animEffect>
                                  </p:childTnLst>
                                </p:cTn>
                              </p:par>
                              <p:par>
                                <p:cTn id="43" presetID="10"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childTnLst>
                                </p:cTn>
                              </p:par>
                            </p:childTnLst>
                          </p:cTn>
                        </p:par>
                        <p:par>
                          <p:cTn id="46" fill="hold">
                            <p:stCondLst>
                              <p:cond delay="2000"/>
                            </p:stCondLst>
                            <p:childTnLst>
                              <p:par>
                                <p:cTn id="47" presetID="22" presetClass="entr" presetSubtype="8" fill="hold" grpId="1"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ipe(left)">
                                      <p:cBhvr>
                                        <p:cTn id="49" dur="1000"/>
                                        <p:tgtEl>
                                          <p:spTgt spid="6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left)">
                                      <p:cBhvr>
                                        <p:cTn id="52" dur="1000"/>
                                        <p:tgtEl>
                                          <p:spTgt spid="68"/>
                                        </p:tgtEl>
                                      </p:cBhvr>
                                    </p:animEffect>
                                  </p:childTnLst>
                                </p:cTn>
                              </p:par>
                              <p:par>
                                <p:cTn id="53" presetID="10"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1000"/>
                                        <p:tgtEl>
                                          <p:spTgt spid="6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1000"/>
                                        <p:tgtEl>
                                          <p:spTgt spid="66"/>
                                        </p:tgtEl>
                                      </p:cBhvr>
                                    </p:animEffect>
                                    <p:set>
                                      <p:cBhvr>
                                        <p:cTn id="60" dur="1" fill="hold">
                                          <p:stCondLst>
                                            <p:cond delay="999"/>
                                          </p:stCondLst>
                                        </p:cTn>
                                        <p:tgtEl>
                                          <p:spTgt spid="66"/>
                                        </p:tgtEl>
                                        <p:attrNameLst>
                                          <p:attrName>style.visibility</p:attrName>
                                        </p:attrNameLst>
                                      </p:cBhvr>
                                      <p:to>
                                        <p:strVal val="hidden"/>
                                      </p:to>
                                    </p:set>
                                  </p:childTnLst>
                                </p:cTn>
                              </p:par>
                              <p:par>
                                <p:cTn id="61" presetID="10" presetClass="exit" presetSubtype="0" fill="hold" grpId="3" nodeType="withEffect">
                                  <p:stCondLst>
                                    <p:cond delay="0"/>
                                  </p:stCondLst>
                                  <p:childTnLst>
                                    <p:animEffect transition="out" filter="fade">
                                      <p:cBhvr>
                                        <p:cTn id="62" dur="1000"/>
                                        <p:tgtEl>
                                          <p:spTgt spid="79"/>
                                        </p:tgtEl>
                                      </p:cBhvr>
                                    </p:animEffect>
                                    <p:set>
                                      <p:cBhvr>
                                        <p:cTn id="63" dur="1" fill="hold">
                                          <p:stCondLst>
                                            <p:cond delay="999"/>
                                          </p:stCondLst>
                                        </p:cTn>
                                        <p:tgtEl>
                                          <p:spTgt spid="79"/>
                                        </p:tgtEl>
                                        <p:attrNameLst>
                                          <p:attrName>style.visibility</p:attrName>
                                        </p:attrNameLst>
                                      </p:cBhvr>
                                      <p:to>
                                        <p:strVal val="hidden"/>
                                      </p:to>
                                    </p:set>
                                  </p:childTnLst>
                                </p:cTn>
                              </p:par>
                            </p:childTnLst>
                          </p:cTn>
                        </p:par>
                        <p:par>
                          <p:cTn id="64" fill="hold">
                            <p:stCondLst>
                              <p:cond delay="1000"/>
                            </p:stCondLst>
                            <p:childTnLst>
                              <p:par>
                                <p:cTn id="65" presetID="22" presetClass="entr" presetSubtype="8" fill="hold" grpId="2"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ipe(left)">
                                      <p:cBhvr>
                                        <p:cTn id="67" dur="1000"/>
                                        <p:tgtEl>
                                          <p:spTgt spid="8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left)">
                                      <p:cBhvr>
                                        <p:cTn id="70" dur="1000"/>
                                        <p:tgtEl>
                                          <p:spTgt spid="70"/>
                                        </p:tgtEl>
                                      </p:cBhvr>
                                    </p:animEffect>
                                  </p:childTnLst>
                                </p:cTn>
                              </p:par>
                              <p:par>
                                <p:cTn id="71" presetID="10" presetClass="entr" presetSubtype="0"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10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3" nodeType="clickEffect">
                                  <p:stCondLst>
                                    <p:cond delay="0"/>
                                  </p:stCondLst>
                                  <p:childTnLst>
                                    <p:animEffect transition="out" filter="fade">
                                      <p:cBhvr>
                                        <p:cTn id="77" dur="1000"/>
                                        <p:tgtEl>
                                          <p:spTgt spid="80"/>
                                        </p:tgtEl>
                                      </p:cBhvr>
                                    </p:animEffect>
                                    <p:set>
                                      <p:cBhvr>
                                        <p:cTn id="78" dur="1" fill="hold">
                                          <p:stCondLst>
                                            <p:cond delay="999"/>
                                          </p:stCondLst>
                                        </p:cTn>
                                        <p:tgtEl>
                                          <p:spTgt spid="80"/>
                                        </p:tgtEl>
                                        <p:attrNameLst>
                                          <p:attrName>style.visibility</p:attrName>
                                        </p:attrNameLst>
                                      </p:cBhvr>
                                      <p:to>
                                        <p:strVal val="hidden"/>
                                      </p:to>
                                    </p:set>
                                  </p:childTnLst>
                                </p:cTn>
                              </p:par>
                            </p:childTnLst>
                          </p:cTn>
                        </p:par>
                        <p:par>
                          <p:cTn id="79" fill="hold">
                            <p:stCondLst>
                              <p:cond delay="1000"/>
                            </p:stCondLst>
                            <p:childTnLst>
                              <p:par>
                                <p:cTn id="80" presetID="22" presetClass="entr" presetSubtype="8" fill="hold" grpId="1"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left)">
                                      <p:cBhvr>
                                        <p:cTn id="82" dur="1000"/>
                                        <p:tgtEl>
                                          <p:spTgt spid="6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wipe(left)">
                                      <p:cBhvr>
                                        <p:cTn id="85" dur="1000"/>
                                        <p:tgtEl>
                                          <p:spTgt spid="71"/>
                                        </p:tgtEl>
                                      </p:cBhvr>
                                    </p:animEffect>
                                  </p:childTnLst>
                                </p:cTn>
                              </p:par>
                              <p:par>
                                <p:cTn id="86" presetID="10" presetClass="entr" presetSubtype="0" fill="hold"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childTnLst>
                                </p:cTn>
                              </p:par>
                            </p:childTnLst>
                          </p:cTn>
                        </p:par>
                        <p:par>
                          <p:cTn id="89" fill="hold">
                            <p:stCondLst>
                              <p:cond delay="2000"/>
                            </p:stCondLst>
                            <p:childTnLst>
                              <p:par>
                                <p:cTn id="90" presetID="22" presetClass="entr" presetSubtype="8" fill="hold" grpId="1" nodeType="after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wipe(left)">
                                      <p:cBhvr>
                                        <p:cTn id="92" dur="1000"/>
                                        <p:tgtEl>
                                          <p:spTgt spid="6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wipe(left)">
                                      <p:cBhvr>
                                        <p:cTn id="95" dur="1000"/>
                                        <p:tgtEl>
                                          <p:spTgt spid="72"/>
                                        </p:tgtEl>
                                      </p:cBhvr>
                                    </p:animEffect>
                                  </p:childTnLst>
                                </p:cTn>
                              </p:par>
                              <p:par>
                                <p:cTn id="96" presetID="10" presetClass="entr" presetSubtype="0" fill="hold" nodeType="with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childTnLst>
                                </p:cTn>
                              </p:par>
                            </p:childTnLst>
                          </p:cTn>
                        </p:par>
                        <p:par>
                          <p:cTn id="99" fill="hold">
                            <p:stCondLst>
                              <p:cond delay="3000"/>
                            </p:stCondLst>
                            <p:childTnLst>
                              <p:par>
                                <p:cTn id="100" presetID="22" presetClass="entr" presetSubtype="8" fill="hold" grpId="1"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wipe(left)">
                                      <p:cBhvr>
                                        <p:cTn id="102" dur="1000"/>
                                        <p:tgtEl>
                                          <p:spTgt spid="65"/>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wipe(left)">
                                      <p:cBhvr>
                                        <p:cTn id="105" dur="1000"/>
                                        <p:tgtEl>
                                          <p:spTgt spid="73"/>
                                        </p:tgtEl>
                                      </p:cBhvr>
                                    </p:animEffect>
                                  </p:childTnLst>
                                </p:cTn>
                              </p:par>
                              <p:par>
                                <p:cTn id="106" presetID="10" presetClass="entr" presetSubtype="0" fill="hold"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1000"/>
                                        <p:tgtEl>
                                          <p:spTgt spid="5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1000"/>
                                        <p:tgtEl>
                                          <p:spTgt spid="65"/>
                                        </p:tgtEl>
                                      </p:cBhvr>
                                    </p:animEffect>
                                    <p:set>
                                      <p:cBhvr>
                                        <p:cTn id="113" dur="1" fill="hold">
                                          <p:stCondLst>
                                            <p:cond delay="999"/>
                                          </p:stCondLst>
                                        </p:cTn>
                                        <p:tgtEl>
                                          <p:spTgt spid="65"/>
                                        </p:tgtEl>
                                        <p:attrNameLst>
                                          <p:attrName>style.visibility</p:attrName>
                                        </p:attrNameLst>
                                      </p:cBhvr>
                                      <p:to>
                                        <p:strVal val="hidden"/>
                                      </p:to>
                                    </p:set>
                                  </p:childTnLst>
                                </p:cTn>
                              </p:par>
                              <p:par>
                                <p:cTn id="114" presetID="10" presetClass="exit" presetSubtype="0" fill="hold" grpId="0" nodeType="withEffect">
                                  <p:stCondLst>
                                    <p:cond delay="0"/>
                                  </p:stCondLst>
                                  <p:childTnLst>
                                    <p:animEffect transition="out" filter="fade">
                                      <p:cBhvr>
                                        <p:cTn id="115" dur="1000"/>
                                        <p:tgtEl>
                                          <p:spTgt spid="60"/>
                                        </p:tgtEl>
                                      </p:cBhvr>
                                    </p:animEffect>
                                    <p:set>
                                      <p:cBhvr>
                                        <p:cTn id="116" dur="1" fill="hold">
                                          <p:stCondLst>
                                            <p:cond delay="999"/>
                                          </p:stCondLst>
                                        </p:cTn>
                                        <p:tgtEl>
                                          <p:spTgt spid="60"/>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1000"/>
                                        <p:tgtEl>
                                          <p:spTgt spid="61"/>
                                        </p:tgtEl>
                                      </p:cBhvr>
                                    </p:animEffect>
                                    <p:set>
                                      <p:cBhvr>
                                        <p:cTn id="119" dur="1" fill="hold">
                                          <p:stCondLst>
                                            <p:cond delay="999"/>
                                          </p:stCondLst>
                                        </p:cTn>
                                        <p:tgtEl>
                                          <p:spTgt spid="61"/>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1000"/>
                                        <p:tgtEl>
                                          <p:spTgt spid="71"/>
                                        </p:tgtEl>
                                      </p:cBhvr>
                                    </p:animEffect>
                                    <p:set>
                                      <p:cBhvr>
                                        <p:cTn id="122" dur="1" fill="hold">
                                          <p:stCondLst>
                                            <p:cond delay="999"/>
                                          </p:stCondLst>
                                        </p:cTn>
                                        <p:tgtEl>
                                          <p:spTgt spid="7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1000"/>
                                        <p:tgtEl>
                                          <p:spTgt spid="67"/>
                                        </p:tgtEl>
                                      </p:cBhvr>
                                    </p:animEffect>
                                    <p:set>
                                      <p:cBhvr>
                                        <p:cTn id="125" dur="1" fill="hold">
                                          <p:stCondLst>
                                            <p:cond delay="999"/>
                                          </p:stCondLst>
                                        </p:cTn>
                                        <p:tgtEl>
                                          <p:spTgt spid="67"/>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1000"/>
                                        <p:tgtEl>
                                          <p:spTgt spid="68"/>
                                        </p:tgtEl>
                                      </p:cBhvr>
                                    </p:animEffect>
                                    <p:set>
                                      <p:cBhvr>
                                        <p:cTn id="128" dur="1" fill="hold">
                                          <p:stCondLst>
                                            <p:cond delay="999"/>
                                          </p:stCondLst>
                                        </p:cTn>
                                        <p:tgtEl>
                                          <p:spTgt spid="68"/>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1000"/>
                                        <p:tgtEl>
                                          <p:spTgt spid="70"/>
                                        </p:tgtEl>
                                      </p:cBhvr>
                                    </p:animEffect>
                                    <p:set>
                                      <p:cBhvr>
                                        <p:cTn id="131" dur="1" fill="hold">
                                          <p:stCondLst>
                                            <p:cond delay="999"/>
                                          </p:stCondLst>
                                        </p:cTn>
                                        <p:tgtEl>
                                          <p:spTgt spid="70"/>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1000"/>
                                        <p:tgtEl>
                                          <p:spTgt spid="72"/>
                                        </p:tgtEl>
                                      </p:cBhvr>
                                    </p:animEffect>
                                    <p:set>
                                      <p:cBhvr>
                                        <p:cTn id="134" dur="1" fill="hold">
                                          <p:stCondLst>
                                            <p:cond delay="999"/>
                                          </p:stCondLst>
                                        </p:cTn>
                                        <p:tgtEl>
                                          <p:spTgt spid="72"/>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1000"/>
                                        <p:tgtEl>
                                          <p:spTgt spid="73"/>
                                        </p:tgtEl>
                                      </p:cBhvr>
                                    </p:animEffect>
                                    <p:set>
                                      <p:cBhvr>
                                        <p:cTn id="137" dur="1" fill="hold">
                                          <p:stCondLst>
                                            <p:cond delay="999"/>
                                          </p:stCondLst>
                                        </p:cTn>
                                        <p:tgtEl>
                                          <p:spTgt spid="73"/>
                                        </p:tgtEl>
                                        <p:attrNameLst>
                                          <p:attrName>style.visibility</p:attrName>
                                        </p:attrNameLst>
                                      </p:cBhvr>
                                      <p:to>
                                        <p:strVal val="hidden"/>
                                      </p:to>
                                    </p:set>
                                  </p:childTnLst>
                                </p:cTn>
                              </p:par>
                            </p:childTnLst>
                          </p:cTn>
                        </p:par>
                        <p:par>
                          <p:cTn id="138" fill="hold">
                            <p:stCondLst>
                              <p:cond delay="1000"/>
                            </p:stCondLst>
                            <p:childTnLst>
                              <p:par>
                                <p:cTn id="139" presetID="53" presetClass="entr" presetSubtype="0" fill="hold" grpId="0" nodeType="afterEffect">
                                  <p:stCondLst>
                                    <p:cond delay="0"/>
                                  </p:stCondLst>
                                  <p:childTnLst>
                                    <p:set>
                                      <p:cBhvr>
                                        <p:cTn id="140" dur="1" fill="hold">
                                          <p:stCondLst>
                                            <p:cond delay="0"/>
                                          </p:stCondLst>
                                        </p:cTn>
                                        <p:tgtEl>
                                          <p:spTgt spid="85"/>
                                        </p:tgtEl>
                                        <p:attrNameLst>
                                          <p:attrName>style.visibility</p:attrName>
                                        </p:attrNameLst>
                                      </p:cBhvr>
                                      <p:to>
                                        <p:strVal val="visible"/>
                                      </p:to>
                                    </p:set>
                                    <p:anim calcmode="lin" valueType="num">
                                      <p:cBhvr>
                                        <p:cTn id="141" dur="1000" fill="hold"/>
                                        <p:tgtEl>
                                          <p:spTgt spid="85"/>
                                        </p:tgtEl>
                                        <p:attrNameLst>
                                          <p:attrName>ppt_w</p:attrName>
                                        </p:attrNameLst>
                                      </p:cBhvr>
                                      <p:tavLst>
                                        <p:tav tm="0">
                                          <p:val>
                                            <p:fltVal val="0"/>
                                          </p:val>
                                        </p:tav>
                                        <p:tav tm="100000">
                                          <p:val>
                                            <p:strVal val="#ppt_w"/>
                                          </p:val>
                                        </p:tav>
                                      </p:tavLst>
                                    </p:anim>
                                    <p:anim calcmode="lin" valueType="num">
                                      <p:cBhvr>
                                        <p:cTn id="142" dur="1000" fill="hold"/>
                                        <p:tgtEl>
                                          <p:spTgt spid="85"/>
                                        </p:tgtEl>
                                        <p:attrNameLst>
                                          <p:attrName>ppt_h</p:attrName>
                                        </p:attrNameLst>
                                      </p:cBhvr>
                                      <p:tavLst>
                                        <p:tav tm="0">
                                          <p:val>
                                            <p:fltVal val="0"/>
                                          </p:val>
                                        </p:tav>
                                        <p:tav tm="100000">
                                          <p:val>
                                            <p:strVal val="#ppt_h"/>
                                          </p:val>
                                        </p:tav>
                                      </p:tavLst>
                                    </p:anim>
                                    <p:animEffect transition="in" filter="fade">
                                      <p:cBhvr>
                                        <p:cTn id="143"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1" animBg="1"/>
      <p:bldP spid="78" grpId="1" animBg="1"/>
      <p:bldP spid="79" grpId="1" animBg="1"/>
      <p:bldP spid="79" grpId="2" animBg="1"/>
      <p:bldP spid="79" grpId="3" animBg="1"/>
      <p:bldP spid="80" grpId="1" animBg="1"/>
      <p:bldP spid="80" grpId="2" animBg="1"/>
      <p:bldP spid="80" grpId="3" animBg="1"/>
      <p:bldP spid="81" grpId="1" animBg="1"/>
      <p:bldP spid="83" grpId="1" animBg="1"/>
      <p:bldP spid="60" grpId="0" animBg="1"/>
      <p:bldP spid="60" grpId="1" animBg="1"/>
      <p:bldP spid="61" grpId="0" animBg="1"/>
      <p:bldP spid="61" grpId="1" animBg="1"/>
      <p:bldP spid="65" grpId="0" animBg="1"/>
      <p:bldP spid="65" grpId="1" animBg="1"/>
      <p:bldP spid="66" grpId="0" animBg="1"/>
      <p:bldP spid="66" grpId="1" animBg="1"/>
      <p:bldP spid="67" grpId="0" animBg="1"/>
      <p:bldP spid="67" grpId="1" animBg="1"/>
      <p:bldP spid="68" grpId="0" animBg="1"/>
      <p:bldP spid="68" grpId="1" animBg="1"/>
      <p:bldP spid="70" grpId="0" animBg="1"/>
      <p:bldP spid="70" grpId="1" animBg="1"/>
      <p:bldP spid="71" grpId="0" animBg="1"/>
      <p:bldP spid="71" grpId="1" animBg="1"/>
      <p:bldP spid="72" grpId="0" animBg="1"/>
      <p:bldP spid="72" grpId="1" animBg="1"/>
      <p:bldP spid="73" grpId="0" animBg="1"/>
      <p:bldP spid="73" grpId="1" animBg="1"/>
      <p:bldP spid="8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useBgFill="1">
        <p:nvSpPr>
          <p:cNvPr id="21" name="Rectangle 20"/>
          <p:cNvSpPr/>
          <p:nvPr/>
        </p:nvSpPr>
        <p:spPr>
          <a:xfrm>
            <a:off x="0" y="685800"/>
            <a:ext cx="9144000" cy="707886"/>
          </a:xfrm>
          <a:prstGeom prst="rect">
            <a:avLst/>
          </a:prstGeom>
        </p:spPr>
        <p:txBody>
          <a:bodyPr wrap="square">
            <a:spAutoFit/>
          </a:bodyPr>
          <a:lstStyle/>
          <a:p>
            <a:pPr algn="ctr"/>
            <a:r>
              <a:rPr lang="en-US" sz="4000" b="1" dirty="0" smtClean="0"/>
              <a:t>Trends in forest classifications</a:t>
            </a:r>
          </a:p>
        </p:txBody>
      </p:sp>
      <p:grpSp>
        <p:nvGrpSpPr>
          <p:cNvPr id="49" name="Group 48"/>
          <p:cNvGrpSpPr/>
          <p:nvPr/>
        </p:nvGrpSpPr>
        <p:grpSpPr>
          <a:xfrm>
            <a:off x="0" y="1399032"/>
            <a:ext cx="9144000" cy="5468112"/>
            <a:chOff x="0" y="1399032"/>
            <a:chExt cx="9144000" cy="5468112"/>
          </a:xfrm>
        </p:grpSpPr>
        <p:grpSp>
          <p:nvGrpSpPr>
            <p:cNvPr id="2" name="Group 21"/>
            <p:cNvGrpSpPr/>
            <p:nvPr/>
          </p:nvGrpSpPr>
          <p:grpSpPr>
            <a:xfrm>
              <a:off x="0" y="1399032"/>
              <a:ext cx="9144000" cy="5468112"/>
              <a:chOff x="0" y="1143000"/>
              <a:chExt cx="9144000" cy="5638800"/>
            </a:xfrm>
          </p:grpSpPr>
          <p:grpSp>
            <p:nvGrpSpPr>
              <p:cNvPr id="3" name="Group 18"/>
              <p:cNvGrpSpPr/>
              <p:nvPr/>
            </p:nvGrpSpPr>
            <p:grpSpPr>
              <a:xfrm>
                <a:off x="0" y="1143000"/>
                <a:ext cx="9144000" cy="5638800"/>
                <a:chOff x="533400" y="1143000"/>
                <a:chExt cx="8229600" cy="4953000"/>
              </a:xfrm>
            </p:grpSpPr>
            <p:sp>
              <p:nvSpPr>
                <p:cNvPr id="29" name="Rectangle 28"/>
                <p:cNvSpPr/>
                <p:nvPr/>
              </p:nvSpPr>
              <p:spPr>
                <a:xfrm>
                  <a:off x="533400" y="1143000"/>
                  <a:ext cx="1600200" cy="4953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 name="Picture 2"/>
                <p:cNvPicPr>
                  <a:picLocks noChangeAspect="1" noChangeArrowheads="1"/>
                </p:cNvPicPr>
                <p:nvPr/>
              </p:nvPicPr>
              <p:blipFill>
                <a:blip r:embed="rId3" cstate="print"/>
                <a:srcRect l="28802" t="26179" r="14223" b="17065"/>
                <a:stretch>
                  <a:fillRect/>
                </a:stretch>
              </p:blipFill>
              <p:spPr bwMode="auto">
                <a:xfrm>
                  <a:off x="2133600" y="1143000"/>
                  <a:ext cx="6629400" cy="4953000"/>
                </a:xfrm>
                <a:prstGeom prst="rect">
                  <a:avLst/>
                </a:prstGeom>
                <a:noFill/>
                <a:ln w="9525">
                  <a:noFill/>
                  <a:miter lim="800000"/>
                  <a:headEnd/>
                  <a:tailEnd/>
                </a:ln>
              </p:spPr>
            </p:pic>
            <p:sp>
              <p:nvSpPr>
                <p:cNvPr id="31" name="TextBox 30"/>
                <p:cNvSpPr txBox="1"/>
                <p:nvPr/>
              </p:nvSpPr>
              <p:spPr>
                <a:xfrm>
                  <a:off x="1202127" y="1295400"/>
                  <a:ext cx="931473" cy="461665"/>
                </a:xfrm>
                <a:prstGeom prst="rect">
                  <a:avLst/>
                </a:prstGeom>
                <a:solidFill>
                  <a:schemeClr val="bg1"/>
                </a:solidFill>
              </p:spPr>
              <p:txBody>
                <a:bodyPr wrap="none" rtlCol="0">
                  <a:spAutoFit/>
                </a:bodyPr>
                <a:lstStyle/>
                <a:p>
                  <a:r>
                    <a:rPr lang="en-US" sz="2400" b="1" dirty="0" smtClean="0"/>
                    <a:t>Africa</a:t>
                  </a:r>
                </a:p>
              </p:txBody>
            </p:sp>
            <p:sp>
              <p:nvSpPr>
                <p:cNvPr id="32" name="TextBox 31"/>
                <p:cNvSpPr txBox="1"/>
                <p:nvPr/>
              </p:nvSpPr>
              <p:spPr>
                <a:xfrm>
                  <a:off x="533400" y="2636630"/>
                  <a:ext cx="1578028" cy="752715"/>
                </a:xfrm>
                <a:prstGeom prst="rect">
                  <a:avLst/>
                </a:prstGeom>
                <a:solidFill>
                  <a:schemeClr val="bg1"/>
                </a:solidFill>
              </p:spPr>
              <p:txBody>
                <a:bodyPr wrap="none" rtlCol="0">
                  <a:spAutoFit/>
                </a:bodyPr>
                <a:lstStyle/>
                <a:p>
                  <a:pPr algn="r"/>
                  <a:r>
                    <a:rPr lang="en-US" sz="2400" b="1" dirty="0" smtClean="0"/>
                    <a:t>Europe</a:t>
                  </a:r>
                </a:p>
                <a:p>
                  <a:pPr algn="ctr"/>
                  <a:r>
                    <a:rPr lang="en-US" sz="2400" b="1" dirty="0" smtClean="0"/>
                    <a:t>(exc. Russia)</a:t>
                  </a:r>
                </a:p>
              </p:txBody>
            </p:sp>
            <p:sp>
              <p:nvSpPr>
                <p:cNvPr id="33" name="TextBox 32"/>
                <p:cNvSpPr txBox="1"/>
                <p:nvPr/>
              </p:nvSpPr>
              <p:spPr>
                <a:xfrm>
                  <a:off x="990600" y="4155108"/>
                  <a:ext cx="1051559" cy="418175"/>
                </a:xfrm>
                <a:prstGeom prst="rect">
                  <a:avLst/>
                </a:prstGeom>
                <a:solidFill>
                  <a:schemeClr val="bg1"/>
                </a:solidFill>
              </p:spPr>
              <p:txBody>
                <a:bodyPr wrap="square" rtlCol="0">
                  <a:spAutoFit/>
                </a:bodyPr>
                <a:lstStyle/>
                <a:p>
                  <a:r>
                    <a:rPr lang="en-US" sz="2400" b="1" dirty="0" smtClean="0"/>
                    <a:t>Oceana</a:t>
                  </a:r>
                </a:p>
              </p:txBody>
            </p:sp>
            <p:sp>
              <p:nvSpPr>
                <p:cNvPr id="34" name="TextBox 33"/>
                <p:cNvSpPr txBox="1"/>
                <p:nvPr/>
              </p:nvSpPr>
              <p:spPr>
                <a:xfrm>
                  <a:off x="678849" y="3460847"/>
                  <a:ext cx="1431891" cy="418175"/>
                </a:xfrm>
                <a:prstGeom prst="rect">
                  <a:avLst/>
                </a:prstGeom>
                <a:solidFill>
                  <a:schemeClr val="bg1"/>
                </a:solidFill>
              </p:spPr>
              <p:txBody>
                <a:bodyPr wrap="square" rtlCol="0">
                  <a:spAutoFit/>
                </a:bodyPr>
                <a:lstStyle/>
                <a:p>
                  <a:r>
                    <a:rPr lang="en-US" sz="2400" b="1" dirty="0" smtClean="0"/>
                    <a:t>N. America</a:t>
                  </a:r>
                </a:p>
              </p:txBody>
            </p:sp>
            <p:sp>
              <p:nvSpPr>
                <p:cNvPr id="35" name="TextBox 34"/>
                <p:cNvSpPr txBox="1"/>
                <p:nvPr/>
              </p:nvSpPr>
              <p:spPr>
                <a:xfrm>
                  <a:off x="1389068" y="2057400"/>
                  <a:ext cx="721672" cy="461665"/>
                </a:xfrm>
                <a:prstGeom prst="rect">
                  <a:avLst/>
                </a:prstGeom>
                <a:solidFill>
                  <a:schemeClr val="bg1"/>
                </a:solidFill>
              </p:spPr>
              <p:txBody>
                <a:bodyPr wrap="none" rtlCol="0">
                  <a:spAutoFit/>
                </a:bodyPr>
                <a:lstStyle/>
                <a:p>
                  <a:r>
                    <a:rPr lang="en-US" sz="2400" b="1" dirty="0" smtClean="0"/>
                    <a:t>Asia</a:t>
                  </a:r>
                </a:p>
              </p:txBody>
            </p:sp>
            <p:sp>
              <p:nvSpPr>
                <p:cNvPr id="36" name="TextBox 35"/>
                <p:cNvSpPr txBox="1"/>
                <p:nvPr/>
              </p:nvSpPr>
              <p:spPr>
                <a:xfrm>
                  <a:off x="734955" y="4953000"/>
                  <a:ext cx="1375785" cy="418175"/>
                </a:xfrm>
                <a:prstGeom prst="rect">
                  <a:avLst/>
                </a:prstGeom>
                <a:solidFill>
                  <a:schemeClr val="bg1"/>
                </a:solidFill>
              </p:spPr>
              <p:txBody>
                <a:bodyPr wrap="square" rtlCol="0">
                  <a:spAutoFit/>
                </a:bodyPr>
                <a:lstStyle/>
                <a:p>
                  <a:r>
                    <a:rPr lang="en-US" sz="2400" b="1" dirty="0" smtClean="0"/>
                    <a:t>S. America</a:t>
                  </a:r>
                </a:p>
              </p:txBody>
            </p:sp>
          </p:grpSp>
          <p:grpSp>
            <p:nvGrpSpPr>
              <p:cNvPr id="5" name="Group 9"/>
              <p:cNvGrpSpPr/>
              <p:nvPr/>
            </p:nvGrpSpPr>
            <p:grpSpPr>
              <a:xfrm>
                <a:off x="6553200" y="1219200"/>
                <a:ext cx="2362200" cy="1447800"/>
                <a:chOff x="6324600" y="1078992"/>
                <a:chExt cx="2362200" cy="1447800"/>
              </a:xfrm>
            </p:grpSpPr>
            <p:sp>
              <p:nvSpPr>
                <p:cNvPr id="25" name="Rectangle 24"/>
                <p:cNvSpPr/>
                <p:nvPr/>
              </p:nvSpPr>
              <p:spPr>
                <a:xfrm>
                  <a:off x="6324600" y="1078992"/>
                  <a:ext cx="2362200" cy="1447800"/>
                </a:xfrm>
                <a:prstGeom prst="rect">
                  <a:avLst/>
                </a:prstGeom>
                <a:solidFill>
                  <a:schemeClr val="bg1"/>
                </a:solidFill>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7"/>
                <p:cNvGrpSpPr/>
                <p:nvPr/>
              </p:nvGrpSpPr>
              <p:grpSpPr>
                <a:xfrm>
                  <a:off x="6400800" y="1127760"/>
                  <a:ext cx="2260514" cy="1386840"/>
                  <a:chOff x="6400800" y="1127760"/>
                  <a:chExt cx="2260514" cy="1386840"/>
                </a:xfrm>
              </p:grpSpPr>
              <p:pic>
                <p:nvPicPr>
                  <p:cNvPr id="27" name="Picture 2"/>
                  <p:cNvPicPr>
                    <a:picLocks noChangeAspect="1" noChangeArrowheads="1"/>
                  </p:cNvPicPr>
                  <p:nvPr/>
                </p:nvPicPr>
                <p:blipFill>
                  <a:blip r:embed="rId3" cstate="print"/>
                  <a:srcRect l="31422" t="82062" r="65304" b="7460"/>
                  <a:stretch>
                    <a:fillRect/>
                  </a:stretch>
                </p:blipFill>
                <p:spPr bwMode="auto">
                  <a:xfrm>
                    <a:off x="6400800" y="1127760"/>
                    <a:ext cx="577850" cy="1386840"/>
                  </a:xfrm>
                  <a:prstGeom prst="rect">
                    <a:avLst/>
                  </a:prstGeom>
                  <a:noFill/>
                  <a:ln w="9525">
                    <a:noFill/>
                    <a:miter lim="800000"/>
                    <a:headEnd/>
                    <a:tailEnd/>
                  </a:ln>
                </p:spPr>
              </p:pic>
              <p:sp>
                <p:nvSpPr>
                  <p:cNvPr id="28" name="TextBox 27"/>
                  <p:cNvSpPr txBox="1"/>
                  <p:nvPr/>
                </p:nvSpPr>
                <p:spPr>
                  <a:xfrm>
                    <a:off x="6858000" y="1219200"/>
                    <a:ext cx="1803314" cy="1200329"/>
                  </a:xfrm>
                  <a:prstGeom prst="rect">
                    <a:avLst/>
                  </a:prstGeom>
                  <a:noFill/>
                </p:spPr>
                <p:txBody>
                  <a:bodyPr wrap="none" rtlCol="0">
                    <a:spAutoFit/>
                  </a:bodyPr>
                  <a:lstStyle/>
                  <a:p>
                    <a:r>
                      <a:rPr lang="en-US" sz="2400" b="1" dirty="0" smtClean="0"/>
                      <a:t>Primary</a:t>
                    </a:r>
                  </a:p>
                  <a:p>
                    <a:r>
                      <a:rPr lang="en-US" sz="2400" b="1" dirty="0" smtClean="0"/>
                      <a:t>Regenerated</a:t>
                    </a:r>
                  </a:p>
                  <a:p>
                    <a:r>
                      <a:rPr lang="en-US" sz="2400" b="1" dirty="0" smtClean="0"/>
                      <a:t>planted</a:t>
                    </a:r>
                  </a:p>
                </p:txBody>
              </p:sp>
            </p:grpSp>
          </p:grpSp>
        </p:grpSp>
        <p:cxnSp>
          <p:nvCxnSpPr>
            <p:cNvPr id="51" name="Straight Connector 50"/>
            <p:cNvCxnSpPr/>
            <p:nvPr/>
          </p:nvCxnSpPr>
          <p:spPr>
            <a:xfrm flipH="1">
              <a:off x="5562600" y="1600200"/>
              <a:ext cx="533400" cy="6096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858000" y="3886200"/>
              <a:ext cx="0" cy="6096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391400" y="5562600"/>
              <a:ext cx="609600" cy="5334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352800" y="3124200"/>
              <a:ext cx="152400" cy="6096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438400" y="4724400"/>
              <a:ext cx="76200" cy="6096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7800" y="2362200"/>
              <a:ext cx="304800" cy="609600"/>
            </a:xfrm>
            <a:prstGeom prst="line">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56"/>
            <p:cNvGrpSpPr/>
            <p:nvPr/>
          </p:nvGrpSpPr>
          <p:grpSpPr>
            <a:xfrm>
              <a:off x="7162800" y="1600200"/>
              <a:ext cx="1676400" cy="1200329"/>
              <a:chOff x="7162800" y="1676400"/>
              <a:chExt cx="1676400" cy="1200329"/>
            </a:xfrm>
          </p:grpSpPr>
          <p:sp>
            <p:nvSpPr>
              <p:cNvPr id="56" name="Rounded Rectangle 55"/>
              <p:cNvSpPr/>
              <p:nvPr/>
            </p:nvSpPr>
            <p:spPr>
              <a:xfrm>
                <a:off x="7162800" y="1676400"/>
                <a:ext cx="1676400" cy="1143000"/>
              </a:xfrm>
              <a:prstGeom prst="roundRect">
                <a:avLst/>
              </a:prstGeom>
              <a:solidFill>
                <a:schemeClr val="bg1"/>
              </a:solidFill>
              <a:ln w="762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7318387" y="1676400"/>
                <a:ext cx="1292213" cy="1200329"/>
              </a:xfrm>
              <a:prstGeom prst="rect">
                <a:avLst/>
              </a:prstGeom>
              <a:noFill/>
            </p:spPr>
            <p:txBody>
              <a:bodyPr wrap="none" rtlCol="0">
                <a:spAutoFit/>
              </a:bodyPr>
              <a:lstStyle/>
              <a:p>
                <a:pPr algn="ctr"/>
                <a:r>
                  <a:rPr lang="en-US" sz="2400" b="1" dirty="0" smtClean="0"/>
                  <a:t>ALL</a:t>
                </a:r>
              </a:p>
              <a:p>
                <a:pPr algn="ctr"/>
                <a:r>
                  <a:rPr lang="en-US" sz="2400" b="1" dirty="0" smtClean="0"/>
                  <a:t>FORESTS</a:t>
                </a:r>
              </a:p>
              <a:p>
                <a:pPr algn="ctr"/>
                <a:r>
                  <a:rPr lang="en-US" sz="2400" b="1" dirty="0" smtClean="0"/>
                  <a:t>CLASSES</a:t>
                </a:r>
              </a:p>
            </p:txBody>
          </p:sp>
        </p:grpSp>
      </p:grpSp>
      <p:sp useBgFill="1">
        <p:nvSpPr>
          <p:cNvPr id="85" name="Rectangle 84"/>
          <p:cNvSpPr/>
          <p:nvPr/>
        </p:nvSpPr>
        <p:spPr>
          <a:xfrm rot="21000000">
            <a:off x="614104" y="3558478"/>
            <a:ext cx="8147304" cy="707886"/>
          </a:xfrm>
          <a:prstGeom prst="rect">
            <a:avLst/>
          </a:prstGeom>
        </p:spPr>
        <p:txBody>
          <a:bodyPr wrap="square">
            <a:spAutoFit/>
          </a:bodyPr>
          <a:lstStyle/>
          <a:p>
            <a:pPr algn="ctr"/>
            <a:r>
              <a:rPr lang="en-US" sz="4000" b="1" dirty="0" smtClean="0">
                <a:solidFill>
                  <a:srgbClr val="FF0000"/>
                </a:solidFill>
                <a:effectLst>
                  <a:outerShdw dist="50800" dir="6600000" algn="ctr" rotWithShape="0">
                    <a:schemeClr val="tx1"/>
                  </a:outerShdw>
                </a:effectLst>
              </a:rPr>
              <a:t>How these trends are determined . . .</a:t>
            </a:r>
          </a:p>
        </p:txBody>
      </p:sp>
      <p:sp>
        <p:nvSpPr>
          <p:cNvPr id="50" name="Rectangle 49"/>
          <p:cNvSpPr/>
          <p:nvPr/>
        </p:nvSpPr>
        <p:spPr>
          <a:xfrm>
            <a:off x="614104" y="1295400"/>
            <a:ext cx="8147304" cy="707886"/>
          </a:xfrm>
          <a:prstGeom prst="rect">
            <a:avLst/>
          </a:prstGeom>
          <a:noFill/>
        </p:spPr>
        <p:txBody>
          <a:bodyPr wrap="square">
            <a:spAutoFit/>
          </a:bodyPr>
          <a:lstStyle/>
          <a:p>
            <a:pPr algn="ctr"/>
            <a:r>
              <a:rPr lang="en-US" sz="4000" b="1" dirty="0" smtClean="0">
                <a:solidFill>
                  <a:srgbClr val="FF0000"/>
                </a:solidFill>
              </a:rPr>
              <a:t>How these trends are determined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49"/>
                                        </p:tgtEl>
                                      </p:cBhvr>
                                    </p:animEffect>
                                    <p:set>
                                      <p:cBhvr>
                                        <p:cTn id="7" dur="1" fill="hold">
                                          <p:stCondLst>
                                            <p:cond delay="999"/>
                                          </p:stCondLst>
                                        </p:cTn>
                                        <p:tgtEl>
                                          <p:spTgt spid="49"/>
                                        </p:tgtEl>
                                        <p:attrNameLst>
                                          <p:attrName>style.visibility</p:attrName>
                                        </p:attrNameLst>
                                      </p:cBhvr>
                                      <p:to>
                                        <p:strVal val="hidden"/>
                                      </p:to>
                                    </p:set>
                                  </p:childTnLst>
                                </p:cTn>
                              </p:par>
                              <p:par>
                                <p:cTn id="8" presetID="64" presetClass="path" presetSubtype="0" accel="50000" decel="50000" fill="hold" grpId="0" nodeType="withEffect">
                                  <p:stCondLst>
                                    <p:cond delay="0"/>
                                  </p:stCondLst>
                                  <p:childTnLst>
                                    <p:animMotion origin="layout" path="M 0 0  L 0 -0.33287  E" pathEditMode="relative" ptsTypes="">
                                      <p:cBhvr>
                                        <p:cTn id="9" dur="1000" fill="hold"/>
                                        <p:tgtEl>
                                          <p:spTgt spid="85"/>
                                        </p:tgtEl>
                                        <p:attrNameLst>
                                          <p:attrName>ppt_x</p:attrName>
                                          <p:attrName>ppt_y</p:attrName>
                                        </p:attrNameLst>
                                      </p:cBhvr>
                                    </p:animMotion>
                                  </p:childTnLst>
                                </p:cTn>
                              </p:par>
                              <p:par>
                                <p:cTn id="10" presetID="8" presetClass="emph" presetSubtype="0" fill="hold" grpId="1" nodeType="withEffect">
                                  <p:stCondLst>
                                    <p:cond delay="0"/>
                                  </p:stCondLst>
                                  <p:childTnLst>
                                    <p:animRot by="600000">
                                      <p:cBhvr>
                                        <p:cTn id="11" dur="1000" fill="hold"/>
                                        <p:tgtEl>
                                          <p:spTgt spid="85"/>
                                        </p:tgtEl>
                                        <p:attrNameLst>
                                          <p:attrName>r</p:attrName>
                                        </p:attrNameLst>
                                      </p:cBhvr>
                                    </p:animRot>
                                  </p:childTnLst>
                                </p:cTn>
                              </p:par>
                              <p:par>
                                <p:cTn id="12" presetID="10" presetClass="entr" presetSubtype="0" fill="hold" grpId="0" nodeType="withEffect">
                                  <p:stCondLst>
                                    <p:cond delay="50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childTnLst>
                                </p:cTn>
                              </p:par>
                              <p:par>
                                <p:cTn id="15" presetID="10" presetClass="exit" presetSubtype="0" fill="hold" grpId="2" nodeType="withEffect">
                                  <p:stCondLst>
                                    <p:cond delay="500"/>
                                  </p:stCondLst>
                                  <p:childTnLst>
                                    <p:animEffect transition="out" filter="fade">
                                      <p:cBhvr>
                                        <p:cTn id="16" dur="1000"/>
                                        <p:tgtEl>
                                          <p:spTgt spid="85"/>
                                        </p:tgtEl>
                                      </p:cBhvr>
                                    </p:animEffect>
                                    <p:set>
                                      <p:cBhvr>
                                        <p:cTn id="17" dur="1" fill="hold">
                                          <p:stCondLst>
                                            <p:cond delay="9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85" grpId="2" animBg="1"/>
      <p:bldP spid="5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useBgFill="1">
        <p:nvSpPr>
          <p:cNvPr id="3" name="Rectangle 2"/>
          <p:cNvSpPr/>
          <p:nvPr/>
        </p:nvSpPr>
        <p:spPr>
          <a:xfrm>
            <a:off x="0" y="685800"/>
            <a:ext cx="9144000" cy="707886"/>
          </a:xfrm>
          <a:prstGeom prst="rect">
            <a:avLst/>
          </a:prstGeom>
        </p:spPr>
        <p:txBody>
          <a:bodyPr wrap="square">
            <a:spAutoFit/>
          </a:bodyPr>
          <a:lstStyle/>
          <a:p>
            <a:pPr algn="ctr"/>
            <a:r>
              <a:rPr lang="en-US" sz="4000" b="1" dirty="0" smtClean="0"/>
              <a:t>Trends in forest classifications</a:t>
            </a:r>
          </a:p>
        </p:txBody>
      </p:sp>
      <p:sp useBgFill="1">
        <p:nvSpPr>
          <p:cNvPr id="4" name="Rectangle 3"/>
          <p:cNvSpPr/>
          <p:nvPr/>
        </p:nvSpPr>
        <p:spPr>
          <a:xfrm>
            <a:off x="614104" y="1295400"/>
            <a:ext cx="8147304" cy="707886"/>
          </a:xfrm>
          <a:prstGeom prst="rect">
            <a:avLst/>
          </a:prstGeom>
        </p:spPr>
        <p:txBody>
          <a:bodyPr wrap="square">
            <a:spAutoFit/>
          </a:bodyPr>
          <a:lstStyle/>
          <a:p>
            <a:pPr algn="ctr"/>
            <a:r>
              <a:rPr lang="en-US" sz="4000" b="1" dirty="0" smtClean="0">
                <a:solidFill>
                  <a:srgbClr val="FF0000"/>
                </a:solidFill>
              </a:rPr>
              <a:t>How these trends are determined . . .</a:t>
            </a:r>
          </a:p>
        </p:txBody>
      </p:sp>
      <p:sp>
        <p:nvSpPr>
          <p:cNvPr id="5" name="Rectangle 4"/>
          <p:cNvSpPr/>
          <p:nvPr/>
        </p:nvSpPr>
        <p:spPr>
          <a:xfrm>
            <a:off x="0" y="2209800"/>
            <a:ext cx="9144000" cy="4431983"/>
          </a:xfrm>
          <a:prstGeom prst="rect">
            <a:avLst/>
          </a:prstGeom>
          <a:noFill/>
        </p:spPr>
        <p:txBody>
          <a:bodyPr wrap="square">
            <a:spAutoFit/>
          </a:bodyPr>
          <a:lstStyle/>
          <a:p>
            <a:r>
              <a:rPr lang="en-US" sz="3400" b="1" dirty="0" smtClean="0"/>
              <a:t>	</a:t>
            </a:r>
            <a:r>
              <a:rPr lang="en-US" sz="3400" b="1" u="sng" dirty="0" smtClean="0"/>
              <a:t>Global Forest Resources Assessments</a:t>
            </a:r>
          </a:p>
          <a:p>
            <a:endParaRPr lang="en-US" sz="1000" b="1" dirty="0" smtClean="0"/>
          </a:p>
          <a:p>
            <a:pPr lvl="1"/>
            <a:r>
              <a:rPr lang="en-US" sz="3400" b="1" dirty="0" smtClean="0"/>
              <a:t>- coordinated by United Nation’s </a:t>
            </a:r>
          </a:p>
          <a:p>
            <a:pPr lvl="1"/>
            <a:r>
              <a:rPr lang="en-US" sz="3400" b="1" dirty="0" smtClean="0"/>
              <a:t>  Food &amp; Agricultural Organization (FAO)</a:t>
            </a:r>
          </a:p>
          <a:p>
            <a:pPr lvl="1">
              <a:buFontTx/>
              <a:buChar char="-"/>
            </a:pPr>
            <a:r>
              <a:rPr lang="en-US" sz="3400" b="1" dirty="0" smtClean="0"/>
              <a:t> made at 5 to 10 year interval since 1945</a:t>
            </a:r>
          </a:p>
          <a:p>
            <a:pPr lvl="1">
              <a:buFontTx/>
              <a:buChar char="-"/>
            </a:pPr>
            <a:r>
              <a:rPr lang="en-US" sz="3400" b="1" dirty="0" smtClean="0"/>
              <a:t> countries self-report forest data, FAO</a:t>
            </a:r>
          </a:p>
          <a:p>
            <a:pPr lvl="1"/>
            <a:r>
              <a:rPr lang="en-US" sz="3400" b="1" dirty="0" smtClean="0"/>
              <a:t>  compiles data for regions &amp; continents</a:t>
            </a:r>
          </a:p>
          <a:p>
            <a:pPr lvl="1">
              <a:buFontTx/>
              <a:buChar char="-"/>
            </a:pPr>
            <a:r>
              <a:rPr lang="en-US" sz="3400" b="1" dirty="0" smtClean="0"/>
              <a:t> additional 10-year Remote Sensing Surveys</a:t>
            </a:r>
          </a:p>
          <a:p>
            <a:pPr lvl="1"/>
            <a:r>
              <a:rPr lang="en-US" sz="3400" b="1" dirty="0" smtClean="0"/>
              <a:t>   begun in 1980 </a:t>
            </a: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4038600" y="5486400"/>
            <a:ext cx="4572000" cy="615553"/>
          </a:xfrm>
          <a:prstGeom prst="rect">
            <a:avLst/>
          </a:prstGeom>
          <a:noFill/>
        </p:spPr>
        <p:txBody>
          <a:bodyPr wrap="square">
            <a:spAutoFit/>
          </a:bodyPr>
          <a:lstStyle/>
          <a:p>
            <a:r>
              <a:rPr lang="en-US" sz="3400" b="1" dirty="0" smtClean="0"/>
              <a:t>Remote Sensing Surveys</a:t>
            </a:r>
          </a:p>
        </p:txBody>
      </p:sp>
      <p:sp useBgFill="1">
        <p:nvSpPr>
          <p:cNvPr id="15" name="Rectangle 14"/>
          <p:cNvSpPr/>
          <p:nvPr/>
        </p:nvSpPr>
        <p:spPr>
          <a:xfrm>
            <a:off x="762000" y="1981200"/>
            <a:ext cx="4648200" cy="615553"/>
          </a:xfrm>
          <a:prstGeom prst="rect">
            <a:avLst/>
          </a:prstGeom>
        </p:spPr>
        <p:txBody>
          <a:bodyPr wrap="square">
            <a:spAutoFit/>
          </a:bodyPr>
          <a:lstStyle/>
          <a:p>
            <a:r>
              <a:rPr lang="en-US" sz="3400" b="1" u="sng" dirty="0" smtClean="0"/>
              <a:t>Remote Sensing Surveys</a:t>
            </a:r>
          </a:p>
        </p:txBody>
      </p:sp>
      <p:sp>
        <p:nvSpPr>
          <p:cNvPr id="9" name="Rectangle 8"/>
          <p:cNvSpPr/>
          <p:nvPr/>
        </p:nvSpPr>
        <p:spPr>
          <a:xfrm>
            <a:off x="4038600" y="5486400"/>
            <a:ext cx="4495800" cy="762000"/>
          </a:xfrm>
          <a:prstGeom prst="rect">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p:cBhvr override="childStyle">
                                        <p:cTn id="6" dur="1000" fill="hold"/>
                                        <p:tgtEl>
                                          <p:spTgt spid="4"/>
                                        </p:tgtEl>
                                        <p:attrNameLst>
                                          <p:attrName>style.color</p:attrName>
                                        </p:attrNameLst>
                                      </p:cBhvr>
                                      <p:to>
                                        <a:schemeClr val="tx1"/>
                                      </p:to>
                                    </p:animClr>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childTnLst>
                                </p:cTn>
                              </p:par>
                              <p:par>
                                <p:cTn id="49" presetID="64" presetClass="path" presetSubtype="0" accel="50000" decel="50000" fill="hold" grpId="0" nodeType="withEffect">
                                  <p:stCondLst>
                                    <p:cond delay="0"/>
                                  </p:stCondLst>
                                  <p:childTnLst>
                                    <p:animMotion origin="layout" path="M 1.94444E-6 -4.44444E-6 L -0.36129 -0.51111 " pathEditMode="relative" rAng="0" ptsTypes="AA">
                                      <p:cBhvr>
                                        <p:cTn id="50" dur="1000" fill="hold"/>
                                        <p:tgtEl>
                                          <p:spTgt spid="14">
                                            <p:txEl>
                                              <p:pRg st="0" end="0"/>
                                            </p:txEl>
                                          </p:spTgt>
                                        </p:tgtEl>
                                        <p:attrNameLst>
                                          <p:attrName>ppt_x</p:attrName>
                                          <p:attrName>ppt_y</p:attrName>
                                        </p:attrNameLst>
                                      </p:cBhvr>
                                      <p:rCtr x="-181" y="-256"/>
                                    </p:animMotion>
                                  </p:childTnLst>
                                </p:cTn>
                              </p:par>
                              <p:par>
                                <p:cTn id="51" presetID="10" presetClass="exit" presetSubtype="0" fill="hold" grpId="1" nodeType="withEffect">
                                  <p:stCondLst>
                                    <p:cond delay="500"/>
                                  </p:stCondLst>
                                  <p:childTnLst>
                                    <p:animEffect transition="out" filter="fade">
                                      <p:cBhvr>
                                        <p:cTn id="52" dur="1000"/>
                                        <p:tgtEl>
                                          <p:spTgt spid="14">
                                            <p:txEl>
                                              <p:pRg st="0" end="0"/>
                                            </p:txEl>
                                          </p:spTgt>
                                        </p:tgtEl>
                                      </p:cBhvr>
                                    </p:animEffect>
                                    <p:set>
                                      <p:cBhvr>
                                        <p:cTn id="53" dur="1" fill="hold">
                                          <p:stCondLst>
                                            <p:cond delay="999"/>
                                          </p:stCondLst>
                                        </p:cTn>
                                        <p:tgtEl>
                                          <p:spTgt spid="14">
                                            <p:txEl>
                                              <p:pRg st="0" end="0"/>
                                            </p:txEl>
                                          </p:spTgt>
                                        </p:tgtEl>
                                        <p:attrNameLst>
                                          <p:attrName>style.visibility</p:attrName>
                                        </p:attrNameLst>
                                      </p:cBhvr>
                                      <p:to>
                                        <p:strVal val="hidden"/>
                                      </p:to>
                                    </p:set>
                                  </p:childTnLst>
                                </p:cTn>
                              </p:par>
                              <p:par>
                                <p:cTn id="54" presetID="10" presetClass="entr" presetSubtype="0" fill="hold" grpId="0" nodeType="withEffect">
                                  <p:stCondLst>
                                    <p:cond delay="50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childTnLst>
                                </p:cTn>
                              </p:par>
                              <p:par>
                                <p:cTn id="57" presetID="10" presetClass="exit" presetSubtype="0" fill="hold" grpId="0" nodeType="withEffect">
                                  <p:stCondLst>
                                    <p:cond delay="500"/>
                                  </p:stCondLst>
                                  <p:childTnLst>
                                    <p:animEffect transition="out" filter="fade">
                                      <p:cBhvr>
                                        <p:cTn id="58" dur="1000"/>
                                        <p:tgtEl>
                                          <p:spTgt spid="5">
                                            <p:txEl>
                                              <p:pRg st="0" end="0"/>
                                            </p:txEl>
                                          </p:spTgt>
                                        </p:tgtEl>
                                      </p:cBhvr>
                                    </p:animEffect>
                                    <p:set>
                                      <p:cBhvr>
                                        <p:cTn id="59" dur="1" fill="hold">
                                          <p:stCondLst>
                                            <p:cond delay="999"/>
                                          </p:stCondLst>
                                        </p:cTn>
                                        <p:tgtEl>
                                          <p:spTgt spid="5">
                                            <p:txEl>
                                              <p:pRg st="0" end="0"/>
                                            </p:txEl>
                                          </p:spTgt>
                                        </p:tgtEl>
                                        <p:attrNameLst>
                                          <p:attrName>style.visibility</p:attrName>
                                        </p:attrNameLst>
                                      </p:cBhvr>
                                      <p:to>
                                        <p:strVal val="hidden"/>
                                      </p:to>
                                    </p:set>
                                  </p:childTnLst>
                                </p:cTn>
                              </p:par>
                              <p:par>
                                <p:cTn id="60" presetID="10" presetClass="exit" presetSubtype="0" fill="hold" grpId="0" nodeType="withEffect">
                                  <p:stCondLst>
                                    <p:cond delay="500"/>
                                  </p:stCondLst>
                                  <p:childTnLst>
                                    <p:animEffect transition="out" filter="fade">
                                      <p:cBhvr>
                                        <p:cTn id="61" dur="1000"/>
                                        <p:tgtEl>
                                          <p:spTgt spid="5">
                                            <p:txEl>
                                              <p:pRg st="2" end="2"/>
                                            </p:txEl>
                                          </p:spTgt>
                                        </p:tgtEl>
                                      </p:cBhvr>
                                    </p:animEffect>
                                    <p:set>
                                      <p:cBhvr>
                                        <p:cTn id="62" dur="1" fill="hold">
                                          <p:stCondLst>
                                            <p:cond delay="999"/>
                                          </p:stCondLst>
                                        </p:cTn>
                                        <p:tgtEl>
                                          <p:spTgt spid="5">
                                            <p:txEl>
                                              <p:pRg st="2" end="2"/>
                                            </p:txEl>
                                          </p:spTgt>
                                        </p:tgtEl>
                                        <p:attrNameLst>
                                          <p:attrName>style.visibility</p:attrName>
                                        </p:attrNameLst>
                                      </p:cBhvr>
                                      <p:to>
                                        <p:strVal val="hidden"/>
                                      </p:to>
                                    </p:set>
                                  </p:childTnLst>
                                </p:cTn>
                              </p:par>
                              <p:par>
                                <p:cTn id="63" presetID="10" presetClass="exit" presetSubtype="0" fill="hold" grpId="0" nodeType="withEffect">
                                  <p:stCondLst>
                                    <p:cond delay="500"/>
                                  </p:stCondLst>
                                  <p:childTnLst>
                                    <p:animEffect transition="out" filter="fade">
                                      <p:cBhvr>
                                        <p:cTn id="64" dur="1000"/>
                                        <p:tgtEl>
                                          <p:spTgt spid="5">
                                            <p:txEl>
                                              <p:pRg st="3" end="3"/>
                                            </p:txEl>
                                          </p:spTgt>
                                        </p:tgtEl>
                                      </p:cBhvr>
                                    </p:animEffect>
                                    <p:set>
                                      <p:cBhvr>
                                        <p:cTn id="65" dur="1" fill="hold">
                                          <p:stCondLst>
                                            <p:cond delay="999"/>
                                          </p:stCondLst>
                                        </p:cTn>
                                        <p:tgtEl>
                                          <p:spTgt spid="5">
                                            <p:txEl>
                                              <p:pRg st="3" end="3"/>
                                            </p:txEl>
                                          </p:spTgt>
                                        </p:tgtEl>
                                        <p:attrNameLst>
                                          <p:attrName>style.visibility</p:attrName>
                                        </p:attrNameLst>
                                      </p:cBhvr>
                                      <p:to>
                                        <p:strVal val="hidden"/>
                                      </p:to>
                                    </p:set>
                                  </p:childTnLst>
                                </p:cTn>
                              </p:par>
                              <p:par>
                                <p:cTn id="66" presetID="10" presetClass="exit" presetSubtype="0" fill="hold" grpId="0" nodeType="withEffect">
                                  <p:stCondLst>
                                    <p:cond delay="500"/>
                                  </p:stCondLst>
                                  <p:childTnLst>
                                    <p:animEffect transition="out" filter="fade">
                                      <p:cBhvr>
                                        <p:cTn id="67" dur="1000"/>
                                        <p:tgtEl>
                                          <p:spTgt spid="5">
                                            <p:txEl>
                                              <p:pRg st="4" end="4"/>
                                            </p:txEl>
                                          </p:spTgt>
                                        </p:tgtEl>
                                      </p:cBhvr>
                                    </p:animEffect>
                                    <p:set>
                                      <p:cBhvr>
                                        <p:cTn id="68" dur="1" fill="hold">
                                          <p:stCondLst>
                                            <p:cond delay="999"/>
                                          </p:stCondLst>
                                        </p:cTn>
                                        <p:tgtEl>
                                          <p:spTgt spid="5">
                                            <p:txEl>
                                              <p:pRg st="4" end="4"/>
                                            </p:txEl>
                                          </p:spTgt>
                                        </p:tgtEl>
                                        <p:attrNameLst>
                                          <p:attrName>style.visibility</p:attrName>
                                        </p:attrNameLst>
                                      </p:cBhvr>
                                      <p:to>
                                        <p:strVal val="hidden"/>
                                      </p:to>
                                    </p:set>
                                  </p:childTnLst>
                                </p:cTn>
                              </p:par>
                              <p:par>
                                <p:cTn id="69" presetID="10" presetClass="exit" presetSubtype="0" fill="hold" grpId="0" nodeType="withEffect">
                                  <p:stCondLst>
                                    <p:cond delay="500"/>
                                  </p:stCondLst>
                                  <p:childTnLst>
                                    <p:animEffect transition="out" filter="fade">
                                      <p:cBhvr>
                                        <p:cTn id="70" dur="1000"/>
                                        <p:tgtEl>
                                          <p:spTgt spid="5">
                                            <p:txEl>
                                              <p:pRg st="5" end="5"/>
                                            </p:txEl>
                                          </p:spTgt>
                                        </p:tgtEl>
                                      </p:cBhvr>
                                    </p:animEffect>
                                    <p:set>
                                      <p:cBhvr>
                                        <p:cTn id="71" dur="1" fill="hold">
                                          <p:stCondLst>
                                            <p:cond delay="999"/>
                                          </p:stCondLst>
                                        </p:cTn>
                                        <p:tgtEl>
                                          <p:spTgt spid="5">
                                            <p:txEl>
                                              <p:pRg st="5" end="5"/>
                                            </p:txEl>
                                          </p:spTgt>
                                        </p:tgtEl>
                                        <p:attrNameLst>
                                          <p:attrName>style.visibility</p:attrName>
                                        </p:attrNameLst>
                                      </p:cBhvr>
                                      <p:to>
                                        <p:strVal val="hidden"/>
                                      </p:to>
                                    </p:set>
                                  </p:childTnLst>
                                </p:cTn>
                              </p:par>
                              <p:par>
                                <p:cTn id="72" presetID="10" presetClass="exit" presetSubtype="0" fill="hold" grpId="0" nodeType="withEffect">
                                  <p:stCondLst>
                                    <p:cond delay="500"/>
                                  </p:stCondLst>
                                  <p:childTnLst>
                                    <p:animEffect transition="out" filter="fade">
                                      <p:cBhvr>
                                        <p:cTn id="73" dur="1000"/>
                                        <p:tgtEl>
                                          <p:spTgt spid="5">
                                            <p:txEl>
                                              <p:pRg st="6" end="6"/>
                                            </p:txEl>
                                          </p:spTgt>
                                        </p:tgtEl>
                                      </p:cBhvr>
                                    </p:animEffect>
                                    <p:set>
                                      <p:cBhvr>
                                        <p:cTn id="74" dur="1" fill="hold">
                                          <p:stCondLst>
                                            <p:cond delay="999"/>
                                          </p:stCondLst>
                                        </p:cTn>
                                        <p:tgtEl>
                                          <p:spTgt spid="5">
                                            <p:txEl>
                                              <p:pRg st="6" end="6"/>
                                            </p:txEl>
                                          </p:spTgt>
                                        </p:tgtEl>
                                        <p:attrNameLst>
                                          <p:attrName>style.visibility</p:attrName>
                                        </p:attrNameLst>
                                      </p:cBhvr>
                                      <p:to>
                                        <p:strVal val="hidden"/>
                                      </p:to>
                                    </p:set>
                                  </p:childTnLst>
                                </p:cTn>
                              </p:par>
                              <p:par>
                                <p:cTn id="75" presetID="10" presetClass="exit" presetSubtype="0" fill="hold" grpId="0" nodeType="withEffect">
                                  <p:stCondLst>
                                    <p:cond delay="500"/>
                                  </p:stCondLst>
                                  <p:childTnLst>
                                    <p:animEffect transition="out" filter="fade">
                                      <p:cBhvr>
                                        <p:cTn id="76" dur="1000"/>
                                        <p:tgtEl>
                                          <p:spTgt spid="5">
                                            <p:txEl>
                                              <p:pRg st="7" end="7"/>
                                            </p:txEl>
                                          </p:spTgt>
                                        </p:tgtEl>
                                      </p:cBhvr>
                                    </p:animEffect>
                                    <p:set>
                                      <p:cBhvr>
                                        <p:cTn id="77" dur="1" fill="hold">
                                          <p:stCondLst>
                                            <p:cond delay="999"/>
                                          </p:stCondLst>
                                        </p:cTn>
                                        <p:tgtEl>
                                          <p:spTgt spid="5">
                                            <p:txEl>
                                              <p:pRg st="7" end="7"/>
                                            </p:txEl>
                                          </p:spTgt>
                                        </p:tgtEl>
                                        <p:attrNameLst>
                                          <p:attrName>style.visibility</p:attrName>
                                        </p:attrNameLst>
                                      </p:cBhvr>
                                      <p:to>
                                        <p:strVal val="hidden"/>
                                      </p:to>
                                    </p:set>
                                  </p:childTnLst>
                                </p:cTn>
                              </p:par>
                              <p:par>
                                <p:cTn id="78" presetID="10" presetClass="exit" presetSubtype="0" fill="hold" grpId="0" nodeType="withEffect">
                                  <p:stCondLst>
                                    <p:cond delay="500"/>
                                  </p:stCondLst>
                                  <p:childTnLst>
                                    <p:animEffect transition="out" filter="fade">
                                      <p:cBhvr>
                                        <p:cTn id="79" dur="1000"/>
                                        <p:tgtEl>
                                          <p:spTgt spid="5">
                                            <p:txEl>
                                              <p:pRg st="8" end="8"/>
                                            </p:txEl>
                                          </p:spTgt>
                                        </p:tgtEl>
                                      </p:cBhvr>
                                    </p:animEffect>
                                    <p:set>
                                      <p:cBhvr>
                                        <p:cTn id="80" dur="1" fill="hold">
                                          <p:stCondLst>
                                            <p:cond delay="999"/>
                                          </p:stCondLst>
                                        </p:cTn>
                                        <p:tgtEl>
                                          <p:spTgt spid="5">
                                            <p:txEl>
                                              <p:pRg st="8" end="8"/>
                                            </p:txEl>
                                          </p:spTgt>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1000"/>
                                        <p:tgtEl>
                                          <p:spTgt spid="9"/>
                                        </p:tgtEl>
                                      </p:cBhvr>
                                    </p:animEffect>
                                    <p:set>
                                      <p:cBhvr>
                                        <p:cTn id="8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allAtOnce"/>
      <p:bldP spid="14" grpId="0" build="allAtOnce"/>
      <p:bldP spid="14" grpId="1" build="allAtOnce"/>
      <p:bldP spid="15" grpId="0" animBg="1"/>
      <p:bldP spid="9" grpId="0" animBg="1"/>
      <p:bldP spid="9"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useBgFill="1">
        <p:nvSpPr>
          <p:cNvPr id="5" name="Rectangle 4"/>
          <p:cNvSpPr/>
          <p:nvPr/>
        </p:nvSpPr>
        <p:spPr>
          <a:xfrm>
            <a:off x="0" y="685800"/>
            <a:ext cx="9144000" cy="707886"/>
          </a:xfrm>
          <a:prstGeom prst="rect">
            <a:avLst/>
          </a:prstGeom>
        </p:spPr>
        <p:txBody>
          <a:bodyPr wrap="square">
            <a:spAutoFit/>
          </a:bodyPr>
          <a:lstStyle/>
          <a:p>
            <a:pPr algn="ctr"/>
            <a:r>
              <a:rPr lang="en-US" sz="4000" b="1" dirty="0" smtClean="0"/>
              <a:t>Trends in forest classifications</a:t>
            </a:r>
          </a:p>
        </p:txBody>
      </p:sp>
      <p:sp useBgFill="1">
        <p:nvSpPr>
          <p:cNvPr id="6" name="Rectangle 5"/>
          <p:cNvSpPr/>
          <p:nvPr/>
        </p:nvSpPr>
        <p:spPr>
          <a:xfrm>
            <a:off x="614104" y="1295400"/>
            <a:ext cx="8147304" cy="707886"/>
          </a:xfrm>
          <a:prstGeom prst="rect">
            <a:avLst/>
          </a:prstGeom>
        </p:spPr>
        <p:txBody>
          <a:bodyPr wrap="square">
            <a:spAutoFit/>
          </a:bodyPr>
          <a:lstStyle/>
          <a:p>
            <a:pPr algn="ctr"/>
            <a:r>
              <a:rPr lang="en-US" sz="4000" b="1" dirty="0" smtClean="0"/>
              <a:t>How these trends are determined . . .</a:t>
            </a:r>
          </a:p>
        </p:txBody>
      </p:sp>
      <p:sp useBgFill="1">
        <p:nvSpPr>
          <p:cNvPr id="10" name="Rectangle 9"/>
          <p:cNvSpPr/>
          <p:nvPr/>
        </p:nvSpPr>
        <p:spPr>
          <a:xfrm>
            <a:off x="304800" y="2667000"/>
            <a:ext cx="8839200" cy="3600986"/>
          </a:xfrm>
          <a:prstGeom prst="rect">
            <a:avLst/>
          </a:prstGeom>
        </p:spPr>
        <p:txBody>
          <a:bodyPr wrap="square">
            <a:spAutoFit/>
          </a:bodyPr>
          <a:lstStyle/>
          <a:p>
            <a:pPr>
              <a:buFontTx/>
              <a:buChar char="-"/>
            </a:pPr>
            <a:r>
              <a:rPr lang="en-US" sz="3400" b="1" dirty="0" smtClean="0"/>
              <a:t> satellite images are collected globally</a:t>
            </a:r>
          </a:p>
          <a:p>
            <a:pPr>
              <a:buFontTx/>
              <a:buChar char="-"/>
            </a:pPr>
            <a:r>
              <a:rPr lang="en-US" sz="3400" b="1" dirty="0" smtClean="0"/>
              <a:t> samples taken at all lat-long intersections</a:t>
            </a:r>
          </a:p>
          <a:p>
            <a:r>
              <a:rPr lang="en-US" sz="3200" b="1" dirty="0" smtClean="0"/>
              <a:t>   (13,500 total samples, 9,000 outside deserts/ice)</a:t>
            </a:r>
          </a:p>
          <a:p>
            <a:pPr>
              <a:buFontTx/>
              <a:buChar char="-"/>
            </a:pPr>
            <a:r>
              <a:rPr lang="en-US" sz="3200" b="1" dirty="0" smtClean="0"/>
              <a:t> sample sites are 10 km by 10 km squares</a:t>
            </a:r>
          </a:p>
          <a:p>
            <a:r>
              <a:rPr lang="en-US" sz="3200" b="1" dirty="0" smtClean="0"/>
              <a:t>   (about 1% of earth’s surface)</a:t>
            </a:r>
          </a:p>
          <a:p>
            <a:pPr>
              <a:buFontTx/>
              <a:buChar char="-"/>
            </a:pPr>
            <a:r>
              <a:rPr lang="en-US" sz="3200" b="1" dirty="0" smtClean="0"/>
              <a:t> for each sample location, images of all decades</a:t>
            </a:r>
          </a:p>
          <a:p>
            <a:r>
              <a:rPr lang="en-US" sz="3200" b="1" dirty="0" smtClean="0"/>
              <a:t>   are analyzed &amp; compared for changes in forests</a:t>
            </a:r>
          </a:p>
        </p:txBody>
      </p:sp>
      <p:sp>
        <p:nvSpPr>
          <p:cNvPr id="11" name="Rectangle 10"/>
          <p:cNvSpPr/>
          <p:nvPr/>
        </p:nvSpPr>
        <p:spPr>
          <a:xfrm>
            <a:off x="4800600" y="1956816"/>
            <a:ext cx="3657600" cy="615553"/>
          </a:xfrm>
          <a:prstGeom prst="rect">
            <a:avLst/>
          </a:prstGeom>
          <a:noFill/>
        </p:spPr>
        <p:txBody>
          <a:bodyPr wrap="square">
            <a:spAutoFit/>
          </a:bodyPr>
          <a:lstStyle/>
          <a:p>
            <a:pPr algn="ctr"/>
            <a:r>
              <a:rPr lang="en-US" sz="3400" b="1" dirty="0" smtClean="0">
                <a:solidFill>
                  <a:srgbClr val="FF0000"/>
                </a:solidFill>
                <a:effectLst>
                  <a:outerShdw dist="50800" dir="6600000" algn="ctr" rotWithShape="0">
                    <a:schemeClr val="tx1"/>
                  </a:outerShdw>
                </a:effectLst>
              </a:rPr>
              <a:t>. . . an example</a:t>
            </a:r>
          </a:p>
        </p:txBody>
      </p:sp>
      <p:sp>
        <p:nvSpPr>
          <p:cNvPr id="7" name="Rectangle 6"/>
          <p:cNvSpPr/>
          <p:nvPr/>
        </p:nvSpPr>
        <p:spPr>
          <a:xfrm>
            <a:off x="762000" y="1981200"/>
            <a:ext cx="4800600" cy="615553"/>
          </a:xfrm>
          <a:prstGeom prst="rect">
            <a:avLst/>
          </a:prstGeom>
          <a:noFill/>
        </p:spPr>
        <p:txBody>
          <a:bodyPr wrap="square">
            <a:spAutoFit/>
          </a:bodyPr>
          <a:lstStyle/>
          <a:p>
            <a:r>
              <a:rPr lang="en-US" sz="3400" b="1" u="sng" dirty="0" smtClean="0"/>
              <a:t>Remote Sensing Surveys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1000"/>
                                        <p:tgtEl>
                                          <p:spTgt spid="10">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10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wipe(left)">
                                      <p:cBhvr>
                                        <p:cTn id="21" dur="1000"/>
                                        <p:tgtEl>
                                          <p:spTgt spid="10">
                                            <p:txEl>
                                              <p:pRg st="3" end="3"/>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wipe(left)">
                                      <p:cBhvr>
                                        <p:cTn id="25" dur="10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wipe(left)">
                                      <p:cBhvr>
                                        <p:cTn id="30" dur="1000"/>
                                        <p:tgtEl>
                                          <p:spTgt spid="10">
                                            <p:txEl>
                                              <p:pRg st="5" end="5"/>
                                            </p:txEl>
                                          </p:spTgt>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0">
                                            <p:txEl>
                                              <p:pRg st="6" end="6"/>
                                            </p:txEl>
                                          </p:spTgt>
                                        </p:tgtEl>
                                        <p:attrNameLst>
                                          <p:attrName>style.visibility</p:attrName>
                                        </p:attrNameLst>
                                      </p:cBhvr>
                                      <p:to>
                                        <p:strVal val="visible"/>
                                      </p:to>
                                    </p:set>
                                    <p:animEffect transition="in" filter="wipe(left)">
                                      <p:cBhvr>
                                        <p:cTn id="34" dur="1000"/>
                                        <p:tgtEl>
                                          <p:spTgt spid="10">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304800" y="1956816"/>
            <a:ext cx="8839200" cy="4311170"/>
            <a:chOff x="304800" y="1956816"/>
            <a:chExt cx="8839200" cy="4311170"/>
          </a:xfrm>
        </p:grpSpPr>
        <p:sp>
          <p:nvSpPr>
            <p:cNvPr id="33" name="Rectangle 32"/>
            <p:cNvSpPr/>
            <p:nvPr/>
          </p:nvSpPr>
          <p:spPr>
            <a:xfrm>
              <a:off x="4800600" y="1956816"/>
              <a:ext cx="3657600" cy="615553"/>
            </a:xfrm>
            <a:prstGeom prst="rect">
              <a:avLst/>
            </a:prstGeom>
            <a:noFill/>
          </p:spPr>
          <p:txBody>
            <a:bodyPr wrap="square">
              <a:spAutoFit/>
            </a:bodyPr>
            <a:lstStyle/>
            <a:p>
              <a:pPr algn="ctr"/>
              <a:r>
                <a:rPr lang="en-US" sz="3400" b="1" dirty="0" smtClean="0">
                  <a:solidFill>
                    <a:srgbClr val="FF0000"/>
                  </a:solidFill>
                  <a:effectLst>
                    <a:outerShdw dist="50800" dir="6600000" algn="ctr" rotWithShape="0">
                      <a:schemeClr val="tx1"/>
                    </a:outerShdw>
                  </a:effectLst>
                </a:rPr>
                <a:t>. . . an example</a:t>
              </a:r>
            </a:p>
          </p:txBody>
        </p:sp>
        <p:sp useBgFill="1">
          <p:nvSpPr>
            <p:cNvPr id="9" name="Rectangle 8"/>
            <p:cNvSpPr/>
            <p:nvPr/>
          </p:nvSpPr>
          <p:spPr>
            <a:xfrm>
              <a:off x="304800" y="2667000"/>
              <a:ext cx="8839200" cy="3600986"/>
            </a:xfrm>
            <a:prstGeom prst="rect">
              <a:avLst/>
            </a:prstGeom>
          </p:spPr>
          <p:txBody>
            <a:bodyPr wrap="square">
              <a:spAutoFit/>
            </a:bodyPr>
            <a:lstStyle/>
            <a:p>
              <a:pPr>
                <a:buFontTx/>
                <a:buChar char="-"/>
              </a:pPr>
              <a:r>
                <a:rPr lang="en-US" sz="3400" b="1" dirty="0" smtClean="0"/>
                <a:t> satellite images are collected globally</a:t>
              </a:r>
            </a:p>
            <a:p>
              <a:pPr>
                <a:buFontTx/>
                <a:buChar char="-"/>
              </a:pPr>
              <a:r>
                <a:rPr lang="en-US" sz="3400" b="1" dirty="0" smtClean="0"/>
                <a:t> samples taken at all lat-long intersections</a:t>
              </a:r>
            </a:p>
            <a:p>
              <a:r>
                <a:rPr lang="en-US" sz="3200" b="1" dirty="0" smtClean="0"/>
                <a:t>   (13,500 total samples, 9,000 outside deserts/ice)</a:t>
              </a:r>
            </a:p>
            <a:p>
              <a:pPr>
                <a:buFontTx/>
                <a:buChar char="-"/>
              </a:pPr>
              <a:r>
                <a:rPr lang="en-US" sz="3200" b="1" dirty="0" smtClean="0"/>
                <a:t> sample sites are 10 km by 10 km squares</a:t>
              </a:r>
            </a:p>
            <a:p>
              <a:r>
                <a:rPr lang="en-US" sz="3200" b="1" dirty="0" smtClean="0"/>
                <a:t>   (about 1% of earth’s surface)</a:t>
              </a:r>
            </a:p>
            <a:p>
              <a:pPr>
                <a:buFontTx/>
                <a:buChar char="-"/>
              </a:pPr>
              <a:r>
                <a:rPr lang="en-US" sz="3200" b="1" dirty="0" smtClean="0"/>
                <a:t> for each sample location, images of all decades</a:t>
              </a:r>
            </a:p>
            <a:p>
              <a:r>
                <a:rPr lang="en-US" sz="3200" b="1" dirty="0" smtClean="0"/>
                <a:t>   are analyzed &amp; compared for changes in forests</a:t>
              </a:r>
            </a:p>
          </p:txBody>
        </p:sp>
      </p:grpSp>
      <p:grpSp>
        <p:nvGrpSpPr>
          <p:cNvPr id="14" name="Group 13"/>
          <p:cNvGrpSpPr/>
          <p:nvPr/>
        </p:nvGrpSpPr>
        <p:grpSpPr>
          <a:xfrm>
            <a:off x="-76200" y="2590800"/>
            <a:ext cx="9220200" cy="4267200"/>
            <a:chOff x="-76200" y="2590800"/>
            <a:chExt cx="9220200" cy="4267200"/>
          </a:xfrm>
        </p:grpSpPr>
        <p:grpSp>
          <p:nvGrpSpPr>
            <p:cNvPr id="2" name="Group 7"/>
            <p:cNvGrpSpPr/>
            <p:nvPr/>
          </p:nvGrpSpPr>
          <p:grpSpPr>
            <a:xfrm>
              <a:off x="0" y="2590800"/>
              <a:ext cx="9144000" cy="4267200"/>
              <a:chOff x="0" y="2590800"/>
              <a:chExt cx="9144000" cy="4267200"/>
            </a:xfrm>
          </p:grpSpPr>
          <p:pic>
            <p:nvPicPr>
              <p:cNvPr id="141314" name="Picture 2"/>
              <p:cNvPicPr>
                <a:picLocks noChangeAspect="1" noChangeArrowheads="1"/>
              </p:cNvPicPr>
              <p:nvPr/>
            </p:nvPicPr>
            <p:blipFill>
              <a:blip r:embed="rId2" cstate="print"/>
              <a:srcRect l="15643" t="40113" r="15643" b="21923"/>
              <a:stretch>
                <a:fillRect/>
              </a:stretch>
            </p:blipFill>
            <p:spPr bwMode="auto">
              <a:xfrm>
                <a:off x="0" y="2590800"/>
                <a:ext cx="9144000" cy="4267200"/>
              </a:xfrm>
              <a:prstGeom prst="rect">
                <a:avLst/>
              </a:prstGeom>
              <a:noFill/>
              <a:ln w="9525">
                <a:noFill/>
                <a:miter lim="800000"/>
                <a:headEnd/>
                <a:tailEnd/>
              </a:ln>
            </p:spPr>
          </p:pic>
          <p:sp>
            <p:nvSpPr>
              <p:cNvPr id="3" name="Rectangle 2"/>
              <p:cNvSpPr/>
              <p:nvPr/>
            </p:nvSpPr>
            <p:spPr>
              <a:xfrm>
                <a:off x="0" y="2600980"/>
                <a:ext cx="4038600" cy="523220"/>
              </a:xfrm>
              <a:prstGeom prst="rect">
                <a:avLst/>
              </a:prstGeom>
              <a:noFill/>
            </p:spPr>
            <p:txBody>
              <a:bodyPr wrap="square">
                <a:spAutoFit/>
              </a:bodyPr>
              <a:lstStyle/>
              <a:p>
                <a:pPr algn="ctr"/>
                <a:r>
                  <a:rPr lang="en-US" sz="2800" dirty="0" smtClean="0"/>
                  <a:t>systematic sampling grid</a:t>
                </a:r>
              </a:p>
            </p:txBody>
          </p:sp>
        </p:grpSp>
        <p:pic>
          <p:nvPicPr>
            <p:cNvPr id="13" name="Picture 2"/>
            <p:cNvPicPr>
              <a:picLocks noChangeAspect="1" noChangeArrowheads="1"/>
            </p:cNvPicPr>
            <p:nvPr/>
          </p:nvPicPr>
          <p:blipFill>
            <a:blip r:embed="rId2" cstate="print"/>
            <a:srcRect l="15071" t="48248" r="70614" b="30058"/>
            <a:stretch>
              <a:fillRect/>
            </a:stretch>
          </p:blipFill>
          <p:spPr bwMode="auto">
            <a:xfrm>
              <a:off x="-76200" y="3505200"/>
              <a:ext cx="1905000" cy="2438400"/>
            </a:xfrm>
            <a:prstGeom prst="rect">
              <a:avLst/>
            </a:prstGeom>
            <a:noFill/>
            <a:ln w="25400">
              <a:solidFill>
                <a:schemeClr val="tx1"/>
              </a:solidFill>
              <a:miter lim="800000"/>
              <a:headEnd/>
              <a:tailEnd/>
            </a:ln>
          </p:spPr>
        </p:pic>
      </p:grpSp>
      <p:sp>
        <p:nvSpPr>
          <p:cNvPr id="4" name="TextBox 3"/>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useBgFill="1">
        <p:nvSpPr>
          <p:cNvPr id="5" name="Rectangle 4"/>
          <p:cNvSpPr/>
          <p:nvPr/>
        </p:nvSpPr>
        <p:spPr>
          <a:xfrm>
            <a:off x="0" y="685800"/>
            <a:ext cx="9144000" cy="707886"/>
          </a:xfrm>
          <a:prstGeom prst="rect">
            <a:avLst/>
          </a:prstGeom>
        </p:spPr>
        <p:txBody>
          <a:bodyPr wrap="square">
            <a:spAutoFit/>
          </a:bodyPr>
          <a:lstStyle/>
          <a:p>
            <a:pPr algn="ctr"/>
            <a:r>
              <a:rPr lang="en-US" sz="4000" b="1" dirty="0" smtClean="0"/>
              <a:t>Trends in forest classifications</a:t>
            </a:r>
          </a:p>
        </p:txBody>
      </p:sp>
      <p:sp useBgFill="1">
        <p:nvSpPr>
          <p:cNvPr id="6" name="Rectangle 5"/>
          <p:cNvSpPr/>
          <p:nvPr/>
        </p:nvSpPr>
        <p:spPr>
          <a:xfrm>
            <a:off x="614104" y="1295400"/>
            <a:ext cx="8147304" cy="707886"/>
          </a:xfrm>
          <a:prstGeom prst="rect">
            <a:avLst/>
          </a:prstGeom>
        </p:spPr>
        <p:txBody>
          <a:bodyPr wrap="square">
            <a:spAutoFit/>
          </a:bodyPr>
          <a:lstStyle/>
          <a:p>
            <a:pPr algn="ctr"/>
            <a:r>
              <a:rPr lang="en-US" sz="4000" b="1" dirty="0" smtClean="0"/>
              <a:t>How these trends are determined . . .</a:t>
            </a:r>
          </a:p>
        </p:txBody>
      </p:sp>
      <p:sp>
        <p:nvSpPr>
          <p:cNvPr id="7" name="Rectangle 6"/>
          <p:cNvSpPr/>
          <p:nvPr/>
        </p:nvSpPr>
        <p:spPr>
          <a:xfrm>
            <a:off x="762000" y="1981200"/>
            <a:ext cx="4572000" cy="615553"/>
          </a:xfrm>
          <a:prstGeom prst="rect">
            <a:avLst/>
          </a:prstGeom>
          <a:noFill/>
        </p:spPr>
        <p:txBody>
          <a:bodyPr wrap="square">
            <a:spAutoFit/>
          </a:bodyPr>
          <a:lstStyle/>
          <a:p>
            <a:r>
              <a:rPr lang="en-US" sz="3400" b="1" u="sng" dirty="0" smtClean="0"/>
              <a:t>Remote Sensing Surveys</a:t>
            </a:r>
          </a:p>
        </p:txBody>
      </p:sp>
      <p:pic>
        <p:nvPicPr>
          <p:cNvPr id="11" name="Picture 2"/>
          <p:cNvPicPr>
            <a:picLocks noChangeAspect="1" noChangeArrowheads="1"/>
          </p:cNvPicPr>
          <p:nvPr/>
        </p:nvPicPr>
        <p:blipFill>
          <a:blip r:embed="rId2" cstate="print"/>
          <a:srcRect l="15071" t="48248" r="70614" b="30058"/>
          <a:stretch>
            <a:fillRect/>
          </a:stretch>
        </p:blipFill>
        <p:spPr bwMode="auto">
          <a:xfrm>
            <a:off x="-76200" y="3505200"/>
            <a:ext cx="1905000" cy="2438400"/>
          </a:xfrm>
          <a:prstGeom prst="rect">
            <a:avLst/>
          </a:prstGeom>
          <a:noFill/>
          <a:ln w="25400">
            <a:solidFill>
              <a:schemeClr val="tx1"/>
            </a:solidFill>
            <a:miter lim="800000"/>
            <a:headEnd/>
            <a:tailEnd/>
          </a:ln>
        </p:spPr>
      </p:pic>
      <p:grpSp>
        <p:nvGrpSpPr>
          <p:cNvPr id="23" name="Group 22"/>
          <p:cNvGrpSpPr/>
          <p:nvPr/>
        </p:nvGrpSpPr>
        <p:grpSpPr>
          <a:xfrm>
            <a:off x="990600" y="3124200"/>
            <a:ext cx="1143000" cy="3200400"/>
            <a:chOff x="990600" y="3124200"/>
            <a:chExt cx="1143000" cy="3200400"/>
          </a:xfrm>
        </p:grpSpPr>
        <p:cxnSp>
          <p:nvCxnSpPr>
            <p:cNvPr id="18" name="Straight Connector 17"/>
            <p:cNvCxnSpPr/>
            <p:nvPr/>
          </p:nvCxnSpPr>
          <p:spPr>
            <a:xfrm flipV="1">
              <a:off x="990600" y="3124200"/>
              <a:ext cx="1143000" cy="2209800"/>
            </a:xfrm>
            <a:prstGeom prst="line">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90600" y="5562600"/>
              <a:ext cx="1143000" cy="762000"/>
            </a:xfrm>
            <a:prstGeom prst="line">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2133600" y="3124200"/>
            <a:ext cx="3048000" cy="3276600"/>
          </a:xfrm>
          <a:prstGeom prst="rect">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838200" y="5334000"/>
            <a:ext cx="228600" cy="228600"/>
          </a:xfrm>
          <a:prstGeom prst="rect">
            <a:avLst/>
          </a:prstGeom>
          <a:ln w="635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2"/>
          <p:cNvPicPr preferRelativeResize="0">
            <a:picLocks noChangeAspect="1" noChangeArrowheads="1"/>
          </p:cNvPicPr>
          <p:nvPr/>
        </p:nvPicPr>
        <p:blipFill>
          <a:blip r:embed="rId2" cstate="print"/>
          <a:srcRect l="15071" t="48248" r="70614" b="30058"/>
          <a:stretch>
            <a:fillRect/>
          </a:stretch>
        </p:blipFill>
        <p:spPr bwMode="auto">
          <a:xfrm>
            <a:off x="2819400" y="1981200"/>
            <a:ext cx="3571875" cy="4572000"/>
          </a:xfrm>
          <a:prstGeom prst="rect">
            <a:avLst/>
          </a:prstGeom>
          <a:noFill/>
          <a:ln w="25400">
            <a:solidFill>
              <a:schemeClr val="tx1"/>
            </a:solidFill>
            <a:miter lim="800000"/>
            <a:headEnd/>
            <a:tailEnd/>
          </a:ln>
        </p:spPr>
      </p:pic>
      <p:sp>
        <p:nvSpPr>
          <p:cNvPr id="10" name="Rectangle 9"/>
          <p:cNvSpPr/>
          <p:nvPr/>
        </p:nvSpPr>
        <p:spPr>
          <a:xfrm>
            <a:off x="4495800" y="5410200"/>
            <a:ext cx="381000" cy="457200"/>
          </a:xfrm>
          <a:prstGeom prst="rect">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4191000" y="4419600"/>
            <a:ext cx="1600200" cy="954107"/>
          </a:xfrm>
          <a:prstGeom prst="rect">
            <a:avLst/>
          </a:prstGeom>
          <a:noFill/>
        </p:spPr>
        <p:txBody>
          <a:bodyPr wrap="square">
            <a:spAutoFit/>
          </a:bodyPr>
          <a:lstStyle/>
          <a:p>
            <a:pPr algn="ctr"/>
            <a:r>
              <a:rPr lang="en-US" sz="2800" dirty="0" smtClean="0"/>
              <a:t>South America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34"/>
                                        </p:tgtEl>
                                      </p:cBhvr>
                                    </p:animEffect>
                                    <p:set>
                                      <p:cBhvr>
                                        <p:cTn id="7" dur="1" fill="hold">
                                          <p:stCondLst>
                                            <p:cond delay="999"/>
                                          </p:stCondLst>
                                        </p:cTn>
                                        <p:tgtEl>
                                          <p:spTgt spid="3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6" presetClass="emph" presetSubtype="0" fill="hold" nodeType="withEffect">
                                  <p:stCondLst>
                                    <p:cond delay="0"/>
                                  </p:stCondLst>
                                  <p:childTnLst>
                                    <p:animScale>
                                      <p:cBhvr>
                                        <p:cTn id="16" dur="1000" fill="hold"/>
                                        <p:tgtEl>
                                          <p:spTgt spid="11"/>
                                        </p:tgtEl>
                                      </p:cBhvr>
                                      <p:by x="175000" y="175000"/>
                                    </p:animScale>
                                  </p:childTnLst>
                                </p:cTn>
                              </p:par>
                              <p:par>
                                <p:cTn id="17" presetID="64" presetClass="path" presetSubtype="0" accel="50000" decel="50000" fill="hold" nodeType="withEffect">
                                  <p:stCondLst>
                                    <p:cond delay="0"/>
                                  </p:stCondLst>
                                  <p:childTnLst>
                                    <p:animMotion origin="layout" path="M -3.33333E-6 1.11111E-6 L 0.40417 -0.06667 " pathEditMode="relative" rAng="0" ptsTypes="AA">
                                      <p:cBhvr>
                                        <p:cTn id="18" dur="1000" fill="hold"/>
                                        <p:tgtEl>
                                          <p:spTgt spid="11"/>
                                        </p:tgtEl>
                                        <p:attrNameLst>
                                          <p:attrName>ppt_x</p:attrName>
                                          <p:attrName>ppt_y</p:attrName>
                                        </p:attrNameLst>
                                      </p:cBhvr>
                                      <p:rCtr x="202" y="-33"/>
                                    </p:animMotion>
                                  </p:childTnLst>
                                </p:cTn>
                              </p:par>
                              <p:par>
                                <p:cTn id="19" presetID="10" presetClass="entr" presetSubtype="0"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10" presetClass="exit" presetSubtype="0" fill="hold" nodeType="withEffect">
                                  <p:stCondLst>
                                    <p:cond delay="500"/>
                                  </p:stCondLst>
                                  <p:childTnLst>
                                    <p:animEffect transition="out" filter="fade">
                                      <p:cBhvr>
                                        <p:cTn id="23" dur="1000"/>
                                        <p:tgtEl>
                                          <p:spTgt spid="11"/>
                                        </p:tgtEl>
                                      </p:cBhvr>
                                    </p:animEffect>
                                    <p:set>
                                      <p:cBhvr>
                                        <p:cTn id="24" dur="1" fill="hold">
                                          <p:stCondLst>
                                            <p:cond delay="9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0" fill="hold" nodeType="clickEffect">
                                  <p:stCondLst>
                                    <p:cond delay="0"/>
                                  </p:stCondLst>
                                  <p:childTnLst>
                                    <p:anim calcmode="lin" valueType="num">
                                      <p:cBhvr>
                                        <p:cTn id="37" dur="1000"/>
                                        <p:tgtEl>
                                          <p:spTgt spid="12"/>
                                        </p:tgtEl>
                                        <p:attrNameLst>
                                          <p:attrName>ppt_w</p:attrName>
                                        </p:attrNameLst>
                                      </p:cBhvr>
                                      <p:tavLst>
                                        <p:tav tm="0">
                                          <p:val>
                                            <p:strVal val="ppt_w"/>
                                          </p:val>
                                        </p:tav>
                                        <p:tav tm="100000">
                                          <p:val>
                                            <p:fltVal val="0"/>
                                          </p:val>
                                        </p:tav>
                                      </p:tavLst>
                                    </p:anim>
                                    <p:anim calcmode="lin" valueType="num">
                                      <p:cBhvr>
                                        <p:cTn id="38" dur="1000"/>
                                        <p:tgtEl>
                                          <p:spTgt spid="12"/>
                                        </p:tgtEl>
                                        <p:attrNameLst>
                                          <p:attrName>ppt_h</p:attrName>
                                        </p:attrNameLst>
                                      </p:cBhvr>
                                      <p:tavLst>
                                        <p:tav tm="0">
                                          <p:val>
                                            <p:strVal val="ppt_h"/>
                                          </p:val>
                                        </p:tav>
                                        <p:tav tm="100000">
                                          <p:val>
                                            <p:fltVal val="0"/>
                                          </p:val>
                                        </p:tav>
                                      </p:tavLst>
                                    </p:anim>
                                    <p:animEffect transition="out" filter="fade">
                                      <p:cBhvr>
                                        <p:cTn id="39" dur="1000"/>
                                        <p:tgtEl>
                                          <p:spTgt spid="12"/>
                                        </p:tgtEl>
                                      </p:cBhvr>
                                    </p:animEffect>
                                    <p:set>
                                      <p:cBhvr>
                                        <p:cTn id="40" dur="1" fill="hold">
                                          <p:stCondLst>
                                            <p:cond delay="999"/>
                                          </p:stCondLst>
                                        </p:cTn>
                                        <p:tgtEl>
                                          <p:spTgt spid="12"/>
                                        </p:tgtEl>
                                        <p:attrNameLst>
                                          <p:attrName>style.visibility</p:attrName>
                                        </p:attrNameLst>
                                      </p:cBhvr>
                                      <p:to>
                                        <p:strVal val="hidden"/>
                                      </p:to>
                                    </p:set>
                                  </p:childTnLst>
                                </p:cTn>
                              </p:par>
                              <p:par>
                                <p:cTn id="41" presetID="35" presetClass="path" presetSubtype="0" accel="50000" decel="50000" fill="hold" nodeType="withEffect">
                                  <p:stCondLst>
                                    <p:cond delay="0"/>
                                  </p:stCondLst>
                                  <p:childTnLst>
                                    <p:animMotion origin="layout" path="M -0.00364 -2.22222E-6 L -0.41562 0.06667 " pathEditMode="relative" rAng="0" ptsTypes="AA">
                                      <p:cBhvr>
                                        <p:cTn id="42" dur="1000" fill="hold"/>
                                        <p:tgtEl>
                                          <p:spTgt spid="12"/>
                                        </p:tgtEl>
                                        <p:attrNameLst>
                                          <p:attrName>ppt_x</p:attrName>
                                          <p:attrName>ppt_y</p:attrName>
                                        </p:attrNameLst>
                                      </p:cBhvr>
                                      <p:rCtr x="-206" y="33"/>
                                    </p:animMotion>
                                  </p:childTnLst>
                                </p:cTn>
                              </p:par>
                              <p:par>
                                <p:cTn id="43" presetID="1" presetClass="exit"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1000"/>
                                        <p:tgtEl>
                                          <p:spTgt spid="23"/>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10" grpId="0" animBg="1"/>
      <p:bldP spid="10" grpId="1" animBg="1"/>
      <p:bldP spid="16" grpId="0"/>
      <p:bldP spid="16"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2590800"/>
            <a:ext cx="9220200" cy="4267200"/>
            <a:chOff x="-76200" y="2590800"/>
            <a:chExt cx="9220200" cy="4267200"/>
          </a:xfrm>
        </p:grpSpPr>
        <p:grpSp>
          <p:nvGrpSpPr>
            <p:cNvPr id="3" name="Group 7"/>
            <p:cNvGrpSpPr/>
            <p:nvPr/>
          </p:nvGrpSpPr>
          <p:grpSpPr>
            <a:xfrm>
              <a:off x="0" y="2590800"/>
              <a:ext cx="9144000" cy="4267200"/>
              <a:chOff x="0" y="2590800"/>
              <a:chExt cx="9144000" cy="4267200"/>
            </a:xfrm>
          </p:grpSpPr>
          <p:pic>
            <p:nvPicPr>
              <p:cNvPr id="5" name="Picture 2"/>
              <p:cNvPicPr>
                <a:picLocks noChangeAspect="1" noChangeArrowheads="1"/>
              </p:cNvPicPr>
              <p:nvPr/>
            </p:nvPicPr>
            <p:blipFill>
              <a:blip r:embed="rId2" cstate="print"/>
              <a:srcRect l="15643" t="40113" r="15643" b="21923"/>
              <a:stretch>
                <a:fillRect/>
              </a:stretch>
            </p:blipFill>
            <p:spPr bwMode="auto">
              <a:xfrm>
                <a:off x="0" y="2590800"/>
                <a:ext cx="9144000" cy="4267200"/>
              </a:xfrm>
              <a:prstGeom prst="rect">
                <a:avLst/>
              </a:prstGeom>
              <a:noFill/>
              <a:ln w="9525">
                <a:noFill/>
                <a:miter lim="800000"/>
                <a:headEnd/>
                <a:tailEnd/>
              </a:ln>
            </p:spPr>
          </p:pic>
          <p:sp>
            <p:nvSpPr>
              <p:cNvPr id="6" name="Rectangle 2"/>
              <p:cNvSpPr/>
              <p:nvPr/>
            </p:nvSpPr>
            <p:spPr>
              <a:xfrm>
                <a:off x="0" y="2600980"/>
                <a:ext cx="4038600" cy="523220"/>
              </a:xfrm>
              <a:prstGeom prst="rect">
                <a:avLst/>
              </a:prstGeom>
              <a:noFill/>
            </p:spPr>
            <p:txBody>
              <a:bodyPr wrap="square">
                <a:spAutoFit/>
              </a:bodyPr>
              <a:lstStyle/>
              <a:p>
                <a:pPr algn="ctr"/>
                <a:r>
                  <a:rPr lang="en-US" sz="2800" dirty="0" smtClean="0"/>
                  <a:t>systematic sampling grid</a:t>
                </a:r>
              </a:p>
            </p:txBody>
          </p:sp>
        </p:grpSp>
        <p:pic>
          <p:nvPicPr>
            <p:cNvPr id="4" name="Picture 2"/>
            <p:cNvPicPr>
              <a:picLocks noChangeAspect="1" noChangeArrowheads="1"/>
            </p:cNvPicPr>
            <p:nvPr/>
          </p:nvPicPr>
          <p:blipFill>
            <a:blip r:embed="rId2" cstate="print"/>
            <a:srcRect l="15071" t="48248" r="70614" b="30058"/>
            <a:stretch>
              <a:fillRect/>
            </a:stretch>
          </p:blipFill>
          <p:spPr bwMode="auto">
            <a:xfrm>
              <a:off x="-76200" y="3505200"/>
              <a:ext cx="1905000" cy="2438400"/>
            </a:xfrm>
            <a:prstGeom prst="rect">
              <a:avLst/>
            </a:prstGeom>
            <a:noFill/>
            <a:ln w="25400">
              <a:solidFill>
                <a:schemeClr val="tx1"/>
              </a:solidFill>
              <a:miter lim="800000"/>
              <a:headEnd/>
              <a:tailEnd/>
            </a:ln>
          </p:spPr>
        </p:pic>
      </p:grpSp>
      <p:sp>
        <p:nvSpPr>
          <p:cNvPr id="7" name="TextBox 6"/>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useBgFill="1">
        <p:nvSpPr>
          <p:cNvPr id="8" name="Rectangle 7"/>
          <p:cNvSpPr/>
          <p:nvPr/>
        </p:nvSpPr>
        <p:spPr>
          <a:xfrm>
            <a:off x="0" y="685800"/>
            <a:ext cx="9144000" cy="707886"/>
          </a:xfrm>
          <a:prstGeom prst="rect">
            <a:avLst/>
          </a:prstGeom>
        </p:spPr>
        <p:txBody>
          <a:bodyPr wrap="square">
            <a:spAutoFit/>
          </a:bodyPr>
          <a:lstStyle/>
          <a:p>
            <a:pPr algn="ctr"/>
            <a:r>
              <a:rPr lang="en-US" sz="4000" b="1" dirty="0" smtClean="0"/>
              <a:t>Trends in forest classifications</a:t>
            </a:r>
          </a:p>
        </p:txBody>
      </p:sp>
      <p:sp useBgFill="1">
        <p:nvSpPr>
          <p:cNvPr id="9" name="Rectangle 8"/>
          <p:cNvSpPr/>
          <p:nvPr/>
        </p:nvSpPr>
        <p:spPr>
          <a:xfrm>
            <a:off x="614104" y="1295400"/>
            <a:ext cx="8147304" cy="707886"/>
          </a:xfrm>
          <a:prstGeom prst="rect">
            <a:avLst/>
          </a:prstGeom>
        </p:spPr>
        <p:txBody>
          <a:bodyPr wrap="square">
            <a:spAutoFit/>
          </a:bodyPr>
          <a:lstStyle/>
          <a:p>
            <a:pPr algn="ctr"/>
            <a:r>
              <a:rPr lang="en-US" sz="4000" b="1" dirty="0" smtClean="0"/>
              <a:t>How these trends are determined . . .</a:t>
            </a:r>
          </a:p>
        </p:txBody>
      </p:sp>
      <p:sp useBgFill="1">
        <p:nvSpPr>
          <p:cNvPr id="10" name="Rectangle 9"/>
          <p:cNvSpPr/>
          <p:nvPr/>
        </p:nvSpPr>
        <p:spPr>
          <a:xfrm>
            <a:off x="762000" y="1981200"/>
            <a:ext cx="4572000" cy="615553"/>
          </a:xfrm>
          <a:prstGeom prst="rect">
            <a:avLst/>
          </a:prstGeom>
        </p:spPr>
        <p:txBody>
          <a:bodyPr wrap="square">
            <a:spAutoFit/>
          </a:bodyPr>
          <a:lstStyle/>
          <a:p>
            <a:r>
              <a:rPr lang="en-US" sz="3400" b="1" u="sng" dirty="0" smtClean="0"/>
              <a:t>Remote Sensing Surveys</a:t>
            </a:r>
          </a:p>
        </p:txBody>
      </p:sp>
      <p:grpSp>
        <p:nvGrpSpPr>
          <p:cNvPr id="12" name="Group 11"/>
          <p:cNvGrpSpPr/>
          <p:nvPr/>
        </p:nvGrpSpPr>
        <p:grpSpPr>
          <a:xfrm>
            <a:off x="990600" y="3124200"/>
            <a:ext cx="1143000" cy="3200400"/>
            <a:chOff x="990600" y="3124200"/>
            <a:chExt cx="1143000" cy="3200400"/>
          </a:xfrm>
        </p:grpSpPr>
        <p:cxnSp>
          <p:nvCxnSpPr>
            <p:cNvPr id="13" name="Straight Connector 12"/>
            <p:cNvCxnSpPr/>
            <p:nvPr/>
          </p:nvCxnSpPr>
          <p:spPr>
            <a:xfrm flipV="1">
              <a:off x="990600" y="3124200"/>
              <a:ext cx="1143000" cy="2209800"/>
            </a:xfrm>
            <a:prstGeom prst="line">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5562600"/>
              <a:ext cx="1143000" cy="762000"/>
            </a:xfrm>
            <a:prstGeom prst="line">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2133600" y="3124200"/>
            <a:ext cx="3048000" cy="3276600"/>
          </a:xfrm>
          <a:prstGeom prst="rect">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rot="20738300">
            <a:off x="2250013" y="4150098"/>
            <a:ext cx="1579366" cy="523220"/>
          </a:xfrm>
          <a:prstGeom prst="rect">
            <a:avLst/>
          </a:prstGeom>
          <a:noFill/>
        </p:spPr>
        <p:txBody>
          <a:bodyPr wrap="square">
            <a:spAutoFit/>
          </a:bodyPr>
          <a:lstStyle/>
          <a:p>
            <a:pPr algn="ctr"/>
            <a:r>
              <a:rPr lang="en-US" sz="2800" b="1" dirty="0" smtClean="0">
                <a:solidFill>
                  <a:schemeClr val="bg1"/>
                </a:solidFill>
                <a:effectLst>
                  <a:outerShdw dist="50800" dir="6600000" algn="ctr" rotWithShape="0">
                    <a:schemeClr val="tx1"/>
                  </a:outerShdw>
                </a:effectLst>
              </a:rPr>
              <a:t>sample</a:t>
            </a:r>
          </a:p>
        </p:txBody>
      </p:sp>
      <p:sp>
        <p:nvSpPr>
          <p:cNvPr id="18" name="Rectangle 17"/>
          <p:cNvSpPr/>
          <p:nvPr/>
        </p:nvSpPr>
        <p:spPr>
          <a:xfrm>
            <a:off x="3581400" y="4876800"/>
            <a:ext cx="152400" cy="152400"/>
          </a:xfrm>
          <a:prstGeom prst="rect">
            <a:avLst/>
          </a:prstGeom>
          <a:solidFill>
            <a:schemeClr val="tx1"/>
          </a:solidFill>
          <a:ln w="2540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5486400" y="2743200"/>
            <a:ext cx="3505200" cy="3962400"/>
          </a:xfrm>
          <a:prstGeom prst="rect">
            <a:avLst/>
          </a:prstGeom>
          <a:ln w="76200">
            <a:solidFill>
              <a:schemeClr val="tx1"/>
            </a:solidFill>
            <a:prstDash val="solid"/>
            <a:tailEnd type="arrow"/>
          </a:ln>
          <a:effectLst>
            <a:outerShdw dist="50800" dir="18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1"/>
          <p:cNvSpPr/>
          <p:nvPr/>
        </p:nvSpPr>
        <p:spPr>
          <a:xfrm>
            <a:off x="838200" y="5334000"/>
            <a:ext cx="228600" cy="228600"/>
          </a:xfrm>
          <a:prstGeom prst="rect">
            <a:avLst/>
          </a:prstGeom>
          <a:ln w="635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18"/>
          <p:cNvGrpSpPr/>
          <p:nvPr/>
        </p:nvGrpSpPr>
        <p:grpSpPr>
          <a:xfrm>
            <a:off x="3733800" y="2743200"/>
            <a:ext cx="1752600" cy="3886200"/>
            <a:chOff x="533400" y="3048000"/>
            <a:chExt cx="1752600" cy="3886200"/>
          </a:xfrm>
        </p:grpSpPr>
        <p:cxnSp>
          <p:nvCxnSpPr>
            <p:cNvPr id="20" name="Straight Connector 19"/>
            <p:cNvCxnSpPr/>
            <p:nvPr/>
          </p:nvCxnSpPr>
          <p:spPr>
            <a:xfrm flipV="1">
              <a:off x="533400" y="3048000"/>
              <a:ext cx="1752600" cy="2133600"/>
            </a:xfrm>
            <a:prstGeom prst="line">
              <a:avLst/>
            </a:prstGeom>
            <a:ln w="50800">
              <a:solidFill>
                <a:schemeClr val="bg1"/>
              </a:solidFill>
              <a:tailEnd type="triangle" w="lg" len="lg"/>
            </a:ln>
            <a:effectLst>
              <a:outerShdw dist="50800" dir="48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5334000"/>
              <a:ext cx="1752600" cy="1600200"/>
            </a:xfrm>
            <a:prstGeom prst="line">
              <a:avLst/>
            </a:prstGeom>
            <a:ln w="50800">
              <a:solidFill>
                <a:schemeClr val="bg1"/>
              </a:solidFill>
              <a:tailEnd type="triangle" w="lg" len="lg"/>
            </a:ln>
            <a:effectLst>
              <a:outerShdw dist="50800" dir="48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638800" y="2743200"/>
            <a:ext cx="3200400" cy="523220"/>
            <a:chOff x="5638800" y="2743200"/>
            <a:chExt cx="3200400" cy="523220"/>
          </a:xfrm>
        </p:grpSpPr>
        <p:sp>
          <p:nvSpPr>
            <p:cNvPr id="35" name="Rectangle 34"/>
            <p:cNvSpPr/>
            <p:nvPr/>
          </p:nvSpPr>
          <p:spPr>
            <a:xfrm>
              <a:off x="6248400" y="2743200"/>
              <a:ext cx="2133600" cy="523220"/>
            </a:xfrm>
            <a:prstGeom prst="rect">
              <a:avLst/>
            </a:prstGeom>
            <a:noFill/>
          </p:spPr>
          <p:txBody>
            <a:bodyPr wrap="square">
              <a:spAutoFit/>
            </a:bodyPr>
            <a:lstStyle/>
            <a:p>
              <a:pPr algn="ctr"/>
              <a:r>
                <a:rPr lang="en-US" sz="2800" b="1" dirty="0" smtClean="0">
                  <a:solidFill>
                    <a:schemeClr val="bg1"/>
                  </a:solidFill>
                  <a:effectLst>
                    <a:outerShdw dist="50800" dir="6600000" algn="ctr" rotWithShape="0">
                      <a:schemeClr val="tx1"/>
                    </a:outerShdw>
                  </a:effectLst>
                </a:rPr>
                <a:t>10km</a:t>
              </a:r>
            </a:p>
          </p:txBody>
        </p:sp>
        <p:cxnSp>
          <p:nvCxnSpPr>
            <p:cNvPr id="37" name="Straight Arrow Connector 36"/>
            <p:cNvCxnSpPr/>
            <p:nvPr/>
          </p:nvCxnSpPr>
          <p:spPr>
            <a:xfrm>
              <a:off x="7848600" y="3048000"/>
              <a:ext cx="990600"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638800" y="3048000"/>
              <a:ext cx="1066800"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7924800" y="3200400"/>
            <a:ext cx="1295400" cy="3429000"/>
            <a:chOff x="6019800" y="1295400"/>
            <a:chExt cx="1295400" cy="3429000"/>
          </a:xfrm>
        </p:grpSpPr>
        <p:sp>
          <p:nvSpPr>
            <p:cNvPr id="42" name="Rectangle 41"/>
            <p:cNvSpPr/>
            <p:nvPr/>
          </p:nvSpPr>
          <p:spPr>
            <a:xfrm>
              <a:off x="6019800" y="2829580"/>
              <a:ext cx="1295400" cy="523220"/>
            </a:xfrm>
            <a:prstGeom prst="rect">
              <a:avLst/>
            </a:prstGeom>
            <a:noFill/>
          </p:spPr>
          <p:txBody>
            <a:bodyPr wrap="square">
              <a:spAutoFit/>
            </a:bodyPr>
            <a:lstStyle/>
            <a:p>
              <a:pPr algn="ctr"/>
              <a:r>
                <a:rPr lang="en-US" sz="2800" b="1" dirty="0" smtClean="0">
                  <a:solidFill>
                    <a:schemeClr val="bg1"/>
                  </a:solidFill>
                  <a:effectLst>
                    <a:outerShdw dist="50800" dir="6600000" algn="ctr" rotWithShape="0">
                      <a:schemeClr val="tx1"/>
                    </a:outerShdw>
                  </a:effectLst>
                </a:rPr>
                <a:t>10km</a:t>
              </a:r>
            </a:p>
          </p:txBody>
        </p:sp>
        <p:cxnSp>
          <p:nvCxnSpPr>
            <p:cNvPr id="43" name="Straight Arrow Connector 42"/>
            <p:cNvCxnSpPr/>
            <p:nvPr/>
          </p:nvCxnSpPr>
          <p:spPr>
            <a:xfrm>
              <a:off x="6858000" y="3352800"/>
              <a:ext cx="0" cy="13716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858000" y="1295400"/>
              <a:ext cx="0" cy="13716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useBgFill="1">
        <p:nvSpPr>
          <p:cNvPr id="52" name="Rectangle 51"/>
          <p:cNvSpPr/>
          <p:nvPr/>
        </p:nvSpPr>
        <p:spPr>
          <a:xfrm>
            <a:off x="5257800" y="2006025"/>
            <a:ext cx="3729296" cy="584775"/>
          </a:xfrm>
          <a:prstGeom prst="rect">
            <a:avLst/>
          </a:prstGeom>
        </p:spPr>
        <p:txBody>
          <a:bodyPr wrap="square">
            <a:spAutoFit/>
          </a:bodyPr>
          <a:lstStyle/>
          <a:p>
            <a:r>
              <a:rPr lang="en-US" sz="3200" b="1" dirty="0" smtClean="0">
                <a:solidFill>
                  <a:srgbClr val="FF0000"/>
                </a:solidFill>
                <a:effectLst>
                  <a:outerShdw dist="50800" dir="6600000" algn="ctr" rotWithShape="0">
                    <a:schemeClr val="tx1"/>
                  </a:outerShdw>
                </a:effectLst>
              </a:rPr>
              <a:t>. . . another example</a:t>
            </a:r>
          </a:p>
        </p:txBody>
      </p:sp>
      <p:grpSp>
        <p:nvGrpSpPr>
          <p:cNvPr id="46" name="Group 45"/>
          <p:cNvGrpSpPr/>
          <p:nvPr/>
        </p:nvGrpSpPr>
        <p:grpSpPr>
          <a:xfrm>
            <a:off x="3383280" y="3200400"/>
            <a:ext cx="804672" cy="3190220"/>
            <a:chOff x="3352800" y="3200400"/>
            <a:chExt cx="804672" cy="3190220"/>
          </a:xfrm>
        </p:grpSpPr>
        <p:cxnSp>
          <p:nvCxnSpPr>
            <p:cNvPr id="39" name="Straight Connector 38"/>
            <p:cNvCxnSpPr/>
            <p:nvPr/>
          </p:nvCxnSpPr>
          <p:spPr>
            <a:xfrm>
              <a:off x="3733800" y="3200400"/>
              <a:ext cx="0" cy="3048000"/>
            </a:xfrm>
            <a:prstGeom prst="line">
              <a:avLst/>
            </a:prstGeom>
            <a:ln w="50800">
              <a:solidFill>
                <a:srgbClr val="FFFF00"/>
              </a:solidFill>
            </a:ln>
            <a:effectLst>
              <a:outerShdw dist="25400" dir="30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352800" y="5867400"/>
              <a:ext cx="804672" cy="523220"/>
            </a:xfrm>
            <a:prstGeom prst="rect">
              <a:avLst/>
            </a:prstGeom>
            <a:solidFill>
              <a:srgbClr val="FFFF00"/>
            </a:solidFill>
          </p:spPr>
          <p:txBody>
            <a:bodyPr wrap="square">
              <a:spAutoFit/>
            </a:bodyPr>
            <a:lstStyle/>
            <a:p>
              <a:pPr algn="ctr"/>
              <a:r>
                <a:rPr lang="en-US" sz="2800" b="1" dirty="0" smtClean="0"/>
                <a:t>-70</a:t>
              </a:r>
              <a:r>
                <a:rPr lang="en-US" sz="2800" b="1" baseline="30000" dirty="0" smtClean="0"/>
                <a:t>o</a:t>
              </a:r>
            </a:p>
          </p:txBody>
        </p:sp>
      </p:grpSp>
      <p:grpSp>
        <p:nvGrpSpPr>
          <p:cNvPr id="47" name="Group 46"/>
          <p:cNvGrpSpPr/>
          <p:nvPr/>
        </p:nvGrpSpPr>
        <p:grpSpPr>
          <a:xfrm>
            <a:off x="2176272" y="4590288"/>
            <a:ext cx="2996184" cy="523220"/>
            <a:chOff x="1981200" y="4419600"/>
            <a:chExt cx="2996184" cy="523220"/>
          </a:xfrm>
        </p:grpSpPr>
        <p:cxnSp>
          <p:nvCxnSpPr>
            <p:cNvPr id="48" name="Straight Connector 47"/>
            <p:cNvCxnSpPr/>
            <p:nvPr/>
          </p:nvCxnSpPr>
          <p:spPr>
            <a:xfrm>
              <a:off x="1981200" y="4648200"/>
              <a:ext cx="2971800" cy="0"/>
            </a:xfrm>
            <a:prstGeom prst="line">
              <a:avLst/>
            </a:prstGeom>
            <a:ln w="50800">
              <a:solidFill>
                <a:srgbClr val="FFFF00"/>
              </a:solidFill>
            </a:ln>
            <a:effectLst>
              <a:outerShdw dist="25400" dir="30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191000" y="4419600"/>
              <a:ext cx="786384" cy="523220"/>
            </a:xfrm>
            <a:prstGeom prst="rect">
              <a:avLst/>
            </a:prstGeom>
            <a:solidFill>
              <a:srgbClr val="FFFF00"/>
            </a:solidFill>
          </p:spPr>
          <p:txBody>
            <a:bodyPr wrap="square">
              <a:spAutoFit/>
            </a:bodyPr>
            <a:lstStyle/>
            <a:p>
              <a:pPr algn="ctr"/>
              <a:r>
                <a:rPr lang="en-US" sz="2800" b="1" dirty="0" smtClean="0"/>
                <a:t>-40</a:t>
              </a:r>
              <a:r>
                <a:rPr lang="en-US" sz="2800" b="1" baseline="30000" dirty="0" smtClean="0"/>
                <a:t>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80">
                                          <p:stCondLst>
                                            <p:cond delay="0"/>
                                          </p:stCondLst>
                                        </p:cTn>
                                        <p:tgtEl>
                                          <p:spTgt spid="18"/>
                                        </p:tgtEl>
                                      </p:cBhvr>
                                    </p:animEffect>
                                    <p:anim calcmode="lin" valueType="num">
                                      <p:cBhvr>
                                        <p:cTn id="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 dur="26">
                                          <p:stCondLst>
                                            <p:cond delay="650"/>
                                          </p:stCondLst>
                                        </p:cTn>
                                        <p:tgtEl>
                                          <p:spTgt spid="18"/>
                                        </p:tgtEl>
                                      </p:cBhvr>
                                      <p:to x="100000" y="60000"/>
                                    </p:animScale>
                                    <p:animScale>
                                      <p:cBhvr>
                                        <p:cTn id="18" dur="166" decel="50000">
                                          <p:stCondLst>
                                            <p:cond delay="676"/>
                                          </p:stCondLst>
                                        </p:cTn>
                                        <p:tgtEl>
                                          <p:spTgt spid="18"/>
                                        </p:tgtEl>
                                      </p:cBhvr>
                                      <p:to x="100000" y="100000"/>
                                    </p:animScale>
                                    <p:animScale>
                                      <p:cBhvr>
                                        <p:cTn id="19" dur="26">
                                          <p:stCondLst>
                                            <p:cond delay="1312"/>
                                          </p:stCondLst>
                                        </p:cTn>
                                        <p:tgtEl>
                                          <p:spTgt spid="18"/>
                                        </p:tgtEl>
                                      </p:cBhvr>
                                      <p:to x="100000" y="80000"/>
                                    </p:animScale>
                                    <p:animScale>
                                      <p:cBhvr>
                                        <p:cTn id="20" dur="166" decel="50000">
                                          <p:stCondLst>
                                            <p:cond delay="1338"/>
                                          </p:stCondLst>
                                        </p:cTn>
                                        <p:tgtEl>
                                          <p:spTgt spid="18"/>
                                        </p:tgtEl>
                                      </p:cBhvr>
                                      <p:to x="100000" y="100000"/>
                                    </p:animScale>
                                    <p:animScale>
                                      <p:cBhvr>
                                        <p:cTn id="21" dur="26">
                                          <p:stCondLst>
                                            <p:cond delay="1642"/>
                                          </p:stCondLst>
                                        </p:cTn>
                                        <p:tgtEl>
                                          <p:spTgt spid="18"/>
                                        </p:tgtEl>
                                      </p:cBhvr>
                                      <p:to x="100000" y="90000"/>
                                    </p:animScale>
                                    <p:animScale>
                                      <p:cBhvr>
                                        <p:cTn id="22" dur="166" decel="50000">
                                          <p:stCondLst>
                                            <p:cond delay="1668"/>
                                          </p:stCondLst>
                                        </p:cTn>
                                        <p:tgtEl>
                                          <p:spTgt spid="18"/>
                                        </p:tgtEl>
                                      </p:cBhvr>
                                      <p:to x="100000" y="100000"/>
                                    </p:animScale>
                                    <p:animScale>
                                      <p:cBhvr>
                                        <p:cTn id="23" dur="26">
                                          <p:stCondLst>
                                            <p:cond delay="1808"/>
                                          </p:stCondLst>
                                        </p:cTn>
                                        <p:tgtEl>
                                          <p:spTgt spid="18"/>
                                        </p:tgtEl>
                                      </p:cBhvr>
                                      <p:to x="100000" y="95000"/>
                                    </p:animScale>
                                    <p:animScale>
                                      <p:cBhvr>
                                        <p:cTn id="24" dur="166" decel="50000">
                                          <p:stCondLst>
                                            <p:cond delay="1834"/>
                                          </p:stCondLst>
                                        </p:cTn>
                                        <p:tgtEl>
                                          <p:spTgt spid="18"/>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up)">
                                      <p:cBhvr>
                                        <p:cTn id="29" dur="10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10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00"/>
                                        <p:tgtEl>
                                          <p:spTgt spid="47"/>
                                        </p:tgtEl>
                                      </p:cBhvr>
                                    </p:animEffect>
                                    <p:set>
                                      <p:cBhvr>
                                        <p:cTn id="39" dur="1" fill="hold">
                                          <p:stCondLst>
                                            <p:cond delay="999"/>
                                          </p:stCondLst>
                                        </p:cTn>
                                        <p:tgtEl>
                                          <p:spTgt spid="4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46"/>
                                        </p:tgtEl>
                                      </p:cBhvr>
                                    </p:animEffect>
                                    <p:set>
                                      <p:cBhvr>
                                        <p:cTn id="42" dur="1" fill="hold">
                                          <p:stCondLst>
                                            <p:cond delay="999"/>
                                          </p:stCondLst>
                                        </p:cTn>
                                        <p:tgtEl>
                                          <p:spTgt spid="46"/>
                                        </p:tgtEl>
                                        <p:attrNameLst>
                                          <p:attrName>style.visibility</p:attrName>
                                        </p:attrNameLst>
                                      </p:cBhvr>
                                      <p:to>
                                        <p:strVal val="hidden"/>
                                      </p:to>
                                    </p:se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1000"/>
                                        <p:tgtEl>
                                          <p:spTgt spid="19"/>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10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1000" fill="hold"/>
                                        <p:tgtEl>
                                          <p:spTgt spid="40"/>
                                        </p:tgtEl>
                                        <p:attrNameLst>
                                          <p:attrName>ppt_w</p:attrName>
                                        </p:attrNameLst>
                                      </p:cBhvr>
                                      <p:tavLst>
                                        <p:tav tm="0">
                                          <p:val>
                                            <p:strVal val="#ppt_w*0.70"/>
                                          </p:val>
                                        </p:tav>
                                        <p:tav tm="100000">
                                          <p:val>
                                            <p:strVal val="#ppt_w"/>
                                          </p:val>
                                        </p:tav>
                                      </p:tavLst>
                                    </p:anim>
                                    <p:anim calcmode="lin" valueType="num">
                                      <p:cBhvr>
                                        <p:cTn id="56" dur="1000" fill="hold"/>
                                        <p:tgtEl>
                                          <p:spTgt spid="40"/>
                                        </p:tgtEl>
                                        <p:attrNameLst>
                                          <p:attrName>ppt_h</p:attrName>
                                        </p:attrNameLst>
                                      </p:cBhvr>
                                      <p:tavLst>
                                        <p:tav tm="0">
                                          <p:val>
                                            <p:strVal val="#ppt_h"/>
                                          </p:val>
                                        </p:tav>
                                        <p:tav tm="100000">
                                          <p:val>
                                            <p:strVal val="#ppt_h"/>
                                          </p:val>
                                        </p:tav>
                                      </p:tavLst>
                                    </p:anim>
                                    <p:animEffect transition="in" filter="fade">
                                      <p:cBhvr>
                                        <p:cTn id="57" dur="1000"/>
                                        <p:tgtEl>
                                          <p:spTgt spid="40"/>
                                        </p:tgtEl>
                                      </p:cBhvr>
                                    </p:animEffect>
                                  </p:childTnLst>
                                </p:cTn>
                              </p:par>
                              <p:par>
                                <p:cTn id="58" presetID="55"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1000" fill="hold"/>
                                        <p:tgtEl>
                                          <p:spTgt spid="41"/>
                                        </p:tgtEl>
                                        <p:attrNameLst>
                                          <p:attrName>ppt_w</p:attrName>
                                        </p:attrNameLst>
                                      </p:cBhvr>
                                      <p:tavLst>
                                        <p:tav tm="0">
                                          <p:val>
                                            <p:strVal val="#ppt_w*0.70"/>
                                          </p:val>
                                        </p:tav>
                                        <p:tav tm="100000">
                                          <p:val>
                                            <p:strVal val="#ppt_w"/>
                                          </p:val>
                                        </p:tav>
                                      </p:tavLst>
                                    </p:anim>
                                    <p:anim calcmode="lin" valueType="num">
                                      <p:cBhvr>
                                        <p:cTn id="61" dur="1000" fill="hold"/>
                                        <p:tgtEl>
                                          <p:spTgt spid="41"/>
                                        </p:tgtEl>
                                        <p:attrNameLst>
                                          <p:attrName>ppt_h</p:attrName>
                                        </p:attrNameLst>
                                      </p:cBhvr>
                                      <p:tavLst>
                                        <p:tav tm="0">
                                          <p:val>
                                            <p:strVal val="#ppt_h"/>
                                          </p:val>
                                        </p:tav>
                                        <p:tav tm="100000">
                                          <p:val>
                                            <p:strVal val="#ppt_h"/>
                                          </p:val>
                                        </p:tav>
                                      </p:tavLst>
                                    </p:anim>
                                    <p:animEffect transition="in" filter="fade">
                                      <p:cBhvr>
                                        <p:cTn id="62" dur="10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40"/>
                                        </p:tgtEl>
                                      </p:cBhvr>
                                    </p:animEffect>
                                    <p:set>
                                      <p:cBhvr>
                                        <p:cTn id="67" dur="1" fill="hold">
                                          <p:stCondLst>
                                            <p:cond delay="999"/>
                                          </p:stCondLst>
                                        </p:cTn>
                                        <p:tgtEl>
                                          <p:spTgt spid="4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
                                        <p:tgtEl>
                                          <p:spTgt spid="41"/>
                                        </p:tgtEl>
                                      </p:cBhvr>
                                    </p:animEffect>
                                    <p:set>
                                      <p:cBhvr>
                                        <p:cTn id="70" dur="1" fill="hold">
                                          <p:stCondLst>
                                            <p:cond delay="999"/>
                                          </p:stCondLst>
                                        </p:cTn>
                                        <p:tgtEl>
                                          <p:spTgt spid="4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31"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4" descr="http://www.mapresources.com/media/catalog/product/g/l/gl-nam-782294_comp_3.jpg"/>
          <p:cNvPicPr>
            <a:picLocks noChangeAspect="1" noChangeArrowheads="1"/>
          </p:cNvPicPr>
          <p:nvPr/>
        </p:nvPicPr>
        <p:blipFill>
          <a:blip r:embed="rId3" cstate="print"/>
          <a:srcRect/>
          <a:stretch>
            <a:fillRect/>
          </a:stretch>
        </p:blipFill>
        <p:spPr bwMode="auto">
          <a:xfrm>
            <a:off x="1371601" y="609600"/>
            <a:ext cx="6324599" cy="6324600"/>
          </a:xfrm>
          <a:prstGeom prst="rect">
            <a:avLst/>
          </a:prstGeom>
          <a:noFill/>
        </p:spPr>
      </p:pic>
      <p:pic>
        <p:nvPicPr>
          <p:cNvPr id="6" name="Picture 2" descr="http://home.hiroshima-u.ac.jp/er/Resources/Image1946.gif"/>
          <p:cNvPicPr preferRelativeResize="0">
            <a:picLocks noChangeAspect="1" noChangeArrowheads="1"/>
          </p:cNvPicPr>
          <p:nvPr/>
        </p:nvPicPr>
        <p:blipFill>
          <a:blip r:embed="rId4" cstate="print"/>
          <a:srcRect l="1329" t="2532" r="3023" b="968"/>
          <a:stretch>
            <a:fillRect/>
          </a:stretch>
        </p:blipFill>
        <p:spPr bwMode="auto">
          <a:xfrm>
            <a:off x="1207008" y="548640"/>
            <a:ext cx="5943600" cy="6293223"/>
          </a:xfrm>
          <a:prstGeom prst="rect">
            <a:avLst/>
          </a:prstGeom>
          <a:noFill/>
        </p:spPr>
      </p:pic>
      <p:sp>
        <p:nvSpPr>
          <p:cNvPr id="5" name="TextBox 4"/>
          <p:cNvSpPr txBox="1">
            <a:spLocks noChangeArrowheads="1"/>
          </p:cNvSpPr>
          <p:nvPr/>
        </p:nvSpPr>
        <p:spPr bwMode="auto">
          <a:xfrm>
            <a:off x="0" y="6088559"/>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100" b="1" dirty="0" smtClean="0">
                <a:effectLst>
                  <a:outerShdw dist="50800" dir="7200000" algn="ctr" rotWithShape="0">
                    <a:schemeClr val="bg1"/>
                  </a:outerShdw>
                </a:effectLst>
                <a:latin typeface="Calibri" pitchFamily="34" charset="0"/>
              </a:rPr>
              <a:t> </a:t>
            </a:r>
            <a:r>
              <a:rPr lang="en-US" sz="4400" b="1" dirty="0" smtClean="0">
                <a:effectLst>
                  <a:outerShdw dist="50800" dir="7200000" algn="ctr" rotWithShape="0">
                    <a:schemeClr val="bg1"/>
                  </a:outerShdw>
                </a:effectLst>
                <a:latin typeface="Calibri" pitchFamily="34" charset="0"/>
              </a:rPr>
              <a:t>Week 3 </a:t>
            </a:r>
            <a:r>
              <a:rPr lang="en-US" sz="4100" b="1" dirty="0" smtClean="0">
                <a:effectLst>
                  <a:outerShdw dist="50800" dir="7200000" algn="ctr" rotWithShape="0">
                    <a:schemeClr val="bg1"/>
                  </a:outerShdw>
                </a:effectLst>
                <a:latin typeface="Calibri" pitchFamily="34" charset="0"/>
              </a:rPr>
              <a:t>– Our Rock &amp; Mineral Resources</a:t>
            </a:r>
          </a:p>
        </p:txBody>
      </p:sp>
      <p:pic>
        <p:nvPicPr>
          <p:cNvPr id="9" name="Picture 2"/>
          <p:cNvPicPr>
            <a:picLocks noChangeAspect="1" noChangeArrowheads="1"/>
          </p:cNvPicPr>
          <p:nvPr/>
        </p:nvPicPr>
        <p:blipFill>
          <a:blip r:embed="rId5" cstate="print"/>
          <a:srcRect/>
          <a:stretch>
            <a:fillRect/>
          </a:stretch>
        </p:blipFill>
        <p:spPr bwMode="auto">
          <a:xfrm rot="520444">
            <a:off x="2486043" y="1648477"/>
            <a:ext cx="3822595" cy="3953282"/>
          </a:xfrm>
          <a:prstGeom prst="rect">
            <a:avLst/>
          </a:prstGeom>
          <a:noFill/>
          <a:ln w="9525">
            <a:noFill/>
            <a:miter lim="800000"/>
            <a:headEnd/>
            <a:tailEnd/>
          </a:ln>
          <a:effectLst/>
        </p:spPr>
      </p:pic>
      <p:sp>
        <p:nvSpPr>
          <p:cNvPr id="7" name="TextBox 6"/>
          <p:cNvSpPr txBox="1">
            <a:spLocks noChangeArrowheads="1"/>
          </p:cNvSpPr>
          <p:nvPr/>
        </p:nvSpPr>
        <p:spPr bwMode="auto">
          <a:xfrm>
            <a:off x="0" y="609600"/>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4 – Our Hydrocarbon Resources</a:t>
            </a:r>
          </a:p>
        </p:txBody>
      </p:sp>
      <p:sp>
        <p:nvSpPr>
          <p:cNvPr id="11" name="TextBox 3"/>
          <p:cNvSpPr txBox="1">
            <a:spLocks noChangeArrowheads="1"/>
          </p:cNvSpPr>
          <p:nvPr/>
        </p:nvSpPr>
        <p:spPr bwMode="auto">
          <a:xfrm>
            <a:off x="0" y="0"/>
            <a:ext cx="9144000" cy="646331"/>
          </a:xfrm>
          <a:prstGeom prst="rect">
            <a:avLst/>
          </a:prstGeom>
          <a:solidFill>
            <a:schemeClr val="tx2">
              <a:lumMod val="60000"/>
              <a:lumOff val="40000"/>
            </a:schemeClr>
          </a:solidFill>
          <a:ln w="9525">
            <a:noFill/>
            <a:miter lim="800000"/>
            <a:headEnd/>
            <a:tailEnd/>
          </a:ln>
        </p:spPr>
        <p:txBody>
          <a:bodyPr wrap="square">
            <a:spAutoFit/>
          </a:bodyPr>
          <a:lstStyle/>
          <a:p>
            <a:pPr>
              <a:defRPr/>
            </a:pPr>
            <a:r>
              <a:rPr lang="en-US" sz="3600" b="1" dirty="0" smtClean="0">
                <a:solidFill>
                  <a:schemeClr val="bg1"/>
                </a:solidFill>
                <a:effectLst>
                  <a:outerShdw dist="50800" dir="7200000" algn="ctr" rotWithShape="0">
                    <a:schemeClr val="tx1"/>
                  </a:outerShdw>
                </a:effectLst>
                <a:latin typeface="Calibri" pitchFamily="34" charset="0"/>
              </a:rPr>
              <a:t>	Natural Resources of North America</a:t>
            </a:r>
            <a:endParaRPr lang="en-US" sz="3600" b="1" dirty="0">
              <a:solidFill>
                <a:schemeClr val="bg1"/>
              </a:solidFill>
              <a:effectLst>
                <a:outerShdw dist="50800" dir="7200000" algn="ctr" rotWithShape="0">
                  <a:schemeClr val="tx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par>
                                <p:cTn id="15" presetID="9"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2000"/>
                                        <p:tgtEl>
                                          <p:spTgt spid="9"/>
                                        </p:tgtEl>
                                      </p:cBhvr>
                                    </p:animEffect>
                                  </p:childTnLst>
                                </p:cTn>
                              </p:par>
                            </p:childTnLst>
                          </p:cTn>
                        </p:par>
                        <p:par>
                          <p:cTn id="18" fill="hold">
                            <p:stCondLst>
                              <p:cond delay="3500"/>
                            </p:stCondLst>
                            <p:childTnLst>
                              <p:par>
                                <p:cTn id="19" presetID="6" presetClass="emph" presetSubtype="0" fill="hold" nodeType="afterEffect">
                                  <p:stCondLst>
                                    <p:cond delay="1000"/>
                                  </p:stCondLst>
                                  <p:childTnLst>
                                    <p:animScale>
                                      <p:cBhvr>
                                        <p:cTn id="20" dur="1000" fill="hold"/>
                                        <p:tgtEl>
                                          <p:spTgt spid="9"/>
                                        </p:tgtEl>
                                      </p:cBhvr>
                                      <p:by x="150000" y="150000"/>
                                    </p:animScale>
                                  </p:childTnLst>
                                </p:cTn>
                              </p:par>
                              <p:par>
                                <p:cTn id="21" presetID="8" presetClass="emph" presetSubtype="0" fill="hold" nodeType="withEffect">
                                  <p:stCondLst>
                                    <p:cond delay="1000"/>
                                  </p:stCondLst>
                                  <p:childTnLst>
                                    <p:animRot by="-540000">
                                      <p:cBhvr>
                                        <p:cTn id="22"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76200" y="685800"/>
            <a:ext cx="9220200" cy="6172200"/>
            <a:chOff x="-76200" y="685800"/>
            <a:chExt cx="9220200" cy="6172200"/>
          </a:xfrm>
        </p:grpSpPr>
        <p:grpSp>
          <p:nvGrpSpPr>
            <p:cNvPr id="33" name="Group 32"/>
            <p:cNvGrpSpPr/>
            <p:nvPr/>
          </p:nvGrpSpPr>
          <p:grpSpPr>
            <a:xfrm>
              <a:off x="-76200" y="685800"/>
              <a:ext cx="9220200" cy="6172200"/>
              <a:chOff x="-76200" y="685800"/>
              <a:chExt cx="9220200" cy="6172200"/>
            </a:xfrm>
          </p:grpSpPr>
          <p:grpSp>
            <p:nvGrpSpPr>
              <p:cNvPr id="2" name="Group 1"/>
              <p:cNvGrpSpPr/>
              <p:nvPr/>
            </p:nvGrpSpPr>
            <p:grpSpPr>
              <a:xfrm>
                <a:off x="-76200" y="2590800"/>
                <a:ext cx="9220200" cy="4267200"/>
                <a:chOff x="-76200" y="2590800"/>
                <a:chExt cx="9220200" cy="4267200"/>
              </a:xfrm>
            </p:grpSpPr>
            <p:grpSp>
              <p:nvGrpSpPr>
                <p:cNvPr id="3" name="Group 7"/>
                <p:cNvGrpSpPr/>
                <p:nvPr/>
              </p:nvGrpSpPr>
              <p:grpSpPr>
                <a:xfrm>
                  <a:off x="0" y="2590800"/>
                  <a:ext cx="9144000" cy="4267200"/>
                  <a:chOff x="0" y="2590800"/>
                  <a:chExt cx="9144000" cy="4267200"/>
                </a:xfrm>
              </p:grpSpPr>
              <p:pic>
                <p:nvPicPr>
                  <p:cNvPr id="5" name="Picture 2"/>
                  <p:cNvPicPr>
                    <a:picLocks noChangeAspect="1" noChangeArrowheads="1"/>
                  </p:cNvPicPr>
                  <p:nvPr/>
                </p:nvPicPr>
                <p:blipFill>
                  <a:blip r:embed="rId2" cstate="print"/>
                  <a:srcRect l="15643" t="40113" r="15643" b="21923"/>
                  <a:stretch>
                    <a:fillRect/>
                  </a:stretch>
                </p:blipFill>
                <p:spPr bwMode="auto">
                  <a:xfrm>
                    <a:off x="0" y="2590800"/>
                    <a:ext cx="9144000" cy="4267200"/>
                  </a:xfrm>
                  <a:prstGeom prst="rect">
                    <a:avLst/>
                  </a:prstGeom>
                  <a:noFill/>
                  <a:ln w="9525">
                    <a:noFill/>
                    <a:miter lim="800000"/>
                    <a:headEnd/>
                    <a:tailEnd/>
                  </a:ln>
                </p:spPr>
              </p:pic>
              <p:sp>
                <p:nvSpPr>
                  <p:cNvPr id="6" name="Rectangle 2"/>
                  <p:cNvSpPr/>
                  <p:nvPr/>
                </p:nvSpPr>
                <p:spPr>
                  <a:xfrm>
                    <a:off x="0" y="2600980"/>
                    <a:ext cx="4038600" cy="523220"/>
                  </a:xfrm>
                  <a:prstGeom prst="rect">
                    <a:avLst/>
                  </a:prstGeom>
                  <a:noFill/>
                </p:spPr>
                <p:txBody>
                  <a:bodyPr wrap="square">
                    <a:spAutoFit/>
                  </a:bodyPr>
                  <a:lstStyle/>
                  <a:p>
                    <a:pPr algn="ctr"/>
                    <a:r>
                      <a:rPr lang="en-US" sz="2800" dirty="0" smtClean="0"/>
                      <a:t>systematic sampling grid</a:t>
                    </a:r>
                  </a:p>
                </p:txBody>
              </p:sp>
            </p:grpSp>
            <p:pic>
              <p:nvPicPr>
                <p:cNvPr id="4" name="Picture 2"/>
                <p:cNvPicPr>
                  <a:picLocks noChangeAspect="1" noChangeArrowheads="1"/>
                </p:cNvPicPr>
                <p:nvPr/>
              </p:nvPicPr>
              <p:blipFill>
                <a:blip r:embed="rId2" cstate="print"/>
                <a:srcRect l="15071" t="48248" r="70614" b="30058"/>
                <a:stretch>
                  <a:fillRect/>
                </a:stretch>
              </p:blipFill>
              <p:spPr bwMode="auto">
                <a:xfrm>
                  <a:off x="-76200" y="3505200"/>
                  <a:ext cx="1905000" cy="2438400"/>
                </a:xfrm>
                <a:prstGeom prst="rect">
                  <a:avLst/>
                </a:prstGeom>
                <a:noFill/>
                <a:ln w="25400">
                  <a:solidFill>
                    <a:schemeClr val="tx1"/>
                  </a:solidFill>
                  <a:miter lim="800000"/>
                  <a:headEnd/>
                  <a:tailEnd/>
                </a:ln>
              </p:spPr>
            </p:pic>
          </p:grpSp>
          <p:sp useBgFill="1">
            <p:nvSpPr>
              <p:cNvPr id="8" name="Rectangle 7"/>
              <p:cNvSpPr/>
              <p:nvPr/>
            </p:nvSpPr>
            <p:spPr>
              <a:xfrm>
                <a:off x="0" y="685800"/>
                <a:ext cx="9144000" cy="707886"/>
              </a:xfrm>
              <a:prstGeom prst="rect">
                <a:avLst/>
              </a:prstGeom>
            </p:spPr>
            <p:txBody>
              <a:bodyPr wrap="square">
                <a:spAutoFit/>
              </a:bodyPr>
              <a:lstStyle/>
              <a:p>
                <a:pPr algn="ctr"/>
                <a:r>
                  <a:rPr lang="en-US" sz="4000" b="1" dirty="0" smtClean="0"/>
                  <a:t>Trends in forest classifications</a:t>
                </a:r>
              </a:p>
            </p:txBody>
          </p:sp>
          <p:sp useBgFill="1">
            <p:nvSpPr>
              <p:cNvPr id="9" name="Rectangle 8"/>
              <p:cNvSpPr/>
              <p:nvPr/>
            </p:nvSpPr>
            <p:spPr>
              <a:xfrm>
                <a:off x="614104" y="1295400"/>
                <a:ext cx="8147304" cy="707886"/>
              </a:xfrm>
              <a:prstGeom prst="rect">
                <a:avLst/>
              </a:prstGeom>
            </p:spPr>
            <p:txBody>
              <a:bodyPr wrap="square">
                <a:spAutoFit/>
              </a:bodyPr>
              <a:lstStyle/>
              <a:p>
                <a:pPr algn="ctr"/>
                <a:r>
                  <a:rPr lang="en-US" sz="4000" b="1" dirty="0" smtClean="0"/>
                  <a:t>How these trends are determined . . .</a:t>
                </a:r>
              </a:p>
            </p:txBody>
          </p:sp>
          <p:sp useBgFill="1">
            <p:nvSpPr>
              <p:cNvPr id="10" name="Rectangle 9"/>
              <p:cNvSpPr/>
              <p:nvPr/>
            </p:nvSpPr>
            <p:spPr>
              <a:xfrm>
                <a:off x="762000" y="1981200"/>
                <a:ext cx="4572000" cy="615553"/>
              </a:xfrm>
              <a:prstGeom prst="rect">
                <a:avLst/>
              </a:prstGeom>
            </p:spPr>
            <p:txBody>
              <a:bodyPr wrap="square">
                <a:spAutoFit/>
              </a:bodyPr>
              <a:lstStyle/>
              <a:p>
                <a:r>
                  <a:rPr lang="en-US" sz="3400" b="1" u="sng" dirty="0" smtClean="0"/>
                  <a:t>Remote Sensing Surveys</a:t>
                </a:r>
              </a:p>
            </p:txBody>
          </p:sp>
          <p:grpSp>
            <p:nvGrpSpPr>
              <p:cNvPr id="11" name="Group 11"/>
              <p:cNvGrpSpPr/>
              <p:nvPr/>
            </p:nvGrpSpPr>
            <p:grpSpPr>
              <a:xfrm>
                <a:off x="990600" y="3124200"/>
                <a:ext cx="1143000" cy="3200400"/>
                <a:chOff x="990600" y="3124200"/>
                <a:chExt cx="1143000" cy="3200400"/>
              </a:xfrm>
            </p:grpSpPr>
            <p:cxnSp>
              <p:nvCxnSpPr>
                <p:cNvPr id="13" name="Straight Connector 12"/>
                <p:cNvCxnSpPr/>
                <p:nvPr/>
              </p:nvCxnSpPr>
              <p:spPr>
                <a:xfrm flipV="1">
                  <a:off x="990600" y="3124200"/>
                  <a:ext cx="1143000" cy="2209800"/>
                </a:xfrm>
                <a:prstGeom prst="line">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5562600"/>
                  <a:ext cx="1143000" cy="762000"/>
                </a:xfrm>
                <a:prstGeom prst="line">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2133600" y="3124200"/>
                <a:ext cx="3048000" cy="3276600"/>
              </a:xfrm>
              <a:prstGeom prst="rect">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3581400" y="4876800"/>
                <a:ext cx="152400" cy="152400"/>
              </a:xfrm>
              <a:prstGeom prst="rect">
                <a:avLst/>
              </a:prstGeom>
              <a:solidFill>
                <a:schemeClr val="tx1"/>
              </a:solidFill>
              <a:ln w="2540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5486400" y="2743200"/>
                <a:ext cx="3505200" cy="3962400"/>
              </a:xfrm>
              <a:prstGeom prst="rect">
                <a:avLst/>
              </a:prstGeom>
              <a:ln w="76200">
                <a:solidFill>
                  <a:schemeClr val="tx1"/>
                </a:solidFill>
                <a:prstDash val="solid"/>
                <a:tailEnd type="arrow"/>
              </a:ln>
              <a:effectLst>
                <a:outerShdw dist="50800" dir="18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1"/>
              <p:cNvSpPr/>
              <p:nvPr/>
            </p:nvSpPr>
            <p:spPr>
              <a:xfrm>
                <a:off x="838200" y="5334000"/>
                <a:ext cx="228600" cy="228600"/>
              </a:xfrm>
              <a:prstGeom prst="rect">
                <a:avLst/>
              </a:prstGeom>
              <a:ln w="635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18"/>
              <p:cNvGrpSpPr/>
              <p:nvPr/>
            </p:nvGrpSpPr>
            <p:grpSpPr>
              <a:xfrm>
                <a:off x="3733800" y="2743200"/>
                <a:ext cx="1752600" cy="3886200"/>
                <a:chOff x="533400" y="3048000"/>
                <a:chExt cx="1752600" cy="3886200"/>
              </a:xfrm>
            </p:grpSpPr>
            <p:cxnSp>
              <p:nvCxnSpPr>
                <p:cNvPr id="20" name="Straight Connector 19"/>
                <p:cNvCxnSpPr/>
                <p:nvPr/>
              </p:nvCxnSpPr>
              <p:spPr>
                <a:xfrm flipV="1">
                  <a:off x="533400" y="3048000"/>
                  <a:ext cx="1752600" cy="2133600"/>
                </a:xfrm>
                <a:prstGeom prst="line">
                  <a:avLst/>
                </a:prstGeom>
                <a:ln w="50800">
                  <a:solidFill>
                    <a:schemeClr val="bg1"/>
                  </a:solidFill>
                  <a:tailEnd type="triangle" w="lg" len="lg"/>
                </a:ln>
                <a:effectLst>
                  <a:outerShdw dist="50800" dir="48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5334000"/>
                  <a:ext cx="1752600" cy="1600200"/>
                </a:xfrm>
                <a:prstGeom prst="line">
                  <a:avLst/>
                </a:prstGeom>
                <a:ln w="50800">
                  <a:solidFill>
                    <a:schemeClr val="bg1"/>
                  </a:solidFill>
                  <a:tailEnd type="triangle" w="lg" len="lg"/>
                </a:ln>
                <a:effectLst>
                  <a:outerShdw dist="50800" dir="48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sp useBgFill="1">
            <p:nvSpPr>
              <p:cNvPr id="52" name="Rectangle 51"/>
              <p:cNvSpPr/>
              <p:nvPr/>
            </p:nvSpPr>
            <p:spPr>
              <a:xfrm>
                <a:off x="5257800" y="2006025"/>
                <a:ext cx="3729296" cy="584775"/>
              </a:xfrm>
              <a:prstGeom prst="rect">
                <a:avLst/>
              </a:prstGeom>
            </p:spPr>
            <p:txBody>
              <a:bodyPr wrap="square">
                <a:spAutoFit/>
              </a:bodyPr>
              <a:lstStyle/>
              <a:p>
                <a:r>
                  <a:rPr lang="en-US" sz="3200" b="1" dirty="0" smtClean="0">
                    <a:solidFill>
                      <a:srgbClr val="FF0000"/>
                    </a:solidFill>
                    <a:effectLst>
                      <a:outerShdw dist="50800" dir="6600000" algn="ctr" rotWithShape="0">
                        <a:schemeClr val="tx1"/>
                      </a:outerShdw>
                    </a:effectLst>
                  </a:rPr>
                  <a:t>. . . another example</a:t>
                </a:r>
              </a:p>
            </p:txBody>
          </p:sp>
        </p:grpSp>
        <p:sp>
          <p:nvSpPr>
            <p:cNvPr id="25" name="Rectangle 24"/>
            <p:cNvSpPr/>
            <p:nvPr/>
          </p:nvSpPr>
          <p:spPr>
            <a:xfrm rot="20738300">
              <a:off x="2250013" y="4150098"/>
              <a:ext cx="1579366" cy="523220"/>
            </a:xfrm>
            <a:prstGeom prst="rect">
              <a:avLst/>
            </a:prstGeom>
            <a:noFill/>
          </p:spPr>
          <p:txBody>
            <a:bodyPr wrap="square">
              <a:spAutoFit/>
            </a:bodyPr>
            <a:lstStyle/>
            <a:p>
              <a:pPr algn="ctr"/>
              <a:r>
                <a:rPr lang="en-US" sz="2800" b="1" dirty="0" smtClean="0">
                  <a:solidFill>
                    <a:schemeClr val="bg1"/>
                  </a:solidFill>
                  <a:effectLst>
                    <a:outerShdw dist="50800" dir="6600000" algn="ctr" rotWithShape="0">
                      <a:schemeClr val="tx1"/>
                    </a:outerShdw>
                  </a:effectLst>
                </a:rPr>
                <a:t>sample</a:t>
              </a:r>
            </a:p>
          </p:txBody>
        </p:sp>
      </p:grpSp>
      <p:sp>
        <p:nvSpPr>
          <p:cNvPr id="36" name="Rectangle 35"/>
          <p:cNvSpPr/>
          <p:nvPr/>
        </p:nvSpPr>
        <p:spPr>
          <a:xfrm>
            <a:off x="0" y="762000"/>
            <a:ext cx="9144000" cy="60960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par>
                                <p:cTn id="8" presetID="10" presetClass="exit" presetSubtype="0" fill="hold" nodeType="withEffect">
                                  <p:stCondLst>
                                    <p:cond delay="0"/>
                                  </p:stCondLst>
                                  <p:childTnLst>
                                    <p:animEffect transition="out" filter="fade">
                                      <p:cBhvr>
                                        <p:cTn id="9" dur="1000"/>
                                        <p:tgtEl>
                                          <p:spTgt spid="26"/>
                                        </p:tgtEl>
                                      </p:cBhvr>
                                    </p:animEffect>
                                    <p:set>
                                      <p:cBhvr>
                                        <p:cTn id="10"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685800"/>
            <a:ext cx="9144000" cy="6172200"/>
            <a:chOff x="-1" y="685800"/>
            <a:chExt cx="9144000" cy="6172200"/>
          </a:xfrm>
        </p:grpSpPr>
        <p:pic>
          <p:nvPicPr>
            <p:cNvPr id="17" name="Picture 2"/>
            <p:cNvPicPr>
              <a:picLocks noChangeAspect="1" noChangeArrowheads="1"/>
            </p:cNvPicPr>
            <p:nvPr/>
          </p:nvPicPr>
          <p:blipFill>
            <a:blip r:embed="rId2" cstate="print"/>
            <a:srcRect l="13281" t="30856" r="28411" b="16667"/>
            <a:stretch>
              <a:fillRect/>
            </a:stretch>
          </p:blipFill>
          <p:spPr bwMode="auto">
            <a:xfrm>
              <a:off x="-1" y="685800"/>
              <a:ext cx="9144000" cy="6172200"/>
            </a:xfrm>
            <a:prstGeom prst="rect">
              <a:avLst/>
            </a:prstGeom>
            <a:noFill/>
            <a:ln w="9525">
              <a:noFill/>
              <a:miter lim="800000"/>
              <a:headEnd/>
              <a:tailEnd/>
            </a:ln>
          </p:spPr>
        </p:pic>
        <p:sp>
          <p:nvSpPr>
            <p:cNvPr id="18" name="TextBox 17"/>
            <p:cNvSpPr txBox="1"/>
            <p:nvPr/>
          </p:nvSpPr>
          <p:spPr>
            <a:xfrm>
              <a:off x="152400" y="1595735"/>
              <a:ext cx="806631" cy="461665"/>
            </a:xfrm>
            <a:prstGeom prst="rect">
              <a:avLst/>
            </a:prstGeom>
            <a:solidFill>
              <a:schemeClr val="tx1">
                <a:lumMod val="65000"/>
                <a:lumOff val="35000"/>
                <a:alpha val="75000"/>
              </a:schemeClr>
            </a:solidFill>
          </p:spPr>
          <p:txBody>
            <a:bodyPr wrap="none" rtlCol="0">
              <a:spAutoFit/>
            </a:bodyPr>
            <a:lstStyle/>
            <a:p>
              <a:r>
                <a:rPr lang="en-US" sz="2400" b="1" dirty="0" smtClean="0">
                  <a:solidFill>
                    <a:schemeClr val="bg1"/>
                  </a:solidFill>
                  <a:effectLst>
                    <a:outerShdw dist="50800" dir="5400000" algn="ctr" rotWithShape="0">
                      <a:schemeClr val="tx1"/>
                    </a:outerShdw>
                  </a:effectLst>
                </a:rPr>
                <a:t>1990</a:t>
              </a:r>
            </a:p>
          </p:txBody>
        </p:sp>
        <p:sp>
          <p:nvSpPr>
            <p:cNvPr id="19" name="TextBox 18"/>
            <p:cNvSpPr txBox="1"/>
            <p:nvPr/>
          </p:nvSpPr>
          <p:spPr>
            <a:xfrm>
              <a:off x="76200" y="4267200"/>
              <a:ext cx="806631" cy="461665"/>
            </a:xfrm>
            <a:prstGeom prst="rect">
              <a:avLst/>
            </a:prstGeom>
            <a:solidFill>
              <a:schemeClr val="tx1">
                <a:lumMod val="65000"/>
                <a:lumOff val="35000"/>
                <a:alpha val="75000"/>
              </a:schemeClr>
            </a:solidFill>
          </p:spPr>
          <p:txBody>
            <a:bodyPr wrap="none" rtlCol="0">
              <a:spAutoFit/>
            </a:bodyPr>
            <a:lstStyle/>
            <a:p>
              <a:r>
                <a:rPr lang="en-US" sz="2400" b="1" dirty="0" smtClean="0">
                  <a:solidFill>
                    <a:schemeClr val="bg1"/>
                  </a:solidFill>
                  <a:effectLst>
                    <a:outerShdw dist="50800" dir="5400000" algn="ctr" rotWithShape="0">
                      <a:schemeClr val="tx1"/>
                    </a:outerShdw>
                  </a:effectLst>
                </a:rPr>
                <a:t>2000</a:t>
              </a:r>
            </a:p>
          </p:txBody>
        </p:sp>
      </p:grpSp>
      <p:sp useBgFill="1">
        <p:nvSpPr>
          <p:cNvPr id="3" name="TextBox 2"/>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p:nvSpPr>
          <p:cNvPr id="5" name="Rectangle 4"/>
          <p:cNvSpPr/>
          <p:nvPr/>
        </p:nvSpPr>
        <p:spPr>
          <a:xfrm>
            <a:off x="0" y="4114800"/>
            <a:ext cx="3124200" cy="27432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3276600" y="838200"/>
            <a:ext cx="3048000" cy="33528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3352800" y="3962400"/>
            <a:ext cx="2743200" cy="27432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0" y="1295400"/>
            <a:ext cx="2819400" cy="26670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6019800" y="3505200"/>
            <a:ext cx="3124200" cy="27432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6019800" y="762000"/>
            <a:ext cx="3124200" cy="32004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343400" y="1524000"/>
            <a:ext cx="1219200" cy="954107"/>
          </a:xfrm>
          <a:prstGeom prst="rect">
            <a:avLst/>
          </a:prstGeom>
          <a:noFill/>
        </p:spPr>
        <p:txBody>
          <a:bodyPr wrap="square" rtlCol="0">
            <a:spAutoFit/>
          </a:bodyPr>
          <a:lstStyle/>
          <a:p>
            <a:pPr algn="ctr"/>
            <a:r>
              <a:rPr lang="en-US" sz="2800" b="1" dirty="0" smtClean="0">
                <a:solidFill>
                  <a:srgbClr val="FF0000"/>
                </a:solidFill>
                <a:effectLst>
                  <a:outerShdw dist="50800" dir="5400000" algn="ctr" rotWithShape="0">
                    <a:schemeClr val="tx1"/>
                  </a:outerShdw>
                </a:effectLst>
              </a:rPr>
              <a:t>not forest</a:t>
            </a:r>
          </a:p>
        </p:txBody>
      </p:sp>
      <p:sp>
        <p:nvSpPr>
          <p:cNvPr id="15" name="TextBox 14"/>
          <p:cNvSpPr txBox="1"/>
          <p:nvPr/>
        </p:nvSpPr>
        <p:spPr>
          <a:xfrm rot="1824345">
            <a:off x="3527037" y="2885502"/>
            <a:ext cx="1607852" cy="523220"/>
          </a:xfrm>
          <a:prstGeom prst="rect">
            <a:avLst/>
          </a:prstGeom>
          <a:noFill/>
        </p:spPr>
        <p:txBody>
          <a:bodyPr wrap="square" rtlCol="0">
            <a:spAutoFit/>
          </a:bodyPr>
          <a:lstStyle/>
          <a:p>
            <a:pPr algn="ctr"/>
            <a:r>
              <a:rPr lang="en-US" sz="2800" b="1" dirty="0" smtClean="0">
                <a:effectLst>
                  <a:outerShdw dist="50800" dir="7200000" algn="ctr" rotWithShape="0">
                    <a:schemeClr val="bg1"/>
                  </a:outerShdw>
                </a:effectLst>
              </a:rPr>
              <a:t>FOREST</a:t>
            </a:r>
          </a:p>
        </p:txBody>
      </p:sp>
      <p:sp>
        <p:nvSpPr>
          <p:cNvPr id="20" name="TextBox 19"/>
          <p:cNvSpPr txBox="1"/>
          <p:nvPr/>
        </p:nvSpPr>
        <p:spPr>
          <a:xfrm>
            <a:off x="3962400" y="4419600"/>
            <a:ext cx="1219200" cy="954107"/>
          </a:xfrm>
          <a:prstGeom prst="rect">
            <a:avLst/>
          </a:prstGeom>
          <a:noFill/>
        </p:spPr>
        <p:txBody>
          <a:bodyPr wrap="square" rtlCol="0">
            <a:spAutoFit/>
          </a:bodyPr>
          <a:lstStyle/>
          <a:p>
            <a:pPr algn="ctr"/>
            <a:r>
              <a:rPr lang="en-US" sz="2800" b="1" dirty="0" smtClean="0">
                <a:solidFill>
                  <a:srgbClr val="FF0000"/>
                </a:solidFill>
                <a:effectLst>
                  <a:outerShdw dist="50800" dir="5400000" algn="ctr" rotWithShape="0">
                    <a:schemeClr val="tx1"/>
                  </a:outerShdw>
                </a:effectLst>
              </a:rPr>
              <a:t>not forest</a:t>
            </a:r>
          </a:p>
        </p:txBody>
      </p:sp>
      <p:sp>
        <p:nvSpPr>
          <p:cNvPr id="21" name="TextBox 20"/>
          <p:cNvSpPr txBox="1"/>
          <p:nvPr/>
        </p:nvSpPr>
        <p:spPr>
          <a:xfrm rot="20416417">
            <a:off x="4232122" y="5818595"/>
            <a:ext cx="1607852" cy="523220"/>
          </a:xfrm>
          <a:prstGeom prst="rect">
            <a:avLst/>
          </a:prstGeom>
          <a:noFill/>
        </p:spPr>
        <p:txBody>
          <a:bodyPr wrap="square" rtlCol="0">
            <a:spAutoFit/>
          </a:bodyPr>
          <a:lstStyle/>
          <a:p>
            <a:pPr algn="ctr"/>
            <a:r>
              <a:rPr lang="en-US" sz="2800" b="1" dirty="0" smtClean="0">
                <a:effectLst>
                  <a:outerShdw dist="50800" dir="7200000" algn="ctr" rotWithShape="0">
                    <a:schemeClr val="bg1"/>
                  </a:outerShdw>
                </a:effectLst>
              </a:rPr>
              <a:t>FOREST</a:t>
            </a:r>
          </a:p>
        </p:txBody>
      </p:sp>
      <p:sp>
        <p:nvSpPr>
          <p:cNvPr id="22" name="Rectangle 21"/>
          <p:cNvSpPr/>
          <p:nvPr/>
        </p:nvSpPr>
        <p:spPr>
          <a:xfrm>
            <a:off x="0" y="762000"/>
            <a:ext cx="2819400" cy="5334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5898969" y="1524000"/>
            <a:ext cx="806631" cy="461665"/>
          </a:xfrm>
          <a:prstGeom prst="rect">
            <a:avLst/>
          </a:prstGeom>
          <a:solidFill>
            <a:schemeClr val="tx1">
              <a:lumMod val="65000"/>
              <a:lumOff val="35000"/>
              <a:alpha val="75000"/>
            </a:schemeClr>
          </a:solidFill>
        </p:spPr>
        <p:txBody>
          <a:bodyPr wrap="none" rtlCol="0">
            <a:spAutoFit/>
          </a:bodyPr>
          <a:lstStyle/>
          <a:p>
            <a:r>
              <a:rPr lang="en-US" sz="2400" b="1" dirty="0" smtClean="0">
                <a:solidFill>
                  <a:schemeClr val="bg1"/>
                </a:solidFill>
                <a:effectLst>
                  <a:outerShdw dist="50800" dir="5400000" algn="ctr" rotWithShape="0">
                    <a:schemeClr val="tx1"/>
                  </a:outerShdw>
                </a:effectLst>
              </a:rPr>
              <a:t>1990</a:t>
            </a:r>
          </a:p>
        </p:txBody>
      </p:sp>
      <p:sp>
        <p:nvSpPr>
          <p:cNvPr id="24" name="TextBox 23"/>
          <p:cNvSpPr txBox="1"/>
          <p:nvPr/>
        </p:nvSpPr>
        <p:spPr>
          <a:xfrm>
            <a:off x="5822769" y="4195465"/>
            <a:ext cx="806631" cy="461665"/>
          </a:xfrm>
          <a:prstGeom prst="rect">
            <a:avLst/>
          </a:prstGeom>
          <a:solidFill>
            <a:schemeClr val="tx1">
              <a:lumMod val="65000"/>
              <a:lumOff val="35000"/>
              <a:alpha val="75000"/>
            </a:schemeClr>
          </a:solidFill>
        </p:spPr>
        <p:txBody>
          <a:bodyPr wrap="none" rtlCol="0">
            <a:spAutoFit/>
          </a:bodyPr>
          <a:lstStyle/>
          <a:p>
            <a:r>
              <a:rPr lang="en-US" sz="2400" b="1" dirty="0" smtClean="0">
                <a:solidFill>
                  <a:schemeClr val="bg1"/>
                </a:solidFill>
                <a:effectLst>
                  <a:outerShdw dist="50800" dir="5400000" algn="ctr" rotWithShape="0">
                    <a:schemeClr val="tx1"/>
                  </a:outerShdw>
                </a:effectLst>
              </a:rPr>
              <a:t>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22"/>
                                        </p:tgtEl>
                                      </p:cBhvr>
                                    </p:animEffect>
                                    <p:set>
                                      <p:cBhvr>
                                        <p:cTn id="10" dur="1" fill="hold">
                                          <p:stCondLst>
                                            <p:cond delay="999"/>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Effect transition="in" filter="fade">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1000"/>
                                        <p:tgtEl>
                                          <p:spTgt spid="5"/>
                                        </p:tgtEl>
                                      </p:cBhvr>
                                    </p:animEffect>
                                    <p:set>
                                      <p:cBhvr>
                                        <p:cTn id="42" dur="1" fill="hold">
                                          <p:stCondLst>
                                            <p:cond delay="9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1000"/>
                                        <p:tgtEl>
                                          <p:spTgt spid="8"/>
                                        </p:tgtEl>
                                      </p:cBhvr>
                                    </p:animEffect>
                                    <p:set>
                                      <p:cBhvr>
                                        <p:cTn id="47" dur="1" fill="hold">
                                          <p:stCondLst>
                                            <p:cond delay="999"/>
                                          </p:stCondLst>
                                        </p:cTn>
                                        <p:tgtEl>
                                          <p:spTgt spid="8"/>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Effect transition="in" filter="fade">
                                      <p:cBhvr>
                                        <p:cTn id="57" dur="1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ppt_w</p:attrName>
                                        </p:attrNameLst>
                                      </p:cBhvr>
                                      <p:tavLst>
                                        <p:tav tm="0">
                                          <p:val>
                                            <p:fltVal val="0"/>
                                          </p:val>
                                        </p:tav>
                                        <p:tav tm="100000">
                                          <p:val>
                                            <p:strVal val="#ppt_w"/>
                                          </p:val>
                                        </p:tav>
                                      </p:tavLst>
                                    </p:anim>
                                    <p:anim calcmode="lin" valueType="num">
                                      <p:cBhvr>
                                        <p:cTn id="63" dur="1000" fill="hold"/>
                                        <p:tgtEl>
                                          <p:spTgt spid="20"/>
                                        </p:tgtEl>
                                        <p:attrNameLst>
                                          <p:attrName>ppt_h</p:attrName>
                                        </p:attrNameLst>
                                      </p:cBhvr>
                                      <p:tavLst>
                                        <p:tav tm="0">
                                          <p:val>
                                            <p:fltVal val="0"/>
                                          </p:val>
                                        </p:tav>
                                        <p:tav tm="100000">
                                          <p:val>
                                            <p:strVal val="#ppt_h"/>
                                          </p:val>
                                        </p:tav>
                                      </p:tavLst>
                                    </p:anim>
                                    <p:animEffect transition="in" filter="fade">
                                      <p:cBhvr>
                                        <p:cTn id="6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9" grpId="1" animBg="1"/>
      <p:bldP spid="14" grpId="0"/>
      <p:bldP spid="15" grpId="0"/>
      <p:bldP spid="20" grpId="0"/>
      <p:bldP spid="21" grpId="0"/>
      <p:bldP spid="22" grpId="0" animBg="1"/>
      <p:bldP spid="23" grpId="0" animBg="1"/>
      <p:bldP spid="2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0" y="533400"/>
            <a:ext cx="9144000" cy="6324600"/>
            <a:chOff x="-1" y="533400"/>
            <a:chExt cx="9144000" cy="6324600"/>
          </a:xfrm>
        </p:grpSpPr>
        <p:pic>
          <p:nvPicPr>
            <p:cNvPr id="17" name="Picture 2"/>
            <p:cNvPicPr>
              <a:picLocks noChangeAspect="1" noChangeArrowheads="1"/>
            </p:cNvPicPr>
            <p:nvPr/>
          </p:nvPicPr>
          <p:blipFill>
            <a:blip r:embed="rId2" cstate="print"/>
            <a:srcRect l="13281" t="29560" r="28411" b="16667"/>
            <a:stretch>
              <a:fillRect/>
            </a:stretch>
          </p:blipFill>
          <p:spPr bwMode="auto">
            <a:xfrm>
              <a:off x="-1" y="533400"/>
              <a:ext cx="9144000" cy="6324600"/>
            </a:xfrm>
            <a:prstGeom prst="rect">
              <a:avLst/>
            </a:prstGeom>
            <a:noFill/>
            <a:ln w="9525">
              <a:noFill/>
              <a:miter lim="800000"/>
              <a:headEnd/>
              <a:tailEnd/>
            </a:ln>
          </p:spPr>
        </p:pic>
        <p:sp>
          <p:nvSpPr>
            <p:cNvPr id="18" name="TextBox 17"/>
            <p:cNvSpPr txBox="1"/>
            <p:nvPr/>
          </p:nvSpPr>
          <p:spPr>
            <a:xfrm>
              <a:off x="152400" y="1595735"/>
              <a:ext cx="806631" cy="461665"/>
            </a:xfrm>
            <a:prstGeom prst="rect">
              <a:avLst/>
            </a:prstGeom>
            <a:solidFill>
              <a:schemeClr val="tx1">
                <a:lumMod val="65000"/>
                <a:lumOff val="35000"/>
                <a:alpha val="75000"/>
              </a:schemeClr>
            </a:solidFill>
          </p:spPr>
          <p:txBody>
            <a:bodyPr wrap="none" rtlCol="0">
              <a:spAutoFit/>
            </a:bodyPr>
            <a:lstStyle/>
            <a:p>
              <a:r>
                <a:rPr lang="en-US" sz="2400" b="1" dirty="0" smtClean="0">
                  <a:solidFill>
                    <a:schemeClr val="bg1"/>
                  </a:solidFill>
                  <a:effectLst>
                    <a:outerShdw dist="50800" dir="5400000" algn="ctr" rotWithShape="0">
                      <a:schemeClr val="tx1"/>
                    </a:outerShdw>
                  </a:effectLst>
                </a:rPr>
                <a:t>1990</a:t>
              </a:r>
            </a:p>
          </p:txBody>
        </p:sp>
        <p:sp>
          <p:nvSpPr>
            <p:cNvPr id="19" name="TextBox 18"/>
            <p:cNvSpPr txBox="1"/>
            <p:nvPr/>
          </p:nvSpPr>
          <p:spPr>
            <a:xfrm>
              <a:off x="76200" y="4267200"/>
              <a:ext cx="806631" cy="461665"/>
            </a:xfrm>
            <a:prstGeom prst="rect">
              <a:avLst/>
            </a:prstGeom>
            <a:solidFill>
              <a:schemeClr val="tx1">
                <a:lumMod val="65000"/>
                <a:lumOff val="35000"/>
                <a:alpha val="75000"/>
              </a:schemeClr>
            </a:solidFill>
          </p:spPr>
          <p:txBody>
            <a:bodyPr wrap="none" rtlCol="0">
              <a:spAutoFit/>
            </a:bodyPr>
            <a:lstStyle/>
            <a:p>
              <a:r>
                <a:rPr lang="en-US" sz="2400" b="1" dirty="0" smtClean="0">
                  <a:solidFill>
                    <a:schemeClr val="bg1"/>
                  </a:solidFill>
                  <a:effectLst>
                    <a:outerShdw dist="50800" dir="5400000" algn="ctr" rotWithShape="0">
                      <a:schemeClr val="tx1"/>
                    </a:outerShdw>
                  </a:effectLst>
                </a:rPr>
                <a:t>2000</a:t>
              </a:r>
            </a:p>
          </p:txBody>
        </p:sp>
      </p:grpSp>
      <p:sp useBgFill="1">
        <p:nvSpPr>
          <p:cNvPr id="3" name="TextBox 2"/>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p:nvSpPr>
          <p:cNvPr id="5" name="Rectangle 4"/>
          <p:cNvSpPr/>
          <p:nvPr/>
        </p:nvSpPr>
        <p:spPr>
          <a:xfrm>
            <a:off x="0" y="4114800"/>
            <a:ext cx="3124200" cy="27432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0" y="1295400"/>
            <a:ext cx="2743200" cy="26670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6019800" y="3581400"/>
            <a:ext cx="3276600" cy="27432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6019800" y="838200"/>
            <a:ext cx="3124200" cy="31242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343400" y="1524000"/>
            <a:ext cx="1219200" cy="954107"/>
          </a:xfrm>
          <a:prstGeom prst="rect">
            <a:avLst/>
          </a:prstGeom>
          <a:noFill/>
        </p:spPr>
        <p:txBody>
          <a:bodyPr wrap="square" rtlCol="0">
            <a:spAutoFit/>
          </a:bodyPr>
          <a:lstStyle/>
          <a:p>
            <a:pPr algn="ctr"/>
            <a:r>
              <a:rPr lang="en-US" sz="2800" b="1" dirty="0" smtClean="0">
                <a:solidFill>
                  <a:srgbClr val="FF0000"/>
                </a:solidFill>
                <a:effectLst>
                  <a:outerShdw dist="50800" dir="5400000" algn="ctr" rotWithShape="0">
                    <a:schemeClr val="tx1"/>
                  </a:outerShdw>
                </a:effectLst>
              </a:rPr>
              <a:t>not forest</a:t>
            </a:r>
          </a:p>
        </p:txBody>
      </p:sp>
      <p:sp>
        <p:nvSpPr>
          <p:cNvPr id="15" name="TextBox 14"/>
          <p:cNvSpPr txBox="1"/>
          <p:nvPr/>
        </p:nvSpPr>
        <p:spPr>
          <a:xfrm rot="1824345">
            <a:off x="3527037" y="2885502"/>
            <a:ext cx="1607852" cy="523220"/>
          </a:xfrm>
          <a:prstGeom prst="rect">
            <a:avLst/>
          </a:prstGeom>
          <a:noFill/>
        </p:spPr>
        <p:txBody>
          <a:bodyPr wrap="square" rtlCol="0">
            <a:spAutoFit/>
          </a:bodyPr>
          <a:lstStyle/>
          <a:p>
            <a:pPr algn="ctr"/>
            <a:r>
              <a:rPr lang="en-US" sz="2800" b="1" dirty="0" smtClean="0">
                <a:effectLst>
                  <a:outerShdw dist="50800" dir="7200000" algn="ctr" rotWithShape="0">
                    <a:schemeClr val="bg1"/>
                  </a:outerShdw>
                </a:effectLst>
              </a:rPr>
              <a:t>FOREST</a:t>
            </a:r>
          </a:p>
        </p:txBody>
      </p:sp>
      <p:sp>
        <p:nvSpPr>
          <p:cNvPr id="20" name="TextBox 19"/>
          <p:cNvSpPr txBox="1"/>
          <p:nvPr/>
        </p:nvSpPr>
        <p:spPr>
          <a:xfrm>
            <a:off x="3962400" y="4419600"/>
            <a:ext cx="1219200" cy="954107"/>
          </a:xfrm>
          <a:prstGeom prst="rect">
            <a:avLst/>
          </a:prstGeom>
          <a:noFill/>
        </p:spPr>
        <p:txBody>
          <a:bodyPr wrap="square" rtlCol="0">
            <a:spAutoFit/>
          </a:bodyPr>
          <a:lstStyle/>
          <a:p>
            <a:pPr algn="ctr"/>
            <a:r>
              <a:rPr lang="en-US" sz="2800" b="1" dirty="0" smtClean="0">
                <a:solidFill>
                  <a:srgbClr val="FF0000"/>
                </a:solidFill>
                <a:effectLst>
                  <a:outerShdw dist="50800" dir="5400000" algn="ctr" rotWithShape="0">
                    <a:schemeClr val="tx1"/>
                  </a:outerShdw>
                </a:effectLst>
              </a:rPr>
              <a:t>not forest</a:t>
            </a:r>
          </a:p>
        </p:txBody>
      </p:sp>
      <p:sp>
        <p:nvSpPr>
          <p:cNvPr id="21" name="TextBox 20"/>
          <p:cNvSpPr txBox="1"/>
          <p:nvPr/>
        </p:nvSpPr>
        <p:spPr>
          <a:xfrm rot="20416417">
            <a:off x="4232122" y="5818595"/>
            <a:ext cx="1607852" cy="523220"/>
          </a:xfrm>
          <a:prstGeom prst="rect">
            <a:avLst/>
          </a:prstGeom>
          <a:noFill/>
        </p:spPr>
        <p:txBody>
          <a:bodyPr wrap="square" rtlCol="0">
            <a:spAutoFit/>
          </a:bodyPr>
          <a:lstStyle/>
          <a:p>
            <a:pPr algn="ctr"/>
            <a:r>
              <a:rPr lang="en-US" sz="2800" b="1" dirty="0" smtClean="0">
                <a:effectLst>
                  <a:outerShdw dist="50800" dir="7200000" algn="ctr" rotWithShape="0">
                    <a:schemeClr val="bg1"/>
                  </a:outerShdw>
                </a:effectLst>
              </a:rPr>
              <a:t>FOREST</a:t>
            </a:r>
          </a:p>
        </p:txBody>
      </p:sp>
      <p:sp>
        <p:nvSpPr>
          <p:cNvPr id="27" name="Rectangle 26"/>
          <p:cNvSpPr/>
          <p:nvPr/>
        </p:nvSpPr>
        <p:spPr>
          <a:xfrm>
            <a:off x="2971800" y="4038600"/>
            <a:ext cx="3276600" cy="27432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2"/>
          <p:cNvPicPr>
            <a:picLocks noChangeAspect="1" noChangeArrowheads="1"/>
          </p:cNvPicPr>
          <p:nvPr/>
        </p:nvPicPr>
        <p:blipFill>
          <a:blip r:embed="rId2" cstate="print"/>
          <a:srcRect l="35147" t="59362" r="48333" b="17963"/>
          <a:stretch>
            <a:fillRect/>
          </a:stretch>
        </p:blipFill>
        <p:spPr bwMode="auto">
          <a:xfrm>
            <a:off x="3429000" y="4038600"/>
            <a:ext cx="2590800" cy="2667000"/>
          </a:xfrm>
          <a:prstGeom prst="rect">
            <a:avLst/>
          </a:prstGeom>
          <a:noFill/>
          <a:ln w="9525">
            <a:noFill/>
            <a:miter lim="800000"/>
            <a:headEnd/>
            <a:tailEnd/>
          </a:ln>
        </p:spPr>
      </p:pic>
      <p:grpSp>
        <p:nvGrpSpPr>
          <p:cNvPr id="24" name="Group 23"/>
          <p:cNvGrpSpPr/>
          <p:nvPr/>
        </p:nvGrpSpPr>
        <p:grpSpPr>
          <a:xfrm>
            <a:off x="3425952" y="1268577"/>
            <a:ext cx="2670048" cy="3989223"/>
            <a:chOff x="228598" y="2286000"/>
            <a:chExt cx="2670048" cy="3989223"/>
          </a:xfrm>
        </p:grpSpPr>
        <p:pic>
          <p:nvPicPr>
            <p:cNvPr id="25" name="Picture 2"/>
            <p:cNvPicPr>
              <a:picLocks noChangeAspect="1" noChangeArrowheads="1"/>
            </p:cNvPicPr>
            <p:nvPr/>
          </p:nvPicPr>
          <p:blipFill>
            <a:blip r:embed="rId2" cstate="print"/>
            <a:srcRect l="67216" t="39278" r="18207" b="51652"/>
            <a:stretch>
              <a:fillRect/>
            </a:stretch>
          </p:blipFill>
          <p:spPr bwMode="auto">
            <a:xfrm>
              <a:off x="228598" y="5029200"/>
              <a:ext cx="2670048" cy="1246023"/>
            </a:xfrm>
            <a:prstGeom prst="rect">
              <a:avLst/>
            </a:prstGeom>
            <a:noFill/>
            <a:ln w="9525">
              <a:noFill/>
              <a:miter lim="800000"/>
              <a:headEnd/>
              <a:tailEnd/>
            </a:ln>
          </p:spPr>
        </p:pic>
        <p:pic>
          <p:nvPicPr>
            <p:cNvPr id="26" name="Picture 2"/>
            <p:cNvPicPr>
              <a:picLocks noChangeAspect="1" noChangeArrowheads="1"/>
            </p:cNvPicPr>
            <p:nvPr/>
          </p:nvPicPr>
          <p:blipFill>
            <a:blip r:embed="rId2" cstate="print"/>
            <a:srcRect l="67235" t="48348" r="16263" b="29397"/>
            <a:stretch>
              <a:fillRect/>
            </a:stretch>
          </p:blipFill>
          <p:spPr bwMode="auto">
            <a:xfrm>
              <a:off x="307846" y="2286000"/>
              <a:ext cx="2587754" cy="2617623"/>
            </a:xfrm>
            <a:prstGeom prst="rect">
              <a:avLst/>
            </a:prstGeom>
            <a:noFill/>
            <a:ln w="9525">
              <a:noFill/>
              <a:miter lim="800000"/>
              <a:headEnd/>
              <a:tailEnd/>
            </a:ln>
          </p:spPr>
        </p:pic>
      </p:grpSp>
      <p:sp>
        <p:nvSpPr>
          <p:cNvPr id="28" name="TextBox 27"/>
          <p:cNvSpPr txBox="1"/>
          <p:nvPr/>
        </p:nvSpPr>
        <p:spPr>
          <a:xfrm>
            <a:off x="5898969" y="1524000"/>
            <a:ext cx="806631" cy="461665"/>
          </a:xfrm>
          <a:prstGeom prst="rect">
            <a:avLst/>
          </a:prstGeom>
          <a:solidFill>
            <a:schemeClr val="tx1">
              <a:lumMod val="65000"/>
              <a:lumOff val="35000"/>
              <a:alpha val="75000"/>
            </a:schemeClr>
          </a:solidFill>
        </p:spPr>
        <p:txBody>
          <a:bodyPr wrap="none" rtlCol="0">
            <a:spAutoFit/>
          </a:bodyPr>
          <a:lstStyle/>
          <a:p>
            <a:r>
              <a:rPr lang="en-US" sz="2400" b="1" dirty="0" smtClean="0">
                <a:solidFill>
                  <a:schemeClr val="bg1"/>
                </a:solidFill>
                <a:effectLst>
                  <a:outerShdw dist="50800" dir="5400000" algn="ctr" rotWithShape="0">
                    <a:schemeClr val="tx1"/>
                  </a:outerShdw>
                </a:effectLst>
              </a:rPr>
              <a:t>1990</a:t>
            </a:r>
          </a:p>
        </p:txBody>
      </p:sp>
      <p:sp>
        <p:nvSpPr>
          <p:cNvPr id="29" name="TextBox 28"/>
          <p:cNvSpPr txBox="1"/>
          <p:nvPr/>
        </p:nvSpPr>
        <p:spPr>
          <a:xfrm>
            <a:off x="5822769" y="4195465"/>
            <a:ext cx="806631" cy="461665"/>
          </a:xfrm>
          <a:prstGeom prst="rect">
            <a:avLst/>
          </a:prstGeom>
          <a:solidFill>
            <a:schemeClr val="tx1">
              <a:lumMod val="65000"/>
              <a:lumOff val="35000"/>
              <a:alpha val="75000"/>
            </a:schemeClr>
          </a:solidFill>
        </p:spPr>
        <p:txBody>
          <a:bodyPr wrap="none" rtlCol="0">
            <a:spAutoFit/>
          </a:bodyPr>
          <a:lstStyle/>
          <a:p>
            <a:r>
              <a:rPr lang="en-US" sz="2400" b="1" dirty="0" smtClean="0">
                <a:solidFill>
                  <a:schemeClr val="bg1"/>
                </a:solidFill>
                <a:effectLst>
                  <a:outerShdw dist="50800" dir="5400000" algn="ctr" rotWithShape="0">
                    <a:schemeClr val="tx1"/>
                  </a:outerShdw>
                </a:effectLst>
              </a:rPr>
              <a:t>2000</a:t>
            </a:r>
          </a:p>
        </p:txBody>
      </p:sp>
      <p:sp>
        <p:nvSpPr>
          <p:cNvPr id="33" name="Rectangle 32"/>
          <p:cNvSpPr/>
          <p:nvPr/>
        </p:nvSpPr>
        <p:spPr>
          <a:xfrm>
            <a:off x="0" y="762000"/>
            <a:ext cx="2819400" cy="5334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0" y="762000"/>
            <a:ext cx="9144000" cy="523220"/>
          </a:xfrm>
          <a:prstGeom prst="rect">
            <a:avLst/>
          </a:prstGeom>
          <a:solidFill>
            <a:schemeClr val="tx1">
              <a:lumMod val="65000"/>
              <a:lumOff val="35000"/>
            </a:schemeClr>
          </a:solidFill>
        </p:spPr>
        <p:txBody>
          <a:bodyPr wrap="square" rtlCol="0">
            <a:spAutoFit/>
          </a:bodyPr>
          <a:lstStyle/>
          <a:p>
            <a:pPr algn="ctr"/>
            <a:r>
              <a:rPr lang="en-US" sz="2800" b="1" dirty="0" smtClean="0">
                <a:solidFill>
                  <a:schemeClr val="bg1"/>
                </a:solidFill>
                <a:effectLst>
                  <a:outerShdw dist="50800" dir="5400000" algn="ctr" rotWithShape="0">
                    <a:schemeClr val="tx1"/>
                  </a:outerShdw>
                </a:effectLst>
              </a:rPr>
              <a:t>Change in Forest Cover  1990 </a:t>
            </a:r>
            <a:r>
              <a:rPr lang="en-US" sz="2800" b="1" dirty="0" smtClean="0">
                <a:solidFill>
                  <a:schemeClr val="bg1"/>
                </a:solidFill>
                <a:effectLst>
                  <a:outerShdw dist="50800" dir="5400000" algn="ctr" rotWithShape="0">
                    <a:schemeClr val="tx1"/>
                  </a:outerShdw>
                </a:effectLst>
                <a:sym typeface="Wingdings" pitchFamily="2" charset="2"/>
              </a:rPr>
              <a:t> 2000</a:t>
            </a:r>
            <a:endParaRPr lang="en-US" sz="2800" b="1" dirty="0" smtClean="0">
              <a:solidFill>
                <a:schemeClr val="bg1"/>
              </a:solidFill>
              <a:effectLst>
                <a:outerShdw dist="50800" dir="5400000" algn="ctr" rotWithShape="0">
                  <a:schemeClr val="tx1"/>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10" presetClass="exit" presetSubtype="0" fill="hold" grpId="0" nodeType="withEffect">
                                  <p:stCondLst>
                                    <p:cond delay="0"/>
                                  </p:stCondLst>
                                  <p:childTnLst>
                                    <p:animEffect transition="out" filter="fade">
                                      <p:cBhvr>
                                        <p:cTn id="12" dur="1000"/>
                                        <p:tgtEl>
                                          <p:spTgt spid="15"/>
                                        </p:tgtEl>
                                      </p:cBhvr>
                                    </p:animEffect>
                                    <p:set>
                                      <p:cBhvr>
                                        <p:cTn id="13" dur="1" fill="hold">
                                          <p:stCondLst>
                                            <p:cond delay="999"/>
                                          </p:stCondLst>
                                        </p:cTn>
                                        <p:tgtEl>
                                          <p:spTgt spid="1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14"/>
                                        </p:tgtEl>
                                      </p:cBhvr>
                                    </p:animEffect>
                                    <p:set>
                                      <p:cBhvr>
                                        <p:cTn id="16" dur="1" fill="hold">
                                          <p:stCondLst>
                                            <p:cond delay="999"/>
                                          </p:stCondLst>
                                        </p:cTn>
                                        <p:tgtEl>
                                          <p:spTgt spid="1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21"/>
                                        </p:tgtEl>
                                      </p:cBhvr>
                                    </p:animEffect>
                                    <p:set>
                                      <p:cBhvr>
                                        <p:cTn id="19" dur="1" fill="hold">
                                          <p:stCondLst>
                                            <p:cond delay="999"/>
                                          </p:stCondLst>
                                        </p:cTn>
                                        <p:tgtEl>
                                          <p:spTgt spid="2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20"/>
                                        </p:tgtEl>
                                      </p:cBhvr>
                                    </p:animEffect>
                                    <p:set>
                                      <p:cBhvr>
                                        <p:cTn id="22" dur="1" fill="hold">
                                          <p:stCondLst>
                                            <p:cond delay="9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000" fill="hold"/>
                                        <p:tgtEl>
                                          <p:spTgt spid="30"/>
                                        </p:tgtEl>
                                        <p:attrNameLst>
                                          <p:attrName>ppt_w</p:attrName>
                                        </p:attrNameLst>
                                      </p:cBhvr>
                                      <p:tavLst>
                                        <p:tav tm="0">
                                          <p:val>
                                            <p:fltVal val="0"/>
                                          </p:val>
                                        </p:tav>
                                        <p:tav tm="100000">
                                          <p:val>
                                            <p:strVal val="#ppt_w"/>
                                          </p:val>
                                        </p:tav>
                                      </p:tavLst>
                                    </p:anim>
                                    <p:anim calcmode="lin" valueType="num">
                                      <p:cBhvr>
                                        <p:cTn id="28" dur="1000" fill="hold"/>
                                        <p:tgtEl>
                                          <p:spTgt spid="30"/>
                                        </p:tgtEl>
                                        <p:attrNameLst>
                                          <p:attrName>ppt_h</p:attrName>
                                        </p:attrNameLst>
                                      </p:cBhvr>
                                      <p:tavLst>
                                        <p:tav tm="0">
                                          <p:val>
                                            <p:fltVal val="0"/>
                                          </p:val>
                                        </p:tav>
                                        <p:tav tm="100000">
                                          <p:val>
                                            <p:strVal val="#ppt_h"/>
                                          </p:val>
                                        </p:tav>
                                      </p:tavLst>
                                    </p:anim>
                                    <p:animEffect transition="in" filter="fade">
                                      <p:cBhvr>
                                        <p:cTn id="29" dur="1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par>
                                <p:cTn id="34" presetID="64" presetClass="path" presetSubtype="0" accel="50000" decel="50000" fill="hold" nodeType="withEffect">
                                  <p:stCondLst>
                                    <p:cond delay="0"/>
                                  </p:stCondLst>
                                  <p:childTnLst>
                                    <p:animMotion origin="layout" path="M 3.33333E-6 -3.33333E-6 L 3.33333E-6 -0.39444 " pathEditMode="relative" rAng="0" ptsTypes="AA">
                                      <p:cBhvr>
                                        <p:cTn id="35" dur="1000" fill="hold"/>
                                        <p:tgtEl>
                                          <p:spTgt spid="23"/>
                                        </p:tgtEl>
                                        <p:attrNameLst>
                                          <p:attrName>ppt_x</p:attrName>
                                          <p:attrName>ppt_y</p:attrName>
                                        </p:attrNameLst>
                                      </p:cBhvr>
                                      <p:rCtr x="0" y="-197"/>
                                    </p:animMotion>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anim calcmode="lin" valueType="num">
                                      <p:cBhvr>
                                        <p:cTn id="39" dur="500" fill="hold"/>
                                        <p:tgtEl>
                                          <p:spTgt spid="27"/>
                                        </p:tgtEl>
                                        <p:attrNameLst>
                                          <p:attrName>ppt_x</p:attrName>
                                        </p:attrNameLst>
                                      </p:cBhvr>
                                      <p:tavLst>
                                        <p:tav tm="0">
                                          <p:val>
                                            <p:strVal val="#ppt_x"/>
                                          </p:val>
                                        </p:tav>
                                        <p:tav tm="100000">
                                          <p:val>
                                            <p:strVal val="#ppt_x"/>
                                          </p:val>
                                        </p:tav>
                                      </p:tavLst>
                                    </p:anim>
                                    <p:anim calcmode="lin" valueType="num">
                                      <p:cBhvr>
                                        <p:cTn id="40" dur="500" fill="hold"/>
                                        <p:tgtEl>
                                          <p:spTgt spid="27"/>
                                        </p:tgtEl>
                                        <p:attrNameLst>
                                          <p:attrName>ppt_y</p:attrName>
                                        </p:attrNameLst>
                                      </p:cBhvr>
                                      <p:tavLst>
                                        <p:tav tm="0">
                                          <p:val>
                                            <p:strVal val="#ppt_y+.1"/>
                                          </p:val>
                                        </p:tav>
                                        <p:tav tm="100000">
                                          <p:val>
                                            <p:strVal val="#ppt_y"/>
                                          </p:val>
                                        </p:tav>
                                      </p:tavLst>
                                    </p:anim>
                                  </p:childTnLst>
                                </p:cTn>
                              </p:par>
                              <p:par>
                                <p:cTn id="41" presetID="10" presetClass="exit" presetSubtype="0" fill="hold" grpId="0" nodeType="withEffect">
                                  <p:stCondLst>
                                    <p:cond delay="0"/>
                                  </p:stCondLst>
                                  <p:childTnLst>
                                    <p:animEffect transition="out" filter="fade">
                                      <p:cBhvr>
                                        <p:cTn id="42" dur="1000"/>
                                        <p:tgtEl>
                                          <p:spTgt spid="28"/>
                                        </p:tgtEl>
                                      </p:cBhvr>
                                    </p:animEffect>
                                    <p:set>
                                      <p:cBhvr>
                                        <p:cTn id="43" dur="1" fill="hold">
                                          <p:stCondLst>
                                            <p:cond delay="999"/>
                                          </p:stCondLst>
                                        </p:cTn>
                                        <p:tgtEl>
                                          <p:spTgt spid="28"/>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1000"/>
                                        <p:tgtEl>
                                          <p:spTgt spid="29"/>
                                        </p:tgtEl>
                                      </p:cBhvr>
                                    </p:animEffect>
                                    <p:set>
                                      <p:cBhvr>
                                        <p:cTn id="46" dur="1" fill="hold">
                                          <p:stCondLst>
                                            <p:cond delay="999"/>
                                          </p:stCondLst>
                                        </p:cTn>
                                        <p:tgtEl>
                                          <p:spTgt spid="29"/>
                                        </p:tgtEl>
                                        <p:attrNameLst>
                                          <p:attrName>style.visibility</p:attrName>
                                        </p:attrNameLst>
                                      </p:cBhvr>
                                      <p:to>
                                        <p:strVal val="hidden"/>
                                      </p:to>
                                    </p:set>
                                  </p:childTnLst>
                                </p:cTn>
                              </p:par>
                            </p:childTnLst>
                          </p:cTn>
                        </p:par>
                        <p:par>
                          <p:cTn id="47" fill="hold">
                            <p:stCondLst>
                              <p:cond delay="1000"/>
                            </p:stCondLst>
                            <p:childTnLst>
                              <p:par>
                                <p:cTn id="48" presetID="10" presetClass="exit" presetSubtype="0" fill="hold" nodeType="afterEffect">
                                  <p:stCondLst>
                                    <p:cond delay="0"/>
                                  </p:stCondLst>
                                  <p:childTnLst>
                                    <p:animEffect transition="out" filter="fade">
                                      <p:cBhvr>
                                        <p:cTn id="49" dur="1000"/>
                                        <p:tgtEl>
                                          <p:spTgt spid="23"/>
                                        </p:tgtEl>
                                      </p:cBhvr>
                                    </p:animEffect>
                                    <p:set>
                                      <p:cBhvr>
                                        <p:cTn id="50" dur="1" fill="hold">
                                          <p:stCondLst>
                                            <p:cond delay="999"/>
                                          </p:stCondLst>
                                        </p:cTn>
                                        <p:tgtEl>
                                          <p:spTgt spid="23"/>
                                        </p:tgtEl>
                                        <p:attrNameLst>
                                          <p:attrName>style.visibility</p:attrName>
                                        </p:attrNameLst>
                                      </p:cBhvr>
                                      <p:to>
                                        <p:strVal val="hidden"/>
                                      </p:to>
                                    </p:set>
                                  </p:childTnLst>
                                </p:cTn>
                              </p:par>
                              <p:par>
                                <p:cTn id="51" presetID="10" presetClass="entr" presetSubtype="0" fill="hold" nodeType="withEffect">
                                  <p:stCondLst>
                                    <p:cond delay="50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mph" presetSubtype="0" fill="hold" nodeType="clickEffect">
                                  <p:stCondLst>
                                    <p:cond delay="0"/>
                                  </p:stCondLst>
                                  <p:childTnLst>
                                    <p:animScale>
                                      <p:cBhvr>
                                        <p:cTn id="57" dur="1000" fill="hold"/>
                                        <p:tgtEl>
                                          <p:spTgt spid="24"/>
                                        </p:tgtEl>
                                      </p:cBhvr>
                                      <p:by x="125000" y="125000"/>
                                    </p:animScale>
                                  </p:childTnLst>
                                </p:cTn>
                              </p:par>
                              <p:par>
                                <p:cTn id="58" presetID="42" presetClass="path" presetSubtype="0" accel="50000" decel="50000" fill="hold" nodeType="withEffect">
                                  <p:stCondLst>
                                    <p:cond delay="0"/>
                                  </p:stCondLst>
                                  <p:childTnLst>
                                    <p:animMotion origin="layout" path="M 2.77778E-7 -0.00902 L -0.00399 0.08195 " pathEditMode="relative" rAng="0" ptsTypes="AA">
                                      <p:cBhvr>
                                        <p:cTn id="59" dur="1000" fill="hold"/>
                                        <p:tgtEl>
                                          <p:spTgt spid="24"/>
                                        </p:tgtEl>
                                        <p:attrNameLst>
                                          <p:attrName>ppt_x</p:attrName>
                                          <p:attrName>ppt_y</p:attrName>
                                        </p:attrNameLst>
                                      </p:cBhvr>
                                      <p:rCtr x="-2" y="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P spid="20" grpId="0"/>
      <p:bldP spid="21" grpId="0"/>
      <p:bldP spid="27" grpId="0" animBg="1"/>
      <p:bldP spid="28" grpId="0" animBg="1"/>
      <p:bldP spid="29" grpId="0" animBg="1"/>
      <p:bldP spid="33" grpId="0" animBg="1"/>
      <p:bldP spid="3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3281" t="30208" r="15625" b="16667"/>
          <a:stretch>
            <a:fillRect/>
          </a:stretch>
        </p:blipFill>
        <p:spPr bwMode="auto">
          <a:xfrm>
            <a:off x="-1" y="1752600"/>
            <a:ext cx="9109635" cy="510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762000"/>
            <a:ext cx="9144000" cy="6096000"/>
            <a:chOff x="0" y="762000"/>
            <a:chExt cx="9144000" cy="6096000"/>
          </a:xfrm>
        </p:grpSpPr>
        <p:sp>
          <p:nvSpPr>
            <p:cNvPr id="57" name="Rectangle 56"/>
            <p:cNvSpPr/>
            <p:nvPr/>
          </p:nvSpPr>
          <p:spPr>
            <a:xfrm>
              <a:off x="0" y="762000"/>
              <a:ext cx="9144000" cy="6096000"/>
            </a:xfrm>
            <a:prstGeom prst="rect">
              <a:avLst/>
            </a:prstGeom>
            <a:solidFill>
              <a:srgbClr val="E3EBF5"/>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8" name="Group 57"/>
            <p:cNvGrpSpPr>
              <a:grpSpLocks noChangeAspect="1"/>
            </p:cNvGrpSpPr>
            <p:nvPr/>
          </p:nvGrpSpPr>
          <p:grpSpPr>
            <a:xfrm>
              <a:off x="3048000" y="1325880"/>
              <a:ext cx="3337560" cy="4986529"/>
              <a:chOff x="228598" y="2286000"/>
              <a:chExt cx="2670048" cy="3989223"/>
            </a:xfrm>
          </p:grpSpPr>
          <p:pic>
            <p:nvPicPr>
              <p:cNvPr id="60" name="Picture 2"/>
              <p:cNvPicPr>
                <a:picLocks noChangeAspect="1" noChangeArrowheads="1"/>
              </p:cNvPicPr>
              <p:nvPr/>
            </p:nvPicPr>
            <p:blipFill>
              <a:blip r:embed="rId3" cstate="print"/>
              <a:srcRect l="67216" t="39278" r="18207" b="51652"/>
              <a:stretch>
                <a:fillRect/>
              </a:stretch>
            </p:blipFill>
            <p:spPr bwMode="auto">
              <a:xfrm>
                <a:off x="228598" y="5029200"/>
                <a:ext cx="2670048" cy="1246023"/>
              </a:xfrm>
              <a:prstGeom prst="rect">
                <a:avLst/>
              </a:prstGeom>
              <a:noFill/>
              <a:ln w="9525">
                <a:noFill/>
                <a:miter lim="800000"/>
                <a:headEnd/>
                <a:tailEnd/>
              </a:ln>
            </p:spPr>
          </p:pic>
          <p:pic>
            <p:nvPicPr>
              <p:cNvPr id="61" name="Picture 2"/>
              <p:cNvPicPr>
                <a:picLocks noChangeAspect="1" noChangeArrowheads="1"/>
              </p:cNvPicPr>
              <p:nvPr/>
            </p:nvPicPr>
            <p:blipFill>
              <a:blip r:embed="rId3" cstate="print"/>
              <a:srcRect l="67235" t="48348" r="16263" b="29397"/>
              <a:stretch>
                <a:fillRect/>
              </a:stretch>
            </p:blipFill>
            <p:spPr bwMode="auto">
              <a:xfrm>
                <a:off x="307846" y="2286000"/>
                <a:ext cx="2587754" cy="2617623"/>
              </a:xfrm>
              <a:prstGeom prst="rect">
                <a:avLst/>
              </a:prstGeom>
              <a:noFill/>
              <a:ln w="9525">
                <a:noFill/>
                <a:miter lim="800000"/>
                <a:headEnd/>
                <a:tailEnd/>
              </a:ln>
            </p:spPr>
          </p:pic>
        </p:grpSp>
        <p:sp>
          <p:nvSpPr>
            <p:cNvPr id="59" name="TextBox 58"/>
            <p:cNvSpPr txBox="1"/>
            <p:nvPr/>
          </p:nvSpPr>
          <p:spPr>
            <a:xfrm>
              <a:off x="0" y="762000"/>
              <a:ext cx="9144000" cy="523220"/>
            </a:xfrm>
            <a:prstGeom prst="rect">
              <a:avLst/>
            </a:prstGeom>
            <a:solidFill>
              <a:schemeClr val="tx1">
                <a:lumMod val="65000"/>
                <a:lumOff val="35000"/>
              </a:schemeClr>
            </a:solidFill>
          </p:spPr>
          <p:txBody>
            <a:bodyPr wrap="square" rtlCol="0">
              <a:spAutoFit/>
            </a:bodyPr>
            <a:lstStyle/>
            <a:p>
              <a:pPr algn="ctr"/>
              <a:r>
                <a:rPr lang="en-US" sz="2800" b="1" dirty="0" smtClean="0">
                  <a:solidFill>
                    <a:schemeClr val="bg1"/>
                  </a:solidFill>
                  <a:effectLst>
                    <a:outerShdw dist="50800" dir="5400000" algn="ctr" rotWithShape="0">
                      <a:schemeClr val="tx1"/>
                    </a:outerShdw>
                  </a:effectLst>
                </a:rPr>
                <a:t>Change in Forest Cover  1990 </a:t>
              </a:r>
              <a:r>
                <a:rPr lang="en-US" sz="2800" b="1" dirty="0" smtClean="0">
                  <a:solidFill>
                    <a:schemeClr val="bg1"/>
                  </a:solidFill>
                  <a:effectLst>
                    <a:outerShdw dist="50800" dir="5400000" algn="ctr" rotWithShape="0">
                      <a:schemeClr val="tx1"/>
                    </a:outerShdw>
                  </a:effectLst>
                  <a:sym typeface="Wingdings" pitchFamily="2" charset="2"/>
                </a:rPr>
                <a:t> 2000</a:t>
              </a:r>
              <a:endParaRPr lang="en-US" sz="2800" b="1" dirty="0" smtClean="0">
                <a:solidFill>
                  <a:schemeClr val="bg1"/>
                </a:solidFill>
                <a:effectLst>
                  <a:outerShdw dist="50800" dir="5400000" algn="ctr" rotWithShape="0">
                    <a:schemeClr val="tx1"/>
                  </a:outerShdw>
                </a:effectLst>
              </a:endParaRPr>
            </a:p>
          </p:txBody>
        </p:sp>
      </p:grpSp>
      <p:sp useBgFill="1">
        <p:nvSpPr>
          <p:cNvPr id="42" name="Rectangle 41"/>
          <p:cNvSpPr/>
          <p:nvPr/>
        </p:nvSpPr>
        <p:spPr>
          <a:xfrm>
            <a:off x="0" y="609600"/>
            <a:ext cx="9144000" cy="707886"/>
          </a:xfrm>
          <a:prstGeom prst="rect">
            <a:avLst/>
          </a:prstGeom>
        </p:spPr>
        <p:txBody>
          <a:bodyPr wrap="square">
            <a:spAutoFit/>
          </a:bodyPr>
          <a:lstStyle/>
          <a:p>
            <a:r>
              <a:rPr lang="en-US" sz="4000" b="1" dirty="0" smtClean="0"/>
              <a:t>        Global forest area ownership</a:t>
            </a:r>
          </a:p>
        </p:txBody>
      </p:sp>
      <p:grpSp>
        <p:nvGrpSpPr>
          <p:cNvPr id="43" name="Group 42"/>
          <p:cNvGrpSpPr/>
          <p:nvPr/>
        </p:nvGrpSpPr>
        <p:grpSpPr>
          <a:xfrm>
            <a:off x="0" y="0"/>
            <a:ext cx="9144000" cy="6858001"/>
            <a:chOff x="0" y="-1"/>
            <a:chExt cx="9144000" cy="6858001"/>
          </a:xfrm>
        </p:grpSpPr>
        <p:pic>
          <p:nvPicPr>
            <p:cNvPr id="44" name="Picture 3"/>
            <p:cNvPicPr>
              <a:picLocks noChangeAspect="1" noChangeArrowheads="1"/>
            </p:cNvPicPr>
            <p:nvPr/>
          </p:nvPicPr>
          <p:blipFill>
            <a:blip r:embed="rId4" cstate="print"/>
            <a:srcRect l="15625" t="43750" r="23438" b="17361"/>
            <a:stretch>
              <a:fillRect/>
            </a:stretch>
          </p:blipFill>
          <p:spPr bwMode="auto">
            <a:xfrm>
              <a:off x="0" y="1600200"/>
              <a:ext cx="9144000" cy="5257800"/>
            </a:xfrm>
            <a:prstGeom prst="rect">
              <a:avLst/>
            </a:prstGeom>
            <a:noFill/>
            <a:ln w="9525">
              <a:noFill/>
              <a:miter lim="800000"/>
              <a:headEnd/>
              <a:tailEnd/>
            </a:ln>
          </p:spPr>
        </p:pic>
        <p:pic>
          <p:nvPicPr>
            <p:cNvPr id="45" name="Picture 44"/>
            <p:cNvPicPr>
              <a:picLocks noChangeAspect="1" noChangeArrowheads="1"/>
            </p:cNvPicPr>
            <p:nvPr/>
          </p:nvPicPr>
          <p:blipFill>
            <a:blip r:embed="rId4" cstate="print"/>
            <a:srcRect l="32813" t="81944" r="59375" b="9028"/>
            <a:stretch>
              <a:fillRect/>
            </a:stretch>
          </p:blipFill>
          <p:spPr bwMode="auto">
            <a:xfrm>
              <a:off x="7239001" y="-1"/>
              <a:ext cx="1881051" cy="1645920"/>
            </a:xfrm>
            <a:prstGeom prst="rect">
              <a:avLst/>
            </a:prstGeom>
            <a:noFill/>
            <a:ln w="9525">
              <a:noFill/>
              <a:miter lim="800000"/>
              <a:headEnd/>
              <a:tailEnd/>
            </a:ln>
          </p:spPr>
        </p:pic>
      </p:grpSp>
      <p:sp>
        <p:nvSpPr>
          <p:cNvPr id="4" name="TextBox 3"/>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p:nvSpPr>
          <p:cNvPr id="46" name="Oval 45"/>
          <p:cNvSpPr/>
          <p:nvPr/>
        </p:nvSpPr>
        <p:spPr>
          <a:xfrm>
            <a:off x="7086600" y="0"/>
            <a:ext cx="2057400" cy="6096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8" name="Group 47"/>
          <p:cNvGrpSpPr/>
          <p:nvPr/>
        </p:nvGrpSpPr>
        <p:grpSpPr>
          <a:xfrm>
            <a:off x="109728" y="1981200"/>
            <a:ext cx="362712" cy="4104144"/>
            <a:chOff x="109728" y="2209800"/>
            <a:chExt cx="362712" cy="4104144"/>
          </a:xfrm>
        </p:grpSpPr>
        <p:sp>
          <p:nvSpPr>
            <p:cNvPr id="50" name="TextBox 49"/>
            <p:cNvSpPr txBox="1"/>
            <p:nvPr/>
          </p:nvSpPr>
          <p:spPr>
            <a:xfrm>
              <a:off x="109728" y="2209800"/>
              <a:ext cx="362712" cy="2677656"/>
            </a:xfrm>
            <a:prstGeom prst="rect">
              <a:avLst/>
            </a:prstGeom>
            <a:solidFill>
              <a:schemeClr val="bg1"/>
            </a:solidFill>
            <a:ln w="50800">
              <a:solidFill>
                <a:schemeClr val="tx1"/>
              </a:solidFill>
            </a:ln>
          </p:spPr>
          <p:txBody>
            <a:bodyPr wrap="square" rtlCol="0">
              <a:spAutoFit/>
            </a:bodyPr>
            <a:lstStyle/>
            <a:p>
              <a:pPr algn="ctr"/>
              <a:r>
                <a:rPr lang="en-US" sz="2400" b="1" dirty="0" smtClean="0">
                  <a:solidFill>
                    <a:srgbClr val="FF0000"/>
                  </a:solidFill>
                  <a:effectLst>
                    <a:outerShdw dist="50800" dir="7200000" algn="ctr" rotWithShape="0">
                      <a:schemeClr val="tx1"/>
                    </a:outerShdw>
                  </a:effectLst>
                </a:rPr>
                <a:t>REGIONS</a:t>
              </a:r>
            </a:p>
          </p:txBody>
        </p:sp>
        <p:cxnSp>
          <p:nvCxnSpPr>
            <p:cNvPr id="52" name="Straight Arrow Connector 51"/>
            <p:cNvCxnSpPr/>
            <p:nvPr/>
          </p:nvCxnSpPr>
          <p:spPr>
            <a:xfrm>
              <a:off x="304800" y="4876800"/>
              <a:ext cx="0" cy="1437144"/>
            </a:xfrm>
            <a:prstGeom prst="straightConnector1">
              <a:avLst/>
            </a:pr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71" name="Oval 70"/>
          <p:cNvSpPr/>
          <p:nvPr/>
        </p:nvSpPr>
        <p:spPr>
          <a:xfrm>
            <a:off x="5334000" y="6324600"/>
            <a:ext cx="838200" cy="533400"/>
          </a:xfrm>
          <a:prstGeom prst="ellipse">
            <a:avLst/>
          </a:prstGeom>
          <a:solidFill>
            <a:schemeClr val="bg1"/>
          </a:solidFill>
          <a:ln w="635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200" b="1" dirty="0" smtClean="0">
                <a:effectLst>
                  <a:outerShdw dist="50800" dir="7200000" algn="ctr" rotWithShape="0">
                    <a:srgbClr val="FF0000"/>
                  </a:outerShdw>
                </a:effectLst>
              </a:rPr>
              <a:t>%</a:t>
            </a:r>
            <a:endParaRPr lang="en-US" sz="3200" b="1" dirty="0">
              <a:effectLst>
                <a:outerShdw dist="50800" dir="7200000" algn="ctr" rotWithShape="0">
                  <a:srgbClr val="FF0000"/>
                </a:outerShdw>
              </a:effectLst>
            </a:endParaRPr>
          </a:p>
        </p:txBody>
      </p:sp>
      <p:grpSp>
        <p:nvGrpSpPr>
          <p:cNvPr id="85" name="Group 84"/>
          <p:cNvGrpSpPr/>
          <p:nvPr/>
        </p:nvGrpSpPr>
        <p:grpSpPr>
          <a:xfrm>
            <a:off x="2514600" y="6019800"/>
            <a:ext cx="6858000" cy="533400"/>
            <a:chOff x="2514600" y="6019800"/>
            <a:chExt cx="6858000" cy="533400"/>
          </a:xfrm>
        </p:grpSpPr>
        <p:grpSp>
          <p:nvGrpSpPr>
            <p:cNvPr id="72" name="Group 71"/>
            <p:cNvGrpSpPr/>
            <p:nvPr/>
          </p:nvGrpSpPr>
          <p:grpSpPr>
            <a:xfrm>
              <a:off x="2514600" y="6019800"/>
              <a:ext cx="6629400" cy="533400"/>
              <a:chOff x="1524000" y="5867400"/>
              <a:chExt cx="6629400" cy="533400"/>
            </a:xfrm>
          </p:grpSpPr>
          <p:cxnSp>
            <p:nvCxnSpPr>
              <p:cNvPr id="73" name="Straight Arrow Connector 72"/>
              <p:cNvCxnSpPr/>
              <p:nvPr/>
            </p:nvCxnSpPr>
            <p:spPr>
              <a:xfrm>
                <a:off x="1752600" y="5943600"/>
                <a:ext cx="6019800" cy="0"/>
              </a:xfrm>
              <a:prstGeom prst="straightConnector1">
                <a:avLst/>
              </a:prstGeom>
              <a:ln w="101600">
                <a:solidFill>
                  <a:schemeClr val="tx1"/>
                </a:solidFill>
                <a:tailEnd type="arrow"/>
              </a:ln>
              <a:effectLst>
                <a:outerShdw dist="38100" dir="15000000" algn="ctr" rotWithShape="0">
                  <a:srgbClr val="FF0000"/>
                </a:outerShdw>
              </a:effectLst>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1524000" y="5867400"/>
                <a:ext cx="609600" cy="533400"/>
              </a:xfrm>
              <a:prstGeom prst="ellipse">
                <a:avLst/>
              </a:prstGeom>
              <a:solidFill>
                <a:schemeClr val="bg1"/>
              </a:solidFill>
              <a:ln w="635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200" b="1" dirty="0" smtClean="0">
                    <a:effectLst>
                      <a:outerShdw dist="50800" dir="5400000" algn="ctr" rotWithShape="0">
                        <a:srgbClr val="FF0000"/>
                      </a:outerShdw>
                    </a:effectLst>
                  </a:rPr>
                  <a:t>0</a:t>
                </a:r>
                <a:endParaRPr lang="en-US" sz="3200" b="1" dirty="0">
                  <a:effectLst>
                    <a:outerShdw dist="50800" dir="5400000" algn="ctr" rotWithShape="0">
                      <a:srgbClr val="FF0000"/>
                    </a:outerShdw>
                  </a:effectLst>
                </a:endParaRPr>
              </a:p>
            </p:txBody>
          </p:sp>
          <p:sp>
            <p:nvSpPr>
              <p:cNvPr id="77" name="Oval 76"/>
              <p:cNvSpPr/>
              <p:nvPr/>
            </p:nvSpPr>
            <p:spPr>
              <a:xfrm>
                <a:off x="7315200" y="5867400"/>
                <a:ext cx="838200" cy="533400"/>
              </a:xfrm>
              <a:prstGeom prst="ellipse">
                <a:avLst/>
              </a:prstGeom>
              <a:solidFill>
                <a:schemeClr val="bg1"/>
              </a:solidFill>
              <a:ln w="635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4" name="TextBox 83"/>
            <p:cNvSpPr txBox="1"/>
            <p:nvPr/>
          </p:nvSpPr>
          <p:spPr>
            <a:xfrm>
              <a:off x="8382000" y="6019800"/>
              <a:ext cx="990600" cy="523220"/>
            </a:xfrm>
            <a:prstGeom prst="rect">
              <a:avLst/>
            </a:prstGeom>
            <a:noFill/>
          </p:spPr>
          <p:txBody>
            <a:bodyPr wrap="square" rtlCol="0">
              <a:spAutoFit/>
            </a:bodyPr>
            <a:lstStyle/>
            <a:p>
              <a:r>
                <a:rPr lang="en-US" sz="2800" b="1" dirty="0" smtClean="0">
                  <a:effectLst>
                    <a:outerShdw dist="50800" dir="5400000" algn="ctr" rotWithShape="0">
                      <a:srgbClr val="FF0000"/>
                    </a:outerShdw>
                  </a:effectLst>
                </a:rPr>
                <a:t>100</a:t>
              </a:r>
            </a:p>
          </p:txBody>
        </p:sp>
      </p:grpSp>
      <p:grpSp>
        <p:nvGrpSpPr>
          <p:cNvPr id="115" name="Group 114"/>
          <p:cNvGrpSpPr/>
          <p:nvPr/>
        </p:nvGrpSpPr>
        <p:grpSpPr>
          <a:xfrm>
            <a:off x="2743200" y="1676400"/>
            <a:ext cx="5257800" cy="4953000"/>
            <a:chOff x="2743200" y="1676400"/>
            <a:chExt cx="5257800" cy="4953000"/>
          </a:xfrm>
        </p:grpSpPr>
        <p:sp>
          <p:nvSpPr>
            <p:cNvPr id="114" name="Rectangle 113"/>
            <p:cNvSpPr/>
            <p:nvPr/>
          </p:nvSpPr>
          <p:spPr>
            <a:xfrm>
              <a:off x="2743200" y="1676400"/>
              <a:ext cx="4876800" cy="4343400"/>
            </a:xfrm>
            <a:prstGeom prst="rect">
              <a:avLst/>
            </a:prstGeom>
            <a:solidFill>
              <a:srgbClr val="27774F"/>
            </a:solidFill>
            <a:ln w="38100">
              <a:noFill/>
              <a:prstDash val="sysDash"/>
              <a:tailEnd type="arrow"/>
            </a:ln>
            <a:effectLst>
              <a:outerShdw dist="76200" dir="21594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TextBox 92"/>
            <p:cNvSpPr txBox="1"/>
            <p:nvPr/>
          </p:nvSpPr>
          <p:spPr>
            <a:xfrm>
              <a:off x="7315200" y="6096000"/>
              <a:ext cx="685800" cy="533400"/>
            </a:xfrm>
            <a:prstGeom prst="rect">
              <a:avLst/>
            </a:prstGeom>
            <a:solidFill>
              <a:schemeClr val="bg1"/>
            </a:solidFill>
          </p:spPr>
          <p:txBody>
            <a:bodyPr wrap="square" rtlCol="0">
              <a:spAutoFit/>
            </a:bodyPr>
            <a:lstStyle/>
            <a:p>
              <a:r>
                <a:rPr lang="en-US" sz="2800" b="1" dirty="0" smtClean="0">
                  <a:solidFill>
                    <a:srgbClr val="27774F"/>
                  </a:solidFill>
                  <a:effectLst>
                    <a:outerShdw dist="50800" dir="5400000" algn="ctr" rotWithShape="0">
                      <a:schemeClr val="tx1"/>
                    </a:outerShdw>
                  </a:effectLst>
                </a:rPr>
                <a:t>80</a:t>
              </a:r>
            </a:p>
          </p:txBody>
        </p:sp>
      </p:grpSp>
      <p:sp>
        <p:nvSpPr>
          <p:cNvPr id="101" name="TextBox 100"/>
          <p:cNvSpPr txBox="1"/>
          <p:nvPr/>
        </p:nvSpPr>
        <p:spPr>
          <a:xfrm>
            <a:off x="0" y="2209800"/>
            <a:ext cx="2702791" cy="461665"/>
          </a:xfrm>
          <a:prstGeom prst="rect">
            <a:avLst/>
          </a:prstGeom>
          <a:solidFill>
            <a:schemeClr val="bg1"/>
          </a:solidFill>
          <a:ln w="50800">
            <a:solidFill>
              <a:schemeClr val="tx1"/>
            </a:solidFill>
          </a:ln>
        </p:spPr>
        <p:txBody>
          <a:bodyPr wrap="none" rtlCol="0">
            <a:spAutoFit/>
          </a:bodyPr>
          <a:lstStyle/>
          <a:p>
            <a:r>
              <a:rPr lang="en-US" sz="2400" b="1" dirty="0" smtClean="0"/>
              <a:t>West/Central Africa</a:t>
            </a:r>
          </a:p>
        </p:txBody>
      </p:sp>
      <p:sp>
        <p:nvSpPr>
          <p:cNvPr id="104" name="Rectangle 103"/>
          <p:cNvSpPr/>
          <p:nvPr/>
        </p:nvSpPr>
        <p:spPr>
          <a:xfrm>
            <a:off x="0" y="1600200"/>
            <a:ext cx="2667000" cy="4524315"/>
          </a:xfrm>
          <a:prstGeom prst="rect">
            <a:avLst/>
          </a:prstGeom>
          <a:solidFill>
            <a:schemeClr val="bg1"/>
          </a:solidFill>
        </p:spPr>
        <p:txBody>
          <a:bodyPr wrap="square">
            <a:spAutoFit/>
          </a:bodyPr>
          <a:lstStyle/>
          <a:p>
            <a:pPr algn="ctr"/>
            <a:endParaRPr lang="en-US" sz="3600" b="1" dirty="0" smtClean="0">
              <a:solidFill>
                <a:srgbClr val="FF0000"/>
              </a:solidFill>
              <a:effectLst>
                <a:outerShdw dist="50800" dir="7200000" algn="ctr" rotWithShape="0">
                  <a:schemeClr val="tx1"/>
                </a:outerShdw>
              </a:effectLst>
            </a:endParaRPr>
          </a:p>
          <a:p>
            <a:pPr algn="ctr"/>
            <a:endParaRPr lang="en-US" sz="3600" b="1" dirty="0" smtClean="0">
              <a:solidFill>
                <a:srgbClr val="FF0000"/>
              </a:solidFill>
              <a:effectLst>
                <a:outerShdw dist="50800" dir="7200000" algn="ctr" rotWithShape="0">
                  <a:schemeClr val="tx1"/>
                </a:outerShdw>
              </a:effectLst>
            </a:endParaRPr>
          </a:p>
          <a:p>
            <a:pPr algn="ctr"/>
            <a:endParaRPr lang="en-US" sz="3600" b="1" dirty="0" smtClean="0">
              <a:solidFill>
                <a:srgbClr val="FF0000"/>
              </a:solidFill>
              <a:effectLst>
                <a:outerShdw dist="50800" dir="7200000" algn="ctr" rotWithShape="0">
                  <a:schemeClr val="tx1"/>
                </a:outerShdw>
              </a:effectLst>
            </a:endParaRPr>
          </a:p>
          <a:p>
            <a:pPr algn="ctr"/>
            <a:r>
              <a:rPr lang="en-US" sz="3600" b="1" dirty="0" smtClean="0">
                <a:solidFill>
                  <a:srgbClr val="FF0000"/>
                </a:solidFill>
                <a:effectLst>
                  <a:outerShdw dist="50800" dir="7200000" algn="ctr" rotWithShape="0">
                    <a:schemeClr val="tx1"/>
                  </a:outerShdw>
                </a:effectLst>
              </a:rPr>
              <a:t>Worldwide</a:t>
            </a:r>
          </a:p>
          <a:p>
            <a:pPr algn="ctr"/>
            <a:r>
              <a:rPr lang="en-US" sz="3600" b="1" dirty="0" smtClean="0">
                <a:solidFill>
                  <a:srgbClr val="FF0000"/>
                </a:solidFill>
                <a:effectLst>
                  <a:outerShdw dist="50800" dir="7200000" algn="ctr" rotWithShape="0">
                    <a:schemeClr val="tx1"/>
                  </a:outerShdw>
                </a:effectLst>
              </a:rPr>
              <a:t>Averages:</a:t>
            </a:r>
          </a:p>
          <a:p>
            <a:pPr algn="ctr"/>
            <a:endParaRPr lang="en-US" sz="3600" b="1" dirty="0" smtClean="0">
              <a:solidFill>
                <a:srgbClr val="FF0000"/>
              </a:solidFill>
              <a:effectLst>
                <a:outerShdw dist="50800" dir="7200000" algn="ctr" rotWithShape="0">
                  <a:schemeClr val="tx1"/>
                </a:outerShdw>
              </a:effectLst>
            </a:endParaRPr>
          </a:p>
          <a:p>
            <a:pPr algn="ctr"/>
            <a:endParaRPr lang="en-US" sz="3600" b="1" dirty="0" smtClean="0">
              <a:solidFill>
                <a:srgbClr val="FF0000"/>
              </a:solidFill>
              <a:effectLst>
                <a:outerShdw dist="50800" dir="7200000" algn="ctr" rotWithShape="0">
                  <a:schemeClr val="tx1"/>
                </a:outerShdw>
              </a:effectLst>
            </a:endParaRPr>
          </a:p>
          <a:p>
            <a:pPr algn="ctr"/>
            <a:endParaRPr lang="en-US" sz="3600" b="1" dirty="0">
              <a:solidFill>
                <a:srgbClr val="FF0000"/>
              </a:solidFill>
              <a:effectLst>
                <a:outerShdw dist="50800" dir="7200000" algn="ctr" rotWithShape="0">
                  <a:schemeClr val="tx1"/>
                </a:outerShdw>
              </a:effectLst>
            </a:endParaRPr>
          </a:p>
        </p:txBody>
      </p:sp>
      <p:sp>
        <p:nvSpPr>
          <p:cNvPr id="47" name="Rectangle 46"/>
          <p:cNvSpPr/>
          <p:nvPr/>
        </p:nvSpPr>
        <p:spPr>
          <a:xfrm rot="20437597">
            <a:off x="3299248" y="2265932"/>
            <a:ext cx="2819400" cy="1077218"/>
          </a:xfrm>
          <a:prstGeom prst="rect">
            <a:avLst/>
          </a:prstGeom>
          <a:solidFill>
            <a:srgbClr val="27774F"/>
          </a:solidFill>
        </p:spPr>
        <p:txBody>
          <a:bodyPr wrap="square">
            <a:spAutoFit/>
          </a:bodyPr>
          <a:lstStyle/>
          <a:p>
            <a:pPr algn="ctr"/>
            <a:r>
              <a:rPr lang="en-US" sz="3200" b="1" dirty="0" smtClean="0">
                <a:solidFill>
                  <a:schemeClr val="bg1"/>
                </a:solidFill>
              </a:rPr>
              <a:t>80% forests</a:t>
            </a:r>
          </a:p>
          <a:p>
            <a:pPr algn="ctr"/>
            <a:r>
              <a:rPr lang="en-US" sz="3200" b="1" dirty="0" smtClean="0">
                <a:solidFill>
                  <a:schemeClr val="bg1"/>
                </a:solidFill>
              </a:rPr>
              <a:t>publicly owned</a:t>
            </a:r>
            <a:endParaRPr lang="en-US" sz="3200" b="1" dirty="0">
              <a:solidFill>
                <a:schemeClr val="bg1"/>
              </a:solidFill>
            </a:endParaRPr>
          </a:p>
        </p:txBody>
      </p:sp>
      <p:grpSp>
        <p:nvGrpSpPr>
          <p:cNvPr id="117" name="Group 116"/>
          <p:cNvGrpSpPr/>
          <p:nvPr/>
        </p:nvGrpSpPr>
        <p:grpSpPr>
          <a:xfrm>
            <a:off x="7696200" y="1676400"/>
            <a:ext cx="1295400" cy="4942820"/>
            <a:chOff x="7696200" y="1676400"/>
            <a:chExt cx="1295400" cy="4942820"/>
          </a:xfrm>
        </p:grpSpPr>
        <p:sp>
          <p:nvSpPr>
            <p:cNvPr id="97" name="TextBox 96"/>
            <p:cNvSpPr txBox="1"/>
            <p:nvPr/>
          </p:nvSpPr>
          <p:spPr>
            <a:xfrm>
              <a:off x="8001000" y="6096000"/>
              <a:ext cx="990600" cy="523220"/>
            </a:xfrm>
            <a:prstGeom prst="rect">
              <a:avLst/>
            </a:prstGeom>
            <a:solidFill>
              <a:schemeClr val="bg1"/>
            </a:solidFill>
          </p:spPr>
          <p:txBody>
            <a:bodyPr wrap="square" rtlCol="0">
              <a:spAutoFit/>
            </a:bodyPr>
            <a:lstStyle/>
            <a:p>
              <a:r>
                <a:rPr lang="en-US" sz="2800" b="1" dirty="0" smtClean="0">
                  <a:solidFill>
                    <a:srgbClr val="B6DBE8"/>
                  </a:solidFill>
                  <a:effectLst>
                    <a:outerShdw dist="50800" dir="5400000" algn="ctr" rotWithShape="0">
                      <a:schemeClr val="tx1"/>
                    </a:outerShdw>
                  </a:effectLst>
                </a:rPr>
                <a:t>18   </a:t>
              </a:r>
            </a:p>
          </p:txBody>
        </p:sp>
        <p:sp>
          <p:nvSpPr>
            <p:cNvPr id="116" name="Rectangle 115"/>
            <p:cNvSpPr/>
            <p:nvPr/>
          </p:nvSpPr>
          <p:spPr>
            <a:xfrm>
              <a:off x="7696200" y="1676400"/>
              <a:ext cx="914400" cy="4343400"/>
            </a:xfrm>
            <a:prstGeom prst="rect">
              <a:avLst/>
            </a:prstGeom>
            <a:solidFill>
              <a:srgbClr val="B6DBE8"/>
            </a:solidFill>
            <a:ln w="38100">
              <a:noFill/>
              <a:prstDash val="sysDash"/>
              <a:tailEnd type="arrow"/>
            </a:ln>
            <a:effectLst>
              <a:outerShdw dist="76200" dir="21594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7" name="Rectangle 86"/>
          <p:cNvSpPr/>
          <p:nvPr/>
        </p:nvSpPr>
        <p:spPr>
          <a:xfrm rot="20437597">
            <a:off x="6125420" y="4359852"/>
            <a:ext cx="2580160" cy="1077218"/>
          </a:xfrm>
          <a:prstGeom prst="rect">
            <a:avLst/>
          </a:prstGeom>
          <a:solidFill>
            <a:srgbClr val="B82C00"/>
          </a:solidFill>
        </p:spPr>
        <p:txBody>
          <a:bodyPr wrap="square">
            <a:spAutoFit/>
          </a:bodyPr>
          <a:lstStyle/>
          <a:p>
            <a:pPr algn="ctr"/>
            <a:r>
              <a:rPr lang="en-US" sz="3200" b="1" dirty="0" smtClean="0">
                <a:solidFill>
                  <a:schemeClr val="bg1"/>
                </a:solidFill>
              </a:rPr>
              <a:t>2% unknown </a:t>
            </a:r>
          </a:p>
          <a:p>
            <a:pPr algn="ctr"/>
            <a:r>
              <a:rPr lang="en-US" sz="3200" b="1" dirty="0" smtClean="0">
                <a:solidFill>
                  <a:schemeClr val="bg1"/>
                </a:solidFill>
              </a:rPr>
              <a:t>or disputed</a:t>
            </a:r>
            <a:endParaRPr lang="en-US" sz="3200" b="1" dirty="0">
              <a:solidFill>
                <a:schemeClr val="bg1"/>
              </a:solidFill>
            </a:endParaRPr>
          </a:p>
        </p:txBody>
      </p:sp>
      <p:grpSp>
        <p:nvGrpSpPr>
          <p:cNvPr id="119" name="Group 118"/>
          <p:cNvGrpSpPr/>
          <p:nvPr/>
        </p:nvGrpSpPr>
        <p:grpSpPr>
          <a:xfrm>
            <a:off x="8610600" y="1676400"/>
            <a:ext cx="381000" cy="4942820"/>
            <a:chOff x="8610600" y="1676400"/>
            <a:chExt cx="381000" cy="4942820"/>
          </a:xfrm>
        </p:grpSpPr>
        <p:sp>
          <p:nvSpPr>
            <p:cNvPr id="100" name="TextBox 99"/>
            <p:cNvSpPr txBox="1"/>
            <p:nvPr/>
          </p:nvSpPr>
          <p:spPr>
            <a:xfrm>
              <a:off x="8610600" y="6096000"/>
              <a:ext cx="381000" cy="523220"/>
            </a:xfrm>
            <a:prstGeom prst="rect">
              <a:avLst/>
            </a:prstGeom>
            <a:solidFill>
              <a:schemeClr val="bg1"/>
            </a:solidFill>
          </p:spPr>
          <p:txBody>
            <a:bodyPr wrap="square" rtlCol="0">
              <a:spAutoFit/>
            </a:bodyPr>
            <a:lstStyle/>
            <a:p>
              <a:r>
                <a:rPr lang="en-US" sz="2800" b="1" dirty="0" smtClean="0">
                  <a:solidFill>
                    <a:srgbClr val="B82C00"/>
                  </a:solidFill>
                  <a:effectLst>
                    <a:outerShdw dist="50800" dir="5400000" algn="ctr" rotWithShape="0">
                      <a:schemeClr val="tx1"/>
                    </a:outerShdw>
                  </a:effectLst>
                </a:rPr>
                <a:t>2</a:t>
              </a:r>
            </a:p>
          </p:txBody>
        </p:sp>
        <p:sp>
          <p:nvSpPr>
            <p:cNvPr id="118" name="Rectangle 117"/>
            <p:cNvSpPr/>
            <p:nvPr/>
          </p:nvSpPr>
          <p:spPr>
            <a:xfrm>
              <a:off x="8686800" y="1676400"/>
              <a:ext cx="76200" cy="4343400"/>
            </a:xfrm>
            <a:prstGeom prst="rect">
              <a:avLst/>
            </a:prstGeom>
            <a:solidFill>
              <a:srgbClr val="B82C00"/>
            </a:solidFill>
            <a:ln w="38100">
              <a:noFill/>
              <a:prstDash val="sysDash"/>
              <a:tailEnd type="arrow"/>
            </a:ln>
            <a:effectLst>
              <a:outerShdw dist="76200" dir="21594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6" name="Rectangle 85"/>
          <p:cNvSpPr/>
          <p:nvPr/>
        </p:nvSpPr>
        <p:spPr>
          <a:xfrm rot="20437597">
            <a:off x="5045375" y="3142047"/>
            <a:ext cx="3048000" cy="1077218"/>
          </a:xfrm>
          <a:prstGeom prst="rect">
            <a:avLst/>
          </a:prstGeom>
          <a:solidFill>
            <a:srgbClr val="B6DBE8"/>
          </a:solidFill>
        </p:spPr>
        <p:txBody>
          <a:bodyPr wrap="square">
            <a:spAutoFit/>
          </a:bodyPr>
          <a:lstStyle/>
          <a:p>
            <a:pPr algn="ctr"/>
            <a:r>
              <a:rPr lang="en-US" sz="3200" b="1" dirty="0" smtClean="0"/>
              <a:t>18% forests</a:t>
            </a:r>
          </a:p>
          <a:p>
            <a:pPr algn="ctr"/>
            <a:r>
              <a:rPr lang="en-US" sz="3200" b="1" dirty="0" smtClean="0"/>
              <a:t>privately owned</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56"/>
                                        </p:tgtEl>
                                      </p:cBhvr>
                                    </p:animEffect>
                                    <p:set>
                                      <p:cBhvr>
                                        <p:cTn id="7" dur="1" fill="hold">
                                          <p:stCondLst>
                                            <p:cond delay="999"/>
                                          </p:stCondLst>
                                        </p:cTn>
                                        <p:tgtEl>
                                          <p:spTgt spid="56"/>
                                        </p:tgtEl>
                                        <p:attrNameLst>
                                          <p:attrName>style.visibility</p:attrName>
                                        </p:attrNameLst>
                                      </p:cBhvr>
                                      <p:to>
                                        <p:strVal val="hidden"/>
                                      </p:to>
                                    </p:set>
                                  </p:childTnLst>
                                </p:cTn>
                              </p:par>
                            </p:childTnLst>
                          </p:cTn>
                        </p:par>
                        <p:par>
                          <p:cTn id="8" fill="hold">
                            <p:stCondLst>
                              <p:cond delay="1000"/>
                            </p:stCondLst>
                            <p:childTnLst>
                              <p:par>
                                <p:cTn id="9" presetID="39" presetClass="entr" presetSubtype="0" accel="10000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2000" fill="hold"/>
                                        <p:tgtEl>
                                          <p:spTgt spid="42"/>
                                        </p:tgtEl>
                                        <p:attrNameLst>
                                          <p:attrName>ppt_h</p:attrName>
                                        </p:attrNameLst>
                                      </p:cBhvr>
                                      <p:tavLst>
                                        <p:tav tm="0">
                                          <p:val>
                                            <p:strVal val="#ppt_h/20"/>
                                          </p:val>
                                        </p:tav>
                                        <p:tav tm="50000">
                                          <p:val>
                                            <p:strVal val="#ppt_h/20"/>
                                          </p:val>
                                        </p:tav>
                                        <p:tav tm="100000">
                                          <p:val>
                                            <p:strVal val="#ppt_h"/>
                                          </p:val>
                                        </p:tav>
                                      </p:tavLst>
                                    </p:anim>
                                    <p:anim calcmode="lin" valueType="num">
                                      <p:cBhvr>
                                        <p:cTn id="12" dur="2000" fill="hold"/>
                                        <p:tgtEl>
                                          <p:spTgt spid="42"/>
                                        </p:tgtEl>
                                        <p:attrNameLst>
                                          <p:attrName>ppt_w</p:attrName>
                                        </p:attrNameLst>
                                      </p:cBhvr>
                                      <p:tavLst>
                                        <p:tav tm="0">
                                          <p:val>
                                            <p:strVal val="#ppt_w+.3"/>
                                          </p:val>
                                        </p:tav>
                                        <p:tav tm="50000">
                                          <p:val>
                                            <p:strVal val="#ppt_w+.3"/>
                                          </p:val>
                                        </p:tav>
                                        <p:tav tm="100000">
                                          <p:val>
                                            <p:strVal val="#ppt_w"/>
                                          </p:val>
                                        </p:tav>
                                      </p:tavLst>
                                    </p:anim>
                                    <p:anim calcmode="lin" valueType="num">
                                      <p:cBhvr>
                                        <p:cTn id="13" dur="2000" fill="hold"/>
                                        <p:tgtEl>
                                          <p:spTgt spid="42"/>
                                        </p:tgtEl>
                                        <p:attrNameLst>
                                          <p:attrName>ppt_x</p:attrName>
                                        </p:attrNameLst>
                                      </p:cBhvr>
                                      <p:tavLst>
                                        <p:tav tm="0">
                                          <p:val>
                                            <p:strVal val="#ppt_x-.3"/>
                                          </p:val>
                                        </p:tav>
                                        <p:tav tm="50000">
                                          <p:val>
                                            <p:strVal val="#ppt_x"/>
                                          </p:val>
                                        </p:tav>
                                        <p:tav tm="100000">
                                          <p:val>
                                            <p:strVal val="#ppt_x"/>
                                          </p:val>
                                        </p:tav>
                                      </p:tavLst>
                                    </p:anim>
                                    <p:anim calcmode="lin" valueType="num">
                                      <p:cBhvr>
                                        <p:cTn id="14" dur="2000" fill="hold"/>
                                        <p:tgtEl>
                                          <p:spTgt spid="42"/>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10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1000" fill="hold"/>
                                        <p:tgtEl>
                                          <p:spTgt spid="71"/>
                                        </p:tgtEl>
                                        <p:attrNameLst>
                                          <p:attrName>ppt_w</p:attrName>
                                        </p:attrNameLst>
                                      </p:cBhvr>
                                      <p:tavLst>
                                        <p:tav tm="0">
                                          <p:val>
                                            <p:fltVal val="0"/>
                                          </p:val>
                                        </p:tav>
                                        <p:tav tm="100000">
                                          <p:val>
                                            <p:strVal val="#ppt_w"/>
                                          </p:val>
                                        </p:tav>
                                      </p:tavLst>
                                    </p:anim>
                                    <p:anim calcmode="lin" valueType="num">
                                      <p:cBhvr>
                                        <p:cTn id="29" dur="1000" fill="hold"/>
                                        <p:tgtEl>
                                          <p:spTgt spid="71"/>
                                        </p:tgtEl>
                                        <p:attrNameLst>
                                          <p:attrName>ppt_h</p:attrName>
                                        </p:attrNameLst>
                                      </p:cBhvr>
                                      <p:tavLst>
                                        <p:tav tm="0">
                                          <p:val>
                                            <p:fltVal val="0"/>
                                          </p:val>
                                        </p:tav>
                                        <p:tav tm="100000">
                                          <p:val>
                                            <p:strVal val="#ppt_h"/>
                                          </p:val>
                                        </p:tav>
                                      </p:tavLst>
                                    </p:anim>
                                    <p:animEffect transition="in" filter="fade">
                                      <p:cBhvr>
                                        <p:cTn id="30" dur="1000"/>
                                        <p:tgtEl>
                                          <p:spTgt spid="71"/>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wipe(left)">
                                      <p:cBhvr>
                                        <p:cTn id="34" dur="10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00"/>
                                        <p:tgtEl>
                                          <p:spTgt spid="48"/>
                                        </p:tgtEl>
                                      </p:cBhvr>
                                    </p:animEffect>
                                    <p:set>
                                      <p:cBhvr>
                                        <p:cTn id="39" dur="1" fill="hold">
                                          <p:stCondLst>
                                            <p:cond delay="999"/>
                                          </p:stCondLst>
                                        </p:cTn>
                                        <p:tgtEl>
                                          <p:spTgt spid="4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71"/>
                                        </p:tgtEl>
                                      </p:cBhvr>
                                    </p:animEffect>
                                    <p:set>
                                      <p:cBhvr>
                                        <p:cTn id="42" dur="1" fill="hold">
                                          <p:stCondLst>
                                            <p:cond delay="999"/>
                                          </p:stCondLst>
                                        </p:cTn>
                                        <p:tgtEl>
                                          <p:spTgt spid="7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00"/>
                                        <p:tgtEl>
                                          <p:spTgt spid="85"/>
                                        </p:tgtEl>
                                      </p:cBhvr>
                                    </p:animEffect>
                                    <p:set>
                                      <p:cBhvr>
                                        <p:cTn id="45" dur="1" fill="hold">
                                          <p:stCondLst>
                                            <p:cond delay="999"/>
                                          </p:stCondLst>
                                        </p:cTn>
                                        <p:tgtEl>
                                          <p:spTgt spid="85"/>
                                        </p:tgtEl>
                                        <p:attrNameLst>
                                          <p:attrName>style.visibility</p:attrName>
                                        </p:attrNameLst>
                                      </p:cBhvr>
                                      <p:to>
                                        <p:strVal val="hidden"/>
                                      </p:to>
                                    </p:set>
                                  </p:childTnLst>
                                </p:cTn>
                              </p:par>
                            </p:childTnLst>
                          </p:cTn>
                        </p:par>
                        <p:par>
                          <p:cTn id="46" fill="hold">
                            <p:stCondLst>
                              <p:cond delay="1000"/>
                            </p:stCondLst>
                            <p:childTnLst>
                              <p:par>
                                <p:cTn id="47" presetID="53" presetClass="entr" presetSubtype="0"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p:cTn id="49" dur="1000" fill="hold"/>
                                        <p:tgtEl>
                                          <p:spTgt spid="104"/>
                                        </p:tgtEl>
                                        <p:attrNameLst>
                                          <p:attrName>ppt_w</p:attrName>
                                        </p:attrNameLst>
                                      </p:cBhvr>
                                      <p:tavLst>
                                        <p:tav tm="0">
                                          <p:val>
                                            <p:fltVal val="0"/>
                                          </p:val>
                                        </p:tav>
                                        <p:tav tm="100000">
                                          <p:val>
                                            <p:strVal val="#ppt_w"/>
                                          </p:val>
                                        </p:tav>
                                      </p:tavLst>
                                    </p:anim>
                                    <p:anim calcmode="lin" valueType="num">
                                      <p:cBhvr>
                                        <p:cTn id="50" dur="1000" fill="hold"/>
                                        <p:tgtEl>
                                          <p:spTgt spid="104"/>
                                        </p:tgtEl>
                                        <p:attrNameLst>
                                          <p:attrName>ppt_h</p:attrName>
                                        </p:attrNameLst>
                                      </p:cBhvr>
                                      <p:tavLst>
                                        <p:tav tm="0">
                                          <p:val>
                                            <p:fltVal val="0"/>
                                          </p:val>
                                        </p:tav>
                                        <p:tav tm="100000">
                                          <p:val>
                                            <p:strVal val="#ppt_h"/>
                                          </p:val>
                                        </p:tav>
                                      </p:tavLst>
                                    </p:anim>
                                    <p:animEffect transition="in" filter="fade">
                                      <p:cBhvr>
                                        <p:cTn id="51" dur="1000"/>
                                        <p:tgtEl>
                                          <p:spTgt spid="10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1000"/>
                                        <p:tgtEl>
                                          <p:spTgt spid="46"/>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115"/>
                                        </p:tgtEl>
                                        <p:attrNameLst>
                                          <p:attrName>style.visibility</p:attrName>
                                        </p:attrNameLst>
                                      </p:cBhvr>
                                      <p:to>
                                        <p:strVal val="visible"/>
                                      </p:to>
                                    </p:set>
                                    <p:animEffect transition="in" filter="wipe(left)">
                                      <p:cBhvr>
                                        <p:cTn id="60" dur="1000"/>
                                        <p:tgtEl>
                                          <p:spTgt spid="115"/>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0.00417 -4.44444E-6 L 0 0.07778 " pathEditMode="relative" rAng="0" ptsTypes="AA">
                                      <p:cBhvr>
                                        <p:cTn id="68" dur="1000" fill="hold"/>
                                        <p:tgtEl>
                                          <p:spTgt spid="46"/>
                                        </p:tgtEl>
                                        <p:attrNameLst>
                                          <p:attrName>ppt_x</p:attrName>
                                          <p:attrName>ppt_y</p:attrName>
                                        </p:attrNameLst>
                                      </p:cBhvr>
                                      <p:rCtr x="2" y="39"/>
                                    </p:animMotion>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1000"/>
                                        <p:tgtEl>
                                          <p:spTgt spid="117"/>
                                        </p:tgtEl>
                                      </p:cBhvr>
                                    </p:animEffec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1000"/>
                                        <p:tgtEl>
                                          <p:spTgt spid="86"/>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2" nodeType="clickEffect">
                                  <p:stCondLst>
                                    <p:cond delay="0"/>
                                  </p:stCondLst>
                                  <p:childTnLst>
                                    <p:animMotion origin="layout" path="M 0 0.07778 L 0.00417 0.15556 " pathEditMode="relative" rAng="0" ptsTypes="AA">
                                      <p:cBhvr>
                                        <p:cTn id="80" dur="2000" fill="hold"/>
                                        <p:tgtEl>
                                          <p:spTgt spid="46"/>
                                        </p:tgtEl>
                                        <p:attrNameLst>
                                          <p:attrName>ppt_x</p:attrName>
                                          <p:attrName>ppt_y</p:attrName>
                                        </p:attrNameLst>
                                      </p:cBhvr>
                                      <p:rCtr x="2" y="39"/>
                                    </p:animMotion>
                                  </p:childTnLst>
                                </p:cTn>
                              </p:par>
                            </p:childTnLst>
                          </p:cTn>
                        </p:par>
                        <p:par>
                          <p:cTn id="81" fill="hold">
                            <p:stCondLst>
                              <p:cond delay="2000"/>
                            </p:stCondLst>
                            <p:childTnLst>
                              <p:par>
                                <p:cTn id="82" presetID="22" presetClass="entr" presetSubtype="8" fill="hold" nodeType="afterEffect">
                                  <p:stCondLst>
                                    <p:cond delay="0"/>
                                  </p:stCondLst>
                                  <p:childTnLst>
                                    <p:set>
                                      <p:cBhvr>
                                        <p:cTn id="83" dur="1" fill="hold">
                                          <p:stCondLst>
                                            <p:cond delay="0"/>
                                          </p:stCondLst>
                                        </p:cTn>
                                        <p:tgtEl>
                                          <p:spTgt spid="119"/>
                                        </p:tgtEl>
                                        <p:attrNameLst>
                                          <p:attrName>style.visibility</p:attrName>
                                        </p:attrNameLst>
                                      </p:cBhvr>
                                      <p:to>
                                        <p:strVal val="visible"/>
                                      </p:to>
                                    </p:set>
                                    <p:animEffect transition="in" filter="wipe(left)">
                                      <p:cBhvr>
                                        <p:cTn id="84" dur="1000"/>
                                        <p:tgtEl>
                                          <p:spTgt spid="119"/>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fade">
                                      <p:cBhvr>
                                        <p:cTn id="88" dur="1000"/>
                                        <p:tgtEl>
                                          <p:spTgt spid="8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1000"/>
                                        <p:tgtEl>
                                          <p:spTgt spid="47"/>
                                        </p:tgtEl>
                                      </p:cBhvr>
                                    </p:animEffect>
                                    <p:set>
                                      <p:cBhvr>
                                        <p:cTn id="93" dur="1" fill="hold">
                                          <p:stCondLst>
                                            <p:cond delay="999"/>
                                          </p:stCondLst>
                                        </p:cTn>
                                        <p:tgtEl>
                                          <p:spTgt spid="47"/>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1000"/>
                                        <p:tgtEl>
                                          <p:spTgt spid="86"/>
                                        </p:tgtEl>
                                      </p:cBhvr>
                                    </p:animEffect>
                                    <p:set>
                                      <p:cBhvr>
                                        <p:cTn id="96" dur="1" fill="hold">
                                          <p:stCondLst>
                                            <p:cond delay="999"/>
                                          </p:stCondLst>
                                        </p:cTn>
                                        <p:tgtEl>
                                          <p:spTgt spid="86"/>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1000"/>
                                        <p:tgtEl>
                                          <p:spTgt spid="87"/>
                                        </p:tgtEl>
                                      </p:cBhvr>
                                    </p:animEffect>
                                    <p:set>
                                      <p:cBhvr>
                                        <p:cTn id="99" dur="1" fill="hold">
                                          <p:stCondLst>
                                            <p:cond delay="999"/>
                                          </p:stCondLst>
                                        </p:cTn>
                                        <p:tgtEl>
                                          <p:spTgt spid="87"/>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1000"/>
                                        <p:tgtEl>
                                          <p:spTgt spid="104"/>
                                        </p:tgtEl>
                                      </p:cBhvr>
                                    </p:animEffect>
                                    <p:set>
                                      <p:cBhvr>
                                        <p:cTn id="102" dur="1" fill="hold">
                                          <p:stCondLst>
                                            <p:cond delay="999"/>
                                          </p:stCondLst>
                                        </p:cTn>
                                        <p:tgtEl>
                                          <p:spTgt spid="104"/>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1000"/>
                                        <p:tgtEl>
                                          <p:spTgt spid="115"/>
                                        </p:tgtEl>
                                      </p:cBhvr>
                                    </p:animEffect>
                                    <p:set>
                                      <p:cBhvr>
                                        <p:cTn id="105" dur="1" fill="hold">
                                          <p:stCondLst>
                                            <p:cond delay="999"/>
                                          </p:stCondLst>
                                        </p:cTn>
                                        <p:tgtEl>
                                          <p:spTgt spid="115"/>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1000"/>
                                        <p:tgtEl>
                                          <p:spTgt spid="117"/>
                                        </p:tgtEl>
                                      </p:cBhvr>
                                    </p:animEffect>
                                    <p:set>
                                      <p:cBhvr>
                                        <p:cTn id="108" dur="1" fill="hold">
                                          <p:stCondLst>
                                            <p:cond delay="999"/>
                                          </p:stCondLst>
                                        </p:cTn>
                                        <p:tgtEl>
                                          <p:spTgt spid="117"/>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1000"/>
                                        <p:tgtEl>
                                          <p:spTgt spid="119"/>
                                        </p:tgtEl>
                                      </p:cBhvr>
                                    </p:animEffect>
                                    <p:set>
                                      <p:cBhvr>
                                        <p:cTn id="111" dur="1" fill="hold">
                                          <p:stCondLst>
                                            <p:cond delay="999"/>
                                          </p:stCondLst>
                                        </p:cTn>
                                        <p:tgtEl>
                                          <p:spTgt spid="119"/>
                                        </p:tgtEl>
                                        <p:attrNameLst>
                                          <p:attrName>style.visibility</p:attrName>
                                        </p:attrNameLst>
                                      </p:cBhvr>
                                      <p:to>
                                        <p:strVal val="hidden"/>
                                      </p:to>
                                    </p:set>
                                  </p:childTnLst>
                                </p:cTn>
                              </p:par>
                            </p:childTnLst>
                          </p:cTn>
                        </p:par>
                        <p:par>
                          <p:cTn id="112" fill="hold">
                            <p:stCondLst>
                              <p:cond delay="1000"/>
                            </p:stCondLst>
                            <p:childTnLst>
                              <p:par>
                                <p:cTn id="113" presetID="64" presetClass="path" presetSubtype="0" accel="50000" decel="50000" fill="hold" grpId="3" nodeType="afterEffect">
                                  <p:stCondLst>
                                    <p:cond delay="0"/>
                                  </p:stCondLst>
                                  <p:childTnLst>
                                    <p:animMotion origin="layout" path="M 0.00417 0.15556 L 0.00417 -4.44444E-6 " pathEditMode="relative" rAng="0" ptsTypes="AA">
                                      <p:cBhvr>
                                        <p:cTn id="114" dur="1000" fill="hold"/>
                                        <p:tgtEl>
                                          <p:spTgt spid="46"/>
                                        </p:tgtEl>
                                        <p:attrNameLst>
                                          <p:attrName>ppt_x</p:attrName>
                                          <p:attrName>ppt_y</p:attrName>
                                        </p:attrNameLst>
                                      </p:cBhvr>
                                      <p:rCtr x="0" y="-78"/>
                                    </p:animMotion>
                                  </p:childTnLst>
                                </p:cTn>
                              </p:par>
                            </p:childTnLst>
                          </p:cTn>
                        </p:par>
                        <p:par>
                          <p:cTn id="115" fill="hold">
                            <p:stCondLst>
                              <p:cond delay="2000"/>
                            </p:stCondLst>
                            <p:childTnLst>
                              <p:par>
                                <p:cTn id="116" presetID="22" presetClass="entr" presetSubtype="8" fill="hold" grpId="0" nodeType="afterEffect">
                                  <p:stCondLst>
                                    <p:cond delay="0"/>
                                  </p:stCondLst>
                                  <p:childTnLst>
                                    <p:set>
                                      <p:cBhvr>
                                        <p:cTn id="117" dur="1" fill="hold">
                                          <p:stCondLst>
                                            <p:cond delay="0"/>
                                          </p:stCondLst>
                                        </p:cTn>
                                        <p:tgtEl>
                                          <p:spTgt spid="101"/>
                                        </p:tgtEl>
                                        <p:attrNameLst>
                                          <p:attrName>style.visibility</p:attrName>
                                        </p:attrNameLst>
                                      </p:cBhvr>
                                      <p:to>
                                        <p:strVal val="visible"/>
                                      </p:to>
                                    </p:set>
                                    <p:animEffect transition="in" filter="wipe(left)">
                                      <p:cBhvr>
                                        <p:cTn id="118"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animBg="1"/>
      <p:bldP spid="46" grpId="1" animBg="1"/>
      <p:bldP spid="46" grpId="2" animBg="1"/>
      <p:bldP spid="46" grpId="3" animBg="1"/>
      <p:bldP spid="71" grpId="0" animBg="1"/>
      <p:bldP spid="71" grpId="1" animBg="1"/>
      <p:bldP spid="101" grpId="0" animBg="1"/>
      <p:bldP spid="104" grpId="0" animBg="1"/>
      <p:bldP spid="104" grpId="1" animBg="1"/>
      <p:bldP spid="47" grpId="0" animBg="1"/>
      <p:bldP spid="47" grpId="1" animBg="1"/>
      <p:bldP spid="87" grpId="0" animBg="1"/>
      <p:bldP spid="87" grpId="1" animBg="1"/>
      <p:bldP spid="86" grpId="0" animBg="1"/>
      <p:bldP spid="86"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p:cNvSpPr/>
          <p:nvPr/>
        </p:nvSpPr>
        <p:spPr>
          <a:xfrm>
            <a:off x="0" y="609600"/>
            <a:ext cx="9144000" cy="707886"/>
          </a:xfrm>
          <a:prstGeom prst="rect">
            <a:avLst/>
          </a:prstGeom>
        </p:spPr>
        <p:txBody>
          <a:bodyPr wrap="square">
            <a:spAutoFit/>
          </a:bodyPr>
          <a:lstStyle/>
          <a:p>
            <a:r>
              <a:rPr lang="en-US" sz="4000" b="1" dirty="0" smtClean="0"/>
              <a:t>        Global forest area ownership</a:t>
            </a:r>
          </a:p>
        </p:txBody>
      </p:sp>
      <p:grpSp>
        <p:nvGrpSpPr>
          <p:cNvPr id="6" name="Group 5"/>
          <p:cNvGrpSpPr/>
          <p:nvPr/>
        </p:nvGrpSpPr>
        <p:grpSpPr>
          <a:xfrm>
            <a:off x="0" y="1"/>
            <a:ext cx="9144000" cy="6857999"/>
            <a:chOff x="0" y="1"/>
            <a:chExt cx="9144000" cy="6857999"/>
          </a:xfrm>
        </p:grpSpPr>
        <p:pic>
          <p:nvPicPr>
            <p:cNvPr id="3" name="Picture 3"/>
            <p:cNvPicPr>
              <a:picLocks noChangeAspect="1" noChangeArrowheads="1"/>
            </p:cNvPicPr>
            <p:nvPr/>
          </p:nvPicPr>
          <p:blipFill>
            <a:blip r:embed="rId3" cstate="print"/>
            <a:srcRect l="15625" t="43750" r="23438" b="17361"/>
            <a:stretch>
              <a:fillRect/>
            </a:stretch>
          </p:blipFill>
          <p:spPr bwMode="auto">
            <a:xfrm>
              <a:off x="0" y="1600200"/>
              <a:ext cx="9144000" cy="525780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l="32813" t="81944" r="59375" b="9028"/>
            <a:stretch>
              <a:fillRect/>
            </a:stretch>
          </p:blipFill>
          <p:spPr bwMode="auto">
            <a:xfrm>
              <a:off x="7239000" y="1"/>
              <a:ext cx="1883664" cy="1632509"/>
            </a:xfrm>
            <a:prstGeom prst="rect">
              <a:avLst/>
            </a:prstGeom>
            <a:noFill/>
            <a:ln w="9525">
              <a:noFill/>
              <a:miter lim="800000"/>
              <a:headEnd/>
              <a:tailEnd/>
            </a:ln>
          </p:spPr>
        </p:pic>
      </p:grpSp>
      <p:sp>
        <p:nvSpPr>
          <p:cNvPr id="13" name="TextBox 12"/>
          <p:cNvSpPr txBox="1"/>
          <p:nvPr/>
        </p:nvSpPr>
        <p:spPr>
          <a:xfrm>
            <a:off x="2669679" y="3429000"/>
            <a:ext cx="3045321" cy="523220"/>
          </a:xfrm>
          <a:prstGeom prst="rect">
            <a:avLst/>
          </a:prstGeom>
          <a:noFill/>
        </p:spPr>
        <p:txBody>
          <a:bodyPr wrap="none" rtlCol="0">
            <a:spAutoFit/>
          </a:bodyPr>
          <a:lstStyle/>
          <a:p>
            <a:r>
              <a:rPr lang="en-US" sz="2700" b="1" dirty="0" smtClean="0">
                <a:solidFill>
                  <a:schemeClr val="bg1"/>
                </a:solidFill>
                <a:effectLst>
                  <a:outerShdw dist="50800" dir="7200000" algn="ctr" rotWithShape="0">
                    <a:schemeClr val="tx1"/>
                  </a:outerShdw>
                </a:effectLst>
              </a:rPr>
              <a:t>&lt; ½ publicly owned</a:t>
            </a:r>
          </a:p>
        </p:txBody>
      </p:sp>
      <p:sp>
        <p:nvSpPr>
          <p:cNvPr id="7" name="Rectangle 6"/>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Where Forests Grow</a:t>
            </a:r>
            <a:endParaRPr lang="en-US" sz="4400" dirty="0"/>
          </a:p>
        </p:txBody>
      </p:sp>
      <p:sp>
        <p:nvSpPr>
          <p:cNvPr id="10" name="TextBox 9"/>
          <p:cNvSpPr txBox="1"/>
          <p:nvPr/>
        </p:nvSpPr>
        <p:spPr>
          <a:xfrm>
            <a:off x="56605" y="3429000"/>
            <a:ext cx="2610395" cy="461665"/>
          </a:xfrm>
          <a:prstGeom prst="rect">
            <a:avLst/>
          </a:prstGeom>
          <a:solidFill>
            <a:schemeClr val="bg1"/>
          </a:solidFill>
          <a:ln w="50800">
            <a:solidFill>
              <a:schemeClr val="tx1"/>
            </a:solidFill>
          </a:ln>
        </p:spPr>
        <p:txBody>
          <a:bodyPr wrap="none" rtlCol="0">
            <a:spAutoFit/>
          </a:bodyPr>
          <a:lstStyle/>
          <a:p>
            <a:r>
              <a:rPr lang="en-US" sz="2400" b="1" dirty="0" smtClean="0"/>
              <a:t>Europe, excl Russia</a:t>
            </a:r>
          </a:p>
        </p:txBody>
      </p:sp>
      <p:cxnSp>
        <p:nvCxnSpPr>
          <p:cNvPr id="12" name="Straight Connector 11"/>
          <p:cNvCxnSpPr/>
          <p:nvPr/>
        </p:nvCxnSpPr>
        <p:spPr>
          <a:xfrm>
            <a:off x="5562600" y="3429000"/>
            <a:ext cx="0" cy="533400"/>
          </a:xfrm>
          <a:prstGeom prst="line">
            <a:avLst/>
          </a:prstGeom>
          <a:ln w="50800">
            <a:solidFill>
              <a:schemeClr val="bg1"/>
            </a:solidFill>
          </a:ln>
          <a:effectLst>
            <a:outerShdw dist="50800" dir="12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209800"/>
            <a:ext cx="2702791" cy="461665"/>
          </a:xfrm>
          <a:prstGeom prst="rect">
            <a:avLst/>
          </a:prstGeom>
          <a:solidFill>
            <a:schemeClr val="bg1"/>
          </a:solidFill>
          <a:ln w="50800">
            <a:solidFill>
              <a:schemeClr val="tx1"/>
            </a:solidFill>
          </a:ln>
        </p:spPr>
        <p:txBody>
          <a:bodyPr wrap="none" rtlCol="0">
            <a:spAutoFit/>
          </a:bodyPr>
          <a:lstStyle/>
          <a:p>
            <a:r>
              <a:rPr lang="en-US" sz="2400" b="1" dirty="0" smtClean="0"/>
              <a:t>West/Central Africa</a:t>
            </a:r>
          </a:p>
        </p:txBody>
      </p:sp>
      <p:cxnSp>
        <p:nvCxnSpPr>
          <p:cNvPr id="15" name="Straight Connector 14"/>
          <p:cNvCxnSpPr/>
          <p:nvPr/>
        </p:nvCxnSpPr>
        <p:spPr>
          <a:xfrm>
            <a:off x="8686800" y="2057400"/>
            <a:ext cx="0" cy="685800"/>
          </a:xfrm>
          <a:prstGeom prst="line">
            <a:avLst/>
          </a:prstGeom>
          <a:ln w="50800">
            <a:solidFill>
              <a:schemeClr val="bg1"/>
            </a:solidFill>
          </a:ln>
          <a:effectLst>
            <a:outerShdw dist="50800" dir="12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86400" y="2143780"/>
            <a:ext cx="3080587" cy="523220"/>
          </a:xfrm>
          <a:prstGeom prst="rect">
            <a:avLst/>
          </a:prstGeom>
          <a:noFill/>
        </p:spPr>
        <p:txBody>
          <a:bodyPr wrap="none" rtlCol="0">
            <a:spAutoFit/>
          </a:bodyPr>
          <a:lstStyle/>
          <a:p>
            <a:r>
              <a:rPr lang="en-US" sz="2800" b="1" dirty="0" smtClean="0">
                <a:solidFill>
                  <a:schemeClr val="bg1"/>
                </a:solidFill>
                <a:effectLst>
                  <a:outerShdw dist="50800" dir="7200000" algn="ctr" rotWithShape="0">
                    <a:schemeClr val="tx1"/>
                  </a:outerShdw>
                </a:effectLst>
              </a:rPr>
              <a:t>98%publicly owned</a:t>
            </a:r>
          </a:p>
        </p:txBody>
      </p:sp>
      <p:sp>
        <p:nvSpPr>
          <p:cNvPr id="17" name="TextBox 16"/>
          <p:cNvSpPr txBox="1"/>
          <p:nvPr/>
        </p:nvSpPr>
        <p:spPr>
          <a:xfrm>
            <a:off x="3019593" y="4724400"/>
            <a:ext cx="3305007" cy="507831"/>
          </a:xfrm>
          <a:prstGeom prst="rect">
            <a:avLst/>
          </a:prstGeom>
          <a:noFill/>
        </p:spPr>
        <p:txBody>
          <a:bodyPr wrap="none" rtlCol="0">
            <a:spAutoFit/>
          </a:bodyPr>
          <a:lstStyle/>
          <a:p>
            <a:r>
              <a:rPr lang="en-US" sz="2700" b="1" dirty="0" smtClean="0">
                <a:solidFill>
                  <a:schemeClr val="bg1"/>
                </a:solidFill>
                <a:effectLst>
                  <a:outerShdw dist="50800" dir="7200000" algn="ctr" rotWithShape="0">
                    <a:schemeClr val="tx1"/>
                  </a:outerShdw>
                </a:effectLst>
              </a:rPr>
              <a:t>~ 62% publicly owned</a:t>
            </a:r>
          </a:p>
        </p:txBody>
      </p:sp>
      <p:sp>
        <p:nvSpPr>
          <p:cNvPr id="18" name="TextBox 17"/>
          <p:cNvSpPr txBox="1"/>
          <p:nvPr/>
        </p:nvSpPr>
        <p:spPr>
          <a:xfrm>
            <a:off x="610218" y="4724400"/>
            <a:ext cx="2056782" cy="461665"/>
          </a:xfrm>
          <a:prstGeom prst="rect">
            <a:avLst/>
          </a:prstGeom>
          <a:solidFill>
            <a:schemeClr val="bg1"/>
          </a:solidFill>
          <a:ln w="50800">
            <a:solidFill>
              <a:schemeClr val="tx1"/>
            </a:solidFill>
          </a:ln>
        </p:spPr>
        <p:txBody>
          <a:bodyPr wrap="none" rtlCol="0">
            <a:spAutoFit/>
          </a:bodyPr>
          <a:lstStyle/>
          <a:p>
            <a:r>
              <a:rPr lang="en-US" sz="2400" b="1" dirty="0" smtClean="0"/>
              <a:t>North America</a:t>
            </a:r>
          </a:p>
        </p:txBody>
      </p:sp>
      <p:cxnSp>
        <p:nvCxnSpPr>
          <p:cNvPr id="19" name="Straight Connector 18"/>
          <p:cNvCxnSpPr/>
          <p:nvPr/>
        </p:nvCxnSpPr>
        <p:spPr>
          <a:xfrm>
            <a:off x="6477000" y="4572000"/>
            <a:ext cx="0" cy="685800"/>
          </a:xfrm>
          <a:prstGeom prst="line">
            <a:avLst/>
          </a:prstGeom>
          <a:ln w="50800">
            <a:solidFill>
              <a:schemeClr val="bg1"/>
            </a:solidFill>
          </a:ln>
          <a:effectLst>
            <a:outerShdw dist="50800" dir="12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4010" y="3124200"/>
            <a:ext cx="2492990" cy="461665"/>
          </a:xfrm>
          <a:prstGeom prst="rect">
            <a:avLst/>
          </a:prstGeom>
          <a:solidFill>
            <a:schemeClr val="bg1"/>
          </a:solidFill>
          <a:ln w="50800">
            <a:solidFill>
              <a:schemeClr val="tx1"/>
            </a:solidFill>
          </a:ln>
        </p:spPr>
        <p:txBody>
          <a:bodyPr wrap="none" rtlCol="0">
            <a:spAutoFit/>
          </a:bodyPr>
          <a:lstStyle/>
          <a:p>
            <a:r>
              <a:rPr lang="en-US" sz="2400" b="1" dirty="0" smtClean="0"/>
              <a:t>West/Central Asia</a:t>
            </a:r>
          </a:p>
        </p:txBody>
      </p:sp>
      <p:cxnSp>
        <p:nvCxnSpPr>
          <p:cNvPr id="24" name="Straight Connector 23"/>
          <p:cNvCxnSpPr/>
          <p:nvPr/>
        </p:nvCxnSpPr>
        <p:spPr>
          <a:xfrm>
            <a:off x="8686800" y="2057400"/>
            <a:ext cx="0" cy="685800"/>
          </a:xfrm>
          <a:prstGeom prst="line">
            <a:avLst/>
          </a:prstGeom>
          <a:ln w="50800">
            <a:solidFill>
              <a:schemeClr val="bg1"/>
            </a:solidFill>
          </a:ln>
          <a:effectLst>
            <a:outerShdw dist="50800" dir="12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141464" y="0"/>
            <a:ext cx="2057400" cy="6096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25"/>
          <p:cNvSpPr/>
          <p:nvPr/>
        </p:nvSpPr>
        <p:spPr>
          <a:xfrm>
            <a:off x="5369560" y="1643380"/>
            <a:ext cx="3423920" cy="4488180"/>
          </a:xfrm>
          <a:custGeom>
            <a:avLst/>
            <a:gdLst>
              <a:gd name="connsiteX0" fmla="*/ 2951480 w 3411220"/>
              <a:gd name="connsiteY0" fmla="*/ 91440 h 4660900"/>
              <a:gd name="connsiteX1" fmla="*/ 2814320 w 3411220"/>
              <a:gd name="connsiteY1" fmla="*/ 609600 h 4660900"/>
              <a:gd name="connsiteX2" fmla="*/ 1488440 w 3411220"/>
              <a:gd name="connsiteY2" fmla="*/ 1021080 h 4660900"/>
              <a:gd name="connsiteX3" fmla="*/ 1397000 w 3411220"/>
              <a:gd name="connsiteY3" fmla="*/ 1447800 h 4660900"/>
              <a:gd name="connsiteX4" fmla="*/ 2418080 w 3411220"/>
              <a:gd name="connsiteY4" fmla="*/ 1493520 h 4660900"/>
              <a:gd name="connsiteX5" fmla="*/ 2631440 w 3411220"/>
              <a:gd name="connsiteY5" fmla="*/ 1905000 h 4660900"/>
              <a:gd name="connsiteX6" fmla="*/ 665480 w 3411220"/>
              <a:gd name="connsiteY6" fmla="*/ 1996440 h 4660900"/>
              <a:gd name="connsiteX7" fmla="*/ 284480 w 3411220"/>
              <a:gd name="connsiteY7" fmla="*/ 2407920 h 4660900"/>
              <a:gd name="connsiteX8" fmla="*/ 2372360 w 3411220"/>
              <a:gd name="connsiteY8" fmla="*/ 2377440 h 4660900"/>
              <a:gd name="connsiteX9" fmla="*/ 2707640 w 3411220"/>
              <a:gd name="connsiteY9" fmla="*/ 2743200 h 4660900"/>
              <a:gd name="connsiteX10" fmla="*/ 2326640 w 3411220"/>
              <a:gd name="connsiteY10" fmla="*/ 3048000 h 4660900"/>
              <a:gd name="connsiteX11" fmla="*/ 619760 w 3411220"/>
              <a:gd name="connsiteY11" fmla="*/ 3108960 h 4660900"/>
              <a:gd name="connsiteX12" fmla="*/ 1168400 w 3411220"/>
              <a:gd name="connsiteY12" fmla="*/ 3535680 h 4660900"/>
              <a:gd name="connsiteX13" fmla="*/ 1534160 w 3411220"/>
              <a:gd name="connsiteY13" fmla="*/ 4008120 h 4660900"/>
              <a:gd name="connsiteX14" fmla="*/ 2174240 w 3411220"/>
              <a:gd name="connsiteY14" fmla="*/ 4419600 h 4660900"/>
              <a:gd name="connsiteX15" fmla="*/ 2357120 w 3411220"/>
              <a:gd name="connsiteY15" fmla="*/ 4617720 h 4660900"/>
              <a:gd name="connsiteX16" fmla="*/ 2981960 w 3411220"/>
              <a:gd name="connsiteY16" fmla="*/ 4617720 h 4660900"/>
              <a:gd name="connsiteX17" fmla="*/ 3225800 w 3411220"/>
              <a:gd name="connsiteY17" fmla="*/ 4358640 h 4660900"/>
              <a:gd name="connsiteX18" fmla="*/ 3012440 w 3411220"/>
              <a:gd name="connsiteY18" fmla="*/ 3749040 h 4660900"/>
              <a:gd name="connsiteX19" fmla="*/ 3302000 w 3411220"/>
              <a:gd name="connsiteY19" fmla="*/ 3291840 h 4660900"/>
              <a:gd name="connsiteX20" fmla="*/ 3332480 w 3411220"/>
              <a:gd name="connsiteY20" fmla="*/ 2362200 h 4660900"/>
              <a:gd name="connsiteX21" fmla="*/ 3393440 w 3411220"/>
              <a:gd name="connsiteY21" fmla="*/ 1447800 h 4660900"/>
              <a:gd name="connsiteX22" fmla="*/ 3347720 w 3411220"/>
              <a:gd name="connsiteY22" fmla="*/ 411480 h 4660900"/>
              <a:gd name="connsiteX23" fmla="*/ 3012440 w 3411220"/>
              <a:gd name="connsiteY23" fmla="*/ 60960 h 4660900"/>
              <a:gd name="connsiteX24" fmla="*/ 2951480 w 3411220"/>
              <a:gd name="connsiteY24" fmla="*/ 91440 h 4660900"/>
              <a:gd name="connsiteX0" fmla="*/ 3012440 w 3411220"/>
              <a:gd name="connsiteY0" fmla="*/ 210820 h 4627880"/>
              <a:gd name="connsiteX1" fmla="*/ 2814320 w 3411220"/>
              <a:gd name="connsiteY1" fmla="*/ 576580 h 4627880"/>
              <a:gd name="connsiteX2" fmla="*/ 1488440 w 3411220"/>
              <a:gd name="connsiteY2" fmla="*/ 988060 h 4627880"/>
              <a:gd name="connsiteX3" fmla="*/ 1397000 w 3411220"/>
              <a:gd name="connsiteY3" fmla="*/ 1414780 h 4627880"/>
              <a:gd name="connsiteX4" fmla="*/ 2418080 w 3411220"/>
              <a:gd name="connsiteY4" fmla="*/ 1460500 h 4627880"/>
              <a:gd name="connsiteX5" fmla="*/ 2631440 w 3411220"/>
              <a:gd name="connsiteY5" fmla="*/ 1871980 h 4627880"/>
              <a:gd name="connsiteX6" fmla="*/ 665480 w 3411220"/>
              <a:gd name="connsiteY6" fmla="*/ 1963420 h 4627880"/>
              <a:gd name="connsiteX7" fmla="*/ 284480 w 3411220"/>
              <a:gd name="connsiteY7" fmla="*/ 2374900 h 4627880"/>
              <a:gd name="connsiteX8" fmla="*/ 2372360 w 3411220"/>
              <a:gd name="connsiteY8" fmla="*/ 2344420 h 4627880"/>
              <a:gd name="connsiteX9" fmla="*/ 2707640 w 3411220"/>
              <a:gd name="connsiteY9" fmla="*/ 2710180 h 4627880"/>
              <a:gd name="connsiteX10" fmla="*/ 2326640 w 3411220"/>
              <a:gd name="connsiteY10" fmla="*/ 3014980 h 4627880"/>
              <a:gd name="connsiteX11" fmla="*/ 619760 w 3411220"/>
              <a:gd name="connsiteY11" fmla="*/ 3075940 h 4627880"/>
              <a:gd name="connsiteX12" fmla="*/ 1168400 w 3411220"/>
              <a:gd name="connsiteY12" fmla="*/ 3502660 h 4627880"/>
              <a:gd name="connsiteX13" fmla="*/ 1534160 w 3411220"/>
              <a:gd name="connsiteY13" fmla="*/ 3975100 h 4627880"/>
              <a:gd name="connsiteX14" fmla="*/ 2174240 w 3411220"/>
              <a:gd name="connsiteY14" fmla="*/ 4386580 h 4627880"/>
              <a:gd name="connsiteX15" fmla="*/ 2357120 w 3411220"/>
              <a:gd name="connsiteY15" fmla="*/ 4584700 h 4627880"/>
              <a:gd name="connsiteX16" fmla="*/ 2981960 w 3411220"/>
              <a:gd name="connsiteY16" fmla="*/ 4584700 h 4627880"/>
              <a:gd name="connsiteX17" fmla="*/ 3225800 w 3411220"/>
              <a:gd name="connsiteY17" fmla="*/ 4325620 h 4627880"/>
              <a:gd name="connsiteX18" fmla="*/ 3012440 w 3411220"/>
              <a:gd name="connsiteY18" fmla="*/ 3716020 h 4627880"/>
              <a:gd name="connsiteX19" fmla="*/ 3302000 w 3411220"/>
              <a:gd name="connsiteY19" fmla="*/ 3258820 h 4627880"/>
              <a:gd name="connsiteX20" fmla="*/ 3332480 w 3411220"/>
              <a:gd name="connsiteY20" fmla="*/ 2329180 h 4627880"/>
              <a:gd name="connsiteX21" fmla="*/ 3393440 w 3411220"/>
              <a:gd name="connsiteY21" fmla="*/ 1414780 h 4627880"/>
              <a:gd name="connsiteX22" fmla="*/ 3347720 w 3411220"/>
              <a:gd name="connsiteY22" fmla="*/ 378460 h 4627880"/>
              <a:gd name="connsiteX23" fmla="*/ 3012440 w 3411220"/>
              <a:gd name="connsiteY23" fmla="*/ 27940 h 4627880"/>
              <a:gd name="connsiteX24" fmla="*/ 3012440 w 3411220"/>
              <a:gd name="connsiteY24" fmla="*/ 210820 h 4627880"/>
              <a:gd name="connsiteX0" fmla="*/ 3012440 w 3411220"/>
              <a:gd name="connsiteY0" fmla="*/ 33020 h 4450080"/>
              <a:gd name="connsiteX1" fmla="*/ 2814320 w 3411220"/>
              <a:gd name="connsiteY1" fmla="*/ 398780 h 4450080"/>
              <a:gd name="connsiteX2" fmla="*/ 1488440 w 3411220"/>
              <a:gd name="connsiteY2" fmla="*/ 810260 h 4450080"/>
              <a:gd name="connsiteX3" fmla="*/ 1397000 w 3411220"/>
              <a:gd name="connsiteY3" fmla="*/ 1236980 h 4450080"/>
              <a:gd name="connsiteX4" fmla="*/ 2418080 w 3411220"/>
              <a:gd name="connsiteY4" fmla="*/ 1282700 h 4450080"/>
              <a:gd name="connsiteX5" fmla="*/ 2631440 w 3411220"/>
              <a:gd name="connsiteY5" fmla="*/ 1694180 h 4450080"/>
              <a:gd name="connsiteX6" fmla="*/ 665480 w 3411220"/>
              <a:gd name="connsiteY6" fmla="*/ 1785620 h 4450080"/>
              <a:gd name="connsiteX7" fmla="*/ 284480 w 3411220"/>
              <a:gd name="connsiteY7" fmla="*/ 2197100 h 4450080"/>
              <a:gd name="connsiteX8" fmla="*/ 2372360 w 3411220"/>
              <a:gd name="connsiteY8" fmla="*/ 2166620 h 4450080"/>
              <a:gd name="connsiteX9" fmla="*/ 2707640 w 3411220"/>
              <a:gd name="connsiteY9" fmla="*/ 2532380 h 4450080"/>
              <a:gd name="connsiteX10" fmla="*/ 2326640 w 3411220"/>
              <a:gd name="connsiteY10" fmla="*/ 2837180 h 4450080"/>
              <a:gd name="connsiteX11" fmla="*/ 619760 w 3411220"/>
              <a:gd name="connsiteY11" fmla="*/ 2898140 h 4450080"/>
              <a:gd name="connsiteX12" fmla="*/ 1168400 w 3411220"/>
              <a:gd name="connsiteY12" fmla="*/ 3324860 h 4450080"/>
              <a:gd name="connsiteX13" fmla="*/ 1534160 w 3411220"/>
              <a:gd name="connsiteY13" fmla="*/ 3797300 h 4450080"/>
              <a:gd name="connsiteX14" fmla="*/ 2174240 w 3411220"/>
              <a:gd name="connsiteY14" fmla="*/ 4208780 h 4450080"/>
              <a:gd name="connsiteX15" fmla="*/ 2357120 w 3411220"/>
              <a:gd name="connsiteY15" fmla="*/ 4406900 h 4450080"/>
              <a:gd name="connsiteX16" fmla="*/ 2981960 w 3411220"/>
              <a:gd name="connsiteY16" fmla="*/ 4406900 h 4450080"/>
              <a:gd name="connsiteX17" fmla="*/ 3225800 w 3411220"/>
              <a:gd name="connsiteY17" fmla="*/ 4147820 h 4450080"/>
              <a:gd name="connsiteX18" fmla="*/ 3012440 w 3411220"/>
              <a:gd name="connsiteY18" fmla="*/ 3538220 h 4450080"/>
              <a:gd name="connsiteX19" fmla="*/ 3302000 w 3411220"/>
              <a:gd name="connsiteY19" fmla="*/ 3081020 h 4450080"/>
              <a:gd name="connsiteX20" fmla="*/ 3332480 w 3411220"/>
              <a:gd name="connsiteY20" fmla="*/ 2151380 h 4450080"/>
              <a:gd name="connsiteX21" fmla="*/ 3393440 w 3411220"/>
              <a:gd name="connsiteY21" fmla="*/ 1236980 h 4450080"/>
              <a:gd name="connsiteX22" fmla="*/ 3347720 w 3411220"/>
              <a:gd name="connsiteY22" fmla="*/ 200660 h 4450080"/>
              <a:gd name="connsiteX23" fmla="*/ 3012440 w 3411220"/>
              <a:gd name="connsiteY23" fmla="*/ 33020 h 4450080"/>
              <a:gd name="connsiteX0" fmla="*/ 2936240 w 3423920"/>
              <a:gd name="connsiteY0" fmla="*/ 33020 h 4450080"/>
              <a:gd name="connsiteX1" fmla="*/ 2814320 w 3423920"/>
              <a:gd name="connsiteY1" fmla="*/ 398780 h 4450080"/>
              <a:gd name="connsiteX2" fmla="*/ 1488440 w 3423920"/>
              <a:gd name="connsiteY2" fmla="*/ 810260 h 4450080"/>
              <a:gd name="connsiteX3" fmla="*/ 1397000 w 3423920"/>
              <a:gd name="connsiteY3" fmla="*/ 1236980 h 4450080"/>
              <a:gd name="connsiteX4" fmla="*/ 2418080 w 3423920"/>
              <a:gd name="connsiteY4" fmla="*/ 1282700 h 4450080"/>
              <a:gd name="connsiteX5" fmla="*/ 2631440 w 3423920"/>
              <a:gd name="connsiteY5" fmla="*/ 1694180 h 4450080"/>
              <a:gd name="connsiteX6" fmla="*/ 665480 w 3423920"/>
              <a:gd name="connsiteY6" fmla="*/ 1785620 h 4450080"/>
              <a:gd name="connsiteX7" fmla="*/ 284480 w 3423920"/>
              <a:gd name="connsiteY7" fmla="*/ 2197100 h 4450080"/>
              <a:gd name="connsiteX8" fmla="*/ 2372360 w 3423920"/>
              <a:gd name="connsiteY8" fmla="*/ 2166620 h 4450080"/>
              <a:gd name="connsiteX9" fmla="*/ 2707640 w 3423920"/>
              <a:gd name="connsiteY9" fmla="*/ 2532380 h 4450080"/>
              <a:gd name="connsiteX10" fmla="*/ 2326640 w 3423920"/>
              <a:gd name="connsiteY10" fmla="*/ 2837180 h 4450080"/>
              <a:gd name="connsiteX11" fmla="*/ 619760 w 3423920"/>
              <a:gd name="connsiteY11" fmla="*/ 2898140 h 4450080"/>
              <a:gd name="connsiteX12" fmla="*/ 1168400 w 3423920"/>
              <a:gd name="connsiteY12" fmla="*/ 3324860 h 4450080"/>
              <a:gd name="connsiteX13" fmla="*/ 1534160 w 3423920"/>
              <a:gd name="connsiteY13" fmla="*/ 3797300 h 4450080"/>
              <a:gd name="connsiteX14" fmla="*/ 2174240 w 3423920"/>
              <a:gd name="connsiteY14" fmla="*/ 4208780 h 4450080"/>
              <a:gd name="connsiteX15" fmla="*/ 2357120 w 3423920"/>
              <a:gd name="connsiteY15" fmla="*/ 4406900 h 4450080"/>
              <a:gd name="connsiteX16" fmla="*/ 2981960 w 3423920"/>
              <a:gd name="connsiteY16" fmla="*/ 4406900 h 4450080"/>
              <a:gd name="connsiteX17" fmla="*/ 3225800 w 3423920"/>
              <a:gd name="connsiteY17" fmla="*/ 4147820 h 4450080"/>
              <a:gd name="connsiteX18" fmla="*/ 3012440 w 3423920"/>
              <a:gd name="connsiteY18" fmla="*/ 3538220 h 4450080"/>
              <a:gd name="connsiteX19" fmla="*/ 3302000 w 3423920"/>
              <a:gd name="connsiteY19" fmla="*/ 3081020 h 4450080"/>
              <a:gd name="connsiteX20" fmla="*/ 3332480 w 3423920"/>
              <a:gd name="connsiteY20" fmla="*/ 2151380 h 4450080"/>
              <a:gd name="connsiteX21" fmla="*/ 3393440 w 3423920"/>
              <a:gd name="connsiteY21" fmla="*/ 1236980 h 4450080"/>
              <a:gd name="connsiteX22" fmla="*/ 3347720 w 3423920"/>
              <a:gd name="connsiteY22" fmla="*/ 200660 h 4450080"/>
              <a:gd name="connsiteX23" fmla="*/ 2936240 w 3423920"/>
              <a:gd name="connsiteY23" fmla="*/ 33020 h 4450080"/>
              <a:gd name="connsiteX0" fmla="*/ 2936240 w 3423920"/>
              <a:gd name="connsiteY0" fmla="*/ 33020 h 4450080"/>
              <a:gd name="connsiteX1" fmla="*/ 2814320 w 3423920"/>
              <a:gd name="connsiteY1" fmla="*/ 398780 h 4450080"/>
              <a:gd name="connsiteX2" fmla="*/ 1488440 w 3423920"/>
              <a:gd name="connsiteY2" fmla="*/ 810260 h 4450080"/>
              <a:gd name="connsiteX3" fmla="*/ 1397000 w 3423920"/>
              <a:gd name="connsiteY3" fmla="*/ 1236980 h 4450080"/>
              <a:gd name="connsiteX4" fmla="*/ 2418080 w 3423920"/>
              <a:gd name="connsiteY4" fmla="*/ 1282700 h 4450080"/>
              <a:gd name="connsiteX5" fmla="*/ 2631440 w 3423920"/>
              <a:gd name="connsiteY5" fmla="*/ 1694180 h 4450080"/>
              <a:gd name="connsiteX6" fmla="*/ 665480 w 3423920"/>
              <a:gd name="connsiteY6" fmla="*/ 1785620 h 4450080"/>
              <a:gd name="connsiteX7" fmla="*/ 284480 w 3423920"/>
              <a:gd name="connsiteY7" fmla="*/ 2197100 h 4450080"/>
              <a:gd name="connsiteX8" fmla="*/ 2372360 w 3423920"/>
              <a:gd name="connsiteY8" fmla="*/ 2166620 h 4450080"/>
              <a:gd name="connsiteX9" fmla="*/ 2707640 w 3423920"/>
              <a:gd name="connsiteY9" fmla="*/ 2532380 h 4450080"/>
              <a:gd name="connsiteX10" fmla="*/ 2326640 w 3423920"/>
              <a:gd name="connsiteY10" fmla="*/ 2837180 h 4450080"/>
              <a:gd name="connsiteX11" fmla="*/ 619760 w 3423920"/>
              <a:gd name="connsiteY11" fmla="*/ 2898140 h 4450080"/>
              <a:gd name="connsiteX12" fmla="*/ 1168400 w 3423920"/>
              <a:gd name="connsiteY12" fmla="*/ 3324860 h 4450080"/>
              <a:gd name="connsiteX13" fmla="*/ 1183640 w 3423920"/>
              <a:gd name="connsiteY13" fmla="*/ 3843020 h 4450080"/>
              <a:gd name="connsiteX14" fmla="*/ 2174240 w 3423920"/>
              <a:gd name="connsiteY14" fmla="*/ 4208780 h 4450080"/>
              <a:gd name="connsiteX15" fmla="*/ 2357120 w 3423920"/>
              <a:gd name="connsiteY15" fmla="*/ 4406900 h 4450080"/>
              <a:gd name="connsiteX16" fmla="*/ 2981960 w 3423920"/>
              <a:gd name="connsiteY16" fmla="*/ 4406900 h 4450080"/>
              <a:gd name="connsiteX17" fmla="*/ 3225800 w 3423920"/>
              <a:gd name="connsiteY17" fmla="*/ 4147820 h 4450080"/>
              <a:gd name="connsiteX18" fmla="*/ 3012440 w 3423920"/>
              <a:gd name="connsiteY18" fmla="*/ 3538220 h 4450080"/>
              <a:gd name="connsiteX19" fmla="*/ 3302000 w 3423920"/>
              <a:gd name="connsiteY19" fmla="*/ 3081020 h 4450080"/>
              <a:gd name="connsiteX20" fmla="*/ 3332480 w 3423920"/>
              <a:gd name="connsiteY20" fmla="*/ 2151380 h 4450080"/>
              <a:gd name="connsiteX21" fmla="*/ 3393440 w 3423920"/>
              <a:gd name="connsiteY21" fmla="*/ 1236980 h 4450080"/>
              <a:gd name="connsiteX22" fmla="*/ 3347720 w 3423920"/>
              <a:gd name="connsiteY22" fmla="*/ 200660 h 4450080"/>
              <a:gd name="connsiteX23" fmla="*/ 2936240 w 3423920"/>
              <a:gd name="connsiteY23" fmla="*/ 33020 h 4450080"/>
              <a:gd name="connsiteX0" fmla="*/ 2936240 w 3423920"/>
              <a:gd name="connsiteY0" fmla="*/ 33020 h 4488180"/>
              <a:gd name="connsiteX1" fmla="*/ 2814320 w 3423920"/>
              <a:gd name="connsiteY1" fmla="*/ 398780 h 4488180"/>
              <a:gd name="connsiteX2" fmla="*/ 1488440 w 3423920"/>
              <a:gd name="connsiteY2" fmla="*/ 810260 h 4488180"/>
              <a:gd name="connsiteX3" fmla="*/ 1397000 w 3423920"/>
              <a:gd name="connsiteY3" fmla="*/ 1236980 h 4488180"/>
              <a:gd name="connsiteX4" fmla="*/ 2418080 w 3423920"/>
              <a:gd name="connsiteY4" fmla="*/ 1282700 h 4488180"/>
              <a:gd name="connsiteX5" fmla="*/ 2631440 w 3423920"/>
              <a:gd name="connsiteY5" fmla="*/ 1694180 h 4488180"/>
              <a:gd name="connsiteX6" fmla="*/ 665480 w 3423920"/>
              <a:gd name="connsiteY6" fmla="*/ 1785620 h 4488180"/>
              <a:gd name="connsiteX7" fmla="*/ 284480 w 3423920"/>
              <a:gd name="connsiteY7" fmla="*/ 2197100 h 4488180"/>
              <a:gd name="connsiteX8" fmla="*/ 2372360 w 3423920"/>
              <a:gd name="connsiteY8" fmla="*/ 2166620 h 4488180"/>
              <a:gd name="connsiteX9" fmla="*/ 2707640 w 3423920"/>
              <a:gd name="connsiteY9" fmla="*/ 2532380 h 4488180"/>
              <a:gd name="connsiteX10" fmla="*/ 2326640 w 3423920"/>
              <a:gd name="connsiteY10" fmla="*/ 2837180 h 4488180"/>
              <a:gd name="connsiteX11" fmla="*/ 619760 w 3423920"/>
              <a:gd name="connsiteY11" fmla="*/ 2898140 h 4488180"/>
              <a:gd name="connsiteX12" fmla="*/ 1168400 w 3423920"/>
              <a:gd name="connsiteY12" fmla="*/ 3324860 h 4488180"/>
              <a:gd name="connsiteX13" fmla="*/ 1183640 w 3423920"/>
              <a:gd name="connsiteY13" fmla="*/ 3843020 h 4488180"/>
              <a:gd name="connsiteX14" fmla="*/ 1945640 w 3423920"/>
              <a:gd name="connsiteY14" fmla="*/ 3919220 h 4488180"/>
              <a:gd name="connsiteX15" fmla="*/ 2357120 w 3423920"/>
              <a:gd name="connsiteY15" fmla="*/ 4406900 h 4488180"/>
              <a:gd name="connsiteX16" fmla="*/ 2981960 w 3423920"/>
              <a:gd name="connsiteY16" fmla="*/ 4406900 h 4488180"/>
              <a:gd name="connsiteX17" fmla="*/ 3225800 w 3423920"/>
              <a:gd name="connsiteY17" fmla="*/ 4147820 h 4488180"/>
              <a:gd name="connsiteX18" fmla="*/ 3012440 w 3423920"/>
              <a:gd name="connsiteY18" fmla="*/ 3538220 h 4488180"/>
              <a:gd name="connsiteX19" fmla="*/ 3302000 w 3423920"/>
              <a:gd name="connsiteY19" fmla="*/ 3081020 h 4488180"/>
              <a:gd name="connsiteX20" fmla="*/ 3332480 w 3423920"/>
              <a:gd name="connsiteY20" fmla="*/ 2151380 h 4488180"/>
              <a:gd name="connsiteX21" fmla="*/ 3393440 w 3423920"/>
              <a:gd name="connsiteY21" fmla="*/ 1236980 h 4488180"/>
              <a:gd name="connsiteX22" fmla="*/ 3347720 w 3423920"/>
              <a:gd name="connsiteY22" fmla="*/ 200660 h 4488180"/>
              <a:gd name="connsiteX23" fmla="*/ 2936240 w 3423920"/>
              <a:gd name="connsiteY23" fmla="*/ 33020 h 4488180"/>
              <a:gd name="connsiteX0" fmla="*/ 2936240 w 3423920"/>
              <a:gd name="connsiteY0" fmla="*/ 33020 h 4488180"/>
              <a:gd name="connsiteX1" fmla="*/ 2814320 w 3423920"/>
              <a:gd name="connsiteY1" fmla="*/ 398780 h 4488180"/>
              <a:gd name="connsiteX2" fmla="*/ 1488440 w 3423920"/>
              <a:gd name="connsiteY2" fmla="*/ 810260 h 4488180"/>
              <a:gd name="connsiteX3" fmla="*/ 1397000 w 3423920"/>
              <a:gd name="connsiteY3" fmla="*/ 1236980 h 4488180"/>
              <a:gd name="connsiteX4" fmla="*/ 2418080 w 3423920"/>
              <a:gd name="connsiteY4" fmla="*/ 1282700 h 4488180"/>
              <a:gd name="connsiteX5" fmla="*/ 2631440 w 3423920"/>
              <a:gd name="connsiteY5" fmla="*/ 1694180 h 4488180"/>
              <a:gd name="connsiteX6" fmla="*/ 665480 w 3423920"/>
              <a:gd name="connsiteY6" fmla="*/ 1785620 h 4488180"/>
              <a:gd name="connsiteX7" fmla="*/ 284480 w 3423920"/>
              <a:gd name="connsiteY7" fmla="*/ 2197100 h 4488180"/>
              <a:gd name="connsiteX8" fmla="*/ 2372360 w 3423920"/>
              <a:gd name="connsiteY8" fmla="*/ 2166620 h 4488180"/>
              <a:gd name="connsiteX9" fmla="*/ 2707640 w 3423920"/>
              <a:gd name="connsiteY9" fmla="*/ 2532380 h 4488180"/>
              <a:gd name="connsiteX10" fmla="*/ 2326640 w 3423920"/>
              <a:gd name="connsiteY10" fmla="*/ 2837180 h 4488180"/>
              <a:gd name="connsiteX11" fmla="*/ 619760 w 3423920"/>
              <a:gd name="connsiteY11" fmla="*/ 2898140 h 4488180"/>
              <a:gd name="connsiteX12" fmla="*/ 1168400 w 3423920"/>
              <a:gd name="connsiteY12" fmla="*/ 3324860 h 4488180"/>
              <a:gd name="connsiteX13" fmla="*/ 1183640 w 3423920"/>
              <a:gd name="connsiteY13" fmla="*/ 3843020 h 4488180"/>
              <a:gd name="connsiteX14" fmla="*/ 1945640 w 3423920"/>
              <a:gd name="connsiteY14" fmla="*/ 3919220 h 4488180"/>
              <a:gd name="connsiteX15" fmla="*/ 2357120 w 3423920"/>
              <a:gd name="connsiteY15" fmla="*/ 4406900 h 4488180"/>
              <a:gd name="connsiteX16" fmla="*/ 2981960 w 3423920"/>
              <a:gd name="connsiteY16" fmla="*/ 4406900 h 4488180"/>
              <a:gd name="connsiteX17" fmla="*/ 3225800 w 3423920"/>
              <a:gd name="connsiteY17" fmla="*/ 4147820 h 4488180"/>
              <a:gd name="connsiteX18" fmla="*/ 2936240 w 3423920"/>
              <a:gd name="connsiteY18" fmla="*/ 3309620 h 4488180"/>
              <a:gd name="connsiteX19" fmla="*/ 3302000 w 3423920"/>
              <a:gd name="connsiteY19" fmla="*/ 3081020 h 4488180"/>
              <a:gd name="connsiteX20" fmla="*/ 3332480 w 3423920"/>
              <a:gd name="connsiteY20" fmla="*/ 2151380 h 4488180"/>
              <a:gd name="connsiteX21" fmla="*/ 3393440 w 3423920"/>
              <a:gd name="connsiteY21" fmla="*/ 1236980 h 4488180"/>
              <a:gd name="connsiteX22" fmla="*/ 3347720 w 3423920"/>
              <a:gd name="connsiteY22" fmla="*/ 200660 h 4488180"/>
              <a:gd name="connsiteX23" fmla="*/ 2936240 w 3423920"/>
              <a:gd name="connsiteY23" fmla="*/ 33020 h 4488180"/>
              <a:gd name="connsiteX0" fmla="*/ 2936240 w 3423920"/>
              <a:gd name="connsiteY0" fmla="*/ 33020 h 4488180"/>
              <a:gd name="connsiteX1" fmla="*/ 2814320 w 3423920"/>
              <a:gd name="connsiteY1" fmla="*/ 398780 h 4488180"/>
              <a:gd name="connsiteX2" fmla="*/ 1488440 w 3423920"/>
              <a:gd name="connsiteY2" fmla="*/ 810260 h 4488180"/>
              <a:gd name="connsiteX3" fmla="*/ 1397000 w 3423920"/>
              <a:gd name="connsiteY3" fmla="*/ 1236980 h 4488180"/>
              <a:gd name="connsiteX4" fmla="*/ 2418080 w 3423920"/>
              <a:gd name="connsiteY4" fmla="*/ 1282700 h 4488180"/>
              <a:gd name="connsiteX5" fmla="*/ 2631440 w 3423920"/>
              <a:gd name="connsiteY5" fmla="*/ 1694180 h 4488180"/>
              <a:gd name="connsiteX6" fmla="*/ 665480 w 3423920"/>
              <a:gd name="connsiteY6" fmla="*/ 1785620 h 4488180"/>
              <a:gd name="connsiteX7" fmla="*/ 284480 w 3423920"/>
              <a:gd name="connsiteY7" fmla="*/ 2197100 h 4488180"/>
              <a:gd name="connsiteX8" fmla="*/ 2372360 w 3423920"/>
              <a:gd name="connsiteY8" fmla="*/ 2166620 h 4488180"/>
              <a:gd name="connsiteX9" fmla="*/ 2707640 w 3423920"/>
              <a:gd name="connsiteY9" fmla="*/ 2532380 h 4488180"/>
              <a:gd name="connsiteX10" fmla="*/ 2326640 w 3423920"/>
              <a:gd name="connsiteY10" fmla="*/ 2837180 h 4488180"/>
              <a:gd name="connsiteX11" fmla="*/ 619760 w 3423920"/>
              <a:gd name="connsiteY11" fmla="*/ 2898140 h 4488180"/>
              <a:gd name="connsiteX12" fmla="*/ 1168400 w 3423920"/>
              <a:gd name="connsiteY12" fmla="*/ 3324860 h 4488180"/>
              <a:gd name="connsiteX13" fmla="*/ 1183640 w 3423920"/>
              <a:gd name="connsiteY13" fmla="*/ 3843020 h 4488180"/>
              <a:gd name="connsiteX14" fmla="*/ 1945640 w 3423920"/>
              <a:gd name="connsiteY14" fmla="*/ 3919220 h 4488180"/>
              <a:gd name="connsiteX15" fmla="*/ 2357120 w 3423920"/>
              <a:gd name="connsiteY15" fmla="*/ 4406900 h 4488180"/>
              <a:gd name="connsiteX16" fmla="*/ 2981960 w 3423920"/>
              <a:gd name="connsiteY16" fmla="*/ 4406900 h 4488180"/>
              <a:gd name="connsiteX17" fmla="*/ 3225800 w 3423920"/>
              <a:gd name="connsiteY17" fmla="*/ 4147820 h 4488180"/>
              <a:gd name="connsiteX18" fmla="*/ 3241040 w 3423920"/>
              <a:gd name="connsiteY18" fmla="*/ 3766820 h 4488180"/>
              <a:gd name="connsiteX19" fmla="*/ 2936240 w 3423920"/>
              <a:gd name="connsiteY19" fmla="*/ 3309620 h 4488180"/>
              <a:gd name="connsiteX20" fmla="*/ 3302000 w 3423920"/>
              <a:gd name="connsiteY20" fmla="*/ 3081020 h 4488180"/>
              <a:gd name="connsiteX21" fmla="*/ 3332480 w 3423920"/>
              <a:gd name="connsiteY21" fmla="*/ 2151380 h 4488180"/>
              <a:gd name="connsiteX22" fmla="*/ 3393440 w 3423920"/>
              <a:gd name="connsiteY22" fmla="*/ 1236980 h 4488180"/>
              <a:gd name="connsiteX23" fmla="*/ 3347720 w 3423920"/>
              <a:gd name="connsiteY23" fmla="*/ 200660 h 4488180"/>
              <a:gd name="connsiteX24" fmla="*/ 2936240 w 3423920"/>
              <a:gd name="connsiteY24" fmla="*/ 33020 h 448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23920" h="4488180">
                <a:moveTo>
                  <a:pt x="2936240" y="33020"/>
                </a:moveTo>
                <a:cubicBezTo>
                  <a:pt x="2847340" y="66040"/>
                  <a:pt x="3055620" y="269240"/>
                  <a:pt x="2814320" y="398780"/>
                </a:cubicBezTo>
                <a:cubicBezTo>
                  <a:pt x="2573020" y="528320"/>
                  <a:pt x="1724660" y="670560"/>
                  <a:pt x="1488440" y="810260"/>
                </a:cubicBezTo>
                <a:cubicBezTo>
                  <a:pt x="1252220" y="949960"/>
                  <a:pt x="1242060" y="1158240"/>
                  <a:pt x="1397000" y="1236980"/>
                </a:cubicBezTo>
                <a:cubicBezTo>
                  <a:pt x="1551940" y="1315720"/>
                  <a:pt x="2212340" y="1206500"/>
                  <a:pt x="2418080" y="1282700"/>
                </a:cubicBezTo>
                <a:cubicBezTo>
                  <a:pt x="2623820" y="1358900"/>
                  <a:pt x="2923540" y="1610360"/>
                  <a:pt x="2631440" y="1694180"/>
                </a:cubicBezTo>
                <a:cubicBezTo>
                  <a:pt x="2339340" y="1778000"/>
                  <a:pt x="1056640" y="1701800"/>
                  <a:pt x="665480" y="1785620"/>
                </a:cubicBezTo>
                <a:cubicBezTo>
                  <a:pt x="274320" y="1869440"/>
                  <a:pt x="0" y="2133600"/>
                  <a:pt x="284480" y="2197100"/>
                </a:cubicBezTo>
                <a:cubicBezTo>
                  <a:pt x="568960" y="2260600"/>
                  <a:pt x="1968500" y="2110740"/>
                  <a:pt x="2372360" y="2166620"/>
                </a:cubicBezTo>
                <a:cubicBezTo>
                  <a:pt x="2776220" y="2222500"/>
                  <a:pt x="2715260" y="2420620"/>
                  <a:pt x="2707640" y="2532380"/>
                </a:cubicBezTo>
                <a:cubicBezTo>
                  <a:pt x="2700020" y="2644140"/>
                  <a:pt x="2674620" y="2776220"/>
                  <a:pt x="2326640" y="2837180"/>
                </a:cubicBezTo>
                <a:cubicBezTo>
                  <a:pt x="1978660" y="2898140"/>
                  <a:pt x="812800" y="2816860"/>
                  <a:pt x="619760" y="2898140"/>
                </a:cubicBezTo>
                <a:cubicBezTo>
                  <a:pt x="426720" y="2979420"/>
                  <a:pt x="1074420" y="3167380"/>
                  <a:pt x="1168400" y="3324860"/>
                </a:cubicBezTo>
                <a:cubicBezTo>
                  <a:pt x="1262380" y="3482340"/>
                  <a:pt x="1054100" y="3743960"/>
                  <a:pt x="1183640" y="3843020"/>
                </a:cubicBezTo>
                <a:cubicBezTo>
                  <a:pt x="1313180" y="3942080"/>
                  <a:pt x="1750060" y="3825240"/>
                  <a:pt x="1945640" y="3919220"/>
                </a:cubicBezTo>
                <a:cubicBezTo>
                  <a:pt x="2141220" y="4013200"/>
                  <a:pt x="2184400" y="4325620"/>
                  <a:pt x="2357120" y="4406900"/>
                </a:cubicBezTo>
                <a:cubicBezTo>
                  <a:pt x="2529840" y="4488180"/>
                  <a:pt x="2837180" y="4450080"/>
                  <a:pt x="2981960" y="4406900"/>
                </a:cubicBezTo>
                <a:cubicBezTo>
                  <a:pt x="3126740" y="4363720"/>
                  <a:pt x="3182620" y="4254500"/>
                  <a:pt x="3225800" y="4147820"/>
                </a:cubicBezTo>
                <a:cubicBezTo>
                  <a:pt x="3268980" y="4041140"/>
                  <a:pt x="3289300" y="3906520"/>
                  <a:pt x="3241040" y="3766820"/>
                </a:cubicBezTo>
                <a:cubicBezTo>
                  <a:pt x="3192780" y="3627120"/>
                  <a:pt x="2926080" y="3423920"/>
                  <a:pt x="2936240" y="3309620"/>
                </a:cubicBezTo>
                <a:cubicBezTo>
                  <a:pt x="2946400" y="3195320"/>
                  <a:pt x="3235960" y="3274060"/>
                  <a:pt x="3302000" y="3081020"/>
                </a:cubicBezTo>
                <a:cubicBezTo>
                  <a:pt x="3368040" y="2887980"/>
                  <a:pt x="3317240" y="2458720"/>
                  <a:pt x="3332480" y="2151380"/>
                </a:cubicBezTo>
                <a:cubicBezTo>
                  <a:pt x="3347720" y="1844040"/>
                  <a:pt x="3390900" y="1562100"/>
                  <a:pt x="3393440" y="1236980"/>
                </a:cubicBezTo>
                <a:cubicBezTo>
                  <a:pt x="3395980" y="911860"/>
                  <a:pt x="3423920" y="401320"/>
                  <a:pt x="3347720" y="200660"/>
                </a:cubicBezTo>
                <a:cubicBezTo>
                  <a:pt x="3271520" y="0"/>
                  <a:pt x="3025140" y="0"/>
                  <a:pt x="2936240" y="33020"/>
                </a:cubicBezTo>
                <a:close/>
              </a:path>
            </a:pathLst>
          </a:cu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TextBox 26"/>
          <p:cNvSpPr txBox="1"/>
          <p:nvPr/>
        </p:nvSpPr>
        <p:spPr>
          <a:xfrm>
            <a:off x="228600" y="1066800"/>
            <a:ext cx="5393784" cy="584775"/>
          </a:xfrm>
          <a:prstGeom prst="rect">
            <a:avLst/>
          </a:prstGeom>
          <a:noFill/>
        </p:spPr>
        <p:txBody>
          <a:bodyPr wrap="none" rtlCol="0">
            <a:spAutoFit/>
          </a:bodyPr>
          <a:lstStyle/>
          <a:p>
            <a:r>
              <a:rPr lang="en-US" sz="3200" b="1" dirty="0" smtClean="0">
                <a:solidFill>
                  <a:srgbClr val="FF0000"/>
                </a:solidFill>
                <a:effectLst>
                  <a:outerShdw dist="50800" dir="7200000" algn="ctr" rotWithShape="0">
                    <a:schemeClr val="tx1"/>
                  </a:outerShdw>
                </a:effectLst>
              </a:rPr>
              <a:t>Who owns the private forests?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1000"/>
                                        <p:tgtEl>
                                          <p:spTgt spid="20"/>
                                        </p:tgtEl>
                                      </p:cBhvr>
                                    </p:animEffect>
                                  </p:childTnLst>
                                </p:cTn>
                              </p:par>
                              <p:par>
                                <p:cTn id="17" presetID="10" presetClass="exit" presetSubtype="0" fill="hold" grpId="0" nodeType="withEffect">
                                  <p:stCondLst>
                                    <p:cond delay="0"/>
                                  </p:stCondLst>
                                  <p:childTnLst>
                                    <p:animEffect transition="out" filter="fade">
                                      <p:cBhvr>
                                        <p:cTn id="18" dur="1000"/>
                                        <p:tgtEl>
                                          <p:spTgt spid="14"/>
                                        </p:tgtEl>
                                      </p:cBhvr>
                                    </p:animEffect>
                                    <p:set>
                                      <p:cBhvr>
                                        <p:cTn id="19" dur="1" fill="hold">
                                          <p:stCondLst>
                                            <p:cond delay="999"/>
                                          </p:stCondLst>
                                        </p:cTn>
                                        <p:tgtEl>
                                          <p:spTgt spid="14"/>
                                        </p:tgtEl>
                                        <p:attrNameLst>
                                          <p:attrName>style.visibility</p:attrName>
                                        </p:attrNameLst>
                                      </p:cBhvr>
                                      <p:to>
                                        <p:strVal val="hidden"/>
                                      </p:to>
                                    </p:set>
                                  </p:childTnLst>
                                </p:cTn>
                              </p:par>
                            </p:childTnLst>
                          </p:cTn>
                        </p:par>
                        <p:par>
                          <p:cTn id="20" fill="hold">
                            <p:stCondLst>
                              <p:cond delay="1000"/>
                            </p:stCondLst>
                            <p:childTnLst>
                              <p:par>
                                <p:cTn id="21" presetID="42" presetClass="path" presetSubtype="0" accel="50000" decel="50000" fill="hold" grpId="1" nodeType="afterEffect">
                                  <p:stCondLst>
                                    <p:cond delay="0"/>
                                  </p:stCondLst>
                                  <p:childTnLst>
                                    <p:animMotion origin="layout" path="M -2.77778E-6 -4.44444E-6 L -0.00173 0.1382 " pathEditMode="relative" rAng="0" ptsTypes="AA">
                                      <p:cBhvr>
                                        <p:cTn id="22" dur="1000" fill="hold"/>
                                        <p:tgtEl>
                                          <p:spTgt spid="16"/>
                                        </p:tgtEl>
                                        <p:attrNameLst>
                                          <p:attrName>ppt_x</p:attrName>
                                          <p:attrName>ppt_y</p:attrName>
                                        </p:attrNameLst>
                                      </p:cBhvr>
                                      <p:rCtr x="-1" y="69"/>
                                    </p:animMotion>
                                  </p:childTnLst>
                                </p:cTn>
                              </p:par>
                              <p:par>
                                <p:cTn id="23" presetID="42" presetClass="path" presetSubtype="0" accel="50000" decel="50000" fill="hold" nodeType="withEffect">
                                  <p:stCondLst>
                                    <p:cond delay="0"/>
                                  </p:stCondLst>
                                  <p:childTnLst>
                                    <p:animMotion origin="layout" path="M 0 0 L 0 0.13889 " pathEditMode="relative" rAng="0" ptsTypes="AA">
                                      <p:cBhvr>
                                        <p:cTn id="24" dur="1000" fill="hold"/>
                                        <p:tgtEl>
                                          <p:spTgt spid="15"/>
                                        </p:tgtEl>
                                        <p:attrNameLst>
                                          <p:attrName>ppt_x</p:attrName>
                                          <p:attrName>ppt_y</p:attrName>
                                        </p:attrNameLst>
                                      </p:cBhvr>
                                      <p:rCtr x="0" y="69"/>
                                    </p:animMotion>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1000"/>
                                        <p:tgtEl>
                                          <p:spTgt spid="20"/>
                                        </p:tgtEl>
                                      </p:cBhvr>
                                    </p:animEffect>
                                    <p:set>
                                      <p:cBhvr>
                                        <p:cTn id="31" dur="1" fill="hold">
                                          <p:stCondLst>
                                            <p:cond delay="999"/>
                                          </p:stCondLst>
                                        </p:cTn>
                                        <p:tgtEl>
                                          <p:spTgt spid="20"/>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1000"/>
                                        <p:tgtEl>
                                          <p:spTgt spid="16"/>
                                        </p:tgtEl>
                                      </p:cBhvr>
                                    </p:animEffect>
                                    <p:set>
                                      <p:cBhvr>
                                        <p:cTn id="34" dur="1" fill="hold">
                                          <p:stCondLst>
                                            <p:cond delay="999"/>
                                          </p:stCondLst>
                                        </p:cTn>
                                        <p:tgtEl>
                                          <p:spTgt spid="16"/>
                                        </p:tgtEl>
                                        <p:attrNameLst>
                                          <p:attrName>style.visibility</p:attrName>
                                        </p:attrNameLst>
                                      </p:cBhvr>
                                      <p:to>
                                        <p:strVal val="hidden"/>
                                      </p:to>
                                    </p:se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000"/>
                                        <p:tgtEl>
                                          <p:spTgt spid="10"/>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1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1000"/>
                                        <p:tgtEl>
                                          <p:spTgt spid="10"/>
                                        </p:tgtEl>
                                      </p:cBhvr>
                                    </p:animEffect>
                                    <p:set>
                                      <p:cBhvr>
                                        <p:cTn id="51" dur="1" fill="hold">
                                          <p:stCondLst>
                                            <p:cond delay="999"/>
                                          </p:stCondLst>
                                        </p:cTn>
                                        <p:tgtEl>
                                          <p:spTgt spid="1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1000"/>
                                        <p:tgtEl>
                                          <p:spTgt spid="13"/>
                                        </p:tgtEl>
                                      </p:cBhvr>
                                    </p:animEffect>
                                    <p:set>
                                      <p:cBhvr>
                                        <p:cTn id="54" dur="1" fill="hold">
                                          <p:stCondLst>
                                            <p:cond delay="999"/>
                                          </p:stCondLst>
                                        </p:cTn>
                                        <p:tgtEl>
                                          <p:spTgt spid="13"/>
                                        </p:tgtEl>
                                        <p:attrNameLst>
                                          <p:attrName>style.visibility</p:attrName>
                                        </p:attrNameLst>
                                      </p:cBhvr>
                                      <p:to>
                                        <p:strVal val="hidden"/>
                                      </p:to>
                                    </p:se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1000"/>
                                        <p:tgtEl>
                                          <p:spTgt spid="18"/>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1000"/>
                                        <p:tgtEl>
                                          <p:spTgt spid="17"/>
                                        </p:tgtEl>
                                      </p:cBhvr>
                                    </p:animEffect>
                                  </p:childTnLst>
                                </p:cTn>
                              </p:par>
                            </p:childTnLst>
                          </p:cTn>
                        </p:par>
                        <p:par>
                          <p:cTn id="63" fill="hold">
                            <p:stCondLst>
                              <p:cond delay="3000"/>
                            </p:stCondLst>
                            <p:childTnLst>
                              <p:par>
                                <p:cTn id="64" presetID="22" presetClass="entr" presetSubtype="1"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10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1000"/>
                                        <p:tgtEl>
                                          <p:spTgt spid="24"/>
                                        </p:tgtEl>
                                      </p:cBhvr>
                                    </p:animEffect>
                                    <p:set>
                                      <p:cBhvr>
                                        <p:cTn id="71" dur="1" fill="hold">
                                          <p:stCondLst>
                                            <p:cond delay="999"/>
                                          </p:stCondLst>
                                        </p:cTn>
                                        <p:tgtEl>
                                          <p:spTgt spid="2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1000"/>
                                        <p:tgtEl>
                                          <p:spTgt spid="12"/>
                                        </p:tgtEl>
                                      </p:cBhvr>
                                    </p:animEffect>
                                    <p:set>
                                      <p:cBhvr>
                                        <p:cTn id="74" dur="1" fill="hold">
                                          <p:stCondLst>
                                            <p:cond delay="999"/>
                                          </p:stCondLst>
                                        </p:cTn>
                                        <p:tgtEl>
                                          <p:spTgt spid="1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1000"/>
                                        <p:tgtEl>
                                          <p:spTgt spid="19"/>
                                        </p:tgtEl>
                                      </p:cBhvr>
                                    </p:animEffect>
                                    <p:set>
                                      <p:cBhvr>
                                        <p:cTn id="77" dur="1" fill="hold">
                                          <p:stCondLst>
                                            <p:cond delay="999"/>
                                          </p:stCondLst>
                                        </p:cTn>
                                        <p:tgtEl>
                                          <p:spTgt spid="1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1000"/>
                                        <p:tgtEl>
                                          <p:spTgt spid="17"/>
                                        </p:tgtEl>
                                      </p:cBhvr>
                                    </p:animEffect>
                                    <p:set>
                                      <p:cBhvr>
                                        <p:cTn id="80" dur="1" fill="hold">
                                          <p:stCondLst>
                                            <p:cond delay="999"/>
                                          </p:stCondLst>
                                        </p:cTn>
                                        <p:tgtEl>
                                          <p:spTgt spid="17"/>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1000"/>
                                        <p:tgtEl>
                                          <p:spTgt spid="18"/>
                                        </p:tgtEl>
                                      </p:cBhvr>
                                    </p:animEffect>
                                    <p:set>
                                      <p:cBhvr>
                                        <p:cTn id="83" dur="1" fill="hold">
                                          <p:stCondLst>
                                            <p:cond delay="999"/>
                                          </p:stCondLst>
                                        </p:cTn>
                                        <p:tgtEl>
                                          <p:spTgt spid="18"/>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1000"/>
                                        <p:tgtEl>
                                          <p:spTgt spid="15"/>
                                        </p:tgtEl>
                                      </p:cBhvr>
                                    </p:animEffect>
                                    <p:set>
                                      <p:cBhvr>
                                        <p:cTn id="86" dur="1" fill="hold">
                                          <p:stCondLst>
                                            <p:cond delay="999"/>
                                          </p:stCondLst>
                                        </p:cTn>
                                        <p:tgtEl>
                                          <p:spTgt spid="15"/>
                                        </p:tgtEl>
                                        <p:attrNameLst>
                                          <p:attrName>style.visibility</p:attrName>
                                        </p:attrNameLst>
                                      </p:cBhvr>
                                      <p:to>
                                        <p:strVal val="hidden"/>
                                      </p:to>
                                    </p:set>
                                  </p:childTnLst>
                                </p:cTn>
                              </p:par>
                              <p:par>
                                <p:cTn id="87" presetID="42" presetClass="path" presetSubtype="0" accel="50000" decel="50000" fill="hold" grpId="0" nodeType="withEffect">
                                  <p:stCondLst>
                                    <p:cond delay="0"/>
                                  </p:stCondLst>
                                  <p:childTnLst>
                                    <p:animMotion origin="layout" path="M 3.61111E-6 -4.44444E-6 L -0.00191 0.07778 " pathEditMode="relative" rAng="0" ptsTypes="AA">
                                      <p:cBhvr>
                                        <p:cTn id="88" dur="1000" fill="hold"/>
                                        <p:tgtEl>
                                          <p:spTgt spid="25"/>
                                        </p:tgtEl>
                                        <p:attrNameLst>
                                          <p:attrName>ppt_x</p:attrName>
                                          <p:attrName>ppt_y</p:attrName>
                                        </p:attrNameLst>
                                      </p:cBhvr>
                                      <p:rCtr x="-1" y="39"/>
                                    </p:animMotion>
                                  </p:childTnLst>
                                </p:cTn>
                              </p:par>
                            </p:childTnLst>
                          </p:cTn>
                        </p:par>
                        <p:par>
                          <p:cTn id="89" fill="hold">
                            <p:stCondLst>
                              <p:cond delay="1000"/>
                            </p:stCondLst>
                            <p:childTnLst>
                              <p:par>
                                <p:cTn id="90" presetID="22" presetClass="entr" presetSubtype="1"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up)">
                                      <p:cBhvr>
                                        <p:cTn id="92" dur="10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left)">
                                      <p:cBhvr>
                                        <p:cTn id="9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0" grpId="0" animBg="1"/>
      <p:bldP spid="10" grpId="1" animBg="1"/>
      <p:bldP spid="14" grpId="0" animBg="1"/>
      <p:bldP spid="16" grpId="0"/>
      <p:bldP spid="16" grpId="1"/>
      <p:bldP spid="16" grpId="2"/>
      <p:bldP spid="17" grpId="0"/>
      <p:bldP spid="17" grpId="1"/>
      <p:bldP spid="18" grpId="0" animBg="1"/>
      <p:bldP spid="18" grpId="1" animBg="1"/>
      <p:bldP spid="20" grpId="0" animBg="1"/>
      <p:bldP spid="20" grpId="1" animBg="1"/>
      <p:bldP spid="25" grpId="0" animBg="1"/>
      <p:bldP spid="26" grpId="0" animBg="1"/>
      <p:bldP spid="2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1"/>
            <a:ext cx="9162288" cy="6857999"/>
            <a:chOff x="0" y="1"/>
            <a:chExt cx="9162288" cy="6857999"/>
          </a:xfrm>
        </p:grpSpPr>
        <p:sp useBgFill="1">
          <p:nvSpPr>
            <p:cNvPr id="16" name="Rectangle 15"/>
            <p:cNvSpPr/>
            <p:nvPr/>
          </p:nvSpPr>
          <p:spPr>
            <a:xfrm>
              <a:off x="0" y="609600"/>
              <a:ext cx="9144000" cy="707886"/>
            </a:xfrm>
            <a:prstGeom prst="rect">
              <a:avLst/>
            </a:prstGeom>
          </p:spPr>
          <p:txBody>
            <a:bodyPr wrap="square">
              <a:spAutoFit/>
            </a:bodyPr>
            <a:lstStyle/>
            <a:p>
              <a:r>
                <a:rPr lang="en-US" sz="4000" b="1" dirty="0" smtClean="0"/>
                <a:t>        Global forest area ownership</a:t>
              </a:r>
            </a:p>
          </p:txBody>
        </p:sp>
        <p:grpSp>
          <p:nvGrpSpPr>
            <p:cNvPr id="8" name="Group 7"/>
            <p:cNvGrpSpPr/>
            <p:nvPr/>
          </p:nvGrpSpPr>
          <p:grpSpPr>
            <a:xfrm>
              <a:off x="0" y="1"/>
              <a:ext cx="9162288" cy="6857999"/>
              <a:chOff x="0" y="1"/>
              <a:chExt cx="9162288" cy="6857999"/>
            </a:xfrm>
          </p:grpSpPr>
          <p:grpSp>
            <p:nvGrpSpPr>
              <p:cNvPr id="9" name="Group 1"/>
              <p:cNvGrpSpPr/>
              <p:nvPr/>
            </p:nvGrpSpPr>
            <p:grpSpPr>
              <a:xfrm>
                <a:off x="0" y="1"/>
                <a:ext cx="9144000" cy="6857999"/>
                <a:chOff x="0" y="1"/>
                <a:chExt cx="9144000" cy="6857999"/>
              </a:xfrm>
            </p:grpSpPr>
            <p:pic>
              <p:nvPicPr>
                <p:cNvPr id="13" name="Picture 3"/>
                <p:cNvPicPr>
                  <a:picLocks noChangeAspect="1" noChangeArrowheads="1"/>
                </p:cNvPicPr>
                <p:nvPr/>
              </p:nvPicPr>
              <p:blipFill>
                <a:blip r:embed="rId2" cstate="print"/>
                <a:srcRect l="15625" t="43750" r="23438" b="17361"/>
                <a:stretch>
                  <a:fillRect/>
                </a:stretch>
              </p:blipFill>
              <p:spPr bwMode="auto">
                <a:xfrm>
                  <a:off x="0" y="1600200"/>
                  <a:ext cx="9144000" cy="5257800"/>
                </a:xfrm>
                <a:prstGeom prst="rect">
                  <a:avLst/>
                </a:prstGeom>
                <a:noFill/>
                <a:ln w="9525">
                  <a:noFill/>
                  <a:miter lim="800000"/>
                  <a:headEnd/>
                  <a:tailEnd/>
                </a:ln>
              </p:spPr>
            </p:pic>
            <p:pic>
              <p:nvPicPr>
                <p:cNvPr id="14" name="Picture 13"/>
                <p:cNvPicPr>
                  <a:picLocks noChangeAspect="1" noChangeArrowheads="1"/>
                </p:cNvPicPr>
                <p:nvPr/>
              </p:nvPicPr>
              <p:blipFill>
                <a:blip r:embed="rId2" cstate="print"/>
                <a:srcRect l="32813" t="81944" r="59375" b="9028"/>
                <a:stretch>
                  <a:fillRect/>
                </a:stretch>
              </p:blipFill>
              <p:spPr bwMode="auto">
                <a:xfrm>
                  <a:off x="7239000" y="1"/>
                  <a:ext cx="1883664" cy="1632509"/>
                </a:xfrm>
                <a:prstGeom prst="rect">
                  <a:avLst/>
                </a:prstGeom>
                <a:noFill/>
                <a:ln w="9525">
                  <a:noFill/>
                  <a:miter lim="800000"/>
                  <a:headEnd/>
                  <a:tailEnd/>
                </a:ln>
              </p:spPr>
            </p:pic>
          </p:grpSp>
          <p:sp>
            <p:nvSpPr>
              <p:cNvPr id="10" name="Oval 9"/>
              <p:cNvSpPr/>
              <p:nvPr/>
            </p:nvSpPr>
            <p:spPr>
              <a:xfrm>
                <a:off x="7104888" y="521208"/>
                <a:ext cx="2057400" cy="6096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5369560" y="1643380"/>
                <a:ext cx="3423920" cy="4488180"/>
              </a:xfrm>
              <a:custGeom>
                <a:avLst/>
                <a:gdLst>
                  <a:gd name="connsiteX0" fmla="*/ 2951480 w 3411220"/>
                  <a:gd name="connsiteY0" fmla="*/ 91440 h 4660900"/>
                  <a:gd name="connsiteX1" fmla="*/ 2814320 w 3411220"/>
                  <a:gd name="connsiteY1" fmla="*/ 609600 h 4660900"/>
                  <a:gd name="connsiteX2" fmla="*/ 1488440 w 3411220"/>
                  <a:gd name="connsiteY2" fmla="*/ 1021080 h 4660900"/>
                  <a:gd name="connsiteX3" fmla="*/ 1397000 w 3411220"/>
                  <a:gd name="connsiteY3" fmla="*/ 1447800 h 4660900"/>
                  <a:gd name="connsiteX4" fmla="*/ 2418080 w 3411220"/>
                  <a:gd name="connsiteY4" fmla="*/ 1493520 h 4660900"/>
                  <a:gd name="connsiteX5" fmla="*/ 2631440 w 3411220"/>
                  <a:gd name="connsiteY5" fmla="*/ 1905000 h 4660900"/>
                  <a:gd name="connsiteX6" fmla="*/ 665480 w 3411220"/>
                  <a:gd name="connsiteY6" fmla="*/ 1996440 h 4660900"/>
                  <a:gd name="connsiteX7" fmla="*/ 284480 w 3411220"/>
                  <a:gd name="connsiteY7" fmla="*/ 2407920 h 4660900"/>
                  <a:gd name="connsiteX8" fmla="*/ 2372360 w 3411220"/>
                  <a:gd name="connsiteY8" fmla="*/ 2377440 h 4660900"/>
                  <a:gd name="connsiteX9" fmla="*/ 2707640 w 3411220"/>
                  <a:gd name="connsiteY9" fmla="*/ 2743200 h 4660900"/>
                  <a:gd name="connsiteX10" fmla="*/ 2326640 w 3411220"/>
                  <a:gd name="connsiteY10" fmla="*/ 3048000 h 4660900"/>
                  <a:gd name="connsiteX11" fmla="*/ 619760 w 3411220"/>
                  <a:gd name="connsiteY11" fmla="*/ 3108960 h 4660900"/>
                  <a:gd name="connsiteX12" fmla="*/ 1168400 w 3411220"/>
                  <a:gd name="connsiteY12" fmla="*/ 3535680 h 4660900"/>
                  <a:gd name="connsiteX13" fmla="*/ 1534160 w 3411220"/>
                  <a:gd name="connsiteY13" fmla="*/ 4008120 h 4660900"/>
                  <a:gd name="connsiteX14" fmla="*/ 2174240 w 3411220"/>
                  <a:gd name="connsiteY14" fmla="*/ 4419600 h 4660900"/>
                  <a:gd name="connsiteX15" fmla="*/ 2357120 w 3411220"/>
                  <a:gd name="connsiteY15" fmla="*/ 4617720 h 4660900"/>
                  <a:gd name="connsiteX16" fmla="*/ 2981960 w 3411220"/>
                  <a:gd name="connsiteY16" fmla="*/ 4617720 h 4660900"/>
                  <a:gd name="connsiteX17" fmla="*/ 3225800 w 3411220"/>
                  <a:gd name="connsiteY17" fmla="*/ 4358640 h 4660900"/>
                  <a:gd name="connsiteX18" fmla="*/ 3012440 w 3411220"/>
                  <a:gd name="connsiteY18" fmla="*/ 3749040 h 4660900"/>
                  <a:gd name="connsiteX19" fmla="*/ 3302000 w 3411220"/>
                  <a:gd name="connsiteY19" fmla="*/ 3291840 h 4660900"/>
                  <a:gd name="connsiteX20" fmla="*/ 3332480 w 3411220"/>
                  <a:gd name="connsiteY20" fmla="*/ 2362200 h 4660900"/>
                  <a:gd name="connsiteX21" fmla="*/ 3393440 w 3411220"/>
                  <a:gd name="connsiteY21" fmla="*/ 1447800 h 4660900"/>
                  <a:gd name="connsiteX22" fmla="*/ 3347720 w 3411220"/>
                  <a:gd name="connsiteY22" fmla="*/ 411480 h 4660900"/>
                  <a:gd name="connsiteX23" fmla="*/ 3012440 w 3411220"/>
                  <a:gd name="connsiteY23" fmla="*/ 60960 h 4660900"/>
                  <a:gd name="connsiteX24" fmla="*/ 2951480 w 3411220"/>
                  <a:gd name="connsiteY24" fmla="*/ 91440 h 4660900"/>
                  <a:gd name="connsiteX0" fmla="*/ 3012440 w 3411220"/>
                  <a:gd name="connsiteY0" fmla="*/ 210820 h 4627880"/>
                  <a:gd name="connsiteX1" fmla="*/ 2814320 w 3411220"/>
                  <a:gd name="connsiteY1" fmla="*/ 576580 h 4627880"/>
                  <a:gd name="connsiteX2" fmla="*/ 1488440 w 3411220"/>
                  <a:gd name="connsiteY2" fmla="*/ 988060 h 4627880"/>
                  <a:gd name="connsiteX3" fmla="*/ 1397000 w 3411220"/>
                  <a:gd name="connsiteY3" fmla="*/ 1414780 h 4627880"/>
                  <a:gd name="connsiteX4" fmla="*/ 2418080 w 3411220"/>
                  <a:gd name="connsiteY4" fmla="*/ 1460500 h 4627880"/>
                  <a:gd name="connsiteX5" fmla="*/ 2631440 w 3411220"/>
                  <a:gd name="connsiteY5" fmla="*/ 1871980 h 4627880"/>
                  <a:gd name="connsiteX6" fmla="*/ 665480 w 3411220"/>
                  <a:gd name="connsiteY6" fmla="*/ 1963420 h 4627880"/>
                  <a:gd name="connsiteX7" fmla="*/ 284480 w 3411220"/>
                  <a:gd name="connsiteY7" fmla="*/ 2374900 h 4627880"/>
                  <a:gd name="connsiteX8" fmla="*/ 2372360 w 3411220"/>
                  <a:gd name="connsiteY8" fmla="*/ 2344420 h 4627880"/>
                  <a:gd name="connsiteX9" fmla="*/ 2707640 w 3411220"/>
                  <a:gd name="connsiteY9" fmla="*/ 2710180 h 4627880"/>
                  <a:gd name="connsiteX10" fmla="*/ 2326640 w 3411220"/>
                  <a:gd name="connsiteY10" fmla="*/ 3014980 h 4627880"/>
                  <a:gd name="connsiteX11" fmla="*/ 619760 w 3411220"/>
                  <a:gd name="connsiteY11" fmla="*/ 3075940 h 4627880"/>
                  <a:gd name="connsiteX12" fmla="*/ 1168400 w 3411220"/>
                  <a:gd name="connsiteY12" fmla="*/ 3502660 h 4627880"/>
                  <a:gd name="connsiteX13" fmla="*/ 1534160 w 3411220"/>
                  <a:gd name="connsiteY13" fmla="*/ 3975100 h 4627880"/>
                  <a:gd name="connsiteX14" fmla="*/ 2174240 w 3411220"/>
                  <a:gd name="connsiteY14" fmla="*/ 4386580 h 4627880"/>
                  <a:gd name="connsiteX15" fmla="*/ 2357120 w 3411220"/>
                  <a:gd name="connsiteY15" fmla="*/ 4584700 h 4627880"/>
                  <a:gd name="connsiteX16" fmla="*/ 2981960 w 3411220"/>
                  <a:gd name="connsiteY16" fmla="*/ 4584700 h 4627880"/>
                  <a:gd name="connsiteX17" fmla="*/ 3225800 w 3411220"/>
                  <a:gd name="connsiteY17" fmla="*/ 4325620 h 4627880"/>
                  <a:gd name="connsiteX18" fmla="*/ 3012440 w 3411220"/>
                  <a:gd name="connsiteY18" fmla="*/ 3716020 h 4627880"/>
                  <a:gd name="connsiteX19" fmla="*/ 3302000 w 3411220"/>
                  <a:gd name="connsiteY19" fmla="*/ 3258820 h 4627880"/>
                  <a:gd name="connsiteX20" fmla="*/ 3332480 w 3411220"/>
                  <a:gd name="connsiteY20" fmla="*/ 2329180 h 4627880"/>
                  <a:gd name="connsiteX21" fmla="*/ 3393440 w 3411220"/>
                  <a:gd name="connsiteY21" fmla="*/ 1414780 h 4627880"/>
                  <a:gd name="connsiteX22" fmla="*/ 3347720 w 3411220"/>
                  <a:gd name="connsiteY22" fmla="*/ 378460 h 4627880"/>
                  <a:gd name="connsiteX23" fmla="*/ 3012440 w 3411220"/>
                  <a:gd name="connsiteY23" fmla="*/ 27940 h 4627880"/>
                  <a:gd name="connsiteX24" fmla="*/ 3012440 w 3411220"/>
                  <a:gd name="connsiteY24" fmla="*/ 210820 h 4627880"/>
                  <a:gd name="connsiteX0" fmla="*/ 3012440 w 3411220"/>
                  <a:gd name="connsiteY0" fmla="*/ 33020 h 4450080"/>
                  <a:gd name="connsiteX1" fmla="*/ 2814320 w 3411220"/>
                  <a:gd name="connsiteY1" fmla="*/ 398780 h 4450080"/>
                  <a:gd name="connsiteX2" fmla="*/ 1488440 w 3411220"/>
                  <a:gd name="connsiteY2" fmla="*/ 810260 h 4450080"/>
                  <a:gd name="connsiteX3" fmla="*/ 1397000 w 3411220"/>
                  <a:gd name="connsiteY3" fmla="*/ 1236980 h 4450080"/>
                  <a:gd name="connsiteX4" fmla="*/ 2418080 w 3411220"/>
                  <a:gd name="connsiteY4" fmla="*/ 1282700 h 4450080"/>
                  <a:gd name="connsiteX5" fmla="*/ 2631440 w 3411220"/>
                  <a:gd name="connsiteY5" fmla="*/ 1694180 h 4450080"/>
                  <a:gd name="connsiteX6" fmla="*/ 665480 w 3411220"/>
                  <a:gd name="connsiteY6" fmla="*/ 1785620 h 4450080"/>
                  <a:gd name="connsiteX7" fmla="*/ 284480 w 3411220"/>
                  <a:gd name="connsiteY7" fmla="*/ 2197100 h 4450080"/>
                  <a:gd name="connsiteX8" fmla="*/ 2372360 w 3411220"/>
                  <a:gd name="connsiteY8" fmla="*/ 2166620 h 4450080"/>
                  <a:gd name="connsiteX9" fmla="*/ 2707640 w 3411220"/>
                  <a:gd name="connsiteY9" fmla="*/ 2532380 h 4450080"/>
                  <a:gd name="connsiteX10" fmla="*/ 2326640 w 3411220"/>
                  <a:gd name="connsiteY10" fmla="*/ 2837180 h 4450080"/>
                  <a:gd name="connsiteX11" fmla="*/ 619760 w 3411220"/>
                  <a:gd name="connsiteY11" fmla="*/ 2898140 h 4450080"/>
                  <a:gd name="connsiteX12" fmla="*/ 1168400 w 3411220"/>
                  <a:gd name="connsiteY12" fmla="*/ 3324860 h 4450080"/>
                  <a:gd name="connsiteX13" fmla="*/ 1534160 w 3411220"/>
                  <a:gd name="connsiteY13" fmla="*/ 3797300 h 4450080"/>
                  <a:gd name="connsiteX14" fmla="*/ 2174240 w 3411220"/>
                  <a:gd name="connsiteY14" fmla="*/ 4208780 h 4450080"/>
                  <a:gd name="connsiteX15" fmla="*/ 2357120 w 3411220"/>
                  <a:gd name="connsiteY15" fmla="*/ 4406900 h 4450080"/>
                  <a:gd name="connsiteX16" fmla="*/ 2981960 w 3411220"/>
                  <a:gd name="connsiteY16" fmla="*/ 4406900 h 4450080"/>
                  <a:gd name="connsiteX17" fmla="*/ 3225800 w 3411220"/>
                  <a:gd name="connsiteY17" fmla="*/ 4147820 h 4450080"/>
                  <a:gd name="connsiteX18" fmla="*/ 3012440 w 3411220"/>
                  <a:gd name="connsiteY18" fmla="*/ 3538220 h 4450080"/>
                  <a:gd name="connsiteX19" fmla="*/ 3302000 w 3411220"/>
                  <a:gd name="connsiteY19" fmla="*/ 3081020 h 4450080"/>
                  <a:gd name="connsiteX20" fmla="*/ 3332480 w 3411220"/>
                  <a:gd name="connsiteY20" fmla="*/ 2151380 h 4450080"/>
                  <a:gd name="connsiteX21" fmla="*/ 3393440 w 3411220"/>
                  <a:gd name="connsiteY21" fmla="*/ 1236980 h 4450080"/>
                  <a:gd name="connsiteX22" fmla="*/ 3347720 w 3411220"/>
                  <a:gd name="connsiteY22" fmla="*/ 200660 h 4450080"/>
                  <a:gd name="connsiteX23" fmla="*/ 3012440 w 3411220"/>
                  <a:gd name="connsiteY23" fmla="*/ 33020 h 4450080"/>
                  <a:gd name="connsiteX0" fmla="*/ 2936240 w 3423920"/>
                  <a:gd name="connsiteY0" fmla="*/ 33020 h 4450080"/>
                  <a:gd name="connsiteX1" fmla="*/ 2814320 w 3423920"/>
                  <a:gd name="connsiteY1" fmla="*/ 398780 h 4450080"/>
                  <a:gd name="connsiteX2" fmla="*/ 1488440 w 3423920"/>
                  <a:gd name="connsiteY2" fmla="*/ 810260 h 4450080"/>
                  <a:gd name="connsiteX3" fmla="*/ 1397000 w 3423920"/>
                  <a:gd name="connsiteY3" fmla="*/ 1236980 h 4450080"/>
                  <a:gd name="connsiteX4" fmla="*/ 2418080 w 3423920"/>
                  <a:gd name="connsiteY4" fmla="*/ 1282700 h 4450080"/>
                  <a:gd name="connsiteX5" fmla="*/ 2631440 w 3423920"/>
                  <a:gd name="connsiteY5" fmla="*/ 1694180 h 4450080"/>
                  <a:gd name="connsiteX6" fmla="*/ 665480 w 3423920"/>
                  <a:gd name="connsiteY6" fmla="*/ 1785620 h 4450080"/>
                  <a:gd name="connsiteX7" fmla="*/ 284480 w 3423920"/>
                  <a:gd name="connsiteY7" fmla="*/ 2197100 h 4450080"/>
                  <a:gd name="connsiteX8" fmla="*/ 2372360 w 3423920"/>
                  <a:gd name="connsiteY8" fmla="*/ 2166620 h 4450080"/>
                  <a:gd name="connsiteX9" fmla="*/ 2707640 w 3423920"/>
                  <a:gd name="connsiteY9" fmla="*/ 2532380 h 4450080"/>
                  <a:gd name="connsiteX10" fmla="*/ 2326640 w 3423920"/>
                  <a:gd name="connsiteY10" fmla="*/ 2837180 h 4450080"/>
                  <a:gd name="connsiteX11" fmla="*/ 619760 w 3423920"/>
                  <a:gd name="connsiteY11" fmla="*/ 2898140 h 4450080"/>
                  <a:gd name="connsiteX12" fmla="*/ 1168400 w 3423920"/>
                  <a:gd name="connsiteY12" fmla="*/ 3324860 h 4450080"/>
                  <a:gd name="connsiteX13" fmla="*/ 1534160 w 3423920"/>
                  <a:gd name="connsiteY13" fmla="*/ 3797300 h 4450080"/>
                  <a:gd name="connsiteX14" fmla="*/ 2174240 w 3423920"/>
                  <a:gd name="connsiteY14" fmla="*/ 4208780 h 4450080"/>
                  <a:gd name="connsiteX15" fmla="*/ 2357120 w 3423920"/>
                  <a:gd name="connsiteY15" fmla="*/ 4406900 h 4450080"/>
                  <a:gd name="connsiteX16" fmla="*/ 2981960 w 3423920"/>
                  <a:gd name="connsiteY16" fmla="*/ 4406900 h 4450080"/>
                  <a:gd name="connsiteX17" fmla="*/ 3225800 w 3423920"/>
                  <a:gd name="connsiteY17" fmla="*/ 4147820 h 4450080"/>
                  <a:gd name="connsiteX18" fmla="*/ 3012440 w 3423920"/>
                  <a:gd name="connsiteY18" fmla="*/ 3538220 h 4450080"/>
                  <a:gd name="connsiteX19" fmla="*/ 3302000 w 3423920"/>
                  <a:gd name="connsiteY19" fmla="*/ 3081020 h 4450080"/>
                  <a:gd name="connsiteX20" fmla="*/ 3332480 w 3423920"/>
                  <a:gd name="connsiteY20" fmla="*/ 2151380 h 4450080"/>
                  <a:gd name="connsiteX21" fmla="*/ 3393440 w 3423920"/>
                  <a:gd name="connsiteY21" fmla="*/ 1236980 h 4450080"/>
                  <a:gd name="connsiteX22" fmla="*/ 3347720 w 3423920"/>
                  <a:gd name="connsiteY22" fmla="*/ 200660 h 4450080"/>
                  <a:gd name="connsiteX23" fmla="*/ 2936240 w 3423920"/>
                  <a:gd name="connsiteY23" fmla="*/ 33020 h 4450080"/>
                  <a:gd name="connsiteX0" fmla="*/ 2936240 w 3423920"/>
                  <a:gd name="connsiteY0" fmla="*/ 33020 h 4450080"/>
                  <a:gd name="connsiteX1" fmla="*/ 2814320 w 3423920"/>
                  <a:gd name="connsiteY1" fmla="*/ 398780 h 4450080"/>
                  <a:gd name="connsiteX2" fmla="*/ 1488440 w 3423920"/>
                  <a:gd name="connsiteY2" fmla="*/ 810260 h 4450080"/>
                  <a:gd name="connsiteX3" fmla="*/ 1397000 w 3423920"/>
                  <a:gd name="connsiteY3" fmla="*/ 1236980 h 4450080"/>
                  <a:gd name="connsiteX4" fmla="*/ 2418080 w 3423920"/>
                  <a:gd name="connsiteY4" fmla="*/ 1282700 h 4450080"/>
                  <a:gd name="connsiteX5" fmla="*/ 2631440 w 3423920"/>
                  <a:gd name="connsiteY5" fmla="*/ 1694180 h 4450080"/>
                  <a:gd name="connsiteX6" fmla="*/ 665480 w 3423920"/>
                  <a:gd name="connsiteY6" fmla="*/ 1785620 h 4450080"/>
                  <a:gd name="connsiteX7" fmla="*/ 284480 w 3423920"/>
                  <a:gd name="connsiteY7" fmla="*/ 2197100 h 4450080"/>
                  <a:gd name="connsiteX8" fmla="*/ 2372360 w 3423920"/>
                  <a:gd name="connsiteY8" fmla="*/ 2166620 h 4450080"/>
                  <a:gd name="connsiteX9" fmla="*/ 2707640 w 3423920"/>
                  <a:gd name="connsiteY9" fmla="*/ 2532380 h 4450080"/>
                  <a:gd name="connsiteX10" fmla="*/ 2326640 w 3423920"/>
                  <a:gd name="connsiteY10" fmla="*/ 2837180 h 4450080"/>
                  <a:gd name="connsiteX11" fmla="*/ 619760 w 3423920"/>
                  <a:gd name="connsiteY11" fmla="*/ 2898140 h 4450080"/>
                  <a:gd name="connsiteX12" fmla="*/ 1168400 w 3423920"/>
                  <a:gd name="connsiteY12" fmla="*/ 3324860 h 4450080"/>
                  <a:gd name="connsiteX13" fmla="*/ 1183640 w 3423920"/>
                  <a:gd name="connsiteY13" fmla="*/ 3843020 h 4450080"/>
                  <a:gd name="connsiteX14" fmla="*/ 2174240 w 3423920"/>
                  <a:gd name="connsiteY14" fmla="*/ 4208780 h 4450080"/>
                  <a:gd name="connsiteX15" fmla="*/ 2357120 w 3423920"/>
                  <a:gd name="connsiteY15" fmla="*/ 4406900 h 4450080"/>
                  <a:gd name="connsiteX16" fmla="*/ 2981960 w 3423920"/>
                  <a:gd name="connsiteY16" fmla="*/ 4406900 h 4450080"/>
                  <a:gd name="connsiteX17" fmla="*/ 3225800 w 3423920"/>
                  <a:gd name="connsiteY17" fmla="*/ 4147820 h 4450080"/>
                  <a:gd name="connsiteX18" fmla="*/ 3012440 w 3423920"/>
                  <a:gd name="connsiteY18" fmla="*/ 3538220 h 4450080"/>
                  <a:gd name="connsiteX19" fmla="*/ 3302000 w 3423920"/>
                  <a:gd name="connsiteY19" fmla="*/ 3081020 h 4450080"/>
                  <a:gd name="connsiteX20" fmla="*/ 3332480 w 3423920"/>
                  <a:gd name="connsiteY20" fmla="*/ 2151380 h 4450080"/>
                  <a:gd name="connsiteX21" fmla="*/ 3393440 w 3423920"/>
                  <a:gd name="connsiteY21" fmla="*/ 1236980 h 4450080"/>
                  <a:gd name="connsiteX22" fmla="*/ 3347720 w 3423920"/>
                  <a:gd name="connsiteY22" fmla="*/ 200660 h 4450080"/>
                  <a:gd name="connsiteX23" fmla="*/ 2936240 w 3423920"/>
                  <a:gd name="connsiteY23" fmla="*/ 33020 h 4450080"/>
                  <a:gd name="connsiteX0" fmla="*/ 2936240 w 3423920"/>
                  <a:gd name="connsiteY0" fmla="*/ 33020 h 4488180"/>
                  <a:gd name="connsiteX1" fmla="*/ 2814320 w 3423920"/>
                  <a:gd name="connsiteY1" fmla="*/ 398780 h 4488180"/>
                  <a:gd name="connsiteX2" fmla="*/ 1488440 w 3423920"/>
                  <a:gd name="connsiteY2" fmla="*/ 810260 h 4488180"/>
                  <a:gd name="connsiteX3" fmla="*/ 1397000 w 3423920"/>
                  <a:gd name="connsiteY3" fmla="*/ 1236980 h 4488180"/>
                  <a:gd name="connsiteX4" fmla="*/ 2418080 w 3423920"/>
                  <a:gd name="connsiteY4" fmla="*/ 1282700 h 4488180"/>
                  <a:gd name="connsiteX5" fmla="*/ 2631440 w 3423920"/>
                  <a:gd name="connsiteY5" fmla="*/ 1694180 h 4488180"/>
                  <a:gd name="connsiteX6" fmla="*/ 665480 w 3423920"/>
                  <a:gd name="connsiteY6" fmla="*/ 1785620 h 4488180"/>
                  <a:gd name="connsiteX7" fmla="*/ 284480 w 3423920"/>
                  <a:gd name="connsiteY7" fmla="*/ 2197100 h 4488180"/>
                  <a:gd name="connsiteX8" fmla="*/ 2372360 w 3423920"/>
                  <a:gd name="connsiteY8" fmla="*/ 2166620 h 4488180"/>
                  <a:gd name="connsiteX9" fmla="*/ 2707640 w 3423920"/>
                  <a:gd name="connsiteY9" fmla="*/ 2532380 h 4488180"/>
                  <a:gd name="connsiteX10" fmla="*/ 2326640 w 3423920"/>
                  <a:gd name="connsiteY10" fmla="*/ 2837180 h 4488180"/>
                  <a:gd name="connsiteX11" fmla="*/ 619760 w 3423920"/>
                  <a:gd name="connsiteY11" fmla="*/ 2898140 h 4488180"/>
                  <a:gd name="connsiteX12" fmla="*/ 1168400 w 3423920"/>
                  <a:gd name="connsiteY12" fmla="*/ 3324860 h 4488180"/>
                  <a:gd name="connsiteX13" fmla="*/ 1183640 w 3423920"/>
                  <a:gd name="connsiteY13" fmla="*/ 3843020 h 4488180"/>
                  <a:gd name="connsiteX14" fmla="*/ 1945640 w 3423920"/>
                  <a:gd name="connsiteY14" fmla="*/ 3919220 h 4488180"/>
                  <a:gd name="connsiteX15" fmla="*/ 2357120 w 3423920"/>
                  <a:gd name="connsiteY15" fmla="*/ 4406900 h 4488180"/>
                  <a:gd name="connsiteX16" fmla="*/ 2981960 w 3423920"/>
                  <a:gd name="connsiteY16" fmla="*/ 4406900 h 4488180"/>
                  <a:gd name="connsiteX17" fmla="*/ 3225800 w 3423920"/>
                  <a:gd name="connsiteY17" fmla="*/ 4147820 h 4488180"/>
                  <a:gd name="connsiteX18" fmla="*/ 3012440 w 3423920"/>
                  <a:gd name="connsiteY18" fmla="*/ 3538220 h 4488180"/>
                  <a:gd name="connsiteX19" fmla="*/ 3302000 w 3423920"/>
                  <a:gd name="connsiteY19" fmla="*/ 3081020 h 4488180"/>
                  <a:gd name="connsiteX20" fmla="*/ 3332480 w 3423920"/>
                  <a:gd name="connsiteY20" fmla="*/ 2151380 h 4488180"/>
                  <a:gd name="connsiteX21" fmla="*/ 3393440 w 3423920"/>
                  <a:gd name="connsiteY21" fmla="*/ 1236980 h 4488180"/>
                  <a:gd name="connsiteX22" fmla="*/ 3347720 w 3423920"/>
                  <a:gd name="connsiteY22" fmla="*/ 200660 h 4488180"/>
                  <a:gd name="connsiteX23" fmla="*/ 2936240 w 3423920"/>
                  <a:gd name="connsiteY23" fmla="*/ 33020 h 4488180"/>
                  <a:gd name="connsiteX0" fmla="*/ 2936240 w 3423920"/>
                  <a:gd name="connsiteY0" fmla="*/ 33020 h 4488180"/>
                  <a:gd name="connsiteX1" fmla="*/ 2814320 w 3423920"/>
                  <a:gd name="connsiteY1" fmla="*/ 398780 h 4488180"/>
                  <a:gd name="connsiteX2" fmla="*/ 1488440 w 3423920"/>
                  <a:gd name="connsiteY2" fmla="*/ 810260 h 4488180"/>
                  <a:gd name="connsiteX3" fmla="*/ 1397000 w 3423920"/>
                  <a:gd name="connsiteY3" fmla="*/ 1236980 h 4488180"/>
                  <a:gd name="connsiteX4" fmla="*/ 2418080 w 3423920"/>
                  <a:gd name="connsiteY4" fmla="*/ 1282700 h 4488180"/>
                  <a:gd name="connsiteX5" fmla="*/ 2631440 w 3423920"/>
                  <a:gd name="connsiteY5" fmla="*/ 1694180 h 4488180"/>
                  <a:gd name="connsiteX6" fmla="*/ 665480 w 3423920"/>
                  <a:gd name="connsiteY6" fmla="*/ 1785620 h 4488180"/>
                  <a:gd name="connsiteX7" fmla="*/ 284480 w 3423920"/>
                  <a:gd name="connsiteY7" fmla="*/ 2197100 h 4488180"/>
                  <a:gd name="connsiteX8" fmla="*/ 2372360 w 3423920"/>
                  <a:gd name="connsiteY8" fmla="*/ 2166620 h 4488180"/>
                  <a:gd name="connsiteX9" fmla="*/ 2707640 w 3423920"/>
                  <a:gd name="connsiteY9" fmla="*/ 2532380 h 4488180"/>
                  <a:gd name="connsiteX10" fmla="*/ 2326640 w 3423920"/>
                  <a:gd name="connsiteY10" fmla="*/ 2837180 h 4488180"/>
                  <a:gd name="connsiteX11" fmla="*/ 619760 w 3423920"/>
                  <a:gd name="connsiteY11" fmla="*/ 2898140 h 4488180"/>
                  <a:gd name="connsiteX12" fmla="*/ 1168400 w 3423920"/>
                  <a:gd name="connsiteY12" fmla="*/ 3324860 h 4488180"/>
                  <a:gd name="connsiteX13" fmla="*/ 1183640 w 3423920"/>
                  <a:gd name="connsiteY13" fmla="*/ 3843020 h 4488180"/>
                  <a:gd name="connsiteX14" fmla="*/ 1945640 w 3423920"/>
                  <a:gd name="connsiteY14" fmla="*/ 3919220 h 4488180"/>
                  <a:gd name="connsiteX15" fmla="*/ 2357120 w 3423920"/>
                  <a:gd name="connsiteY15" fmla="*/ 4406900 h 4488180"/>
                  <a:gd name="connsiteX16" fmla="*/ 2981960 w 3423920"/>
                  <a:gd name="connsiteY16" fmla="*/ 4406900 h 4488180"/>
                  <a:gd name="connsiteX17" fmla="*/ 3225800 w 3423920"/>
                  <a:gd name="connsiteY17" fmla="*/ 4147820 h 4488180"/>
                  <a:gd name="connsiteX18" fmla="*/ 2936240 w 3423920"/>
                  <a:gd name="connsiteY18" fmla="*/ 3309620 h 4488180"/>
                  <a:gd name="connsiteX19" fmla="*/ 3302000 w 3423920"/>
                  <a:gd name="connsiteY19" fmla="*/ 3081020 h 4488180"/>
                  <a:gd name="connsiteX20" fmla="*/ 3332480 w 3423920"/>
                  <a:gd name="connsiteY20" fmla="*/ 2151380 h 4488180"/>
                  <a:gd name="connsiteX21" fmla="*/ 3393440 w 3423920"/>
                  <a:gd name="connsiteY21" fmla="*/ 1236980 h 4488180"/>
                  <a:gd name="connsiteX22" fmla="*/ 3347720 w 3423920"/>
                  <a:gd name="connsiteY22" fmla="*/ 200660 h 4488180"/>
                  <a:gd name="connsiteX23" fmla="*/ 2936240 w 3423920"/>
                  <a:gd name="connsiteY23" fmla="*/ 33020 h 4488180"/>
                  <a:gd name="connsiteX0" fmla="*/ 2936240 w 3423920"/>
                  <a:gd name="connsiteY0" fmla="*/ 33020 h 4488180"/>
                  <a:gd name="connsiteX1" fmla="*/ 2814320 w 3423920"/>
                  <a:gd name="connsiteY1" fmla="*/ 398780 h 4488180"/>
                  <a:gd name="connsiteX2" fmla="*/ 1488440 w 3423920"/>
                  <a:gd name="connsiteY2" fmla="*/ 810260 h 4488180"/>
                  <a:gd name="connsiteX3" fmla="*/ 1397000 w 3423920"/>
                  <a:gd name="connsiteY3" fmla="*/ 1236980 h 4488180"/>
                  <a:gd name="connsiteX4" fmla="*/ 2418080 w 3423920"/>
                  <a:gd name="connsiteY4" fmla="*/ 1282700 h 4488180"/>
                  <a:gd name="connsiteX5" fmla="*/ 2631440 w 3423920"/>
                  <a:gd name="connsiteY5" fmla="*/ 1694180 h 4488180"/>
                  <a:gd name="connsiteX6" fmla="*/ 665480 w 3423920"/>
                  <a:gd name="connsiteY6" fmla="*/ 1785620 h 4488180"/>
                  <a:gd name="connsiteX7" fmla="*/ 284480 w 3423920"/>
                  <a:gd name="connsiteY7" fmla="*/ 2197100 h 4488180"/>
                  <a:gd name="connsiteX8" fmla="*/ 2372360 w 3423920"/>
                  <a:gd name="connsiteY8" fmla="*/ 2166620 h 4488180"/>
                  <a:gd name="connsiteX9" fmla="*/ 2707640 w 3423920"/>
                  <a:gd name="connsiteY9" fmla="*/ 2532380 h 4488180"/>
                  <a:gd name="connsiteX10" fmla="*/ 2326640 w 3423920"/>
                  <a:gd name="connsiteY10" fmla="*/ 2837180 h 4488180"/>
                  <a:gd name="connsiteX11" fmla="*/ 619760 w 3423920"/>
                  <a:gd name="connsiteY11" fmla="*/ 2898140 h 4488180"/>
                  <a:gd name="connsiteX12" fmla="*/ 1168400 w 3423920"/>
                  <a:gd name="connsiteY12" fmla="*/ 3324860 h 4488180"/>
                  <a:gd name="connsiteX13" fmla="*/ 1183640 w 3423920"/>
                  <a:gd name="connsiteY13" fmla="*/ 3843020 h 4488180"/>
                  <a:gd name="connsiteX14" fmla="*/ 1945640 w 3423920"/>
                  <a:gd name="connsiteY14" fmla="*/ 3919220 h 4488180"/>
                  <a:gd name="connsiteX15" fmla="*/ 2357120 w 3423920"/>
                  <a:gd name="connsiteY15" fmla="*/ 4406900 h 4488180"/>
                  <a:gd name="connsiteX16" fmla="*/ 2981960 w 3423920"/>
                  <a:gd name="connsiteY16" fmla="*/ 4406900 h 4488180"/>
                  <a:gd name="connsiteX17" fmla="*/ 3225800 w 3423920"/>
                  <a:gd name="connsiteY17" fmla="*/ 4147820 h 4488180"/>
                  <a:gd name="connsiteX18" fmla="*/ 3241040 w 3423920"/>
                  <a:gd name="connsiteY18" fmla="*/ 3766820 h 4488180"/>
                  <a:gd name="connsiteX19" fmla="*/ 2936240 w 3423920"/>
                  <a:gd name="connsiteY19" fmla="*/ 3309620 h 4488180"/>
                  <a:gd name="connsiteX20" fmla="*/ 3302000 w 3423920"/>
                  <a:gd name="connsiteY20" fmla="*/ 3081020 h 4488180"/>
                  <a:gd name="connsiteX21" fmla="*/ 3332480 w 3423920"/>
                  <a:gd name="connsiteY21" fmla="*/ 2151380 h 4488180"/>
                  <a:gd name="connsiteX22" fmla="*/ 3393440 w 3423920"/>
                  <a:gd name="connsiteY22" fmla="*/ 1236980 h 4488180"/>
                  <a:gd name="connsiteX23" fmla="*/ 3347720 w 3423920"/>
                  <a:gd name="connsiteY23" fmla="*/ 200660 h 4488180"/>
                  <a:gd name="connsiteX24" fmla="*/ 2936240 w 3423920"/>
                  <a:gd name="connsiteY24" fmla="*/ 33020 h 448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23920" h="4488180">
                    <a:moveTo>
                      <a:pt x="2936240" y="33020"/>
                    </a:moveTo>
                    <a:cubicBezTo>
                      <a:pt x="2847340" y="66040"/>
                      <a:pt x="3055620" y="269240"/>
                      <a:pt x="2814320" y="398780"/>
                    </a:cubicBezTo>
                    <a:cubicBezTo>
                      <a:pt x="2573020" y="528320"/>
                      <a:pt x="1724660" y="670560"/>
                      <a:pt x="1488440" y="810260"/>
                    </a:cubicBezTo>
                    <a:cubicBezTo>
                      <a:pt x="1252220" y="949960"/>
                      <a:pt x="1242060" y="1158240"/>
                      <a:pt x="1397000" y="1236980"/>
                    </a:cubicBezTo>
                    <a:cubicBezTo>
                      <a:pt x="1551940" y="1315720"/>
                      <a:pt x="2212340" y="1206500"/>
                      <a:pt x="2418080" y="1282700"/>
                    </a:cubicBezTo>
                    <a:cubicBezTo>
                      <a:pt x="2623820" y="1358900"/>
                      <a:pt x="2923540" y="1610360"/>
                      <a:pt x="2631440" y="1694180"/>
                    </a:cubicBezTo>
                    <a:cubicBezTo>
                      <a:pt x="2339340" y="1778000"/>
                      <a:pt x="1056640" y="1701800"/>
                      <a:pt x="665480" y="1785620"/>
                    </a:cubicBezTo>
                    <a:cubicBezTo>
                      <a:pt x="274320" y="1869440"/>
                      <a:pt x="0" y="2133600"/>
                      <a:pt x="284480" y="2197100"/>
                    </a:cubicBezTo>
                    <a:cubicBezTo>
                      <a:pt x="568960" y="2260600"/>
                      <a:pt x="1968500" y="2110740"/>
                      <a:pt x="2372360" y="2166620"/>
                    </a:cubicBezTo>
                    <a:cubicBezTo>
                      <a:pt x="2776220" y="2222500"/>
                      <a:pt x="2715260" y="2420620"/>
                      <a:pt x="2707640" y="2532380"/>
                    </a:cubicBezTo>
                    <a:cubicBezTo>
                      <a:pt x="2700020" y="2644140"/>
                      <a:pt x="2674620" y="2776220"/>
                      <a:pt x="2326640" y="2837180"/>
                    </a:cubicBezTo>
                    <a:cubicBezTo>
                      <a:pt x="1978660" y="2898140"/>
                      <a:pt x="812800" y="2816860"/>
                      <a:pt x="619760" y="2898140"/>
                    </a:cubicBezTo>
                    <a:cubicBezTo>
                      <a:pt x="426720" y="2979420"/>
                      <a:pt x="1074420" y="3167380"/>
                      <a:pt x="1168400" y="3324860"/>
                    </a:cubicBezTo>
                    <a:cubicBezTo>
                      <a:pt x="1262380" y="3482340"/>
                      <a:pt x="1054100" y="3743960"/>
                      <a:pt x="1183640" y="3843020"/>
                    </a:cubicBezTo>
                    <a:cubicBezTo>
                      <a:pt x="1313180" y="3942080"/>
                      <a:pt x="1750060" y="3825240"/>
                      <a:pt x="1945640" y="3919220"/>
                    </a:cubicBezTo>
                    <a:cubicBezTo>
                      <a:pt x="2141220" y="4013200"/>
                      <a:pt x="2184400" y="4325620"/>
                      <a:pt x="2357120" y="4406900"/>
                    </a:cubicBezTo>
                    <a:cubicBezTo>
                      <a:pt x="2529840" y="4488180"/>
                      <a:pt x="2837180" y="4450080"/>
                      <a:pt x="2981960" y="4406900"/>
                    </a:cubicBezTo>
                    <a:cubicBezTo>
                      <a:pt x="3126740" y="4363720"/>
                      <a:pt x="3182620" y="4254500"/>
                      <a:pt x="3225800" y="4147820"/>
                    </a:cubicBezTo>
                    <a:cubicBezTo>
                      <a:pt x="3268980" y="4041140"/>
                      <a:pt x="3289300" y="3906520"/>
                      <a:pt x="3241040" y="3766820"/>
                    </a:cubicBezTo>
                    <a:cubicBezTo>
                      <a:pt x="3192780" y="3627120"/>
                      <a:pt x="2926080" y="3423920"/>
                      <a:pt x="2936240" y="3309620"/>
                    </a:cubicBezTo>
                    <a:cubicBezTo>
                      <a:pt x="2946400" y="3195320"/>
                      <a:pt x="3235960" y="3274060"/>
                      <a:pt x="3302000" y="3081020"/>
                    </a:cubicBezTo>
                    <a:cubicBezTo>
                      <a:pt x="3368040" y="2887980"/>
                      <a:pt x="3317240" y="2458720"/>
                      <a:pt x="3332480" y="2151380"/>
                    </a:cubicBezTo>
                    <a:cubicBezTo>
                      <a:pt x="3347720" y="1844040"/>
                      <a:pt x="3390900" y="1562100"/>
                      <a:pt x="3393440" y="1236980"/>
                    </a:cubicBezTo>
                    <a:cubicBezTo>
                      <a:pt x="3395980" y="911860"/>
                      <a:pt x="3423920" y="401320"/>
                      <a:pt x="3347720" y="200660"/>
                    </a:cubicBezTo>
                    <a:cubicBezTo>
                      <a:pt x="3271520" y="0"/>
                      <a:pt x="3025140" y="0"/>
                      <a:pt x="2936240" y="33020"/>
                    </a:cubicBezTo>
                    <a:close/>
                  </a:path>
                </a:pathLst>
              </a:cu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5" name="Rectangle 4"/>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Where Forests Grow</a:t>
            </a:r>
            <a:endParaRPr lang="en-US" sz="4400" dirty="0"/>
          </a:p>
        </p:txBody>
      </p:sp>
      <p:grpSp>
        <p:nvGrpSpPr>
          <p:cNvPr id="15" name="Group 14"/>
          <p:cNvGrpSpPr/>
          <p:nvPr/>
        </p:nvGrpSpPr>
        <p:grpSpPr>
          <a:xfrm>
            <a:off x="0" y="612648"/>
            <a:ext cx="9144000" cy="6245352"/>
            <a:chOff x="0" y="612648"/>
            <a:chExt cx="9144000" cy="6245352"/>
          </a:xfrm>
        </p:grpSpPr>
        <p:sp useBgFill="1">
          <p:nvSpPr>
            <p:cNvPr id="4" name="Rectangle 3"/>
            <p:cNvSpPr/>
            <p:nvPr/>
          </p:nvSpPr>
          <p:spPr>
            <a:xfrm>
              <a:off x="0" y="612648"/>
              <a:ext cx="9144000" cy="707886"/>
            </a:xfrm>
            <a:prstGeom prst="rect">
              <a:avLst/>
            </a:prstGeom>
          </p:spPr>
          <p:txBody>
            <a:bodyPr wrap="square">
              <a:spAutoFit/>
            </a:bodyPr>
            <a:lstStyle/>
            <a:p>
              <a:r>
                <a:rPr lang="en-US" sz="4000" b="1" dirty="0" smtClean="0"/>
                <a:t>        Global forest area ownership</a:t>
              </a:r>
            </a:p>
          </p:txBody>
        </p:sp>
        <p:grpSp>
          <p:nvGrpSpPr>
            <p:cNvPr id="7" name="Group 6"/>
            <p:cNvGrpSpPr/>
            <p:nvPr/>
          </p:nvGrpSpPr>
          <p:grpSpPr>
            <a:xfrm>
              <a:off x="0" y="1295400"/>
              <a:ext cx="9144000" cy="5562600"/>
              <a:chOff x="0" y="1295400"/>
              <a:chExt cx="9144000" cy="5562600"/>
            </a:xfrm>
          </p:grpSpPr>
          <p:pic>
            <p:nvPicPr>
              <p:cNvPr id="5122" name="Picture 2"/>
              <p:cNvPicPr>
                <a:picLocks noChangeAspect="1" noChangeArrowheads="1"/>
              </p:cNvPicPr>
              <p:nvPr/>
            </p:nvPicPr>
            <p:blipFill>
              <a:blip r:embed="rId3" cstate="print"/>
              <a:srcRect l="17706" t="43479" r="24445" b="24485"/>
              <a:stretch>
                <a:fillRect/>
              </a:stretch>
            </p:blipFill>
            <p:spPr bwMode="auto">
              <a:xfrm>
                <a:off x="0" y="2362200"/>
                <a:ext cx="9109670" cy="4495800"/>
              </a:xfrm>
              <a:prstGeom prst="rect">
                <a:avLst/>
              </a:prstGeom>
              <a:noFill/>
              <a:ln w="9525">
                <a:noFill/>
                <a:miter lim="800000"/>
                <a:headEnd/>
                <a:tailEnd/>
              </a:ln>
            </p:spPr>
          </p:pic>
          <p:sp>
            <p:nvSpPr>
              <p:cNvPr id="6" name="Rectangle 5"/>
              <p:cNvSpPr/>
              <p:nvPr/>
            </p:nvSpPr>
            <p:spPr>
              <a:xfrm>
                <a:off x="3276600" y="2362200"/>
                <a:ext cx="4495800" cy="3048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2"/>
              <p:cNvPicPr>
                <a:picLocks noChangeAspect="1" noChangeArrowheads="1"/>
              </p:cNvPicPr>
              <p:nvPr/>
            </p:nvPicPr>
            <p:blipFill>
              <a:blip r:embed="rId3" cstate="print"/>
              <a:srcRect l="32223" t="74502" r="50841" b="15732"/>
              <a:stretch>
                <a:fillRect/>
              </a:stretch>
            </p:blipFill>
            <p:spPr bwMode="auto">
              <a:xfrm>
                <a:off x="5701553" y="1295400"/>
                <a:ext cx="3442447" cy="1672046"/>
              </a:xfrm>
              <a:prstGeom prst="rect">
                <a:avLst/>
              </a:prstGeom>
              <a:noFill/>
              <a:ln w="9525">
                <a:noFill/>
                <a:miter lim="800000"/>
                <a:headEnd/>
                <a:tailEnd/>
              </a:ln>
            </p:spPr>
          </p:pic>
        </p:grpSp>
      </p:grpSp>
      <p:sp>
        <p:nvSpPr>
          <p:cNvPr id="18" name="TextBox 17"/>
          <p:cNvSpPr txBox="1"/>
          <p:nvPr/>
        </p:nvSpPr>
        <p:spPr>
          <a:xfrm>
            <a:off x="228600" y="1066800"/>
            <a:ext cx="5393784" cy="584775"/>
          </a:xfrm>
          <a:prstGeom prst="rect">
            <a:avLst/>
          </a:prstGeom>
          <a:noFill/>
        </p:spPr>
        <p:txBody>
          <a:bodyPr wrap="none" rtlCol="0">
            <a:spAutoFit/>
          </a:bodyPr>
          <a:lstStyle/>
          <a:p>
            <a:r>
              <a:rPr lang="en-US" sz="3200" b="1" dirty="0" smtClean="0">
                <a:solidFill>
                  <a:srgbClr val="FF0000"/>
                </a:solidFill>
                <a:effectLst>
                  <a:outerShdw dist="50800" dir="7200000" algn="ctr" rotWithShape="0">
                    <a:schemeClr val="tx1"/>
                  </a:outerShdw>
                </a:effectLst>
              </a:rPr>
              <a:t>Who owns the private forests?</a:t>
            </a:r>
          </a:p>
        </p:txBody>
      </p:sp>
      <p:grpSp>
        <p:nvGrpSpPr>
          <p:cNvPr id="19" name="Group 18"/>
          <p:cNvGrpSpPr/>
          <p:nvPr/>
        </p:nvGrpSpPr>
        <p:grpSpPr>
          <a:xfrm>
            <a:off x="2514600" y="2971800"/>
            <a:ext cx="4267200" cy="3571220"/>
            <a:chOff x="2743200" y="1676400"/>
            <a:chExt cx="4267200" cy="5154190"/>
          </a:xfrm>
        </p:grpSpPr>
        <p:sp>
          <p:nvSpPr>
            <p:cNvPr id="20" name="Rectangle 19"/>
            <p:cNvSpPr/>
            <p:nvPr/>
          </p:nvSpPr>
          <p:spPr>
            <a:xfrm>
              <a:off x="2743200" y="1676400"/>
              <a:ext cx="3733800" cy="4289073"/>
            </a:xfrm>
            <a:prstGeom prst="rect">
              <a:avLst/>
            </a:prstGeom>
            <a:solidFill>
              <a:srgbClr val="27774F"/>
            </a:solidFill>
            <a:ln w="38100">
              <a:noFill/>
              <a:prstDash val="sysDash"/>
              <a:tailEnd type="arrow"/>
            </a:ln>
            <a:effectLst>
              <a:outerShdw dist="76200" dir="21594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6324600" y="6075449"/>
              <a:ext cx="685800" cy="755141"/>
            </a:xfrm>
            <a:prstGeom prst="rect">
              <a:avLst/>
            </a:prstGeom>
            <a:solidFill>
              <a:schemeClr val="bg1"/>
            </a:solidFill>
          </p:spPr>
          <p:txBody>
            <a:bodyPr wrap="square" rtlCol="0">
              <a:spAutoFit/>
            </a:bodyPr>
            <a:lstStyle/>
            <a:p>
              <a:r>
                <a:rPr lang="en-US" sz="2800" b="1" dirty="0" smtClean="0">
                  <a:solidFill>
                    <a:srgbClr val="27774F"/>
                  </a:solidFill>
                  <a:effectLst>
                    <a:outerShdw dist="50800" dir="5400000" algn="ctr" rotWithShape="0">
                      <a:schemeClr val="tx1"/>
                    </a:outerShdw>
                  </a:effectLst>
                </a:rPr>
                <a:t>59</a:t>
              </a:r>
            </a:p>
          </p:txBody>
        </p:sp>
      </p:grpSp>
      <p:grpSp>
        <p:nvGrpSpPr>
          <p:cNvPr id="22" name="Group 21"/>
          <p:cNvGrpSpPr/>
          <p:nvPr/>
        </p:nvGrpSpPr>
        <p:grpSpPr>
          <a:xfrm>
            <a:off x="6324600" y="2971800"/>
            <a:ext cx="1524000" cy="3581400"/>
            <a:chOff x="7620000" y="1676400"/>
            <a:chExt cx="1524000" cy="5168882"/>
          </a:xfrm>
        </p:grpSpPr>
        <p:sp>
          <p:nvSpPr>
            <p:cNvPr id="23" name="TextBox 22"/>
            <p:cNvSpPr txBox="1"/>
            <p:nvPr/>
          </p:nvSpPr>
          <p:spPr>
            <a:xfrm>
              <a:off x="8153400" y="6090141"/>
              <a:ext cx="990600" cy="755141"/>
            </a:xfrm>
            <a:prstGeom prst="rect">
              <a:avLst/>
            </a:prstGeom>
            <a:solidFill>
              <a:schemeClr val="bg1"/>
            </a:solidFill>
          </p:spPr>
          <p:txBody>
            <a:bodyPr wrap="square" rtlCol="0">
              <a:spAutoFit/>
            </a:bodyPr>
            <a:lstStyle/>
            <a:p>
              <a:r>
                <a:rPr lang="en-US" sz="2800" b="1" dirty="0" smtClean="0">
                  <a:solidFill>
                    <a:srgbClr val="B6DBE8"/>
                  </a:solidFill>
                  <a:effectLst>
                    <a:outerShdw dist="50800" dir="5400000" algn="ctr" rotWithShape="0">
                      <a:schemeClr val="tx1"/>
                    </a:outerShdw>
                  </a:effectLst>
                </a:rPr>
                <a:t>19   </a:t>
              </a:r>
            </a:p>
          </p:txBody>
        </p:sp>
        <p:sp>
          <p:nvSpPr>
            <p:cNvPr id="24" name="Rectangle 23"/>
            <p:cNvSpPr/>
            <p:nvPr/>
          </p:nvSpPr>
          <p:spPr>
            <a:xfrm>
              <a:off x="7620000" y="1676400"/>
              <a:ext cx="1143000" cy="4399049"/>
            </a:xfrm>
            <a:prstGeom prst="rect">
              <a:avLst/>
            </a:prstGeom>
            <a:solidFill>
              <a:srgbClr val="B6DBE8"/>
            </a:solidFill>
            <a:ln w="38100">
              <a:noFill/>
              <a:prstDash val="sysDash"/>
              <a:tailEnd type="arrow"/>
            </a:ln>
            <a:effectLst>
              <a:outerShdw dist="76200" dir="21594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5" name="Group 24"/>
          <p:cNvGrpSpPr/>
          <p:nvPr/>
        </p:nvGrpSpPr>
        <p:grpSpPr>
          <a:xfrm>
            <a:off x="7543800" y="3010358"/>
            <a:ext cx="1600200" cy="3543774"/>
            <a:chOff x="8686800" y="1736562"/>
            <a:chExt cx="400050" cy="5114579"/>
          </a:xfrm>
        </p:grpSpPr>
        <p:sp>
          <p:nvSpPr>
            <p:cNvPr id="26" name="TextBox 25"/>
            <p:cNvSpPr txBox="1"/>
            <p:nvPr/>
          </p:nvSpPr>
          <p:spPr>
            <a:xfrm>
              <a:off x="8801100" y="6096000"/>
              <a:ext cx="285750" cy="755141"/>
            </a:xfrm>
            <a:prstGeom prst="rect">
              <a:avLst/>
            </a:prstGeom>
            <a:solidFill>
              <a:schemeClr val="bg1"/>
            </a:solidFill>
          </p:spPr>
          <p:txBody>
            <a:bodyPr wrap="square" rtlCol="0">
              <a:spAutoFit/>
            </a:bodyPr>
            <a:lstStyle/>
            <a:p>
              <a:r>
                <a:rPr lang="en-US" sz="2800" b="1" dirty="0" smtClean="0">
                  <a:solidFill>
                    <a:srgbClr val="B82C00"/>
                  </a:solidFill>
                  <a:effectLst>
                    <a:outerShdw dist="50800" dir="5400000" algn="ctr" rotWithShape="0">
                      <a:schemeClr val="tx1"/>
                    </a:outerShdw>
                  </a:effectLst>
                </a:rPr>
                <a:t>22</a:t>
              </a:r>
            </a:p>
          </p:txBody>
        </p:sp>
        <p:sp>
          <p:nvSpPr>
            <p:cNvPr id="27" name="Rectangle 26"/>
            <p:cNvSpPr/>
            <p:nvPr/>
          </p:nvSpPr>
          <p:spPr>
            <a:xfrm>
              <a:off x="8686800" y="1736562"/>
              <a:ext cx="342900" cy="4343400"/>
            </a:xfrm>
            <a:prstGeom prst="rect">
              <a:avLst/>
            </a:prstGeom>
            <a:solidFill>
              <a:srgbClr val="B82C00"/>
            </a:solidFill>
            <a:ln w="38100">
              <a:noFill/>
              <a:prstDash val="sysDash"/>
              <a:tailEnd type="arrow"/>
            </a:ln>
            <a:effectLst>
              <a:outerShdw dist="76200" dir="21594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8" name="Rectangle 27"/>
          <p:cNvSpPr/>
          <p:nvPr/>
        </p:nvSpPr>
        <p:spPr>
          <a:xfrm>
            <a:off x="0" y="3048000"/>
            <a:ext cx="2514600" cy="2862322"/>
          </a:xfrm>
          <a:prstGeom prst="rect">
            <a:avLst/>
          </a:prstGeom>
          <a:solidFill>
            <a:schemeClr val="bg1"/>
          </a:solidFill>
        </p:spPr>
        <p:txBody>
          <a:bodyPr wrap="square">
            <a:spAutoFit/>
          </a:bodyPr>
          <a:lstStyle/>
          <a:p>
            <a:pPr algn="ctr"/>
            <a:endParaRPr lang="en-US" sz="3600" b="1" dirty="0" smtClean="0">
              <a:solidFill>
                <a:srgbClr val="FF0000"/>
              </a:solidFill>
              <a:effectLst>
                <a:outerShdw dist="50800" dir="7200000" algn="ctr" rotWithShape="0">
                  <a:schemeClr val="tx1"/>
                </a:outerShdw>
              </a:effectLst>
            </a:endParaRPr>
          </a:p>
          <a:p>
            <a:pPr algn="ctr"/>
            <a:r>
              <a:rPr lang="en-US" sz="3600" b="1" dirty="0" smtClean="0">
                <a:solidFill>
                  <a:srgbClr val="FF0000"/>
                </a:solidFill>
                <a:effectLst>
                  <a:outerShdw dist="50800" dir="7200000" algn="ctr" rotWithShape="0">
                    <a:schemeClr val="tx1"/>
                  </a:outerShdw>
                </a:effectLst>
              </a:rPr>
              <a:t>Worldwide</a:t>
            </a:r>
          </a:p>
          <a:p>
            <a:pPr algn="ctr"/>
            <a:r>
              <a:rPr lang="en-US" sz="3600" b="1" dirty="0" smtClean="0">
                <a:solidFill>
                  <a:srgbClr val="FF0000"/>
                </a:solidFill>
                <a:effectLst>
                  <a:outerShdw dist="50800" dir="7200000" algn="ctr" rotWithShape="0">
                    <a:schemeClr val="tx1"/>
                  </a:outerShdw>
                </a:effectLst>
              </a:rPr>
              <a:t>Averages:</a:t>
            </a:r>
          </a:p>
          <a:p>
            <a:pPr algn="ctr"/>
            <a:endParaRPr lang="en-US" sz="3600" b="1" dirty="0" smtClean="0">
              <a:solidFill>
                <a:srgbClr val="FF0000"/>
              </a:solidFill>
              <a:effectLst>
                <a:outerShdw dist="50800" dir="7200000" algn="ctr" rotWithShape="0">
                  <a:schemeClr val="tx1"/>
                </a:outerShdw>
              </a:effectLst>
            </a:endParaRPr>
          </a:p>
          <a:p>
            <a:pPr algn="ctr"/>
            <a:endParaRPr lang="en-US" sz="3600" b="1" dirty="0">
              <a:solidFill>
                <a:srgbClr val="FF0000"/>
              </a:solidFill>
              <a:effectLst>
                <a:outerShdw dist="50800" dir="7200000" algn="ctr" rotWithShape="0">
                  <a:schemeClr val="tx1"/>
                </a:outerShdw>
              </a:effectLst>
            </a:endParaRPr>
          </a:p>
        </p:txBody>
      </p:sp>
      <p:sp>
        <p:nvSpPr>
          <p:cNvPr id="29" name="Rectangle 28"/>
          <p:cNvSpPr/>
          <p:nvPr/>
        </p:nvSpPr>
        <p:spPr>
          <a:xfrm rot="20489414">
            <a:off x="2850162" y="3336875"/>
            <a:ext cx="2475459" cy="1077218"/>
          </a:xfrm>
          <a:prstGeom prst="rect">
            <a:avLst/>
          </a:prstGeom>
          <a:solidFill>
            <a:srgbClr val="27774F"/>
          </a:solidFill>
        </p:spPr>
        <p:txBody>
          <a:bodyPr wrap="square">
            <a:spAutoFit/>
          </a:bodyPr>
          <a:lstStyle/>
          <a:p>
            <a:pPr algn="ctr"/>
            <a:r>
              <a:rPr lang="en-US" sz="3200" b="1" dirty="0" smtClean="0">
                <a:solidFill>
                  <a:schemeClr val="bg1"/>
                </a:solidFill>
              </a:rPr>
              <a:t>59%</a:t>
            </a:r>
          </a:p>
          <a:p>
            <a:pPr algn="ctr"/>
            <a:r>
              <a:rPr lang="en-US" sz="3200" b="1" dirty="0" smtClean="0">
                <a:solidFill>
                  <a:schemeClr val="bg1"/>
                </a:solidFill>
              </a:rPr>
              <a:t>individuals</a:t>
            </a:r>
            <a:endParaRPr lang="en-US" sz="3200" b="1" dirty="0">
              <a:solidFill>
                <a:schemeClr val="bg1"/>
              </a:solidFill>
            </a:endParaRPr>
          </a:p>
        </p:txBody>
      </p:sp>
      <p:sp>
        <p:nvSpPr>
          <p:cNvPr id="30" name="Rectangle 29"/>
          <p:cNvSpPr/>
          <p:nvPr/>
        </p:nvSpPr>
        <p:spPr>
          <a:xfrm rot="20437597">
            <a:off x="6662859" y="4456510"/>
            <a:ext cx="2244085" cy="1077218"/>
          </a:xfrm>
          <a:prstGeom prst="rect">
            <a:avLst/>
          </a:prstGeom>
          <a:solidFill>
            <a:srgbClr val="B82C00"/>
          </a:solidFill>
        </p:spPr>
        <p:txBody>
          <a:bodyPr wrap="square">
            <a:spAutoFit/>
          </a:bodyPr>
          <a:lstStyle/>
          <a:p>
            <a:pPr algn="ctr"/>
            <a:r>
              <a:rPr lang="en-US" sz="3200" b="1" dirty="0" smtClean="0">
                <a:solidFill>
                  <a:schemeClr val="bg1"/>
                </a:solidFill>
              </a:rPr>
              <a:t>22%</a:t>
            </a:r>
          </a:p>
          <a:p>
            <a:pPr algn="ctr"/>
            <a:r>
              <a:rPr lang="en-US" sz="3200" b="1" dirty="0" smtClean="0">
                <a:solidFill>
                  <a:schemeClr val="bg1"/>
                </a:solidFill>
              </a:rPr>
              <a:t>indigenous</a:t>
            </a:r>
            <a:endParaRPr lang="en-US" sz="3200" b="1" dirty="0">
              <a:solidFill>
                <a:schemeClr val="bg1"/>
              </a:solidFill>
            </a:endParaRPr>
          </a:p>
        </p:txBody>
      </p:sp>
      <p:sp>
        <p:nvSpPr>
          <p:cNvPr id="31" name="Rectangle 30"/>
          <p:cNvSpPr/>
          <p:nvPr/>
        </p:nvSpPr>
        <p:spPr>
          <a:xfrm rot="20437597">
            <a:off x="4287454" y="3956359"/>
            <a:ext cx="2903967" cy="1077218"/>
          </a:xfrm>
          <a:prstGeom prst="rect">
            <a:avLst/>
          </a:prstGeom>
          <a:solidFill>
            <a:srgbClr val="B6DBE8"/>
          </a:solidFill>
        </p:spPr>
        <p:txBody>
          <a:bodyPr wrap="square">
            <a:spAutoFit/>
          </a:bodyPr>
          <a:lstStyle/>
          <a:p>
            <a:pPr algn="ctr"/>
            <a:r>
              <a:rPr lang="en-US" sz="3200" b="1" dirty="0" smtClean="0"/>
              <a:t>19% corporate,</a:t>
            </a:r>
          </a:p>
          <a:p>
            <a:pPr algn="ctr"/>
            <a:r>
              <a:rPr lang="en-US" sz="3200" b="1" dirty="0" smtClean="0"/>
              <a:t>institutions</a:t>
            </a:r>
          </a:p>
        </p:txBody>
      </p:sp>
      <p:sp>
        <p:nvSpPr>
          <p:cNvPr id="32" name="Oval 31"/>
          <p:cNvSpPr/>
          <p:nvPr/>
        </p:nvSpPr>
        <p:spPr>
          <a:xfrm>
            <a:off x="228600" y="2209800"/>
            <a:ext cx="3352800" cy="6096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Oval 32"/>
          <p:cNvSpPr/>
          <p:nvPr/>
        </p:nvSpPr>
        <p:spPr>
          <a:xfrm>
            <a:off x="-228600" y="2971800"/>
            <a:ext cx="2743200" cy="3810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Oval 33"/>
          <p:cNvSpPr/>
          <p:nvPr/>
        </p:nvSpPr>
        <p:spPr>
          <a:xfrm>
            <a:off x="0" y="3581400"/>
            <a:ext cx="2514600" cy="4572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xit" presetSubtype="0" fill="hold" nodeType="withEffect">
                                  <p:stCondLst>
                                    <p:cond delay="0"/>
                                  </p:stCondLst>
                                  <p:childTnLst>
                                    <p:animEffect transition="out" filter="fade">
                                      <p:cBhvr>
                                        <p:cTn id="9" dur="1000"/>
                                        <p:tgtEl>
                                          <p:spTgt spid="17"/>
                                        </p:tgtEl>
                                      </p:cBhvr>
                                    </p:animEffect>
                                    <p:set>
                                      <p:cBhvr>
                                        <p:cTn id="10" dur="1" fill="hold">
                                          <p:stCondLst>
                                            <p:cond delay="999"/>
                                          </p:stCondLst>
                                        </p:cTn>
                                        <p:tgtEl>
                                          <p:spTgt spid="17"/>
                                        </p:tgtEl>
                                        <p:attrNameLst>
                                          <p:attrName>style.visibility</p:attrName>
                                        </p:attrNameLst>
                                      </p:cBhvr>
                                      <p:to>
                                        <p:strVal val="hidden"/>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10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Effect transition="in" filter="fade">
                                      <p:cBhvr>
                                        <p:cTn id="21" dur="10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1000"/>
                                        <p:tgtEl>
                                          <p:spTgt spid="1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1000"/>
                                        <p:tgtEl>
                                          <p:spTgt spid="22"/>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1000"/>
                                        <p:tgtEl>
                                          <p:spTgt spid="25"/>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19"/>
                                        </p:tgtEl>
                                      </p:cBhvr>
                                    </p:animEffect>
                                    <p:set>
                                      <p:cBhvr>
                                        <p:cTn id="53" dur="1" fill="hold">
                                          <p:stCondLst>
                                            <p:cond delay="999"/>
                                          </p:stCondLst>
                                        </p:cTn>
                                        <p:tgtEl>
                                          <p:spTgt spid="19"/>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000"/>
                                        <p:tgtEl>
                                          <p:spTgt spid="22"/>
                                        </p:tgtEl>
                                      </p:cBhvr>
                                    </p:animEffect>
                                    <p:set>
                                      <p:cBhvr>
                                        <p:cTn id="56" dur="1" fill="hold">
                                          <p:stCondLst>
                                            <p:cond delay="999"/>
                                          </p:stCondLst>
                                        </p:cTn>
                                        <p:tgtEl>
                                          <p:spTgt spid="2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1000"/>
                                        <p:tgtEl>
                                          <p:spTgt spid="25"/>
                                        </p:tgtEl>
                                      </p:cBhvr>
                                    </p:animEffect>
                                    <p:set>
                                      <p:cBhvr>
                                        <p:cTn id="59" dur="1" fill="hold">
                                          <p:stCondLst>
                                            <p:cond delay="999"/>
                                          </p:stCondLst>
                                        </p:cTn>
                                        <p:tgtEl>
                                          <p:spTgt spid="25"/>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1000"/>
                                        <p:tgtEl>
                                          <p:spTgt spid="28"/>
                                        </p:tgtEl>
                                      </p:cBhvr>
                                    </p:animEffect>
                                    <p:set>
                                      <p:cBhvr>
                                        <p:cTn id="62" dur="1" fill="hold">
                                          <p:stCondLst>
                                            <p:cond delay="999"/>
                                          </p:stCondLst>
                                        </p:cTn>
                                        <p:tgtEl>
                                          <p:spTgt spid="2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1000"/>
                                        <p:tgtEl>
                                          <p:spTgt spid="29"/>
                                        </p:tgtEl>
                                      </p:cBhvr>
                                    </p:animEffect>
                                    <p:set>
                                      <p:cBhvr>
                                        <p:cTn id="65" dur="1" fill="hold">
                                          <p:stCondLst>
                                            <p:cond delay="999"/>
                                          </p:stCondLst>
                                        </p:cTn>
                                        <p:tgtEl>
                                          <p:spTgt spid="29"/>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000"/>
                                        <p:tgtEl>
                                          <p:spTgt spid="31"/>
                                        </p:tgtEl>
                                      </p:cBhvr>
                                    </p:animEffect>
                                    <p:set>
                                      <p:cBhvr>
                                        <p:cTn id="68" dur="1" fill="hold">
                                          <p:stCondLst>
                                            <p:cond delay="999"/>
                                          </p:stCondLst>
                                        </p:cTn>
                                        <p:tgtEl>
                                          <p:spTgt spid="31"/>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1000"/>
                                        <p:tgtEl>
                                          <p:spTgt spid="30"/>
                                        </p:tgtEl>
                                      </p:cBhvr>
                                    </p:animEffect>
                                    <p:set>
                                      <p:cBhvr>
                                        <p:cTn id="71" dur="1" fill="hold">
                                          <p:stCondLst>
                                            <p:cond delay="999"/>
                                          </p:stCondLst>
                                        </p:cTn>
                                        <p:tgtEl>
                                          <p:spTgt spid="30"/>
                                        </p:tgtEl>
                                        <p:attrNameLst>
                                          <p:attrName>style.visibility</p:attrName>
                                        </p:attrNameLst>
                                      </p:cBhvr>
                                      <p:to>
                                        <p:strVal val="hidden"/>
                                      </p:to>
                                    </p:se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1000"/>
                                        <p:tgtEl>
                                          <p:spTgt spid="33"/>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31" grpId="0" animBg="1"/>
      <p:bldP spid="31" grpId="1" animBg="1"/>
      <p:bldP spid="32" grpId="0" animBg="1"/>
      <p:bldP spid="33" grpId="0" animBg="1"/>
      <p:bldP spid="3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4"/>
          <p:cNvGrpSpPr/>
          <p:nvPr/>
        </p:nvGrpSpPr>
        <p:grpSpPr>
          <a:xfrm>
            <a:off x="0" y="612648"/>
            <a:ext cx="9144000" cy="6245352"/>
            <a:chOff x="0" y="612648"/>
            <a:chExt cx="9144000" cy="6245352"/>
          </a:xfrm>
        </p:grpSpPr>
        <p:sp useBgFill="1">
          <p:nvSpPr>
            <p:cNvPr id="4" name="Rectangle 3"/>
            <p:cNvSpPr/>
            <p:nvPr/>
          </p:nvSpPr>
          <p:spPr>
            <a:xfrm>
              <a:off x="0" y="612648"/>
              <a:ext cx="9144000" cy="707886"/>
            </a:xfrm>
            <a:prstGeom prst="rect">
              <a:avLst/>
            </a:prstGeom>
          </p:spPr>
          <p:txBody>
            <a:bodyPr wrap="square">
              <a:spAutoFit/>
            </a:bodyPr>
            <a:lstStyle/>
            <a:p>
              <a:r>
                <a:rPr lang="en-US" sz="4000" b="1" dirty="0" smtClean="0"/>
                <a:t>        Global forest area ownership</a:t>
              </a:r>
            </a:p>
          </p:txBody>
        </p:sp>
        <p:grpSp>
          <p:nvGrpSpPr>
            <p:cNvPr id="12" name="Group 6"/>
            <p:cNvGrpSpPr/>
            <p:nvPr/>
          </p:nvGrpSpPr>
          <p:grpSpPr>
            <a:xfrm>
              <a:off x="0" y="1295400"/>
              <a:ext cx="9144000" cy="5562600"/>
              <a:chOff x="0" y="1295400"/>
              <a:chExt cx="9144000" cy="5562600"/>
            </a:xfrm>
          </p:grpSpPr>
          <p:pic>
            <p:nvPicPr>
              <p:cNvPr id="5122" name="Picture 2"/>
              <p:cNvPicPr>
                <a:picLocks noChangeAspect="1" noChangeArrowheads="1"/>
              </p:cNvPicPr>
              <p:nvPr/>
            </p:nvPicPr>
            <p:blipFill>
              <a:blip r:embed="rId2" cstate="print"/>
              <a:srcRect l="17706" t="43479" r="24445" b="24485"/>
              <a:stretch>
                <a:fillRect/>
              </a:stretch>
            </p:blipFill>
            <p:spPr bwMode="auto">
              <a:xfrm>
                <a:off x="0" y="2362200"/>
                <a:ext cx="9109670" cy="4495800"/>
              </a:xfrm>
              <a:prstGeom prst="rect">
                <a:avLst/>
              </a:prstGeom>
              <a:noFill/>
              <a:ln w="9525">
                <a:noFill/>
                <a:miter lim="800000"/>
                <a:headEnd/>
                <a:tailEnd/>
              </a:ln>
            </p:spPr>
          </p:pic>
          <p:sp>
            <p:nvSpPr>
              <p:cNvPr id="6" name="Rectangle 5"/>
              <p:cNvSpPr/>
              <p:nvPr/>
            </p:nvSpPr>
            <p:spPr>
              <a:xfrm>
                <a:off x="3276600" y="2362200"/>
                <a:ext cx="4495800" cy="3048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2"/>
              <p:cNvPicPr>
                <a:picLocks noChangeAspect="1" noChangeArrowheads="1"/>
              </p:cNvPicPr>
              <p:nvPr/>
            </p:nvPicPr>
            <p:blipFill>
              <a:blip r:embed="rId2" cstate="print"/>
              <a:srcRect l="32223" t="74502" r="50841" b="15732"/>
              <a:stretch>
                <a:fillRect/>
              </a:stretch>
            </p:blipFill>
            <p:spPr bwMode="auto">
              <a:xfrm>
                <a:off x="5701553" y="1295400"/>
                <a:ext cx="3442447" cy="1672046"/>
              </a:xfrm>
              <a:prstGeom prst="rect">
                <a:avLst/>
              </a:prstGeom>
              <a:noFill/>
              <a:ln w="9525">
                <a:noFill/>
                <a:miter lim="800000"/>
                <a:headEnd/>
                <a:tailEnd/>
              </a:ln>
            </p:spPr>
          </p:pic>
        </p:grpSp>
      </p:grpSp>
      <p:sp>
        <p:nvSpPr>
          <p:cNvPr id="32" name="Rectangle 31"/>
          <p:cNvSpPr/>
          <p:nvPr/>
        </p:nvSpPr>
        <p:spPr>
          <a:xfrm>
            <a:off x="0" y="4038600"/>
            <a:ext cx="8915400" cy="19812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4"/>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Where Forests Grow</a:t>
            </a:r>
            <a:endParaRPr lang="en-US" sz="4400" dirty="0"/>
          </a:p>
        </p:txBody>
      </p:sp>
      <p:sp>
        <p:nvSpPr>
          <p:cNvPr id="18" name="TextBox 17"/>
          <p:cNvSpPr txBox="1"/>
          <p:nvPr/>
        </p:nvSpPr>
        <p:spPr>
          <a:xfrm>
            <a:off x="228600" y="1066800"/>
            <a:ext cx="5393784" cy="584775"/>
          </a:xfrm>
          <a:prstGeom prst="rect">
            <a:avLst/>
          </a:prstGeom>
          <a:noFill/>
        </p:spPr>
        <p:txBody>
          <a:bodyPr wrap="none" rtlCol="0">
            <a:spAutoFit/>
          </a:bodyPr>
          <a:lstStyle/>
          <a:p>
            <a:r>
              <a:rPr lang="en-US" sz="3200" b="1" dirty="0" smtClean="0">
                <a:solidFill>
                  <a:srgbClr val="FF0000"/>
                </a:solidFill>
                <a:effectLst>
                  <a:outerShdw dist="50800" dir="7200000" algn="ctr" rotWithShape="0">
                    <a:schemeClr val="tx1"/>
                  </a:outerShdw>
                </a:effectLst>
              </a:rPr>
              <a:t>Who owns the private forests?</a:t>
            </a:r>
          </a:p>
        </p:txBody>
      </p:sp>
      <p:sp>
        <p:nvSpPr>
          <p:cNvPr id="31" name="TextBox 30"/>
          <p:cNvSpPr txBox="1"/>
          <p:nvPr/>
        </p:nvSpPr>
        <p:spPr>
          <a:xfrm>
            <a:off x="990600" y="3272135"/>
            <a:ext cx="8153400" cy="461665"/>
          </a:xfrm>
          <a:prstGeom prst="rect">
            <a:avLst/>
          </a:prstGeom>
          <a:solidFill>
            <a:schemeClr val="bg1"/>
          </a:solidFill>
        </p:spPr>
        <p:txBody>
          <a:bodyPr wrap="square" rtlCol="0">
            <a:spAutoFit/>
          </a:bodyPr>
          <a:lstStyle/>
          <a:p>
            <a:r>
              <a:rPr lang="en-US" sz="2400" b="1" dirty="0" smtClean="0"/>
              <a:t>			80-85% indigenous owners</a:t>
            </a:r>
          </a:p>
        </p:txBody>
      </p:sp>
      <p:sp>
        <p:nvSpPr>
          <p:cNvPr id="29" name="Oval 28"/>
          <p:cNvSpPr/>
          <p:nvPr/>
        </p:nvSpPr>
        <p:spPr>
          <a:xfrm>
            <a:off x="-228600" y="2971800"/>
            <a:ext cx="2743200" cy="3810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Oval 29"/>
          <p:cNvSpPr/>
          <p:nvPr/>
        </p:nvSpPr>
        <p:spPr>
          <a:xfrm>
            <a:off x="0" y="3581400"/>
            <a:ext cx="2514600" cy="4572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Oval 32"/>
          <p:cNvSpPr/>
          <p:nvPr/>
        </p:nvSpPr>
        <p:spPr>
          <a:xfrm>
            <a:off x="914400" y="5257800"/>
            <a:ext cx="1600200" cy="4572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TextBox 33"/>
          <p:cNvSpPr txBox="1"/>
          <p:nvPr/>
        </p:nvSpPr>
        <p:spPr>
          <a:xfrm>
            <a:off x="3505200" y="5257800"/>
            <a:ext cx="2209800" cy="461665"/>
          </a:xfrm>
          <a:prstGeom prst="rect">
            <a:avLst/>
          </a:prstGeom>
          <a:noFill/>
        </p:spPr>
        <p:txBody>
          <a:bodyPr wrap="square" rtlCol="0">
            <a:spAutoFit/>
          </a:bodyPr>
          <a:lstStyle/>
          <a:p>
            <a:r>
              <a:rPr lang="en-US" sz="2400" b="1" dirty="0" smtClean="0">
                <a:solidFill>
                  <a:schemeClr val="bg1"/>
                </a:solidFill>
              </a:rPr>
              <a:t>70% individual</a:t>
            </a:r>
            <a:endParaRPr lang="en-US" sz="2400" b="1" dirty="0" smtClean="0"/>
          </a:p>
        </p:txBody>
      </p:sp>
      <p:sp>
        <p:nvSpPr>
          <p:cNvPr id="35" name="Oval 34"/>
          <p:cNvSpPr/>
          <p:nvPr/>
        </p:nvSpPr>
        <p:spPr>
          <a:xfrm>
            <a:off x="228600" y="2209800"/>
            <a:ext cx="3352800" cy="6096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p:cNvSpPr txBox="1"/>
          <p:nvPr/>
        </p:nvSpPr>
        <p:spPr>
          <a:xfrm>
            <a:off x="7010400" y="5257801"/>
            <a:ext cx="2133600" cy="457200"/>
          </a:xfrm>
          <a:prstGeom prst="rect">
            <a:avLst/>
          </a:prstGeom>
          <a:noFill/>
        </p:spPr>
        <p:txBody>
          <a:bodyPr wrap="square" rtlCol="0">
            <a:spAutoFit/>
          </a:bodyPr>
          <a:lstStyle/>
          <a:p>
            <a:r>
              <a:rPr lang="en-US" sz="2400" b="1" dirty="0" smtClean="0"/>
              <a:t>30% corporate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00"/>
                                        <p:tgtEl>
                                          <p:spTgt spid="32"/>
                                        </p:tgtEl>
                                      </p:cBhvr>
                                    </p:animEffect>
                                    <p:set>
                                      <p:cBhvr>
                                        <p:cTn id="15" dur="1" fill="hold">
                                          <p:stCondLst>
                                            <p:cond delay="999"/>
                                          </p:stCondLst>
                                        </p:cTn>
                                        <p:tgtEl>
                                          <p:spTgt spid="32"/>
                                        </p:tgtEl>
                                        <p:attrNameLst>
                                          <p:attrName>style.visibility</p:attrName>
                                        </p:attrNameLst>
                                      </p:cBhvr>
                                      <p:to>
                                        <p:strVal val="hidden"/>
                                      </p:to>
                                    </p:set>
                                  </p:childTnLst>
                                </p:cTn>
                              </p:par>
                              <p:par>
                                <p:cTn id="16" presetID="10" presetClass="exit" presetSubtype="0" fill="hold" grpId="2" nodeType="withEffect">
                                  <p:stCondLst>
                                    <p:cond delay="0"/>
                                  </p:stCondLst>
                                  <p:childTnLst>
                                    <p:animEffect transition="out" filter="fade">
                                      <p:cBhvr>
                                        <p:cTn id="17" dur="1000"/>
                                        <p:tgtEl>
                                          <p:spTgt spid="31"/>
                                        </p:tgtEl>
                                      </p:cBhvr>
                                    </p:animEffect>
                                    <p:set>
                                      <p:cBhvr>
                                        <p:cTn id="18" dur="1" fill="hold">
                                          <p:stCondLst>
                                            <p:cond delay="999"/>
                                          </p:stCondLst>
                                        </p:cTn>
                                        <p:tgtEl>
                                          <p:spTgt spid="31"/>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1000"/>
                                        <p:tgtEl>
                                          <p:spTgt spid="29"/>
                                        </p:tgtEl>
                                      </p:cBhvr>
                                    </p:animEffect>
                                    <p:set>
                                      <p:cBhvr>
                                        <p:cTn id="21" dur="1" fill="hold">
                                          <p:stCondLst>
                                            <p:cond delay="999"/>
                                          </p:stCondLst>
                                        </p:cTn>
                                        <p:tgtEl>
                                          <p:spTgt spid="2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00"/>
                                        <p:tgtEl>
                                          <p:spTgt spid="30"/>
                                        </p:tgtEl>
                                      </p:cBhvr>
                                    </p:animEffect>
                                    <p:set>
                                      <p:cBhvr>
                                        <p:cTn id="24" dur="1" fill="hold">
                                          <p:stCondLst>
                                            <p:cond delay="999"/>
                                          </p:stCondLst>
                                        </p:cTn>
                                        <p:tgtEl>
                                          <p:spTgt spid="30"/>
                                        </p:tgtEl>
                                        <p:attrNameLst>
                                          <p:attrName>style.visibility</p:attrName>
                                        </p:attrNameLst>
                                      </p:cBhvr>
                                      <p:to>
                                        <p:strVal val="hidden"/>
                                      </p:to>
                                    </p:se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1000"/>
                                        <p:tgtEl>
                                          <p:spTgt spid="34"/>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1" grpId="0" animBg="1"/>
      <p:bldP spid="31" grpId="2" animBg="1"/>
      <p:bldP spid="29" grpId="1" animBg="1"/>
      <p:bldP spid="30" grpId="1" animBg="1"/>
      <p:bldP spid="33" grpId="0" animBg="1"/>
      <p:bldP spid="34" grpId="0"/>
      <p:bldP spid="2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612648"/>
            <a:ext cx="9144000" cy="6245352"/>
            <a:chOff x="0" y="612648"/>
            <a:chExt cx="9144000" cy="6245352"/>
          </a:xfrm>
        </p:grpSpPr>
        <p:grpSp>
          <p:nvGrpSpPr>
            <p:cNvPr id="2" name="Group 14"/>
            <p:cNvGrpSpPr/>
            <p:nvPr/>
          </p:nvGrpSpPr>
          <p:grpSpPr>
            <a:xfrm>
              <a:off x="0" y="612648"/>
              <a:ext cx="9144000" cy="6245352"/>
              <a:chOff x="0" y="612648"/>
              <a:chExt cx="9144000" cy="6245352"/>
            </a:xfrm>
          </p:grpSpPr>
          <p:sp useBgFill="1">
            <p:nvSpPr>
              <p:cNvPr id="4" name="Rectangle 3"/>
              <p:cNvSpPr/>
              <p:nvPr/>
            </p:nvSpPr>
            <p:spPr>
              <a:xfrm>
                <a:off x="0" y="612648"/>
                <a:ext cx="9144000" cy="707886"/>
              </a:xfrm>
              <a:prstGeom prst="rect">
                <a:avLst/>
              </a:prstGeom>
            </p:spPr>
            <p:txBody>
              <a:bodyPr wrap="square">
                <a:spAutoFit/>
              </a:bodyPr>
              <a:lstStyle/>
              <a:p>
                <a:r>
                  <a:rPr lang="en-US" sz="4000" b="1" dirty="0" smtClean="0"/>
                  <a:t>        Global forest area ownership</a:t>
                </a:r>
              </a:p>
            </p:txBody>
          </p:sp>
          <p:grpSp>
            <p:nvGrpSpPr>
              <p:cNvPr id="7" name="Group 6"/>
              <p:cNvGrpSpPr/>
              <p:nvPr/>
            </p:nvGrpSpPr>
            <p:grpSpPr>
              <a:xfrm>
                <a:off x="0" y="1295400"/>
                <a:ext cx="9144000" cy="5562600"/>
                <a:chOff x="0" y="1295400"/>
                <a:chExt cx="9144000" cy="5562600"/>
              </a:xfrm>
            </p:grpSpPr>
            <p:pic>
              <p:nvPicPr>
                <p:cNvPr id="5122" name="Picture 2"/>
                <p:cNvPicPr>
                  <a:picLocks noChangeAspect="1" noChangeArrowheads="1"/>
                </p:cNvPicPr>
                <p:nvPr/>
              </p:nvPicPr>
              <p:blipFill>
                <a:blip r:embed="rId2" cstate="print"/>
                <a:srcRect l="17706" t="43479" r="24445" b="24485"/>
                <a:stretch>
                  <a:fillRect/>
                </a:stretch>
              </p:blipFill>
              <p:spPr bwMode="auto">
                <a:xfrm>
                  <a:off x="0" y="2362200"/>
                  <a:ext cx="9109670" cy="4495800"/>
                </a:xfrm>
                <a:prstGeom prst="rect">
                  <a:avLst/>
                </a:prstGeom>
                <a:noFill/>
                <a:ln w="9525">
                  <a:noFill/>
                  <a:miter lim="800000"/>
                  <a:headEnd/>
                  <a:tailEnd/>
                </a:ln>
              </p:spPr>
            </p:pic>
            <p:sp>
              <p:nvSpPr>
                <p:cNvPr id="6" name="Rectangle 5"/>
                <p:cNvSpPr/>
                <p:nvPr/>
              </p:nvSpPr>
              <p:spPr>
                <a:xfrm>
                  <a:off x="3276600" y="2362200"/>
                  <a:ext cx="4495800" cy="3048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2"/>
                <p:cNvPicPr>
                  <a:picLocks noChangeAspect="1" noChangeArrowheads="1"/>
                </p:cNvPicPr>
                <p:nvPr/>
              </p:nvPicPr>
              <p:blipFill>
                <a:blip r:embed="rId2" cstate="print"/>
                <a:srcRect l="32223" t="74502" r="50841" b="15732"/>
                <a:stretch>
                  <a:fillRect/>
                </a:stretch>
              </p:blipFill>
              <p:spPr bwMode="auto">
                <a:xfrm>
                  <a:off x="5701553" y="1295400"/>
                  <a:ext cx="3442447" cy="1672046"/>
                </a:xfrm>
                <a:prstGeom prst="rect">
                  <a:avLst/>
                </a:prstGeom>
                <a:noFill/>
                <a:ln w="9525">
                  <a:noFill/>
                  <a:miter lim="800000"/>
                  <a:headEnd/>
                  <a:tailEnd/>
                </a:ln>
              </p:spPr>
            </p:pic>
          </p:grpSp>
        </p:grpSp>
        <p:sp>
          <p:nvSpPr>
            <p:cNvPr id="18" name="TextBox 17"/>
            <p:cNvSpPr txBox="1"/>
            <p:nvPr/>
          </p:nvSpPr>
          <p:spPr>
            <a:xfrm>
              <a:off x="228600" y="1066800"/>
              <a:ext cx="5393784" cy="584775"/>
            </a:xfrm>
            <a:prstGeom prst="rect">
              <a:avLst/>
            </a:prstGeom>
            <a:noFill/>
          </p:spPr>
          <p:txBody>
            <a:bodyPr wrap="none" rtlCol="0">
              <a:spAutoFit/>
            </a:bodyPr>
            <a:lstStyle/>
            <a:p>
              <a:r>
                <a:rPr lang="en-US" sz="3200" b="1" dirty="0" smtClean="0">
                  <a:solidFill>
                    <a:srgbClr val="FF0000"/>
                  </a:solidFill>
                  <a:effectLst>
                    <a:outerShdw dist="50800" dir="7200000" algn="ctr" rotWithShape="0">
                      <a:schemeClr val="tx1"/>
                    </a:outerShdw>
                  </a:effectLst>
                </a:rPr>
                <a:t>Who owns the private forests?</a:t>
              </a:r>
            </a:p>
          </p:txBody>
        </p:sp>
        <p:sp>
          <p:nvSpPr>
            <p:cNvPr id="35" name="Oval 34"/>
            <p:cNvSpPr/>
            <p:nvPr/>
          </p:nvSpPr>
          <p:spPr>
            <a:xfrm>
              <a:off x="228600" y="2209800"/>
              <a:ext cx="3352800" cy="6096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8" name="TextBox 37"/>
          <p:cNvSpPr txBox="1"/>
          <p:nvPr/>
        </p:nvSpPr>
        <p:spPr>
          <a:xfrm>
            <a:off x="3505200" y="5257800"/>
            <a:ext cx="2209800" cy="461665"/>
          </a:xfrm>
          <a:prstGeom prst="rect">
            <a:avLst/>
          </a:prstGeom>
          <a:noFill/>
        </p:spPr>
        <p:txBody>
          <a:bodyPr wrap="square" rtlCol="0">
            <a:spAutoFit/>
          </a:bodyPr>
          <a:lstStyle/>
          <a:p>
            <a:r>
              <a:rPr lang="en-US" sz="2400" b="1" dirty="0" smtClean="0">
                <a:solidFill>
                  <a:schemeClr val="bg1"/>
                </a:solidFill>
              </a:rPr>
              <a:t>70% individual</a:t>
            </a:r>
            <a:endParaRPr lang="en-US" sz="2400" b="1" dirty="0" smtClean="0"/>
          </a:p>
        </p:txBody>
      </p:sp>
      <p:sp>
        <p:nvSpPr>
          <p:cNvPr id="29" name="Oval 28"/>
          <p:cNvSpPr/>
          <p:nvPr/>
        </p:nvSpPr>
        <p:spPr>
          <a:xfrm>
            <a:off x="914400" y="5257800"/>
            <a:ext cx="1600200" cy="4572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Oval 29"/>
          <p:cNvSpPr/>
          <p:nvPr/>
        </p:nvSpPr>
        <p:spPr>
          <a:xfrm>
            <a:off x="6705600" y="5257800"/>
            <a:ext cx="2438400" cy="4572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Oval 30"/>
          <p:cNvSpPr/>
          <p:nvPr/>
        </p:nvSpPr>
        <p:spPr>
          <a:xfrm>
            <a:off x="7315200" y="3962400"/>
            <a:ext cx="1600200" cy="3810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dirty="0" smtClean="0"/>
              <a:t>20%</a:t>
            </a:r>
            <a:endParaRPr lang="en-US" sz="2400" b="1" dirty="0"/>
          </a:p>
        </p:txBody>
      </p:sp>
      <p:sp>
        <p:nvSpPr>
          <p:cNvPr id="32" name="Oval 31"/>
          <p:cNvSpPr/>
          <p:nvPr/>
        </p:nvSpPr>
        <p:spPr>
          <a:xfrm>
            <a:off x="7467600" y="4343400"/>
            <a:ext cx="1371600" cy="3810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dirty="0" smtClean="0"/>
              <a:t>18%</a:t>
            </a:r>
            <a:endParaRPr lang="en-US" sz="2400" b="1" dirty="0"/>
          </a:p>
        </p:txBody>
      </p:sp>
      <p:sp>
        <p:nvSpPr>
          <p:cNvPr id="37" name="TextBox 36"/>
          <p:cNvSpPr txBox="1"/>
          <p:nvPr/>
        </p:nvSpPr>
        <p:spPr>
          <a:xfrm>
            <a:off x="7010400" y="5257801"/>
            <a:ext cx="2133600" cy="457200"/>
          </a:xfrm>
          <a:prstGeom prst="rect">
            <a:avLst/>
          </a:prstGeom>
          <a:noFill/>
        </p:spPr>
        <p:txBody>
          <a:bodyPr wrap="square" rtlCol="0">
            <a:spAutoFit/>
          </a:bodyPr>
          <a:lstStyle/>
          <a:p>
            <a:r>
              <a:rPr lang="en-US" sz="2400" b="1" dirty="0" smtClean="0"/>
              <a:t>30% corporate</a:t>
            </a:r>
          </a:p>
        </p:txBody>
      </p:sp>
      <p:grpSp>
        <p:nvGrpSpPr>
          <p:cNvPr id="24" name="Group 23"/>
          <p:cNvGrpSpPr/>
          <p:nvPr/>
        </p:nvGrpSpPr>
        <p:grpSpPr>
          <a:xfrm>
            <a:off x="0" y="762000"/>
            <a:ext cx="9144000" cy="6096000"/>
            <a:chOff x="0" y="762000"/>
            <a:chExt cx="9144000" cy="6096000"/>
          </a:xfrm>
        </p:grpSpPr>
        <p:sp useBgFill="1">
          <p:nvSpPr>
            <p:cNvPr id="23" name="Rectangle 22"/>
            <p:cNvSpPr/>
            <p:nvPr/>
          </p:nvSpPr>
          <p:spPr>
            <a:xfrm>
              <a:off x="0" y="762000"/>
              <a:ext cx="9144000" cy="6096000"/>
            </a:xfrm>
            <a:prstGeom prst="rect">
              <a:avLst/>
            </a:prstGeom>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0" name="Group 19"/>
            <p:cNvGrpSpPr/>
            <p:nvPr/>
          </p:nvGrpSpPr>
          <p:grpSpPr>
            <a:xfrm>
              <a:off x="1219200" y="1262350"/>
              <a:ext cx="7924800" cy="2928650"/>
              <a:chOff x="1219200" y="1262350"/>
              <a:chExt cx="7924800" cy="2928650"/>
            </a:xfrm>
            <a:noFill/>
          </p:grpSpPr>
          <p:sp>
            <p:nvSpPr>
              <p:cNvPr id="21" name="TextBox 20"/>
              <p:cNvSpPr txBox="1"/>
              <p:nvPr/>
            </p:nvSpPr>
            <p:spPr>
              <a:xfrm>
                <a:off x="1524000" y="1390233"/>
                <a:ext cx="7620000" cy="2800767"/>
              </a:xfrm>
              <a:prstGeom prst="rect">
                <a:avLst/>
              </a:prstGeom>
              <a:grpFill/>
            </p:spPr>
            <p:txBody>
              <a:bodyPr wrap="square" rtlCol="0">
                <a:spAutoFit/>
              </a:bodyPr>
              <a:lstStyle/>
              <a:p>
                <a:pPr>
                  <a:buFontTx/>
                  <a:buChar char="-"/>
                </a:pPr>
                <a:r>
                  <a:rPr lang="en-US" sz="4400" b="1" dirty="0" smtClean="0">
                    <a:effectLst>
                      <a:outerShdw dist="50800" dir="7200000" algn="ctr" rotWithShape="0">
                        <a:schemeClr val="bg1"/>
                      </a:outerShdw>
                    </a:effectLst>
                  </a:rPr>
                  <a:t> Definition of a ‘Forest’</a:t>
                </a:r>
              </a:p>
              <a:p>
                <a:pPr>
                  <a:buFontTx/>
                  <a:buChar char="-"/>
                </a:pPr>
                <a:r>
                  <a:rPr lang="en-US" sz="4400" b="1" dirty="0" smtClean="0">
                    <a:effectLst>
                      <a:outerShdw dist="50800" dir="7200000" algn="ctr" rotWithShape="0">
                        <a:schemeClr val="bg1"/>
                      </a:outerShdw>
                    </a:effectLst>
                  </a:rPr>
                  <a:t> Where Forests Grow</a:t>
                </a:r>
              </a:p>
              <a:p>
                <a:pPr>
                  <a:buFontTx/>
                  <a:buChar char="-"/>
                </a:pPr>
                <a:r>
                  <a:rPr lang="en-US" sz="4400" b="1" dirty="0" smtClean="0">
                    <a:effectLst>
                      <a:outerShdw dist="50800" dir="7200000" algn="ctr" rotWithShape="0">
                        <a:schemeClr val="bg1"/>
                      </a:outerShdw>
                    </a:effectLst>
                  </a:rPr>
                  <a:t> Uses of Forests</a:t>
                </a:r>
              </a:p>
              <a:p>
                <a:pPr>
                  <a:buFontTx/>
                  <a:buChar char="-"/>
                </a:pPr>
                <a:r>
                  <a:rPr lang="en-US" sz="4400" b="1" dirty="0" smtClean="0">
                    <a:effectLst>
                      <a:outerShdw dist="50800" dir="7200000" algn="ctr" rotWithShape="0">
                        <a:schemeClr val="bg1"/>
                      </a:outerShdw>
                    </a:effectLst>
                  </a:rPr>
                  <a:t> Future of Our Forests</a:t>
                </a:r>
              </a:p>
            </p:txBody>
          </p:sp>
          <p:pic>
            <p:nvPicPr>
              <p:cNvPr id="22" name="Picture 3" descr="C:\Documents and Settings\Phillips\Local Settings\Temporary Internet Files\Content.IE5\4YG8EIKC\MC900434713[1].wmf"/>
              <p:cNvPicPr>
                <a:picLocks noChangeAspect="1" noChangeArrowheads="1"/>
              </p:cNvPicPr>
              <p:nvPr/>
            </p:nvPicPr>
            <p:blipFill>
              <a:blip r:embed="rId3" cstate="print"/>
              <a:srcRect/>
              <a:stretch>
                <a:fillRect/>
              </a:stretch>
            </p:blipFill>
            <p:spPr bwMode="auto">
              <a:xfrm>
                <a:off x="1219200" y="1262350"/>
                <a:ext cx="685800" cy="718850"/>
              </a:xfrm>
              <a:prstGeom prst="rect">
                <a:avLst/>
              </a:prstGeom>
              <a:grpFill/>
            </p:spPr>
          </p:pic>
        </p:grpSp>
      </p:grpSp>
      <p:pic>
        <p:nvPicPr>
          <p:cNvPr id="26" name="Picture 3" descr="C:\Documents and Settings\Phillips\Local Settings\Temporary Internet Files\Content.IE5\4YG8EIKC\MC900434713[1].wmf"/>
          <p:cNvPicPr>
            <a:picLocks noChangeAspect="1" noChangeArrowheads="1"/>
          </p:cNvPicPr>
          <p:nvPr/>
        </p:nvPicPr>
        <p:blipFill>
          <a:blip r:embed="rId3" cstate="print"/>
          <a:srcRect/>
          <a:stretch>
            <a:fillRect/>
          </a:stretch>
        </p:blipFill>
        <p:spPr bwMode="auto">
          <a:xfrm>
            <a:off x="1143000" y="1948150"/>
            <a:ext cx="685800" cy="718850"/>
          </a:xfrm>
          <a:prstGeom prst="rect">
            <a:avLst/>
          </a:prstGeom>
          <a:noFill/>
        </p:spPr>
      </p:pic>
      <p:sp useBgFill="1">
        <p:nvSpPr>
          <p:cNvPr id="27" name="TextBox 26"/>
          <p:cNvSpPr txBox="1"/>
          <p:nvPr/>
        </p:nvSpPr>
        <p:spPr>
          <a:xfrm>
            <a:off x="1880616" y="2743200"/>
            <a:ext cx="3834384" cy="762000"/>
          </a:xfrm>
          <a:prstGeom prst="rect">
            <a:avLst/>
          </a:prstGeom>
        </p:spPr>
        <p:txBody>
          <a:bodyPr wrap="square" rtlCol="0">
            <a:spAutoFit/>
          </a:bodyPr>
          <a:lstStyle/>
          <a:p>
            <a:r>
              <a:rPr lang="en-US" sz="4400" b="1" dirty="0" smtClean="0">
                <a:effectLst>
                  <a:outerShdw dist="50800" dir="7200000" algn="ctr" rotWithShape="0">
                    <a:schemeClr val="bg1"/>
                  </a:outerShdw>
                </a:effectLst>
              </a:rPr>
              <a:t>Uses of Forests</a:t>
            </a:r>
          </a:p>
        </p:txBody>
      </p:sp>
      <p:sp>
        <p:nvSpPr>
          <p:cNvPr id="28" name="Rectangle 27"/>
          <p:cNvSpPr/>
          <p:nvPr/>
        </p:nvSpPr>
        <p:spPr>
          <a:xfrm>
            <a:off x="1752600" y="2743200"/>
            <a:ext cx="3810000" cy="7620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Where Forests Grow</a:t>
            </a:r>
          </a:p>
        </p:txBody>
      </p:sp>
      <p:sp useBgFill="1">
        <p:nvSpPr>
          <p:cNvPr id="36" name="Rectangle 35"/>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Uses of Forests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1000"/>
                                        <p:tgtEl>
                                          <p:spTgt spid="38"/>
                                        </p:tgtEl>
                                      </p:cBhvr>
                                    </p:animEffect>
                                    <p:set>
                                      <p:cBhvr>
                                        <p:cTn id="7" dur="1" fill="hold">
                                          <p:stCondLst>
                                            <p:cond delay="999"/>
                                          </p:stCondLst>
                                        </p:cTn>
                                        <p:tgtEl>
                                          <p:spTgt spid="38"/>
                                        </p:tgtEl>
                                        <p:attrNameLst>
                                          <p:attrName>style.visibility</p:attrName>
                                        </p:attrNameLst>
                                      </p:cBhvr>
                                      <p:to>
                                        <p:strVal val="hidden"/>
                                      </p:to>
                                    </p:set>
                                  </p:childTnLst>
                                </p:cTn>
                              </p:par>
                              <p:par>
                                <p:cTn id="8" presetID="22" presetClass="entr" presetSubtype="8" fill="hold" grpId="0" nodeType="withEffect">
                                  <p:stCondLst>
                                    <p:cond delay="50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1000"/>
                                        <p:tgtEl>
                                          <p:spTgt spid="3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10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1000"/>
                                        <p:tgtEl>
                                          <p:spTgt spid="30"/>
                                        </p:tgtEl>
                                      </p:cBhvr>
                                    </p:animEffect>
                                    <p:set>
                                      <p:cBhvr>
                                        <p:cTn id="23" dur="1" fill="hold">
                                          <p:stCondLst>
                                            <p:cond delay="999"/>
                                          </p:stCondLst>
                                        </p:cTn>
                                        <p:tgtEl>
                                          <p:spTgt spid="30"/>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1000"/>
                                        <p:tgtEl>
                                          <p:spTgt spid="32"/>
                                        </p:tgtEl>
                                      </p:cBhvr>
                                    </p:animEffect>
                                    <p:set>
                                      <p:cBhvr>
                                        <p:cTn id="26" dur="1" fill="hold">
                                          <p:stCondLst>
                                            <p:cond delay="999"/>
                                          </p:stCondLst>
                                        </p:cTn>
                                        <p:tgtEl>
                                          <p:spTgt spid="3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1000"/>
                                        <p:tgtEl>
                                          <p:spTgt spid="31"/>
                                        </p:tgtEl>
                                      </p:cBhvr>
                                    </p:animEffect>
                                    <p:set>
                                      <p:cBhvr>
                                        <p:cTn id="29" dur="1" fill="hold">
                                          <p:stCondLst>
                                            <p:cond delay="999"/>
                                          </p:stCondLst>
                                        </p:cTn>
                                        <p:tgtEl>
                                          <p:spTgt spid="3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1000"/>
                                        <p:tgtEl>
                                          <p:spTgt spid="29"/>
                                        </p:tgtEl>
                                      </p:cBhvr>
                                    </p:animEffect>
                                    <p:set>
                                      <p:cBhvr>
                                        <p:cTn id="32" dur="1" fill="hold">
                                          <p:stCondLst>
                                            <p:cond delay="999"/>
                                          </p:stCondLst>
                                        </p:cTn>
                                        <p:tgtEl>
                                          <p:spTgt spid="29"/>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37"/>
                                        </p:tgtEl>
                                      </p:cBhvr>
                                    </p:animEffect>
                                    <p:set>
                                      <p:cBhvr>
                                        <p:cTn id="35" dur="1" fill="hold">
                                          <p:stCondLst>
                                            <p:cond delay="1999"/>
                                          </p:stCondLst>
                                        </p:cTn>
                                        <p:tgtEl>
                                          <p:spTgt spid="3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17"/>
                                        </p:tgtEl>
                                      </p:cBhvr>
                                    </p:animEffect>
                                    <p:set>
                                      <p:cBhvr>
                                        <p:cTn id="38" dur="1" fill="hold">
                                          <p:stCondLst>
                                            <p:cond delay="999"/>
                                          </p:stCondLst>
                                        </p:cTn>
                                        <p:tgtEl>
                                          <p:spTgt spid="17"/>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0" nodeType="clickEffect">
                                  <p:stCondLst>
                                    <p:cond delay="0"/>
                                  </p:stCondLst>
                                  <p:childTnLst>
                                    <p:animEffect transition="out" filter="fade">
                                      <p:cBhvr>
                                        <p:cTn id="45" dur="1000"/>
                                        <p:tgtEl>
                                          <p:spTgt spid="25"/>
                                        </p:tgtEl>
                                      </p:cBhvr>
                                    </p:animEffect>
                                    <p:anim calcmode="lin" valueType="num">
                                      <p:cBhvr>
                                        <p:cTn id="46" dur="1000"/>
                                        <p:tgtEl>
                                          <p:spTgt spid="25"/>
                                        </p:tgtEl>
                                        <p:attrNameLst>
                                          <p:attrName>ppt_x</p:attrName>
                                        </p:attrNameLst>
                                      </p:cBhvr>
                                      <p:tavLst>
                                        <p:tav tm="0">
                                          <p:val>
                                            <p:strVal val="ppt_x"/>
                                          </p:val>
                                        </p:tav>
                                        <p:tav tm="100000">
                                          <p:val>
                                            <p:strVal val="ppt_x"/>
                                          </p:val>
                                        </p:tav>
                                      </p:tavLst>
                                    </p:anim>
                                    <p:anim calcmode="lin" valueType="num">
                                      <p:cBhvr>
                                        <p:cTn id="47" dur="1000"/>
                                        <p:tgtEl>
                                          <p:spTgt spid="25"/>
                                        </p:tgtEl>
                                        <p:attrNameLst>
                                          <p:attrName>ppt_y</p:attrName>
                                        </p:attrNameLst>
                                      </p:cBhvr>
                                      <p:tavLst>
                                        <p:tav tm="0">
                                          <p:val>
                                            <p:strVal val="ppt_y"/>
                                          </p:val>
                                        </p:tav>
                                        <p:tav tm="100000">
                                          <p:val>
                                            <p:strVal val="ppt_y+.1"/>
                                          </p:val>
                                        </p:tav>
                                      </p:tavLst>
                                    </p:anim>
                                    <p:set>
                                      <p:cBhvr>
                                        <p:cTn id="48" dur="1" fill="hold">
                                          <p:stCondLst>
                                            <p:cond delay="999"/>
                                          </p:stCondLst>
                                        </p:cTn>
                                        <p:tgtEl>
                                          <p:spTgt spid="25"/>
                                        </p:tgtEl>
                                        <p:attrNameLst>
                                          <p:attrName>style.visibility</p:attrName>
                                        </p:attrNameLst>
                                      </p:cBhvr>
                                      <p:to>
                                        <p:strVal val="hidden"/>
                                      </p:to>
                                    </p:set>
                                  </p:childTnLst>
                                </p:cTn>
                              </p:par>
                              <p:par>
                                <p:cTn id="49" presetID="22" presetClass="entr" presetSubtype="4" fill="hold" nodeType="withEffect">
                                  <p:stCondLst>
                                    <p:cond delay="50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10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childTnLst>
                                </p:cTn>
                              </p:par>
                              <p:par>
                                <p:cTn id="62" presetID="64" presetClass="path" presetSubtype="0" accel="50000" decel="50000" fill="hold" grpId="1" nodeType="withEffect">
                                  <p:stCondLst>
                                    <p:cond delay="0"/>
                                  </p:stCondLst>
                                  <p:childTnLst>
                                    <p:animMotion origin="layout" path="M 2.22222E-6 -3.71706E-6 L 0.09305 -0.39944 " pathEditMode="relative" rAng="0" ptsTypes="AA">
                                      <p:cBhvr>
                                        <p:cTn id="63" dur="1000" fill="hold"/>
                                        <p:tgtEl>
                                          <p:spTgt spid="27"/>
                                        </p:tgtEl>
                                        <p:attrNameLst>
                                          <p:attrName>ppt_x</p:attrName>
                                          <p:attrName>ppt_y</p:attrName>
                                        </p:attrNameLst>
                                      </p:cBhvr>
                                      <p:rCtr x="47" y="-200"/>
                                    </p:animMotion>
                                  </p:childTnLst>
                                </p:cTn>
                              </p:par>
                              <p:par>
                                <p:cTn id="64" presetID="10" presetClass="exit" presetSubtype="0" fill="hold" grpId="1" nodeType="withEffect">
                                  <p:stCondLst>
                                    <p:cond delay="0"/>
                                  </p:stCondLst>
                                  <p:childTnLst>
                                    <p:animEffect transition="out" filter="fade">
                                      <p:cBhvr>
                                        <p:cTn id="65" dur="1000"/>
                                        <p:tgtEl>
                                          <p:spTgt spid="28"/>
                                        </p:tgtEl>
                                      </p:cBhvr>
                                    </p:animEffect>
                                    <p:set>
                                      <p:cBhvr>
                                        <p:cTn id="66" dur="1" fill="hold">
                                          <p:stCondLst>
                                            <p:cond delay="999"/>
                                          </p:stCondLst>
                                        </p:cTn>
                                        <p:tgtEl>
                                          <p:spTgt spid="28"/>
                                        </p:tgtEl>
                                        <p:attrNameLst>
                                          <p:attrName>style.visibility</p:attrName>
                                        </p:attrNameLst>
                                      </p:cBhvr>
                                      <p:to>
                                        <p:strVal val="hidden"/>
                                      </p:to>
                                    </p:set>
                                  </p:childTnLst>
                                </p:cTn>
                              </p:par>
                              <p:par>
                                <p:cTn id="67" presetID="10" presetClass="entr" presetSubtype="0" fill="hold" grpId="0" nodeType="withEffect">
                                  <p:stCondLst>
                                    <p:cond delay="50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childTnLst>
                                </p:cTn>
                              </p:par>
                              <p:par>
                                <p:cTn id="70" presetID="10" presetClass="exit" presetSubtype="0" fill="hold" grpId="2" nodeType="withEffect">
                                  <p:stCondLst>
                                    <p:cond delay="500"/>
                                  </p:stCondLst>
                                  <p:childTnLst>
                                    <p:animEffect transition="out" filter="fade">
                                      <p:cBhvr>
                                        <p:cTn id="71" dur="1000"/>
                                        <p:tgtEl>
                                          <p:spTgt spid="27"/>
                                        </p:tgtEl>
                                      </p:cBhvr>
                                    </p:animEffect>
                                    <p:set>
                                      <p:cBhvr>
                                        <p:cTn id="72" dur="1" fill="hold">
                                          <p:stCondLst>
                                            <p:cond delay="999"/>
                                          </p:stCondLst>
                                        </p:cTn>
                                        <p:tgtEl>
                                          <p:spTgt spid="27"/>
                                        </p:tgtEl>
                                        <p:attrNameLst>
                                          <p:attrName>style.visibility</p:attrName>
                                        </p:attrNameLst>
                                      </p:cBhvr>
                                      <p:to>
                                        <p:strVal val="hidden"/>
                                      </p:to>
                                    </p:set>
                                  </p:childTnLst>
                                </p:cTn>
                              </p:par>
                              <p:par>
                                <p:cTn id="73" presetID="10" presetClass="exit" presetSubtype="0" fill="hold" nodeType="withEffect">
                                  <p:stCondLst>
                                    <p:cond delay="500"/>
                                  </p:stCondLst>
                                  <p:childTnLst>
                                    <p:animEffect transition="out" filter="fade">
                                      <p:cBhvr>
                                        <p:cTn id="74" dur="1000"/>
                                        <p:tgtEl>
                                          <p:spTgt spid="24"/>
                                        </p:tgtEl>
                                      </p:cBhvr>
                                    </p:animEffect>
                                    <p:set>
                                      <p:cBhvr>
                                        <p:cTn id="75" dur="1" fill="hold">
                                          <p:stCondLst>
                                            <p:cond delay="999"/>
                                          </p:stCondLst>
                                        </p:cTn>
                                        <p:tgtEl>
                                          <p:spTgt spid="24"/>
                                        </p:tgtEl>
                                        <p:attrNameLst>
                                          <p:attrName>style.visibility</p:attrName>
                                        </p:attrNameLst>
                                      </p:cBhvr>
                                      <p:to>
                                        <p:strVal val="hidden"/>
                                      </p:to>
                                    </p:set>
                                  </p:childTnLst>
                                </p:cTn>
                              </p:par>
                              <p:par>
                                <p:cTn id="76" presetID="10" presetClass="exit" presetSubtype="0" fill="hold" nodeType="withEffect">
                                  <p:stCondLst>
                                    <p:cond delay="500"/>
                                  </p:stCondLst>
                                  <p:childTnLst>
                                    <p:animEffect transition="out" filter="fade">
                                      <p:cBhvr>
                                        <p:cTn id="77" dur="1000"/>
                                        <p:tgtEl>
                                          <p:spTgt spid="26"/>
                                        </p:tgtEl>
                                      </p:cBhvr>
                                    </p:animEffect>
                                    <p:set>
                                      <p:cBhvr>
                                        <p:cTn id="78"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1"/>
      <p:bldP spid="29" grpId="1" animBg="1"/>
      <p:bldP spid="30" grpId="0" animBg="1"/>
      <p:bldP spid="30" grpId="1" animBg="1"/>
      <p:bldP spid="31" grpId="0" animBg="1"/>
      <p:bldP spid="31" grpId="1" animBg="1"/>
      <p:bldP spid="32" grpId="0" animBg="1"/>
      <p:bldP spid="32" grpId="1" animBg="1"/>
      <p:bldP spid="37" grpId="1"/>
      <p:bldP spid="27" grpId="0" animBg="1"/>
      <p:bldP spid="27" grpId="1" animBg="1"/>
      <p:bldP spid="27" grpId="2" animBg="1"/>
      <p:bldP spid="28" grpId="0" animBg="1"/>
      <p:bldP spid="28" grpId="1" animBg="1"/>
      <p:bldP spid="25" grpId="0"/>
      <p:bldP spid="3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0" y="685800"/>
            <a:ext cx="9144000" cy="5632311"/>
          </a:xfrm>
          <a:prstGeom prst="rect">
            <a:avLst/>
          </a:prstGeom>
        </p:spPr>
        <p:txBody>
          <a:bodyPr wrap="square">
            <a:spAutoFit/>
          </a:bodyPr>
          <a:lstStyle/>
          <a:p>
            <a:r>
              <a:rPr lang="en-US" sz="3000" b="1" dirty="0" smtClean="0"/>
              <a:t>  COMMERCIAL USES:   </a:t>
            </a:r>
          </a:p>
          <a:p>
            <a:r>
              <a:rPr lang="en-US" sz="3000" b="1" dirty="0" smtClean="0"/>
              <a:t>	- recreation/tourism 	</a:t>
            </a:r>
          </a:p>
          <a:p>
            <a:r>
              <a:rPr lang="en-US" sz="3000" b="1" dirty="0" smtClean="0"/>
              <a:t>	- wood for fuel, pulp, paper, lumber</a:t>
            </a:r>
          </a:p>
          <a:p>
            <a:r>
              <a:rPr lang="en-US" sz="3000" b="1" dirty="0" smtClean="0"/>
              <a:t>	- non-wood products: gums, resins, dyes </a:t>
            </a:r>
          </a:p>
          <a:p>
            <a:r>
              <a:rPr lang="en-US" sz="3000" b="1" dirty="0" smtClean="0"/>
              <a:t>	- employment opportunities</a:t>
            </a:r>
          </a:p>
          <a:p>
            <a:endParaRPr lang="en-US" sz="3000" b="1" dirty="0" smtClean="0"/>
          </a:p>
          <a:p>
            <a:endParaRPr lang="en-US" sz="3000" b="1" dirty="0" smtClean="0"/>
          </a:p>
          <a:p>
            <a:r>
              <a:rPr lang="en-US" sz="3000" b="1" dirty="0" smtClean="0"/>
              <a:t>   ECOLOGICAL USES:</a:t>
            </a:r>
          </a:p>
          <a:p>
            <a:endParaRPr lang="en-US" sz="3000" b="1" dirty="0" smtClean="0"/>
          </a:p>
          <a:p>
            <a:endParaRPr lang="en-US" sz="3000" b="1" dirty="0" smtClean="0"/>
          </a:p>
          <a:p>
            <a:r>
              <a:rPr lang="en-US" sz="3000" b="1" dirty="0" smtClean="0"/>
              <a:t> </a:t>
            </a:r>
          </a:p>
          <a:p>
            <a:r>
              <a:rPr lang="en-US" sz="3000" b="1" dirty="0" smtClean="0"/>
              <a:t>	</a:t>
            </a:r>
            <a:endParaRPr lang="en-US" sz="3000" b="1" dirty="0"/>
          </a:p>
        </p:txBody>
      </p:sp>
      <p:sp>
        <p:nvSpPr>
          <p:cNvPr id="2" name="Rectangle 1"/>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Uses of Forests</a:t>
            </a:r>
          </a:p>
        </p:txBody>
      </p:sp>
      <p:grpSp>
        <p:nvGrpSpPr>
          <p:cNvPr id="17" name="Group 16"/>
          <p:cNvGrpSpPr/>
          <p:nvPr/>
        </p:nvGrpSpPr>
        <p:grpSpPr>
          <a:xfrm>
            <a:off x="3662213" y="3048000"/>
            <a:ext cx="5329387" cy="3667328"/>
            <a:chOff x="3677348" y="3124200"/>
            <a:chExt cx="5329387" cy="3667328"/>
          </a:xfrm>
        </p:grpSpPr>
        <p:pic>
          <p:nvPicPr>
            <p:cNvPr id="15" name="Picture 14" descr="camping night.JPG"/>
            <p:cNvPicPr preferRelativeResize="0">
              <a:picLocks/>
            </p:cNvPicPr>
            <p:nvPr/>
          </p:nvPicPr>
          <p:blipFill>
            <a:blip r:embed="rId2" cstate="print"/>
            <a:srcRect l="15278" b="12533"/>
            <a:stretch>
              <a:fillRect/>
            </a:stretch>
          </p:blipFill>
          <p:spPr>
            <a:xfrm>
              <a:off x="3677348" y="3133928"/>
              <a:ext cx="5303520" cy="3657600"/>
            </a:xfrm>
            <a:prstGeom prst="rect">
              <a:avLst/>
            </a:prstGeom>
            <a:ln w="38100">
              <a:solidFill>
                <a:schemeClr val="tx1"/>
              </a:solidFill>
            </a:ln>
          </p:spPr>
        </p:pic>
        <p:sp>
          <p:nvSpPr>
            <p:cNvPr id="16" name="TextBox 15"/>
            <p:cNvSpPr txBox="1"/>
            <p:nvPr/>
          </p:nvSpPr>
          <p:spPr>
            <a:xfrm>
              <a:off x="5715000" y="3124200"/>
              <a:ext cx="3291735" cy="400110"/>
            </a:xfrm>
            <a:prstGeom prst="rect">
              <a:avLst/>
            </a:prstGeom>
            <a:noFill/>
          </p:spPr>
          <p:txBody>
            <a:bodyPr wrap="none" rtlCol="0">
              <a:spAutoFit/>
            </a:bodyPr>
            <a:lstStyle/>
            <a:p>
              <a:r>
                <a:rPr lang="en-US" sz="2000" b="1" dirty="0" smtClean="0">
                  <a:solidFill>
                    <a:schemeClr val="bg1"/>
                  </a:solidFill>
                  <a:effectLst>
                    <a:outerShdw dist="50800" dir="5400000" algn="ctr" rotWithShape="0">
                      <a:schemeClr val="tx1"/>
                    </a:outerShdw>
                  </a:effectLst>
                </a:rPr>
                <a:t>Redwood National Forest, CA</a:t>
              </a:r>
            </a:p>
          </p:txBody>
        </p:sp>
      </p:grpSp>
      <p:pic>
        <p:nvPicPr>
          <p:cNvPr id="80898" name="Picture 2" descr="http://www.theepochtimes.com/n2/images/stories/large/2009/02/21/LumberTruck.jpg"/>
          <p:cNvPicPr preferRelativeResize="0">
            <a:picLocks noChangeArrowheads="1"/>
          </p:cNvPicPr>
          <p:nvPr/>
        </p:nvPicPr>
        <p:blipFill>
          <a:blip r:embed="rId3" cstate="print"/>
          <a:srcRect l="159" t="13470"/>
          <a:stretch>
            <a:fillRect/>
          </a:stretch>
        </p:blipFill>
        <p:spPr bwMode="auto">
          <a:xfrm>
            <a:off x="3657600" y="3048000"/>
            <a:ext cx="5303520" cy="3657600"/>
          </a:xfrm>
          <a:prstGeom prst="rect">
            <a:avLst/>
          </a:prstGeom>
          <a:noFill/>
          <a:ln w="38100">
            <a:solidFill>
              <a:schemeClr val="tx1"/>
            </a:solidFill>
          </a:ln>
        </p:spPr>
      </p:pic>
      <p:pic>
        <p:nvPicPr>
          <p:cNvPr id="80901" name="Picture 5"/>
          <p:cNvPicPr preferRelativeResize="0">
            <a:picLocks noChangeArrowheads="1"/>
          </p:cNvPicPr>
          <p:nvPr/>
        </p:nvPicPr>
        <p:blipFill>
          <a:blip r:embed="rId4" cstate="print"/>
          <a:srcRect/>
          <a:stretch>
            <a:fillRect/>
          </a:stretch>
        </p:blipFill>
        <p:spPr bwMode="auto">
          <a:xfrm>
            <a:off x="3657599" y="3048000"/>
            <a:ext cx="5303520" cy="3657600"/>
          </a:xfrm>
          <a:prstGeom prst="rect">
            <a:avLst/>
          </a:prstGeom>
          <a:noFill/>
          <a:ln w="38100">
            <a:solidFill>
              <a:schemeClr val="tx1"/>
            </a:solidFill>
            <a:miter lim="800000"/>
            <a:headEnd/>
            <a:tailEnd/>
          </a:ln>
          <a:effectLst/>
        </p:spPr>
      </p:pic>
      <p:pic>
        <p:nvPicPr>
          <p:cNvPr id="80903" name="Picture 7" descr="http://www.bls.gov/ooh/images/3359.jpg"/>
          <p:cNvPicPr preferRelativeResize="0">
            <a:picLocks noChangeArrowheads="1"/>
          </p:cNvPicPr>
          <p:nvPr/>
        </p:nvPicPr>
        <p:blipFill>
          <a:blip r:embed="rId5" cstate="print"/>
          <a:srcRect/>
          <a:stretch>
            <a:fillRect/>
          </a:stretch>
        </p:blipFill>
        <p:spPr bwMode="auto">
          <a:xfrm>
            <a:off x="3657600" y="3048000"/>
            <a:ext cx="5303520" cy="3657600"/>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xEl>
                                              <p:pRg st="7" end="7"/>
                                            </p:txEl>
                                          </p:spTgt>
                                        </p:tgtEl>
                                        <p:attrNameLst>
                                          <p:attrName>style.visibility</p:attrName>
                                        </p:attrNameLst>
                                      </p:cBhvr>
                                      <p:to>
                                        <p:strVal val="visible"/>
                                      </p:to>
                                    </p:set>
                                    <p:animEffect transition="in" filter="fade">
                                      <p:cBhvr>
                                        <p:cTn id="14" dur="1000"/>
                                        <p:tgtEl>
                                          <p:spTgt spid="4">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1000"/>
                                        <p:tgtEl>
                                          <p:spTgt spid="4">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17"/>
                                        </p:tgtEl>
                                      </p:cBhvr>
                                    </p:animEffect>
                                    <p:set>
                                      <p:cBhvr>
                                        <p:cTn id="27" dur="1" fill="hold">
                                          <p:stCondLst>
                                            <p:cond delay="999"/>
                                          </p:stCondLst>
                                        </p:cTn>
                                        <p:tgtEl>
                                          <p:spTgt spid="17"/>
                                        </p:tgtEl>
                                        <p:attrNameLst>
                                          <p:attrName>style.visibility</p:attrName>
                                        </p:attrNameLst>
                                      </p:cBhvr>
                                      <p:to>
                                        <p:strVal val="hidden"/>
                                      </p:to>
                                    </p:se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left)">
                                      <p:cBhvr>
                                        <p:cTn id="31" dur="1000"/>
                                        <p:tgtEl>
                                          <p:spTgt spid="4">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0898"/>
                                        </p:tgtEl>
                                        <p:attrNameLst>
                                          <p:attrName>style.visibility</p:attrName>
                                        </p:attrNameLst>
                                      </p:cBhvr>
                                      <p:to>
                                        <p:strVal val="visible"/>
                                      </p:to>
                                    </p:set>
                                    <p:animEffect transition="in" filter="fade">
                                      <p:cBhvr>
                                        <p:cTn id="34" dur="1000"/>
                                        <p:tgtEl>
                                          <p:spTgt spid="808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00"/>
                                        <p:tgtEl>
                                          <p:spTgt spid="80898"/>
                                        </p:tgtEl>
                                      </p:cBhvr>
                                    </p:animEffect>
                                    <p:set>
                                      <p:cBhvr>
                                        <p:cTn id="39" dur="1" fill="hold">
                                          <p:stCondLst>
                                            <p:cond delay="999"/>
                                          </p:stCondLst>
                                        </p:cTn>
                                        <p:tgtEl>
                                          <p:spTgt spid="80898"/>
                                        </p:tgtEl>
                                        <p:attrNameLst>
                                          <p:attrName>style.visibility</p:attrName>
                                        </p:attrNameLst>
                                      </p:cBhvr>
                                      <p:to>
                                        <p:strVal val="hidden"/>
                                      </p:to>
                                    </p:se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left)">
                                      <p:cBhvr>
                                        <p:cTn id="43" dur="1000"/>
                                        <p:tgtEl>
                                          <p:spTgt spid="4">
                                            <p:txEl>
                                              <p:pRg st="3" end="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0901"/>
                                        </p:tgtEl>
                                        <p:attrNameLst>
                                          <p:attrName>style.visibility</p:attrName>
                                        </p:attrNameLst>
                                      </p:cBhvr>
                                      <p:to>
                                        <p:strVal val="visible"/>
                                      </p:to>
                                    </p:set>
                                    <p:animEffect transition="in" filter="fade">
                                      <p:cBhvr>
                                        <p:cTn id="46" dur="1000"/>
                                        <p:tgtEl>
                                          <p:spTgt spid="8090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80901"/>
                                        </p:tgtEl>
                                      </p:cBhvr>
                                    </p:animEffect>
                                    <p:set>
                                      <p:cBhvr>
                                        <p:cTn id="51" dur="1" fill="hold">
                                          <p:stCondLst>
                                            <p:cond delay="999"/>
                                          </p:stCondLst>
                                        </p:cTn>
                                        <p:tgtEl>
                                          <p:spTgt spid="80901"/>
                                        </p:tgtEl>
                                        <p:attrNameLst>
                                          <p:attrName>style.visibility</p:attrName>
                                        </p:attrNameLst>
                                      </p:cBhvr>
                                      <p:to>
                                        <p:strVal val="hidden"/>
                                      </p:to>
                                    </p:se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left)">
                                      <p:cBhvr>
                                        <p:cTn id="55" dur="1000"/>
                                        <p:tgtEl>
                                          <p:spTgt spid="4">
                                            <p:txEl>
                                              <p:pRg st="4" end="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80903"/>
                                        </p:tgtEl>
                                        <p:attrNameLst>
                                          <p:attrName>style.visibility</p:attrName>
                                        </p:attrNameLst>
                                      </p:cBhvr>
                                      <p:to>
                                        <p:strVal val="visible"/>
                                      </p:to>
                                    </p:set>
                                    <p:animEffect transition="in" filter="fade">
                                      <p:cBhvr>
                                        <p:cTn id="58" dur="10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4" descr="http://www.mapresources.com/media/catalog/product/g/l/gl-nam-782294_comp_3.jpg"/>
          <p:cNvPicPr>
            <a:picLocks noChangeAspect="1" noChangeArrowheads="1"/>
          </p:cNvPicPr>
          <p:nvPr/>
        </p:nvPicPr>
        <p:blipFill>
          <a:blip r:embed="rId3" cstate="print"/>
          <a:srcRect/>
          <a:stretch>
            <a:fillRect/>
          </a:stretch>
        </p:blipFill>
        <p:spPr bwMode="auto">
          <a:xfrm>
            <a:off x="1371601" y="609600"/>
            <a:ext cx="6324599" cy="6324600"/>
          </a:xfrm>
          <a:prstGeom prst="rect">
            <a:avLst/>
          </a:prstGeom>
          <a:noFill/>
        </p:spPr>
      </p:pic>
      <p:pic>
        <p:nvPicPr>
          <p:cNvPr id="6" name="Picture 2"/>
          <p:cNvPicPr preferRelativeResize="0">
            <a:picLocks noChangeAspect="1" noChangeArrowheads="1"/>
          </p:cNvPicPr>
          <p:nvPr/>
        </p:nvPicPr>
        <p:blipFill>
          <a:blip r:embed="rId4" cstate="print"/>
          <a:srcRect/>
          <a:stretch>
            <a:fillRect/>
          </a:stretch>
        </p:blipFill>
        <p:spPr bwMode="auto">
          <a:xfrm>
            <a:off x="1536192" y="667512"/>
            <a:ext cx="5733893" cy="5929923"/>
          </a:xfrm>
          <a:prstGeom prst="rect">
            <a:avLst/>
          </a:prstGeom>
          <a:noFill/>
          <a:ln w="9525">
            <a:noFill/>
            <a:miter lim="800000"/>
            <a:headEnd/>
            <a:tailEnd/>
          </a:ln>
          <a:effectLst/>
        </p:spPr>
      </p:pic>
      <p:sp>
        <p:nvSpPr>
          <p:cNvPr id="7" name="TextBox 6"/>
          <p:cNvSpPr txBox="1">
            <a:spLocks noChangeArrowheads="1"/>
          </p:cNvSpPr>
          <p:nvPr/>
        </p:nvSpPr>
        <p:spPr bwMode="auto">
          <a:xfrm>
            <a:off x="0" y="609600"/>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4 – Our Hydrocarbon Resources</a:t>
            </a:r>
          </a:p>
        </p:txBody>
      </p:sp>
      <p:pic>
        <p:nvPicPr>
          <p:cNvPr id="9" name="Picture 3"/>
          <p:cNvPicPr>
            <a:picLocks noChangeAspect="1" noChangeArrowheads="1"/>
          </p:cNvPicPr>
          <p:nvPr/>
        </p:nvPicPr>
        <p:blipFill>
          <a:blip r:embed="rId5" cstate="print"/>
          <a:srcRect/>
          <a:stretch>
            <a:fillRect/>
          </a:stretch>
        </p:blipFill>
        <p:spPr bwMode="auto">
          <a:xfrm rot="21366973">
            <a:off x="1814124" y="1449578"/>
            <a:ext cx="4695825" cy="4225925"/>
          </a:xfrm>
          <a:prstGeom prst="rect">
            <a:avLst/>
          </a:prstGeom>
          <a:noFill/>
          <a:ln w="9525">
            <a:noFill/>
            <a:miter lim="800000"/>
            <a:headEnd/>
            <a:tailEnd/>
          </a:ln>
          <a:effectLst/>
        </p:spPr>
      </p:pic>
      <p:sp>
        <p:nvSpPr>
          <p:cNvPr id="8" name="TextBox 7"/>
          <p:cNvSpPr txBox="1">
            <a:spLocks noChangeArrowheads="1"/>
          </p:cNvSpPr>
          <p:nvPr/>
        </p:nvSpPr>
        <p:spPr bwMode="auto">
          <a:xfrm>
            <a:off x="0" y="6088559"/>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5 – Our Water Resources</a:t>
            </a:r>
          </a:p>
        </p:txBody>
      </p:sp>
      <p:sp>
        <p:nvSpPr>
          <p:cNvPr id="11" name="TextBox 3"/>
          <p:cNvSpPr txBox="1">
            <a:spLocks noChangeArrowheads="1"/>
          </p:cNvSpPr>
          <p:nvPr/>
        </p:nvSpPr>
        <p:spPr bwMode="auto">
          <a:xfrm>
            <a:off x="0" y="0"/>
            <a:ext cx="9144000" cy="646331"/>
          </a:xfrm>
          <a:prstGeom prst="rect">
            <a:avLst/>
          </a:prstGeom>
          <a:solidFill>
            <a:schemeClr val="tx2">
              <a:lumMod val="60000"/>
              <a:lumOff val="40000"/>
            </a:schemeClr>
          </a:solidFill>
          <a:ln w="9525">
            <a:noFill/>
            <a:miter lim="800000"/>
            <a:headEnd/>
            <a:tailEnd/>
          </a:ln>
        </p:spPr>
        <p:txBody>
          <a:bodyPr wrap="square">
            <a:spAutoFit/>
          </a:bodyPr>
          <a:lstStyle/>
          <a:p>
            <a:pPr>
              <a:defRPr/>
            </a:pPr>
            <a:r>
              <a:rPr lang="en-US" sz="3600" b="1" dirty="0" smtClean="0">
                <a:solidFill>
                  <a:schemeClr val="bg1"/>
                </a:solidFill>
                <a:effectLst>
                  <a:outerShdw dist="50800" dir="7200000" algn="ctr" rotWithShape="0">
                    <a:schemeClr val="tx1"/>
                  </a:outerShdw>
                </a:effectLst>
                <a:latin typeface="Calibri" pitchFamily="34" charset="0"/>
              </a:rPr>
              <a:t>	Natural Resources of North America</a:t>
            </a:r>
            <a:endParaRPr lang="en-US" sz="3600" b="1" dirty="0">
              <a:solidFill>
                <a:schemeClr val="bg1"/>
              </a:solidFill>
              <a:effectLst>
                <a:outerShdw dist="50800" dir="7200000" algn="ctr" rotWithShape="0">
                  <a:schemeClr val="tx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par>
                                <p:cTn id="15" presetID="9"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2000"/>
                                        <p:tgtEl>
                                          <p:spTgt spid="9"/>
                                        </p:tgtEl>
                                      </p:cBhvr>
                                    </p:animEffect>
                                  </p:childTnLst>
                                </p:cTn>
                              </p:par>
                            </p:childTnLst>
                          </p:cTn>
                        </p:par>
                        <p:par>
                          <p:cTn id="18" fill="hold">
                            <p:stCondLst>
                              <p:cond delay="3500"/>
                            </p:stCondLst>
                            <p:childTnLst>
                              <p:par>
                                <p:cTn id="19" presetID="6" presetClass="emph" presetSubtype="0" fill="hold" nodeType="afterEffect">
                                  <p:stCondLst>
                                    <p:cond delay="1000"/>
                                  </p:stCondLst>
                                  <p:childTnLst>
                                    <p:animScale>
                                      <p:cBhvr>
                                        <p:cTn id="20" dur="1000" fill="hold"/>
                                        <p:tgtEl>
                                          <p:spTgt spid="9"/>
                                        </p:tgtEl>
                                      </p:cBhvr>
                                      <p:by x="150000" y="150000"/>
                                    </p:animScale>
                                  </p:childTnLst>
                                </p:cTn>
                              </p:par>
                              <p:par>
                                <p:cTn id="21" presetID="8" presetClass="emph" presetSubtype="0" fill="hold" nodeType="withEffect">
                                  <p:stCondLst>
                                    <p:cond delay="1000"/>
                                  </p:stCondLst>
                                  <p:childTnLst>
                                    <p:animRot by="240000">
                                      <p:cBhvr>
                                        <p:cTn id="22"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0" y="685800"/>
            <a:ext cx="9144000" cy="4708981"/>
          </a:xfrm>
          <a:prstGeom prst="rect">
            <a:avLst/>
          </a:prstGeom>
        </p:spPr>
        <p:txBody>
          <a:bodyPr wrap="square">
            <a:spAutoFit/>
          </a:bodyPr>
          <a:lstStyle/>
          <a:p>
            <a:r>
              <a:rPr lang="en-US" sz="3000" b="1" dirty="0" smtClean="0"/>
              <a:t>  COMMERCIAL USES:   </a:t>
            </a:r>
          </a:p>
          <a:p>
            <a:r>
              <a:rPr lang="en-US" sz="3000" b="1" dirty="0" smtClean="0"/>
              <a:t>	- recreation/tourism 	</a:t>
            </a:r>
          </a:p>
          <a:p>
            <a:r>
              <a:rPr lang="en-US" sz="3000" b="1" dirty="0" smtClean="0"/>
              <a:t>	- wood for fuel, pulp, paper, lumber</a:t>
            </a:r>
          </a:p>
          <a:p>
            <a:r>
              <a:rPr lang="en-US" sz="3000" b="1" dirty="0" smtClean="0"/>
              <a:t>	- non-wood products: gums, resins, dyes </a:t>
            </a:r>
          </a:p>
          <a:p>
            <a:r>
              <a:rPr lang="en-US" sz="3000" b="1" dirty="0" smtClean="0"/>
              <a:t>	- employment opportunities</a:t>
            </a:r>
          </a:p>
          <a:p>
            <a:endParaRPr lang="en-US" sz="3000" b="1" dirty="0" smtClean="0"/>
          </a:p>
          <a:p>
            <a:endParaRPr lang="en-US" sz="3000" b="1" dirty="0" smtClean="0"/>
          </a:p>
          <a:p>
            <a:r>
              <a:rPr lang="en-US" sz="3000" b="1" dirty="0" smtClean="0"/>
              <a:t>   ECOLOGICAL USES: </a:t>
            </a:r>
          </a:p>
          <a:p>
            <a:r>
              <a:rPr lang="en-US" sz="3000" b="1" dirty="0" smtClean="0"/>
              <a:t>	- protection of forest resources</a:t>
            </a:r>
          </a:p>
          <a:p>
            <a:r>
              <a:rPr lang="en-US" sz="3000" b="1" dirty="0" smtClean="0"/>
              <a:t>	- contribution to global carbon cycle</a:t>
            </a:r>
            <a:endParaRPr lang="en-US" sz="3000" b="1" dirty="0"/>
          </a:p>
        </p:txBody>
      </p:sp>
      <p:sp useBgFill="1">
        <p:nvSpPr>
          <p:cNvPr id="21" name="Rectangle 20"/>
          <p:cNvSpPr/>
          <p:nvPr/>
        </p:nvSpPr>
        <p:spPr>
          <a:xfrm>
            <a:off x="609600" y="1143000"/>
            <a:ext cx="8534400" cy="2209800"/>
          </a:xfrm>
          <a:prstGeom prst="rect">
            <a:avLst/>
          </a:prstGeom>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1"/>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Uses of Forests</a:t>
            </a:r>
          </a:p>
        </p:txBody>
      </p:sp>
      <p:pic>
        <p:nvPicPr>
          <p:cNvPr id="80903" name="Picture 7" descr="http://www.bls.gov/ooh/images/3359.jpg"/>
          <p:cNvPicPr preferRelativeResize="0">
            <a:picLocks noChangeArrowheads="1"/>
          </p:cNvPicPr>
          <p:nvPr/>
        </p:nvPicPr>
        <p:blipFill>
          <a:blip r:embed="rId2" cstate="print"/>
          <a:srcRect/>
          <a:stretch>
            <a:fillRect/>
          </a:stretch>
        </p:blipFill>
        <p:spPr bwMode="auto">
          <a:xfrm>
            <a:off x="3657600" y="3048000"/>
            <a:ext cx="5303520" cy="3657600"/>
          </a:xfrm>
          <a:prstGeom prst="rect">
            <a:avLst/>
          </a:prstGeom>
          <a:noFill/>
          <a:ln w="38100">
            <a:solidFill>
              <a:schemeClr val="tx1"/>
            </a:solidFill>
          </a:ln>
        </p:spPr>
      </p:pic>
      <p:sp>
        <p:nvSpPr>
          <p:cNvPr id="123908" name="AutoShape 4" descr="data:image/jpeg;base64,/9j/4AAQSkZJRgABAQAAAQABAAD/2wCEAAkGBwgHBgkIBwgKCgkLDRYPDQwMDRsUFRAWIB0iIiAdHx8kKDQsJCYxJx8fLT0tMTU3Ojo6Iys/RD84QzQ5OjcBCgoKDQwNGg8PGjclHyU3Nzc3Nzc3Nzc3Nzc3Nzc3Nzc3Nzc3Nzc3Nzc3Nzc3Nzc3Nzc3Nzc3Nzc3Nzc3Nzc3N//AABEIAI8AyAMBEQACEQEDEQH/xAAcAAEAAQUBAQAAAAAAAAAAAAAABQECAwQHBgj/xAA6EAABAwMBAwoEAwgDAAAAAAAAAQIDBAURBhIhMQcTQVFhcYGRocEUI0JSImKxFRcyQ5LC0eFzgqL/xAAbAQEAAgMBAQAAAAAAAAAAAAAAAQQDBQYCB//EADIRAQACAgECAwUHBAMBAAAAAAABAgMEEQUhEjFBBiJRYXETFJGhscHRMjNSgUJD8ST/2gAMAwEAAhEDEQA/AO4gAAAAAAAAAAAAAAAAAAAAAAAAAAAAAAAAAAAAAAAAAAAAAAAAAAAAAAAAAAAAAAAAAAAAAAAAAAAAAAAAAAAAAAAAAAAAAAAAAAAAAAAAAAAAAAAAAAAAAAAAAAAAAAAAAAAAAAAAAAAAAAAAAAAAAAAAAAAAFFXCZAgLlrTT9tcrKm5RukRcKyFqyqnfsouAIv8Aebp7bxmsx93Mbv1yBKW3Wmnrk5rKa5xNkcuEjmRY3L3bSJkCfauURd2/qALwA83edb2S0SOhlqlnqG8Yadu2qd68E8VMV81KecthrdL2tiPFWvEfPsgH8qtKj8MtNSretZGoYfvdfg2Mezmbj+uPz/hv27lKsdU9rKpZ6JztyLKzLf6kzjxwe67WOfNWzdD28cc1iLfR7CnnjqImywSMkiemWvYuUVCxy1FqzWeJZQgAAAAAAAAplOsDWrLjRULNutrIKdnXNIjE9SJtEebJTFfJPFImfoiX620012yt4pl7lVU80Q8fbY/itR0zcn/rn8G5Q6istwcjKO60cr1+hsybXlxJjJS3lLDk1M+Lvekx/pJ7SdZ7V1UXPACNv97obFb31lwl2GJuY1P4pHfa1OlQOK6m1ndNQvc2WR1NRqu6licuFT8y/Uvp2AQTEToAuwBY9ExvAntM6yumnpGtjkdU0f1U0r1xj8q/Svp2ATGteUF90iSiszpKelexFlkX8MjlXi1McETpXp7ins5bRPgh0fRtHDav2+SeZ57R8Pq8RG9F4bik6iLR5Q2G70IeuVjyHpLaY1PXacq0fA50tI5fm0qu/C7tTqd2+ZlxZrY5+TXb/TsW5TvHFvj/AC7ra7hTXOghrKORJIZm7TXJ79pta2i0cw4XLivivNLxxMNsljAAAAAAwVdXBRU8lRVSNihibtPe9cI1CJmIjmXqlLXt4axzLlOp+UesrHvp7FtUlPvRahyJzj+5PpT17ijl2pntR1ej0ClI8ez3n4PESvkqZeeqZHzSrxfI5XL5qVLTNu8ugpjpjjilYiPkqiYQh7WPa1eLUXvCE5YtYXmySNSKpdUUycaeddpvgvFPDyM1Ni9PXs1m30nW2ImePDb4x/Hk65pjVNv1BRPmpnLFLCnz4JFTaj7e1O02OPJGSOYcfu6OXTv4bx29JcY1zqaTUN7kla9fgoVVlNH0I37u9ePdgyKaAY9FUDZjcBn3YAwvUDCqgWSIrmLjinAx5aReF3R27a2Tn0nzYYJs+Br7V4dhjy892/HLuMUwuVtyq9+SGXljVSJh6dJ5Hbs5J6y0Pcuw5PiIUXoXcjsf+VL2nfzq5b2i1ojw54+k/s6onAuuYAAAABa5cAcV5RNUPvdyfRUr1/Z1M7CIn816blcvYnBPM1uxl8c+GPJ2nRunxgxxmvHvT+UPItKzeMzAhkxuJ4GJ44GFVUC6KeaBXrBK+Jz43Ruc1cZa5MKnkeqWmk8wr7WvTYxTjvHaf1Qk73RSujduwvobalovXmHz/ZwW18s47ejJDLk9MDejkAzpJuAsc7IGPIDIEfN8qqcibkdhxTzV4l03Tcs2xRE+jbifuKlm+xyz7WTwswrkS9PV8l73N1pRI3OHRyo7u2FX9UQz6v8AdhqOuxH3KfrDuhs3DgAAAA85ygXV1o0xVTRPVk8qczE5F3o527KdyZUxZr+Ckyv9M1vvG1Ws+XnP0hwVMImE4JuNS+gqooGVriUL9vcBje4DEqhC0CNvLMNZM3r2Xexc1L/8XNe0OvHhrmj6S1ad5ecukI3hDOjgKq4CmQAGvcIFRIp8phVVmOnKIi+5W2I9W76RbnmpF0FGzqccNhFPCzC9u8h6dB5H7a6a8VVxc35dPFzbV6Fc7/Sepc1K+94nO+0WeIx1w+szz+Dr6cC+5JUAAAAc25aZlSitMH0une/xa3H9ylPc/ph0Xs5WJz3t8I/dylV3lB1yoQqjieRXaAtV2QKZCFuQLJ6OS4RfCwbKSvxsq5cIZ9b+5DV9ZrE6VuWhV2uptUrI6nZVHJlrmruU2bhV8agbDVArkCqKBcgGGaLbk2upDX58nNuHX9J1ZrrxaY81zGKhWmW7rThmRpHLLFZb9ntNZeK5lFQRbcz9+/cjE+5y9CE0pN54hi2djHq45yZZ7fq77pqyU9htMVDTb0b+KR68ZHrxcptseOKV4h8+29q+1mnLf/yEse1YAAAAHO+Welc+0W+ra1VSGoVrl6kc3j5tTzKm5HuRLoPZ3JFdi1Z9Y/RyNeJr3YKZCDaJ4DaApkBkIAMsFZ8DIyo5nnlau5iuxnxwWNaOcnLT9cyRXUmPjMNW6XOpuj2c+yONrF/CyNFTxXKmycS12NwBmQCqAXIgEzpWxzX+809FEipGq7U0ifQxOK+yd4HSLxyW0NQ90lpqn0rl/lSJts8OlPUqZNWtp5rLf6fX8mGkUyViYj/Tz7+S69tfhk1E5v3LI5PTZMH3PJ8W2j2j1OO9ZSVt5KpFcjrpcWtb0spmb/N3+D3XT/ylVz+03McYcf4ugWWyW+y03w9up2xN+p3Fz161XipcpStI4hzmztZtm/jyzzKSRMHtXVAAAAACJ1TaUvdhrLflEfLGvNqvQ9N7V8zxkr4qzCzqbE6+euWPSXzxLG+KR8crFZIxVa9q8WqnFDTzHHZ9GraL1i1fKWJQlRRCFCQAqELmpkiUxDoujtB0170vNUV21FNVPzSy43xtblEXHSiqq7unCdhsdWnFfE47r+39pmjDXyr+rxOoNM3CwVawXCBWov8ABMzKxydy+3EtNCi+awBXYAqjAJfT+nbhfqpILfArmovzJnoqRx96+3EDuGlNNUmmqHmKf5k0i5mnVMLIvsidCAToAAAAAAAAAAAoqZA5nyk6MknlkvNqiV71TNTAziv52p19aeJS2cHPv183SdF6rGP/AOfNPb0n9vo5Yreoocuu4WqgeeFME8nCqNUcnC5rAmKvWaH0hNqCqSeoa5ltidmR/DnV+xvupnwYZyTzPk1HVeqV1KeCne8/l83cIYmQxMjiajWMREa1E3IicENo4aZmZ5lbU0sFXA6CpiZLE7c5j2oqL4BDyNx5NLBVuV9OlRRuXohflvk7OPDAEX+6ak2s/tWfH/C3P6gSlt5M7BSOR9Qk9Y5FziZ+G+TcZ8cgeupqWGkhbDSxMhiamGsjaiIngBmAAAAAAAAAAAAABRWooHjNT8n9uvL31NI74Gsdvc5jcskX8zfdCvl1q37x2luNHrWfViKW96vwn0+jn1z0Df6FztmiWqjTg+mcjs/9dy+hStrZa+nLpsHXNLLHvW8M/NDOsd1a7Zda69F6lpn/AODF9nf/ABXo3NWe8ZK/jDfoNG6grXNSK1VDEX6p05pE/q3+h6rgyW9FfL1bRxeeTn6d3ttP8mMML2zXyoSdU3/DRZRni7ivoW8enEd7y0G57RXvE116+H5+rolPBFBCyKCNscbEw1jEwjU6kQuxHHk5u1ptMzaeZllCAAAAAAAAAAAAAAAAAAAAAAAAAAAAAAAAAAAAAAAAAAAAAAAAAAAAAAAAAAAAAAAAAAAAAAAAAAAAAAAAAAAAAAAAAAAAAAAAAAAAAAAAAH//2Q==">
            <a:hlinkClick r:id="rId3"/>
          </p:cNvPr>
          <p:cNvSpPr>
            <a:spLocks noChangeAspect="1" noChangeArrowheads="1"/>
          </p:cNvSpPr>
          <p:nvPr/>
        </p:nvSpPr>
        <p:spPr bwMode="auto">
          <a:xfrm>
            <a:off x="34925" y="-571500"/>
            <a:ext cx="1905000" cy="13620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0" name="Picture 10" descr="http://school.homeoclass.ru/wp-content/uploads/2012/09/co2cycle.jpg"/>
          <p:cNvPicPr preferRelativeResize="0">
            <a:picLocks noChangeArrowheads="1"/>
          </p:cNvPicPr>
          <p:nvPr/>
        </p:nvPicPr>
        <p:blipFill>
          <a:blip r:embed="rId4" cstate="print"/>
          <a:srcRect r="862"/>
          <a:stretch>
            <a:fillRect/>
          </a:stretch>
        </p:blipFill>
        <p:spPr bwMode="auto">
          <a:xfrm>
            <a:off x="3810000" y="809623"/>
            <a:ext cx="4953000" cy="3470077"/>
          </a:xfrm>
          <a:prstGeom prst="rect">
            <a:avLst/>
          </a:prstGeom>
          <a:noFill/>
          <a:ln w="38100">
            <a:solidFill>
              <a:schemeClr val="tx1"/>
            </a:solidFill>
          </a:ln>
        </p:spPr>
      </p:pic>
      <p:pic>
        <p:nvPicPr>
          <p:cNvPr id="47108" name="Picture 4" descr="http://craftyouradventure.com/wp-content/uploads/2012/07/hiker-and-foot-traffic-sign.jpg"/>
          <p:cNvPicPr>
            <a:picLocks noChangeAspect="1" noChangeArrowheads="1"/>
          </p:cNvPicPr>
          <p:nvPr/>
        </p:nvPicPr>
        <p:blipFill>
          <a:blip r:embed="rId5" cstate="print"/>
          <a:srcRect/>
          <a:stretch>
            <a:fillRect/>
          </a:stretch>
        </p:blipFill>
        <p:spPr bwMode="auto">
          <a:xfrm>
            <a:off x="3810000" y="760486"/>
            <a:ext cx="4953000" cy="3582914"/>
          </a:xfrm>
          <a:prstGeom prst="rect">
            <a:avLst/>
          </a:prstGeom>
          <a:noFill/>
          <a:ln w="508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80903"/>
                                        </p:tgtEl>
                                      </p:cBhvr>
                                    </p:animEffect>
                                    <p:set>
                                      <p:cBhvr>
                                        <p:cTn id="7" dur="1" fill="hold">
                                          <p:stCondLst>
                                            <p:cond delay="999"/>
                                          </p:stCondLst>
                                        </p:cTn>
                                        <p:tgtEl>
                                          <p:spTgt spid="8090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4">
                                            <p:txEl>
                                              <p:pRg st="8" end="8"/>
                                            </p:txEl>
                                          </p:spTgt>
                                        </p:tgtEl>
                                        <p:attrNameLst>
                                          <p:attrName>style.visibility</p:attrName>
                                        </p:attrNameLst>
                                      </p:cBhvr>
                                      <p:to>
                                        <p:strVal val="visible"/>
                                      </p:to>
                                    </p:set>
                                    <p:animEffect transition="in" filter="wipe(left)">
                                      <p:cBhvr>
                                        <p:cTn id="14" dur="1000"/>
                                        <p:tgtEl>
                                          <p:spTgt spid="4">
                                            <p:txEl>
                                              <p:pRg st="8" end="8"/>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7108"/>
                                        </p:tgtEl>
                                        <p:attrNameLst>
                                          <p:attrName>style.visibility</p:attrName>
                                        </p:attrNameLst>
                                      </p:cBhvr>
                                      <p:to>
                                        <p:strVal val="visible"/>
                                      </p:to>
                                    </p:set>
                                    <p:animEffect transition="in" filter="fade">
                                      <p:cBhvr>
                                        <p:cTn id="18" dur="1000"/>
                                        <p:tgtEl>
                                          <p:spTgt spid="4710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47108"/>
                                        </p:tgtEl>
                                      </p:cBhvr>
                                    </p:animEffect>
                                    <p:set>
                                      <p:cBhvr>
                                        <p:cTn id="23" dur="1" fill="hold">
                                          <p:stCondLst>
                                            <p:cond delay="999"/>
                                          </p:stCondLst>
                                        </p:cTn>
                                        <p:tgtEl>
                                          <p:spTgt spid="47108"/>
                                        </p:tgtEl>
                                        <p:attrNameLst>
                                          <p:attrName>style.visibility</p:attrName>
                                        </p:attrNameLst>
                                      </p:cBhvr>
                                      <p:to>
                                        <p:strVal val="hidden"/>
                                      </p:to>
                                    </p:se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wipe(left)">
                                      <p:cBhvr>
                                        <p:cTn id="27" dur="1000"/>
                                        <p:tgtEl>
                                          <p:spTgt spid="4">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00"/>
                                        <p:tgtEl>
                                          <p:spTgt spid="30"/>
                                        </p:tgtEl>
                                      </p:cBhvr>
                                    </p:animEffect>
                                    <p:set>
                                      <p:cBhvr>
                                        <p:cTn id="35" dur="1" fill="hold">
                                          <p:stCondLst>
                                            <p:cond delay="999"/>
                                          </p:stCondLst>
                                        </p:cTn>
                                        <p:tgtEl>
                                          <p:spTgt spid="30"/>
                                        </p:tgtEl>
                                        <p:attrNameLst>
                                          <p:attrName>style.visibility</p:attrName>
                                        </p:attrNameLst>
                                      </p:cBhvr>
                                      <p:to>
                                        <p:strVal val="hidden"/>
                                      </p:to>
                                    </p:set>
                                  </p:childTnLst>
                                </p:cTn>
                              </p:par>
                            </p:childTnLst>
                          </p:cTn>
                        </p:par>
                        <p:par>
                          <p:cTn id="36" fill="hold">
                            <p:stCondLst>
                              <p:cond delay="1000"/>
                            </p:stCondLst>
                            <p:childTnLst>
                              <p:par>
                                <p:cTn id="37" presetID="10" presetClass="exit" presetSubtype="0" fill="hold" grpId="1" nodeType="afterEffect">
                                  <p:stCondLst>
                                    <p:cond delay="0"/>
                                  </p:stCondLst>
                                  <p:childTnLst>
                                    <p:animEffect transition="out" filter="fade">
                                      <p:cBhvr>
                                        <p:cTn id="38" dur="1000"/>
                                        <p:tgtEl>
                                          <p:spTgt spid="21"/>
                                        </p:tgtEl>
                                      </p:cBhvr>
                                    </p:animEffect>
                                    <p:set>
                                      <p:cBhvr>
                                        <p:cTn id="39"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oundwood"/>
          <p:cNvPicPr>
            <a:picLocks noChangeAspect="1" noChangeArrowheads="1"/>
          </p:cNvPicPr>
          <p:nvPr/>
        </p:nvPicPr>
        <p:blipFill>
          <a:blip r:embed="rId2" cstate="print"/>
          <a:srcRect/>
          <a:stretch>
            <a:fillRect/>
          </a:stretch>
        </p:blipFill>
        <p:spPr bwMode="auto">
          <a:xfrm>
            <a:off x="1143000" y="2057400"/>
            <a:ext cx="7086600" cy="4724402"/>
          </a:xfrm>
          <a:prstGeom prst="rect">
            <a:avLst/>
          </a:prstGeom>
          <a:noFill/>
          <a:ln w="50800">
            <a:solidFill>
              <a:schemeClr val="tx1"/>
            </a:solidFill>
          </a:ln>
        </p:spPr>
      </p:pic>
      <p:sp useBgFill="1">
        <p:nvSpPr>
          <p:cNvPr id="4" name="Rectangle 3"/>
          <p:cNvSpPr/>
          <p:nvPr/>
        </p:nvSpPr>
        <p:spPr>
          <a:xfrm>
            <a:off x="0" y="685800"/>
            <a:ext cx="9144000" cy="4708981"/>
          </a:xfrm>
          <a:prstGeom prst="rect">
            <a:avLst/>
          </a:prstGeom>
        </p:spPr>
        <p:txBody>
          <a:bodyPr wrap="square">
            <a:spAutoFit/>
          </a:bodyPr>
          <a:lstStyle/>
          <a:p>
            <a:r>
              <a:rPr lang="en-US" sz="3000" b="1" dirty="0" smtClean="0"/>
              <a:t>  COMMERCIAL USES:   </a:t>
            </a:r>
          </a:p>
          <a:p>
            <a:r>
              <a:rPr lang="en-US" sz="3000" b="1" dirty="0" smtClean="0"/>
              <a:t>	- recreation/tourism 	</a:t>
            </a:r>
          </a:p>
          <a:p>
            <a:r>
              <a:rPr lang="en-US" sz="3000" b="1" dirty="0" smtClean="0"/>
              <a:t>	- wood for fuel, pulp, paper, lumber</a:t>
            </a:r>
          </a:p>
          <a:p>
            <a:r>
              <a:rPr lang="en-US" sz="3000" b="1" dirty="0" smtClean="0"/>
              <a:t>	- non-wood products: gums, resins, dyes </a:t>
            </a:r>
          </a:p>
          <a:p>
            <a:r>
              <a:rPr lang="en-US" sz="3000" b="1" dirty="0" smtClean="0"/>
              <a:t>	- employment opportunities</a:t>
            </a:r>
          </a:p>
          <a:p>
            <a:endParaRPr lang="en-US" sz="3000" b="1" dirty="0" smtClean="0"/>
          </a:p>
          <a:p>
            <a:endParaRPr lang="en-US" sz="3000" b="1" dirty="0" smtClean="0"/>
          </a:p>
          <a:p>
            <a:r>
              <a:rPr lang="en-US" sz="3000" b="1" dirty="0" smtClean="0"/>
              <a:t>   ECOLOGICAL USES: </a:t>
            </a:r>
          </a:p>
          <a:p>
            <a:r>
              <a:rPr lang="en-US" sz="3000" b="1" dirty="0" smtClean="0"/>
              <a:t>	- protection of forest resources</a:t>
            </a:r>
          </a:p>
          <a:p>
            <a:r>
              <a:rPr lang="en-US" sz="3000" b="1" dirty="0" smtClean="0"/>
              <a:t>	- contribution to global carbon cycle</a:t>
            </a:r>
            <a:endParaRPr lang="en-US" sz="3000" b="1" dirty="0"/>
          </a:p>
        </p:txBody>
      </p:sp>
      <p:sp>
        <p:nvSpPr>
          <p:cNvPr id="123908" name="AutoShape 4" descr="data:image/jpeg;base64,/9j/4AAQSkZJRgABAQAAAQABAAD/2wCEAAkGBwgHBgkIBwgKCgkLDRYPDQwMDRsUFRAWIB0iIiAdHx8kKDQsJCYxJx8fLT0tMTU3Ojo6Iys/RD84QzQ5OjcBCgoKDQwNGg8PGjclHyU3Nzc3Nzc3Nzc3Nzc3Nzc3Nzc3Nzc3Nzc3Nzc3Nzc3Nzc3Nzc3Nzc3Nzc3Nzc3Nzc3N//AABEIAI8AyAMBEQACEQEDEQH/xAAcAAEAAQUBAQAAAAAAAAAAAAAABQECAwQHBgj/xAA6EAABAwMBAwoEAwgDAAAAAAAAAQIDBAURBhIhMQcTQVFhcYGRocEUI0JSImKxFRcyQ5LC0eFzgqL/xAAbAQEAAgMBAQAAAAAAAAAAAAAAAQQDBQYCB//EADIRAQACAgECAwUHBAMBAAAAAAABAgMEEQUhEjFBBiJRYXETFJGhscHRMjNSgUJD8ST/2gAMAwEAAhEDEQA/AO4gAAAAAAAAAAAAAAAAAAAAAAAAAAAAAAAAAAAAAAAAAAAAAAAAAAAAAAAAAAAAAAAAAAAAAAAAAAAAAAAAAAAAAAAAAAAAAAAAAAAAAAAAAAAAAAAAAAAAAAAAAAAAAAAAAAAAAAAAAAAAAAAAAAAAAAAAAAAAFFXCZAgLlrTT9tcrKm5RukRcKyFqyqnfsouAIv8Aebp7bxmsx93Mbv1yBKW3Wmnrk5rKa5xNkcuEjmRY3L3bSJkCfauURd2/qALwA83edb2S0SOhlqlnqG8Yadu2qd68E8VMV81KecthrdL2tiPFWvEfPsgH8qtKj8MtNSretZGoYfvdfg2Mezmbj+uPz/hv27lKsdU9rKpZ6JztyLKzLf6kzjxwe67WOfNWzdD28cc1iLfR7CnnjqImywSMkiemWvYuUVCxy1FqzWeJZQgAAAAAAAAplOsDWrLjRULNutrIKdnXNIjE9SJtEebJTFfJPFImfoiX620012yt4pl7lVU80Q8fbY/itR0zcn/rn8G5Q6istwcjKO60cr1+hsybXlxJjJS3lLDk1M+Lvekx/pJ7SdZ7V1UXPACNv97obFb31lwl2GJuY1P4pHfa1OlQOK6m1ndNQvc2WR1NRqu6licuFT8y/Uvp2AQTEToAuwBY9ExvAntM6yumnpGtjkdU0f1U0r1xj8q/Svp2ATGteUF90iSiszpKelexFlkX8MjlXi1McETpXp7ins5bRPgh0fRtHDav2+SeZ57R8Pq8RG9F4bik6iLR5Q2G70IeuVjyHpLaY1PXacq0fA50tI5fm0qu/C7tTqd2+ZlxZrY5+TXb/TsW5TvHFvj/AC7ra7hTXOghrKORJIZm7TXJ79pta2i0cw4XLivivNLxxMNsljAAAAAAwVdXBRU8lRVSNihibtPe9cI1CJmIjmXqlLXt4axzLlOp+UesrHvp7FtUlPvRahyJzj+5PpT17ijl2pntR1ej0ClI8ez3n4PESvkqZeeqZHzSrxfI5XL5qVLTNu8ugpjpjjilYiPkqiYQh7WPa1eLUXvCE5YtYXmySNSKpdUUycaeddpvgvFPDyM1Ni9PXs1m30nW2ImePDb4x/Hk65pjVNv1BRPmpnLFLCnz4JFTaj7e1O02OPJGSOYcfu6OXTv4bx29JcY1zqaTUN7kla9fgoVVlNH0I37u9ePdgyKaAY9FUDZjcBn3YAwvUDCqgWSIrmLjinAx5aReF3R27a2Tn0nzYYJs+Br7V4dhjy892/HLuMUwuVtyq9+SGXljVSJh6dJ5Hbs5J6y0Pcuw5PiIUXoXcjsf+VL2nfzq5b2i1ojw54+k/s6onAuuYAAAABa5cAcV5RNUPvdyfRUr1/Z1M7CIn816blcvYnBPM1uxl8c+GPJ2nRunxgxxmvHvT+UPItKzeMzAhkxuJ4GJ44GFVUC6KeaBXrBK+Jz43Ruc1cZa5MKnkeqWmk8wr7WvTYxTjvHaf1Qk73RSujduwvobalovXmHz/ZwW18s47ejJDLk9MDejkAzpJuAsc7IGPIDIEfN8qqcibkdhxTzV4l03Tcs2xRE+jbifuKlm+xyz7WTwswrkS9PV8l73N1pRI3OHRyo7u2FX9UQz6v8AdhqOuxH3KfrDuhs3DgAAAA85ygXV1o0xVTRPVk8qczE5F3o527KdyZUxZr+Ckyv9M1vvG1Ws+XnP0hwVMImE4JuNS+gqooGVriUL9vcBje4DEqhC0CNvLMNZM3r2Xexc1L/8XNe0OvHhrmj6S1ad5ecukI3hDOjgKq4CmQAGvcIFRIp8phVVmOnKIi+5W2I9W76RbnmpF0FGzqccNhFPCzC9u8h6dB5H7a6a8VVxc35dPFzbV6Fc7/Sepc1K+94nO+0WeIx1w+szz+Dr6cC+5JUAAAAc25aZlSitMH0une/xa3H9ylPc/ph0Xs5WJz3t8I/dylV3lB1yoQqjieRXaAtV2QKZCFuQLJ6OS4RfCwbKSvxsq5cIZ9b+5DV9ZrE6VuWhV2uptUrI6nZVHJlrmruU2bhV8agbDVArkCqKBcgGGaLbk2upDX58nNuHX9J1ZrrxaY81zGKhWmW7rThmRpHLLFZb9ntNZeK5lFQRbcz9+/cjE+5y9CE0pN54hi2djHq45yZZ7fq77pqyU9htMVDTb0b+KR68ZHrxcptseOKV4h8+29q+1mnLf/yEse1YAAAAHO+Welc+0W+ra1VSGoVrl6kc3j5tTzKm5HuRLoPZ3JFdi1Z9Y/RyNeJr3YKZCDaJ4DaApkBkIAMsFZ8DIyo5nnlau5iuxnxwWNaOcnLT9cyRXUmPjMNW6XOpuj2c+yONrF/CyNFTxXKmycS12NwBmQCqAXIgEzpWxzX+809FEipGq7U0ifQxOK+yd4HSLxyW0NQ90lpqn0rl/lSJts8OlPUqZNWtp5rLf6fX8mGkUyViYj/Tz7+S69tfhk1E5v3LI5PTZMH3PJ8W2j2j1OO9ZSVt5KpFcjrpcWtb0spmb/N3+D3XT/ylVz+03McYcf4ugWWyW+y03w9up2xN+p3Fz161XipcpStI4hzmztZtm/jyzzKSRMHtXVAAAAACJ1TaUvdhrLflEfLGvNqvQ9N7V8zxkr4qzCzqbE6+euWPSXzxLG+KR8crFZIxVa9q8WqnFDTzHHZ9GraL1i1fKWJQlRRCFCQAqELmpkiUxDoujtB0170vNUV21FNVPzSy43xtblEXHSiqq7unCdhsdWnFfE47r+39pmjDXyr+rxOoNM3CwVawXCBWov8ABMzKxydy+3EtNCi+awBXYAqjAJfT+nbhfqpILfArmovzJnoqRx96+3EDuGlNNUmmqHmKf5k0i5mnVMLIvsidCAToAAAAAAAAAAAoqZA5nyk6MknlkvNqiV71TNTAziv52p19aeJS2cHPv183SdF6rGP/AOfNPb0n9vo5Yreoocuu4WqgeeFME8nCqNUcnC5rAmKvWaH0hNqCqSeoa5ltidmR/DnV+xvupnwYZyTzPk1HVeqV1KeCne8/l83cIYmQxMjiajWMREa1E3IicENo4aZmZ5lbU0sFXA6CpiZLE7c5j2oqL4BDyNx5NLBVuV9OlRRuXohflvk7OPDAEX+6ak2s/tWfH/C3P6gSlt5M7BSOR9Qk9Y5FziZ+G+TcZ8cgeupqWGkhbDSxMhiamGsjaiIngBmAAAAAAAAAAAAABRWooHjNT8n9uvL31NI74Gsdvc5jcskX8zfdCvl1q37x2luNHrWfViKW96vwn0+jn1z0Df6FztmiWqjTg+mcjs/9dy+hStrZa+nLpsHXNLLHvW8M/NDOsd1a7Zda69F6lpn/AODF9nf/ABXo3NWe8ZK/jDfoNG6grXNSK1VDEX6p05pE/q3+h6rgyW9FfL1bRxeeTn6d3ttP8mMML2zXyoSdU3/DRZRni7ivoW8enEd7y0G57RXvE116+H5+rolPBFBCyKCNscbEw1jEwjU6kQuxHHk5u1ptMzaeZllCAAAAAAAAAAAAAAAAAAAAAAAAAAAAAAAAAAAAAAAAAAAAAAAAAAAAAAAAAAAAAAAAAAAAAAAAAAAAAAAAAAAAAAAAAAAAAAAAAAAAAAAAAH//2Q==">
            <a:hlinkClick r:id="rId3"/>
          </p:cNvPr>
          <p:cNvSpPr>
            <a:spLocks noChangeAspect="1" noChangeArrowheads="1"/>
          </p:cNvSpPr>
          <p:nvPr/>
        </p:nvSpPr>
        <p:spPr bwMode="auto">
          <a:xfrm>
            <a:off x="34925" y="-571500"/>
            <a:ext cx="1905000" cy="13620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8" name="Right Arrow 17"/>
          <p:cNvSpPr/>
          <p:nvPr/>
        </p:nvSpPr>
        <p:spPr>
          <a:xfrm>
            <a:off x="0" y="16002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Right Arrow 23"/>
          <p:cNvSpPr/>
          <p:nvPr/>
        </p:nvSpPr>
        <p:spPr>
          <a:xfrm>
            <a:off x="0" y="43434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Right Arrow 24"/>
          <p:cNvSpPr/>
          <p:nvPr/>
        </p:nvSpPr>
        <p:spPr>
          <a:xfrm>
            <a:off x="0" y="25146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Right Arrow 30"/>
          <p:cNvSpPr/>
          <p:nvPr/>
        </p:nvSpPr>
        <p:spPr>
          <a:xfrm>
            <a:off x="0" y="48006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useBgFill="1">
        <p:nvSpPr>
          <p:cNvPr id="2" name="Rectangle 1"/>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Uses of Forests</a:t>
            </a:r>
          </a:p>
        </p:txBody>
      </p:sp>
      <p:sp useBgFill="1">
        <p:nvSpPr>
          <p:cNvPr id="33" name="Rectangle 32"/>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Wood &amp; Wood Products</a:t>
            </a:r>
          </a:p>
        </p:txBody>
      </p:sp>
      <p:sp>
        <p:nvSpPr>
          <p:cNvPr id="12" name="Rectangle 11"/>
          <p:cNvSpPr/>
          <p:nvPr/>
        </p:nvSpPr>
        <p:spPr>
          <a:xfrm>
            <a:off x="1066800" y="1676400"/>
            <a:ext cx="5791200" cy="4572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1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2000"/>
                                        <p:tgtEl>
                                          <p:spTgt spid="4"/>
                                        </p:tgtEl>
                                      </p:cBhvr>
                                    </p:animEffect>
                                    <p:set>
                                      <p:cBhvr>
                                        <p:cTn id="32" dur="1" fill="hold">
                                          <p:stCondLst>
                                            <p:cond delay="1999"/>
                                          </p:stCondLst>
                                        </p:cTn>
                                        <p:tgtEl>
                                          <p:spTgt spid="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18"/>
                                        </p:tgtEl>
                                      </p:cBhvr>
                                    </p:animEffect>
                                    <p:set>
                                      <p:cBhvr>
                                        <p:cTn id="35" dur="1" fill="hold">
                                          <p:stCondLst>
                                            <p:cond delay="1999"/>
                                          </p:stCondLst>
                                        </p:cTn>
                                        <p:tgtEl>
                                          <p:spTgt spid="1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000"/>
                                        <p:tgtEl>
                                          <p:spTgt spid="25"/>
                                        </p:tgtEl>
                                      </p:cBhvr>
                                    </p:animEffect>
                                    <p:set>
                                      <p:cBhvr>
                                        <p:cTn id="38" dur="1" fill="hold">
                                          <p:stCondLst>
                                            <p:cond delay="1999"/>
                                          </p:stCondLst>
                                        </p:cTn>
                                        <p:tgtEl>
                                          <p:spTgt spid="2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24"/>
                                        </p:tgtEl>
                                      </p:cBhvr>
                                    </p:animEffect>
                                    <p:set>
                                      <p:cBhvr>
                                        <p:cTn id="41" dur="1" fill="hold">
                                          <p:stCondLst>
                                            <p:cond delay="1999"/>
                                          </p:stCondLst>
                                        </p:cTn>
                                        <p:tgtEl>
                                          <p:spTgt spid="2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31"/>
                                        </p:tgtEl>
                                      </p:cBhvr>
                                    </p:animEffect>
                                    <p:set>
                                      <p:cBhvr>
                                        <p:cTn id="44" dur="1" fill="hold">
                                          <p:stCondLst>
                                            <p:cond delay="1999"/>
                                          </p:stCondLst>
                                        </p:cTn>
                                        <p:tgtEl>
                                          <p:spTgt spid="31"/>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1000"/>
                                        <p:tgtEl>
                                          <p:spTgt spid="2"/>
                                        </p:tgtEl>
                                      </p:cBhvr>
                                    </p:animEffect>
                                    <p:set>
                                      <p:cBhvr>
                                        <p:cTn id="47" dur="1" fill="hold">
                                          <p:stCondLst>
                                            <p:cond delay="999"/>
                                          </p:stCondLst>
                                        </p:cTn>
                                        <p:tgtEl>
                                          <p:spTgt spid="2"/>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1000"/>
                                        <p:tgtEl>
                                          <p:spTgt spid="12"/>
                                        </p:tgtEl>
                                      </p:cBhvr>
                                    </p:animEffect>
                                    <p:set>
                                      <p:cBhvr>
                                        <p:cTn id="50" dur="1" fill="hold">
                                          <p:stCondLst>
                                            <p:cond delay="999"/>
                                          </p:stCondLst>
                                        </p:cTn>
                                        <p:tgtEl>
                                          <p:spTgt spid="12"/>
                                        </p:tgtEl>
                                        <p:attrNameLst>
                                          <p:attrName>style.visibility</p:attrName>
                                        </p:attrNameLst>
                                      </p:cBhvr>
                                      <p:to>
                                        <p:strVal val="hidden"/>
                                      </p:to>
                                    </p:set>
                                  </p:childTnLst>
                                </p:cTn>
                              </p:par>
                            </p:childTnLst>
                          </p:cTn>
                        </p:par>
                        <p:par>
                          <p:cTn id="51" fill="hold">
                            <p:stCondLst>
                              <p:cond delay="2000"/>
                            </p:stCondLst>
                            <p:childTnLst>
                              <p:par>
                                <p:cTn id="52" presetID="53"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1000" fill="hold"/>
                                        <p:tgtEl>
                                          <p:spTgt spid="33"/>
                                        </p:tgtEl>
                                        <p:attrNameLst>
                                          <p:attrName>ppt_w</p:attrName>
                                        </p:attrNameLst>
                                      </p:cBhvr>
                                      <p:tavLst>
                                        <p:tav tm="0">
                                          <p:val>
                                            <p:fltVal val="0"/>
                                          </p:val>
                                        </p:tav>
                                        <p:tav tm="100000">
                                          <p:val>
                                            <p:strVal val="#ppt_w"/>
                                          </p:val>
                                        </p:tav>
                                      </p:tavLst>
                                    </p:anim>
                                    <p:anim calcmode="lin" valueType="num">
                                      <p:cBhvr>
                                        <p:cTn id="55" dur="1000" fill="hold"/>
                                        <p:tgtEl>
                                          <p:spTgt spid="33"/>
                                        </p:tgtEl>
                                        <p:attrNameLst>
                                          <p:attrName>ppt_h</p:attrName>
                                        </p:attrNameLst>
                                      </p:cBhvr>
                                      <p:tavLst>
                                        <p:tav tm="0">
                                          <p:val>
                                            <p:fltVal val="0"/>
                                          </p:val>
                                        </p:tav>
                                        <p:tav tm="100000">
                                          <p:val>
                                            <p:strVal val="#ppt_h"/>
                                          </p:val>
                                        </p:tav>
                                      </p:tavLst>
                                    </p:anim>
                                    <p:animEffect transition="in" filter="fade">
                                      <p:cBhvr>
                                        <p:cTn id="56" dur="1000"/>
                                        <p:tgtEl>
                                          <p:spTgt spid="33"/>
                                        </p:tgtEl>
                                      </p:cBhvr>
                                    </p:animEffect>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8" grpId="1" animBg="1"/>
      <p:bldP spid="24" grpId="0" animBg="1"/>
      <p:bldP spid="24" grpId="1" animBg="1"/>
      <p:bldP spid="25" grpId="0" animBg="1"/>
      <p:bldP spid="25" grpId="1" animBg="1"/>
      <p:bldP spid="31" grpId="0" animBg="1"/>
      <p:bldP spid="31" grpId="1" animBg="1"/>
      <p:bldP spid="2" grpId="0" animBg="1"/>
      <p:bldP spid="33" grpId="0" animBg="1"/>
      <p:bldP spid="12" grpId="0" animBg="1"/>
      <p:bldP spid="12"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oundwood"/>
          <p:cNvPicPr>
            <a:picLocks noChangeAspect="1" noChangeArrowheads="1"/>
          </p:cNvPicPr>
          <p:nvPr/>
        </p:nvPicPr>
        <p:blipFill>
          <a:blip r:embed="rId2" cstate="print"/>
          <a:srcRect/>
          <a:stretch>
            <a:fillRect/>
          </a:stretch>
        </p:blipFill>
        <p:spPr bwMode="auto">
          <a:xfrm>
            <a:off x="1143000" y="2057400"/>
            <a:ext cx="7086600" cy="4724402"/>
          </a:xfrm>
          <a:prstGeom prst="rect">
            <a:avLst/>
          </a:prstGeom>
          <a:noFill/>
          <a:ln w="50800">
            <a:solidFill>
              <a:schemeClr val="tx1"/>
            </a:solidFill>
          </a:ln>
        </p:spPr>
      </p:pic>
      <p:sp useBgFill="1">
        <p:nvSpPr>
          <p:cNvPr id="9" name="Rectangle 8"/>
          <p:cNvSpPr/>
          <p:nvPr/>
        </p:nvSpPr>
        <p:spPr>
          <a:xfrm>
            <a:off x="0" y="762000"/>
            <a:ext cx="9144000" cy="6096000"/>
          </a:xfrm>
          <a:prstGeom prst="rect">
            <a:avLst/>
          </a:prstGeom>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3" name="Group 12"/>
          <p:cNvGrpSpPr/>
          <p:nvPr/>
        </p:nvGrpSpPr>
        <p:grpSpPr>
          <a:xfrm>
            <a:off x="0" y="2590800"/>
            <a:ext cx="9144000" cy="4343400"/>
            <a:chOff x="0" y="1752600"/>
            <a:chExt cx="9144000" cy="4343400"/>
          </a:xfrm>
        </p:grpSpPr>
        <p:sp>
          <p:nvSpPr>
            <p:cNvPr id="14" name="Rectangle 13"/>
            <p:cNvSpPr/>
            <p:nvPr/>
          </p:nvSpPr>
          <p:spPr>
            <a:xfrm>
              <a:off x="0" y="1752600"/>
              <a:ext cx="9144000" cy="43434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5" name="Picture 2"/>
            <p:cNvPicPr>
              <a:picLocks noChangeAspect="1" noChangeArrowheads="1"/>
            </p:cNvPicPr>
            <p:nvPr/>
          </p:nvPicPr>
          <p:blipFill>
            <a:blip r:embed="rId3" cstate="print"/>
            <a:srcRect l="12344" t="31667" r="36562" b="47708"/>
            <a:stretch>
              <a:fillRect/>
            </a:stretch>
          </p:blipFill>
          <p:spPr bwMode="auto">
            <a:xfrm>
              <a:off x="76200" y="1905000"/>
              <a:ext cx="9060873" cy="2743200"/>
            </a:xfrm>
            <a:prstGeom prst="rect">
              <a:avLst/>
            </a:prstGeom>
            <a:noFill/>
            <a:ln w="9525">
              <a:noFill/>
              <a:miter lim="800000"/>
              <a:headEnd/>
              <a:tailEnd/>
            </a:ln>
          </p:spPr>
        </p:pic>
      </p:grpSp>
      <p:sp>
        <p:nvSpPr>
          <p:cNvPr id="50" name="Rectangle 49"/>
          <p:cNvSpPr/>
          <p:nvPr/>
        </p:nvSpPr>
        <p:spPr>
          <a:xfrm>
            <a:off x="0" y="3429000"/>
            <a:ext cx="9144000" cy="20574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4930" name="Picture 2" descr=" Desktop Backgrounds · Nature &#10; Hall of Mosses, Olympic National Park, Washington"/>
          <p:cNvPicPr>
            <a:picLocks noChangeAspect="1" noChangeArrowheads="1"/>
          </p:cNvPicPr>
          <p:nvPr/>
        </p:nvPicPr>
        <p:blipFill>
          <a:blip r:embed="rId4" cstate="print"/>
          <a:srcRect/>
          <a:stretch>
            <a:fillRect/>
          </a:stretch>
        </p:blipFill>
        <p:spPr bwMode="auto">
          <a:xfrm>
            <a:off x="0" y="0"/>
            <a:ext cx="57150" cy="57150"/>
          </a:xfrm>
          <a:prstGeom prst="rect">
            <a:avLst/>
          </a:prstGeom>
          <a:noFill/>
        </p:spPr>
      </p:pic>
      <p:sp>
        <p:nvSpPr>
          <p:cNvPr id="124936" name="AutoShape 8" descr="data:image/jpeg;base64,/9j/4AAQSkZJRgABAQAAAQABAAD/2wCEAAkGBwgHBgkIBwgKCgkLDRYPDQwMDRsUFRAWIB0iIiAdHx8kKDQsJCYxJx8fLT0tMTU3Ojo6Iys/RD84QzQ5OjcBCgoKDQwNGg8PGjclHyU3Nzc3Nzc3Nzc3Nzc3Nzc3Nzc3Nzc3Nzc3Nzc3Nzc3Nzc3Nzc3Nzc3Nzc3Nzc3Nzc3N//AABEIAI8AyAMBEQACEQEDEQH/xAAcAAEAAQUBAQAAAAAAAAAAAAAABQECAwQHBgj/xAA6EAABAwMBAwoEAwgDAAAAAAAAAQIDBAURBhIhMQcTQVFhcYGRocEUI0JSImKxFRcyQ5LC0eFzgqL/xAAbAQEAAgMBAQAAAAAAAAAAAAAAAQQDBQYCB//EADIRAQACAgECAwUHBAMBAAAAAAABAgMEEQUhEjFBBiJRYXETFJGhscHRMjNSgUJD8ST/2gAMAwEAAhEDEQA/AO4gAAAAAAAAAAAAAAAAAAAAAAAAAAAAAAAAAAAAAAAAAAAAAAAAAAAAAAAAAAAAAAAAAAAAAAAAAAAAAAAAAAAAAAAAAAAAAAAAAAAAAAAAAAAAAAAAAAAAAAAAAAAAAAAAAAAAAAAAAAAAAAAAAAAAAAAAAAAAFFXCZAgLlrTT9tcrKm5RukRcKyFqyqnfsouAIv8Aebp7bxmsx93Mbv1yBKW3Wmnrk5rKa5xNkcuEjmRY3L3bSJkCfauURd2/qALwA83edb2S0SOhlqlnqG8Yadu2qd68E8VMV81KecthrdL2tiPFWvEfPsgH8qtKj8MtNSretZGoYfvdfg2Mezmbj+uPz/hv27lKsdU9rKpZ6JztyLKzLf6kzjxwe67WOfNWzdD28cc1iLfR7CnnjqImywSMkiemWvYuUVCxy1FqzWeJZQgAAAAAAAAplOsDWrLjRULNutrIKdnXNIjE9SJtEebJTFfJPFImfoiX620012yt4pl7lVU80Q8fbY/itR0zcn/rn8G5Q6istwcjKO60cr1+hsybXlxJjJS3lLDk1M+Lvekx/pJ7SdZ7V1UXPACNv97obFb31lwl2GJuY1P4pHfa1OlQOK6m1ndNQvc2WR1NRqu6licuFT8y/Uvp2AQTEToAuwBY9ExvAntM6yumnpGtjkdU0f1U0r1xj8q/Svp2ATGteUF90iSiszpKelexFlkX8MjlXi1McETpXp7ins5bRPgh0fRtHDav2+SeZ57R8Pq8RG9F4bik6iLR5Q2G70IeuVjyHpLaY1PXacq0fA50tI5fm0qu/C7tTqd2+ZlxZrY5+TXb/TsW5TvHFvj/AC7ra7hTXOghrKORJIZm7TXJ79pta2i0cw4XLivivNLxxMNsljAAAAAAwVdXBRU8lRVSNihibtPe9cI1CJmIjmXqlLXt4axzLlOp+UesrHvp7FtUlPvRahyJzj+5PpT17ijl2pntR1ej0ClI8ez3n4PESvkqZeeqZHzSrxfI5XL5qVLTNu8ugpjpjjilYiPkqiYQh7WPa1eLUXvCE5YtYXmySNSKpdUUycaeddpvgvFPDyM1Ni9PXs1m30nW2ImePDb4x/Hk65pjVNv1BRPmpnLFLCnz4JFTaj7e1O02OPJGSOYcfu6OXTv4bx29JcY1zqaTUN7kla9fgoVVlNH0I37u9ePdgyKaAY9FUDZjcBn3YAwvUDCqgWSIrmLjinAx5aReF3R27a2Tn0nzYYJs+Br7V4dhjy892/HLuMUwuVtyq9+SGXljVSJh6dJ5Hbs5J6y0Pcuw5PiIUXoXcjsf+VL2nfzq5b2i1ojw54+k/s6onAuuYAAAABa5cAcV5RNUPvdyfRUr1/Z1M7CIn816blcvYnBPM1uxl8c+GPJ2nRunxgxxmvHvT+UPItKzeMzAhkxuJ4GJ44GFVUC6KeaBXrBK+Jz43Ruc1cZa5MKnkeqWmk8wr7WvTYxTjvHaf1Qk73RSujduwvobalovXmHz/ZwW18s47ejJDLk9MDejkAzpJuAsc7IGPIDIEfN8qqcibkdhxTzV4l03Tcs2xRE+jbifuKlm+xyz7WTwswrkS9PV8l73N1pRI3OHRyo7u2FX9UQz6v8AdhqOuxH3KfrDuhs3DgAAAA85ygXV1o0xVTRPVk8qczE5F3o527KdyZUxZr+Ckyv9M1vvG1Ws+XnP0hwVMImE4JuNS+gqooGVriUL9vcBje4DEqhC0CNvLMNZM3r2Xexc1L/8XNe0OvHhrmj6S1ad5ecukI3hDOjgKq4CmQAGvcIFRIp8phVVmOnKIi+5W2I9W76RbnmpF0FGzqccNhFPCzC9u8h6dB5H7a6a8VVxc35dPFzbV6Fc7/Sepc1K+94nO+0WeIx1w+szz+Dr6cC+5JUAAAAc25aZlSitMH0une/xa3H9ylPc/ph0Xs5WJz3t8I/dylV3lB1yoQqjieRXaAtV2QKZCFuQLJ6OS4RfCwbKSvxsq5cIZ9b+5DV9ZrE6VuWhV2uptUrI6nZVHJlrmruU2bhV8agbDVArkCqKBcgGGaLbk2upDX58nNuHX9J1ZrrxaY81zGKhWmW7rThmRpHLLFZb9ntNZeK5lFQRbcz9+/cjE+5y9CE0pN54hi2djHq45yZZ7fq77pqyU9htMVDTb0b+KR68ZHrxcptseOKV4h8+29q+1mnLf/yEse1YAAAAHO+Welc+0W+ra1VSGoVrl6kc3j5tTzKm5HuRLoPZ3JFdi1Z9Y/RyNeJr3YKZCDaJ4DaApkBkIAMsFZ8DIyo5nnlau5iuxnxwWNaOcnLT9cyRXUmPjMNW6XOpuj2c+yONrF/CyNFTxXKmycS12NwBmQCqAXIgEzpWxzX+809FEipGq7U0ifQxOK+yd4HSLxyW0NQ90lpqn0rl/lSJts8OlPUqZNWtp5rLf6fX8mGkUyViYj/Tz7+S69tfhk1E5v3LI5PTZMH3PJ8W2j2j1OO9ZSVt5KpFcjrpcWtb0spmb/N3+D3XT/ylVz+03McYcf4ugWWyW+y03w9up2xN+p3Fz161XipcpStI4hzmztZtm/jyzzKSRMHtXVAAAAACJ1TaUvdhrLflEfLGvNqvQ9N7V8zxkr4qzCzqbE6+euWPSXzxLG+KR8crFZIxVa9q8WqnFDTzHHZ9GraL1i1fKWJQlRRCFCQAqELmpkiUxDoujtB0170vNUV21FNVPzSy43xtblEXHSiqq7unCdhsdWnFfE47r+39pmjDXyr+rxOoNM3CwVawXCBWov8ABMzKxydy+3EtNCi+awBXYAqjAJfT+nbhfqpILfArmovzJnoqRx96+3EDuGlNNUmmqHmKf5k0i5mnVMLIvsidCAToAAAAAAAAAAAoqZA5nyk6MknlkvNqiV71TNTAziv52p19aeJS2cHPv183SdF6rGP/AOfNPb0n9vo5Yreoocuu4WqgeeFME8nCqNUcnC5rAmKvWaH0hNqCqSeoa5ltidmR/DnV+xvupnwYZyTzPk1HVeqV1KeCne8/l83cIYmQxMjiajWMREa1E3IicENo4aZmZ5lbU0sFXA6CpiZLE7c5j2oqL4BDyNx5NLBVuV9OlRRuXohflvk7OPDAEX+6ak2s/tWfH/C3P6gSlt5M7BSOR9Qk9Y5FziZ+G+TcZ8cgeupqWGkhbDSxMhiamGsjaiIngBmAAAAAAAAAAAAABRWooHjNT8n9uvL31NI74Gsdvc5jcskX8zfdCvl1q37x2luNHrWfViKW96vwn0+jn1z0Df6FztmiWqjTg+mcjs/9dy+hStrZa+nLpsHXNLLHvW8M/NDOsd1a7Zda69F6lpn/AODF9nf/ABXo3NWe8ZK/jDfoNG6grXNSK1VDEX6p05pE/q3+h6rgyW9FfL1bRxeeTn6d3ttP8mMML2zXyoSdU3/DRZRni7ivoW8enEd7y0G57RXvE116+H5+rolPBFBCyKCNscbEw1jEwjU6kQuxHHk5u1ptMzaeZllCAAAAAAAAAAAAAAAAAAAAAAAAAAAAAAAAAAAAAAAAAAAAAAAAAAAAAAAAAAAAAAAAAAAAAAAAAAAAAAAAAAAAAAAAAAAAAAAAAAAAAAAAAH//2Q==">
            <a:hlinkClick r:id="rId5"/>
          </p:cNvPr>
          <p:cNvSpPr>
            <a:spLocks noChangeAspect="1" noChangeArrowheads="1"/>
          </p:cNvSpPr>
          <p:nvPr/>
        </p:nvSpPr>
        <p:spPr bwMode="auto">
          <a:xfrm>
            <a:off x="34925" y="-571500"/>
            <a:ext cx="1905000" cy="13620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useBgFill="1">
        <p:nvSpPr>
          <p:cNvPr id="8" name="Rectangle 7"/>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Wood &amp; Wood Products</a:t>
            </a:r>
          </a:p>
        </p:txBody>
      </p:sp>
      <p:sp>
        <p:nvSpPr>
          <p:cNvPr id="11" name="Rectangle 10"/>
          <p:cNvSpPr/>
          <p:nvPr/>
        </p:nvSpPr>
        <p:spPr>
          <a:xfrm>
            <a:off x="533400" y="838200"/>
            <a:ext cx="8610600" cy="1077218"/>
          </a:xfrm>
          <a:prstGeom prst="rect">
            <a:avLst/>
          </a:prstGeom>
        </p:spPr>
        <p:txBody>
          <a:bodyPr wrap="square">
            <a:spAutoFit/>
          </a:bodyPr>
          <a:lstStyle/>
          <a:p>
            <a:r>
              <a:rPr lang="en-US" sz="3200" b="1" dirty="0" err="1" smtClean="0"/>
              <a:t>Roundwood</a:t>
            </a:r>
            <a:r>
              <a:rPr lang="en-US" sz="3200" b="1" dirty="0" smtClean="0"/>
              <a:t>:</a:t>
            </a:r>
            <a:r>
              <a:rPr lang="en-US" sz="3200" dirty="0" smtClean="0"/>
              <a:t>  term used to describe all types of</a:t>
            </a:r>
          </a:p>
          <a:p>
            <a:r>
              <a:rPr lang="en-US" sz="3200" dirty="0" smtClean="0"/>
              <a:t> 		      wood cut from trees</a:t>
            </a:r>
          </a:p>
        </p:txBody>
      </p:sp>
      <p:sp useBgFill="1">
        <p:nvSpPr>
          <p:cNvPr id="12" name="Rectangle 11"/>
          <p:cNvSpPr/>
          <p:nvPr/>
        </p:nvSpPr>
        <p:spPr>
          <a:xfrm>
            <a:off x="533400" y="1905000"/>
            <a:ext cx="8610600" cy="584775"/>
          </a:xfrm>
          <a:prstGeom prst="rect">
            <a:avLst/>
          </a:prstGeom>
        </p:spPr>
        <p:txBody>
          <a:bodyPr wrap="square">
            <a:spAutoFit/>
          </a:bodyPr>
          <a:lstStyle/>
          <a:p>
            <a:r>
              <a:rPr lang="en-US" sz="3200" b="1" dirty="0" smtClean="0"/>
              <a:t>Products </a:t>
            </a:r>
            <a:r>
              <a:rPr lang="en-US" sz="3200" dirty="0" smtClean="0"/>
              <a:t>made from </a:t>
            </a:r>
            <a:r>
              <a:rPr lang="en-US" sz="3200" dirty="0" err="1" smtClean="0"/>
              <a:t>roundwood</a:t>
            </a:r>
            <a:r>
              <a:rPr lang="en-US" sz="3200" dirty="0" smtClean="0"/>
              <a:t>:</a:t>
            </a:r>
          </a:p>
        </p:txBody>
      </p:sp>
      <p:sp>
        <p:nvSpPr>
          <p:cNvPr id="45" name="Rectangle 44"/>
          <p:cNvSpPr/>
          <p:nvPr/>
        </p:nvSpPr>
        <p:spPr>
          <a:xfrm>
            <a:off x="152400" y="4800600"/>
            <a:ext cx="1600200" cy="609600"/>
          </a:xfrm>
          <a:prstGeom prst="rect">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ectangle 45"/>
          <p:cNvSpPr/>
          <p:nvPr/>
        </p:nvSpPr>
        <p:spPr>
          <a:xfrm>
            <a:off x="2362200" y="4800600"/>
            <a:ext cx="1600200" cy="609600"/>
          </a:xfrm>
          <a:prstGeom prst="rect">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ectangle 46"/>
          <p:cNvSpPr/>
          <p:nvPr/>
        </p:nvSpPr>
        <p:spPr>
          <a:xfrm>
            <a:off x="7391400" y="4800600"/>
            <a:ext cx="1600200" cy="609600"/>
          </a:xfrm>
          <a:prstGeom prst="rect">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ectangle 47"/>
          <p:cNvSpPr/>
          <p:nvPr/>
        </p:nvSpPr>
        <p:spPr>
          <a:xfrm>
            <a:off x="4648200" y="4800600"/>
            <a:ext cx="2057400" cy="609600"/>
          </a:xfrm>
          <a:prstGeom prst="rect">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ectangle 50"/>
          <p:cNvSpPr/>
          <p:nvPr/>
        </p:nvSpPr>
        <p:spPr>
          <a:xfrm>
            <a:off x="1481328" y="3581400"/>
            <a:ext cx="3048000" cy="9144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7" name="Group 56"/>
          <p:cNvGrpSpPr/>
          <p:nvPr/>
        </p:nvGrpSpPr>
        <p:grpSpPr>
          <a:xfrm>
            <a:off x="7086600" y="5410200"/>
            <a:ext cx="1981200" cy="1399639"/>
            <a:chOff x="7086600" y="5410200"/>
            <a:chExt cx="1981200" cy="1399639"/>
          </a:xfrm>
        </p:grpSpPr>
        <p:sp>
          <p:nvSpPr>
            <p:cNvPr id="52" name="Rectangle 51"/>
            <p:cNvSpPr/>
            <p:nvPr/>
          </p:nvSpPr>
          <p:spPr>
            <a:xfrm>
              <a:off x="7086600" y="5486400"/>
              <a:ext cx="1981200" cy="1323439"/>
            </a:xfrm>
            <a:prstGeom prst="rect">
              <a:avLst/>
            </a:prstGeom>
            <a:noFill/>
            <a:ln w="25400">
              <a:solidFill>
                <a:schemeClr val="tx1">
                  <a:lumMod val="75000"/>
                  <a:lumOff val="25000"/>
                </a:schemeClr>
              </a:solidFill>
            </a:ln>
          </p:spPr>
          <p:txBody>
            <a:bodyPr wrap="square">
              <a:spAutoFit/>
            </a:bodyPr>
            <a:lstStyle/>
            <a:p>
              <a:r>
                <a:rPr lang="en-US" sz="2000" b="1" dirty="0" smtClean="0">
                  <a:solidFill>
                    <a:schemeClr val="bg2">
                      <a:lumMod val="10000"/>
                    </a:schemeClr>
                  </a:solidFill>
                </a:rPr>
                <a:t>- food enhancers</a:t>
              </a:r>
            </a:p>
            <a:p>
              <a:r>
                <a:rPr lang="en-US" sz="2000" b="1" dirty="0" smtClean="0">
                  <a:solidFill>
                    <a:schemeClr val="bg2">
                      <a:lumMod val="10000"/>
                    </a:schemeClr>
                  </a:solidFill>
                </a:rPr>
                <a:t>- cosmetic</a:t>
              </a:r>
            </a:p>
            <a:p>
              <a:r>
                <a:rPr lang="en-US" sz="2000" b="1" dirty="0" smtClean="0">
                  <a:solidFill>
                    <a:schemeClr val="bg2">
                      <a:lumMod val="10000"/>
                    </a:schemeClr>
                  </a:solidFill>
                </a:rPr>
                <a:t>- paint additives</a:t>
              </a:r>
            </a:p>
            <a:p>
              <a:r>
                <a:rPr lang="en-US" sz="2000" b="1" dirty="0" smtClean="0">
                  <a:solidFill>
                    <a:schemeClr val="bg2">
                      <a:lumMod val="10000"/>
                    </a:schemeClr>
                  </a:solidFill>
                </a:rPr>
                <a:t>- rayon fabric</a:t>
              </a:r>
            </a:p>
          </p:txBody>
        </p:sp>
        <p:cxnSp>
          <p:nvCxnSpPr>
            <p:cNvPr id="54" name="Straight Connector 53"/>
            <p:cNvCxnSpPr/>
            <p:nvPr/>
          </p:nvCxnSpPr>
          <p:spPr>
            <a:xfrm>
              <a:off x="8077200" y="5410200"/>
              <a:ext cx="0" cy="7620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C:\Documents and Settings\Phillips\Local Settings\Temporary Internet Files\Content.IE5\G07DS3UQ\MP900438774[1].jpg"/>
          <p:cNvPicPr>
            <a:picLocks noChangeAspect="1" noChangeArrowheads="1"/>
          </p:cNvPicPr>
          <p:nvPr/>
        </p:nvPicPr>
        <p:blipFill>
          <a:blip r:embed="rId6" cstate="print"/>
          <a:srcRect/>
          <a:stretch>
            <a:fillRect/>
          </a:stretch>
        </p:blipFill>
        <p:spPr bwMode="auto">
          <a:xfrm rot="10800000">
            <a:off x="1905000" y="1676400"/>
            <a:ext cx="16256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10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1000"/>
                                        <p:tgtEl>
                                          <p:spTgt spid="46082"/>
                                        </p:tgtEl>
                                      </p:cBhvr>
                                    </p:animEffect>
                                    <p:set>
                                      <p:cBhvr>
                                        <p:cTn id="20" dur="1" fill="hold">
                                          <p:stCondLst>
                                            <p:cond delay="999"/>
                                          </p:stCondLst>
                                        </p:cTn>
                                        <p:tgtEl>
                                          <p:spTgt spid="4608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par>
                          <p:cTn id="30" fill="hold">
                            <p:stCondLst>
                              <p:cond delay="2000"/>
                            </p:stCondLst>
                            <p:childTnLst>
                              <p:par>
                                <p:cTn id="31" presetID="42" presetClass="path" presetSubtype="0" accel="50000" decel="50000" fill="hold" grpId="1" nodeType="afterEffect">
                                  <p:stCondLst>
                                    <p:cond delay="0"/>
                                  </p:stCondLst>
                                  <p:childTnLst>
                                    <p:animMotion origin="layout" path="M 0 1.11022E-16 L 0 0.15 " pathEditMode="relative" rAng="0" ptsTypes="AA">
                                      <p:cBhvr>
                                        <p:cTn id="32" dur="1000" fill="hold"/>
                                        <p:tgtEl>
                                          <p:spTgt spid="50"/>
                                        </p:tgtEl>
                                        <p:attrNameLst>
                                          <p:attrName>ppt_x</p:attrName>
                                          <p:attrName>ppt_y</p:attrName>
                                        </p:attrNameLst>
                                      </p:cBhvr>
                                      <p:rCtr x="0" y="75"/>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childTnLst>
                                </p:cTn>
                              </p:par>
                              <p:par>
                                <p:cTn id="38" presetID="42" presetClass="entr" presetSubtype="0" fill="hold" nodeType="with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1000"/>
                                        <p:tgtEl>
                                          <p:spTgt spid="1026"/>
                                        </p:tgtEl>
                                      </p:cBhvr>
                                    </p:animEffect>
                                    <p:anim calcmode="lin" valueType="num">
                                      <p:cBhvr>
                                        <p:cTn id="41" dur="1000" fill="hold"/>
                                        <p:tgtEl>
                                          <p:spTgt spid="1026"/>
                                        </p:tgtEl>
                                        <p:attrNameLst>
                                          <p:attrName>ppt_x</p:attrName>
                                        </p:attrNameLst>
                                      </p:cBhvr>
                                      <p:tavLst>
                                        <p:tav tm="0">
                                          <p:val>
                                            <p:strVal val="#ppt_x"/>
                                          </p:val>
                                        </p:tav>
                                        <p:tav tm="100000">
                                          <p:val>
                                            <p:strVal val="#ppt_x"/>
                                          </p:val>
                                        </p:tav>
                                      </p:tavLst>
                                    </p:anim>
                                    <p:anim calcmode="lin" valueType="num">
                                      <p:cBhvr>
                                        <p:cTn id="42" dur="1000" fill="hold"/>
                                        <p:tgtEl>
                                          <p:spTgt spid="1026"/>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7" presetClass="exit" presetSubtype="0" fill="hold" nodeType="afterEffect">
                                  <p:stCondLst>
                                    <p:cond delay="0"/>
                                  </p:stCondLst>
                                  <p:childTnLst>
                                    <p:animEffect transition="out" filter="fade">
                                      <p:cBhvr>
                                        <p:cTn id="45" dur="1000"/>
                                        <p:tgtEl>
                                          <p:spTgt spid="1026"/>
                                        </p:tgtEl>
                                      </p:cBhvr>
                                    </p:animEffect>
                                    <p:anim calcmode="lin" valueType="num">
                                      <p:cBhvr>
                                        <p:cTn id="46" dur="1000"/>
                                        <p:tgtEl>
                                          <p:spTgt spid="1026"/>
                                        </p:tgtEl>
                                        <p:attrNameLst>
                                          <p:attrName>ppt_x</p:attrName>
                                        </p:attrNameLst>
                                      </p:cBhvr>
                                      <p:tavLst>
                                        <p:tav tm="0">
                                          <p:val>
                                            <p:strVal val="ppt_x"/>
                                          </p:val>
                                        </p:tav>
                                        <p:tav tm="100000">
                                          <p:val>
                                            <p:strVal val="ppt_x"/>
                                          </p:val>
                                        </p:tav>
                                      </p:tavLst>
                                    </p:anim>
                                    <p:anim calcmode="lin" valueType="num">
                                      <p:cBhvr>
                                        <p:cTn id="47" dur="1000"/>
                                        <p:tgtEl>
                                          <p:spTgt spid="1026"/>
                                        </p:tgtEl>
                                        <p:attrNameLst>
                                          <p:attrName>ppt_y</p:attrName>
                                        </p:attrNameLst>
                                      </p:cBhvr>
                                      <p:tavLst>
                                        <p:tav tm="0">
                                          <p:val>
                                            <p:strVal val="ppt_y"/>
                                          </p:val>
                                        </p:tav>
                                        <p:tav tm="100000">
                                          <p:val>
                                            <p:strVal val="ppt_y-.1"/>
                                          </p:val>
                                        </p:tav>
                                      </p:tavLst>
                                    </p:anim>
                                    <p:set>
                                      <p:cBhvr>
                                        <p:cTn id="48" dur="1" fill="hold">
                                          <p:stCondLst>
                                            <p:cond delay="999"/>
                                          </p:stCondLst>
                                        </p:cTn>
                                        <p:tgtEl>
                                          <p:spTgt spid="102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2" nodeType="clickEffect">
                                  <p:stCondLst>
                                    <p:cond delay="0"/>
                                  </p:stCondLst>
                                  <p:childTnLst>
                                    <p:animMotion origin="layout" path="M 0 0.15 L 0 0.34444 " pathEditMode="relative" rAng="0" ptsTypes="AA">
                                      <p:cBhvr>
                                        <p:cTn id="52" dur="1000" fill="hold"/>
                                        <p:tgtEl>
                                          <p:spTgt spid="50"/>
                                        </p:tgtEl>
                                        <p:attrNameLst>
                                          <p:attrName>ppt_x</p:attrName>
                                          <p:attrName>ppt_y</p:attrName>
                                        </p:attrNameLst>
                                      </p:cBhvr>
                                      <p:rCtr x="0" y="97"/>
                                    </p:animMotion>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10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10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10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1000"/>
                                        <p:tgtEl>
                                          <p:spTgt spid="47"/>
                                        </p:tgtEl>
                                      </p:cBhvr>
                                    </p:animEffect>
                                  </p:childTnLst>
                                </p:cTn>
                              </p:par>
                              <p:par>
                                <p:cTn id="73" presetID="10" presetClass="exit" presetSubtype="0" fill="hold" grpId="3" nodeType="withEffect">
                                  <p:stCondLst>
                                    <p:cond delay="0"/>
                                  </p:stCondLst>
                                  <p:childTnLst>
                                    <p:animEffect transition="out" filter="fade">
                                      <p:cBhvr>
                                        <p:cTn id="74" dur="1000"/>
                                        <p:tgtEl>
                                          <p:spTgt spid="50"/>
                                        </p:tgtEl>
                                      </p:cBhvr>
                                    </p:animEffect>
                                    <p:set>
                                      <p:cBhvr>
                                        <p:cTn id="75" dur="1" fill="hold">
                                          <p:stCondLst>
                                            <p:cond delay="999"/>
                                          </p:stCondLst>
                                        </p:cTn>
                                        <p:tgtEl>
                                          <p:spTgt spid="50"/>
                                        </p:tgtEl>
                                        <p:attrNameLst>
                                          <p:attrName>style.visibility</p:attrName>
                                        </p:attrNameLst>
                                      </p:cBhvr>
                                      <p:to>
                                        <p:strVal val="hidden"/>
                                      </p:to>
                                    </p:set>
                                  </p:childTnLst>
                                </p:cTn>
                              </p:par>
                            </p:childTnLst>
                          </p:cTn>
                        </p:par>
                        <p:par>
                          <p:cTn id="76" fill="hold">
                            <p:stCondLst>
                              <p:cond delay="1000"/>
                            </p:stCondLst>
                            <p:childTnLst>
                              <p:par>
                                <p:cTn id="77" presetID="22" presetClass="entr" presetSubtype="1"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up)">
                                      <p:cBhvr>
                                        <p:cTn id="79" dur="2000"/>
                                        <p:tgtEl>
                                          <p:spTgt spid="5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1000"/>
                                        <p:tgtEl>
                                          <p:spTgt spid="48"/>
                                        </p:tgtEl>
                                      </p:cBhvr>
                                    </p:animEffect>
                                    <p:set>
                                      <p:cBhvr>
                                        <p:cTn id="84" dur="1" fill="hold">
                                          <p:stCondLst>
                                            <p:cond delay="999"/>
                                          </p:stCondLst>
                                        </p:cTn>
                                        <p:tgtEl>
                                          <p:spTgt spid="48"/>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1000"/>
                                        <p:tgtEl>
                                          <p:spTgt spid="47"/>
                                        </p:tgtEl>
                                      </p:cBhvr>
                                    </p:animEffect>
                                    <p:set>
                                      <p:cBhvr>
                                        <p:cTn id="87" dur="1" fill="hold">
                                          <p:stCondLst>
                                            <p:cond delay="999"/>
                                          </p:stCondLst>
                                        </p:cTn>
                                        <p:tgtEl>
                                          <p:spTgt spid="47"/>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1000"/>
                                        <p:tgtEl>
                                          <p:spTgt spid="46"/>
                                        </p:tgtEl>
                                      </p:cBhvr>
                                    </p:animEffect>
                                    <p:set>
                                      <p:cBhvr>
                                        <p:cTn id="90" dur="1" fill="hold">
                                          <p:stCondLst>
                                            <p:cond delay="999"/>
                                          </p:stCondLst>
                                        </p:cTn>
                                        <p:tgtEl>
                                          <p:spTgt spid="46"/>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1000"/>
                                        <p:tgtEl>
                                          <p:spTgt spid="45"/>
                                        </p:tgtEl>
                                      </p:cBhvr>
                                    </p:animEffect>
                                    <p:set>
                                      <p:cBhvr>
                                        <p:cTn id="93" dur="1" fill="hold">
                                          <p:stCondLst>
                                            <p:cond delay="999"/>
                                          </p:stCondLst>
                                        </p:cTn>
                                        <p:tgtEl>
                                          <p:spTgt spid="45"/>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1000"/>
                                        <p:tgtEl>
                                          <p:spTgt spid="51"/>
                                        </p:tgtEl>
                                      </p:cBhvr>
                                    </p:animEffect>
                                    <p:set>
                                      <p:cBhvr>
                                        <p:cTn id="96" dur="1" fill="hold">
                                          <p:stCondLst>
                                            <p:cond delay="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0" grpId="1" animBg="1"/>
      <p:bldP spid="50" grpId="2" animBg="1"/>
      <p:bldP spid="50" grpId="3" animBg="1"/>
      <p:bldP spid="11" grpId="0" uiExpand="1" build="allAtOnce"/>
      <p:bldP spid="12" grpId="0" animBg="1"/>
      <p:bldP spid="45" grpId="0" animBg="1"/>
      <p:bldP spid="45" grpId="1" animBg="1"/>
      <p:bldP spid="46" grpId="0" animBg="1"/>
      <p:bldP spid="46" grpId="1" animBg="1"/>
      <p:bldP spid="47" grpId="0" animBg="1"/>
      <p:bldP spid="47" grpId="1" animBg="1"/>
      <p:bldP spid="48" grpId="0" animBg="1"/>
      <p:bldP spid="48" grpId="1" animBg="1"/>
      <p:bldP spid="51" grpId="0" animBg="1"/>
      <p:bldP spid="51"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838200"/>
            <a:ext cx="9144000" cy="6096000"/>
            <a:chOff x="0" y="838200"/>
            <a:chExt cx="9144000" cy="6096000"/>
          </a:xfrm>
        </p:grpSpPr>
        <p:sp>
          <p:nvSpPr>
            <p:cNvPr id="9" name="Rectangle 8"/>
            <p:cNvSpPr/>
            <p:nvPr/>
          </p:nvSpPr>
          <p:spPr>
            <a:xfrm>
              <a:off x="533400" y="838200"/>
              <a:ext cx="8610600" cy="1077218"/>
            </a:xfrm>
            <a:prstGeom prst="rect">
              <a:avLst/>
            </a:prstGeom>
          </p:spPr>
          <p:txBody>
            <a:bodyPr wrap="square">
              <a:spAutoFit/>
            </a:bodyPr>
            <a:lstStyle/>
            <a:p>
              <a:r>
                <a:rPr lang="en-US" sz="3200" b="1" dirty="0" err="1" smtClean="0"/>
                <a:t>Roundwood</a:t>
              </a:r>
              <a:r>
                <a:rPr lang="en-US" sz="3200" b="1" dirty="0" smtClean="0"/>
                <a:t>:</a:t>
              </a:r>
              <a:r>
                <a:rPr lang="en-US" sz="3200" dirty="0" smtClean="0"/>
                <a:t>  term used to describe all types of</a:t>
              </a:r>
            </a:p>
            <a:p>
              <a:r>
                <a:rPr lang="en-US" sz="3200" dirty="0" smtClean="0"/>
                <a:t> 		      wood cut from trees</a:t>
              </a:r>
            </a:p>
          </p:txBody>
        </p:sp>
        <p:grpSp>
          <p:nvGrpSpPr>
            <p:cNvPr id="19" name="Group 18"/>
            <p:cNvGrpSpPr/>
            <p:nvPr/>
          </p:nvGrpSpPr>
          <p:grpSpPr>
            <a:xfrm>
              <a:off x="0" y="1905000"/>
              <a:ext cx="9144000" cy="5029200"/>
              <a:chOff x="0" y="1905000"/>
              <a:chExt cx="9144000" cy="5029200"/>
            </a:xfrm>
          </p:grpSpPr>
          <p:sp useBgFill="1">
            <p:nvSpPr>
              <p:cNvPr id="10" name="Rectangle 9"/>
              <p:cNvSpPr/>
              <p:nvPr/>
            </p:nvSpPr>
            <p:spPr>
              <a:xfrm>
                <a:off x="533400" y="1905000"/>
                <a:ext cx="8610600" cy="584775"/>
              </a:xfrm>
              <a:prstGeom prst="rect">
                <a:avLst/>
              </a:prstGeom>
            </p:spPr>
            <p:txBody>
              <a:bodyPr wrap="square">
                <a:spAutoFit/>
              </a:bodyPr>
              <a:lstStyle/>
              <a:p>
                <a:r>
                  <a:rPr lang="en-US" sz="3200" b="1" dirty="0" smtClean="0"/>
                  <a:t>Products </a:t>
                </a:r>
                <a:r>
                  <a:rPr lang="en-US" sz="3200" dirty="0" smtClean="0"/>
                  <a:t>made from </a:t>
                </a:r>
                <a:r>
                  <a:rPr lang="en-US" sz="3200" dirty="0" err="1" smtClean="0"/>
                  <a:t>roundwood</a:t>
                </a:r>
                <a:r>
                  <a:rPr lang="en-US" sz="3200" dirty="0" smtClean="0"/>
                  <a:t>:</a:t>
                </a:r>
              </a:p>
            </p:txBody>
          </p:sp>
          <p:grpSp>
            <p:nvGrpSpPr>
              <p:cNvPr id="18" name="Group 17"/>
              <p:cNvGrpSpPr/>
              <p:nvPr/>
            </p:nvGrpSpPr>
            <p:grpSpPr>
              <a:xfrm>
                <a:off x="0" y="2590800"/>
                <a:ext cx="9144000" cy="4343400"/>
                <a:chOff x="0" y="2590800"/>
                <a:chExt cx="9144000" cy="4343400"/>
              </a:xfrm>
            </p:grpSpPr>
            <p:grpSp>
              <p:nvGrpSpPr>
                <p:cNvPr id="15" name="Group 14"/>
                <p:cNvGrpSpPr/>
                <p:nvPr/>
              </p:nvGrpSpPr>
              <p:grpSpPr>
                <a:xfrm>
                  <a:off x="0" y="2590800"/>
                  <a:ext cx="9144000" cy="4343400"/>
                  <a:chOff x="0" y="1752600"/>
                  <a:chExt cx="9144000" cy="4343400"/>
                </a:xfrm>
              </p:grpSpPr>
              <p:sp>
                <p:nvSpPr>
                  <p:cNvPr id="16" name="Rectangle 15"/>
                  <p:cNvSpPr/>
                  <p:nvPr/>
                </p:nvSpPr>
                <p:spPr>
                  <a:xfrm>
                    <a:off x="0" y="1752600"/>
                    <a:ext cx="9144000" cy="43434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7" name="Picture 2"/>
                  <p:cNvPicPr>
                    <a:picLocks noChangeAspect="1" noChangeArrowheads="1"/>
                  </p:cNvPicPr>
                  <p:nvPr/>
                </p:nvPicPr>
                <p:blipFill>
                  <a:blip r:embed="rId2" cstate="print"/>
                  <a:srcRect l="12344" t="31667" r="36562" b="47708"/>
                  <a:stretch>
                    <a:fillRect/>
                  </a:stretch>
                </p:blipFill>
                <p:spPr bwMode="auto">
                  <a:xfrm>
                    <a:off x="76200" y="1905000"/>
                    <a:ext cx="9060873" cy="2743200"/>
                  </a:xfrm>
                  <a:prstGeom prst="rect">
                    <a:avLst/>
                  </a:prstGeom>
                  <a:noFill/>
                  <a:ln w="9525">
                    <a:noFill/>
                    <a:miter lim="800000"/>
                    <a:headEnd/>
                    <a:tailEnd/>
                  </a:ln>
                </p:spPr>
              </p:pic>
            </p:grpSp>
            <p:grpSp>
              <p:nvGrpSpPr>
                <p:cNvPr id="11" name="Group 10"/>
                <p:cNvGrpSpPr/>
                <p:nvPr/>
              </p:nvGrpSpPr>
              <p:grpSpPr>
                <a:xfrm>
                  <a:off x="7086600" y="5410200"/>
                  <a:ext cx="1981200" cy="1399639"/>
                  <a:chOff x="7086600" y="5410200"/>
                  <a:chExt cx="1981200" cy="1399639"/>
                </a:xfrm>
              </p:grpSpPr>
              <p:sp>
                <p:nvSpPr>
                  <p:cNvPr id="12" name="Rectangle 11"/>
                  <p:cNvSpPr/>
                  <p:nvPr/>
                </p:nvSpPr>
                <p:spPr>
                  <a:xfrm>
                    <a:off x="7086600" y="5486400"/>
                    <a:ext cx="1981200" cy="1323439"/>
                  </a:xfrm>
                  <a:prstGeom prst="rect">
                    <a:avLst/>
                  </a:prstGeom>
                  <a:noFill/>
                  <a:ln w="25400">
                    <a:solidFill>
                      <a:schemeClr val="tx1">
                        <a:lumMod val="75000"/>
                        <a:lumOff val="25000"/>
                      </a:schemeClr>
                    </a:solidFill>
                  </a:ln>
                </p:spPr>
                <p:txBody>
                  <a:bodyPr wrap="square">
                    <a:spAutoFit/>
                  </a:bodyPr>
                  <a:lstStyle/>
                  <a:p>
                    <a:r>
                      <a:rPr lang="en-US" sz="2000" b="1" dirty="0" smtClean="0">
                        <a:solidFill>
                          <a:schemeClr val="bg2">
                            <a:lumMod val="10000"/>
                          </a:schemeClr>
                        </a:solidFill>
                      </a:rPr>
                      <a:t>- food enhancers</a:t>
                    </a:r>
                  </a:p>
                  <a:p>
                    <a:r>
                      <a:rPr lang="en-US" sz="2000" b="1" dirty="0" smtClean="0">
                        <a:solidFill>
                          <a:schemeClr val="bg2">
                            <a:lumMod val="10000"/>
                          </a:schemeClr>
                        </a:solidFill>
                      </a:rPr>
                      <a:t>- cosmetic</a:t>
                    </a:r>
                  </a:p>
                  <a:p>
                    <a:r>
                      <a:rPr lang="en-US" sz="2000" b="1" dirty="0" smtClean="0">
                        <a:solidFill>
                          <a:schemeClr val="bg2">
                            <a:lumMod val="10000"/>
                          </a:schemeClr>
                        </a:solidFill>
                      </a:rPr>
                      <a:t>- paint additives</a:t>
                    </a:r>
                  </a:p>
                  <a:p>
                    <a:r>
                      <a:rPr lang="en-US" sz="2000" b="1" dirty="0" smtClean="0">
                        <a:solidFill>
                          <a:schemeClr val="bg2">
                            <a:lumMod val="10000"/>
                          </a:schemeClr>
                        </a:solidFill>
                      </a:rPr>
                      <a:t>- rayon fabric</a:t>
                    </a:r>
                  </a:p>
                </p:txBody>
              </p:sp>
              <p:cxnSp>
                <p:nvCxnSpPr>
                  <p:cNvPr id="13" name="Straight Connector 12"/>
                  <p:cNvCxnSpPr/>
                  <p:nvPr/>
                </p:nvCxnSpPr>
                <p:spPr>
                  <a:xfrm>
                    <a:off x="8077200" y="5410200"/>
                    <a:ext cx="0" cy="7620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grpSp>
      <p:sp useBgFill="1">
        <p:nvSpPr>
          <p:cNvPr id="14" name="Rectangle 13"/>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Wood &amp; Wood Products</a:t>
            </a:r>
          </a:p>
        </p:txBody>
      </p:sp>
      <p:sp useBgFill="1">
        <p:nvSpPr>
          <p:cNvPr id="20" name="Rectangle 19"/>
          <p:cNvSpPr/>
          <p:nvPr/>
        </p:nvSpPr>
        <p:spPr>
          <a:xfrm>
            <a:off x="0" y="863025"/>
            <a:ext cx="9144000" cy="584775"/>
          </a:xfrm>
          <a:prstGeom prst="rect">
            <a:avLst/>
          </a:prstGeom>
        </p:spPr>
        <p:txBody>
          <a:bodyPr wrap="square">
            <a:spAutoFit/>
          </a:bodyPr>
          <a:lstStyle/>
          <a:p>
            <a:pPr algn="ctr"/>
            <a:r>
              <a:rPr lang="en-US" sz="3200" b="1" dirty="0" smtClean="0"/>
              <a:t>Global </a:t>
            </a:r>
            <a:r>
              <a:rPr lang="en-US" sz="3200" b="1" dirty="0" err="1" smtClean="0"/>
              <a:t>roundwood</a:t>
            </a:r>
            <a:r>
              <a:rPr lang="en-US" sz="3200" b="1" dirty="0" smtClean="0"/>
              <a:t> consumption*:  115.7 BILLION ft</a:t>
            </a:r>
            <a:r>
              <a:rPr lang="en-US" sz="3200" b="1" baseline="30000" dirty="0" smtClean="0"/>
              <a:t>3</a:t>
            </a:r>
          </a:p>
        </p:txBody>
      </p:sp>
      <p:sp useBgFill="1">
        <p:nvSpPr>
          <p:cNvPr id="22" name="Rectangle 21"/>
          <p:cNvSpPr/>
          <p:nvPr/>
        </p:nvSpPr>
        <p:spPr>
          <a:xfrm>
            <a:off x="0" y="1447800"/>
            <a:ext cx="9144000" cy="5509200"/>
          </a:xfrm>
          <a:prstGeom prst="rect">
            <a:avLst/>
          </a:prstGeom>
        </p:spPr>
        <p:txBody>
          <a:bodyPr wrap="square">
            <a:spAutoFit/>
          </a:bodyPr>
          <a:lstStyle/>
          <a:p>
            <a:r>
              <a:rPr lang="en-US" sz="3200" dirty="0" smtClean="0"/>
              <a:t> 	    </a:t>
            </a:r>
            <a:r>
              <a:rPr lang="en-US" sz="3200" u="sng" dirty="0" smtClean="0"/>
              <a:t>stacked end-to-end in ft</a:t>
            </a:r>
            <a:r>
              <a:rPr lang="en-US" sz="3200" u="sng" baseline="30000" dirty="0" smtClean="0"/>
              <a:t>3</a:t>
            </a:r>
            <a:r>
              <a:rPr lang="en-US" sz="3200" u="sng" dirty="0" smtClean="0"/>
              <a:t> blocks: </a:t>
            </a:r>
          </a:p>
          <a:p>
            <a:r>
              <a:rPr lang="en-US" sz="3200" dirty="0" smtClean="0"/>
              <a:t>	- circle earth’s equator 880 times, or</a:t>
            </a:r>
          </a:p>
          <a:p>
            <a:r>
              <a:rPr lang="en-US" sz="3200" dirty="0" smtClean="0"/>
              <a:t>	- stretch to the moon and back 45 times</a:t>
            </a:r>
          </a:p>
          <a:p>
            <a:endParaRPr lang="en-US" sz="3200" dirty="0" smtClean="0"/>
          </a:p>
          <a:p>
            <a:endParaRPr lang="en-US" sz="3200" dirty="0" smtClean="0"/>
          </a:p>
          <a:p>
            <a:pPr>
              <a:buFontTx/>
              <a:buChar char="-"/>
            </a:pPr>
            <a:endParaRPr lang="en-US" sz="3200" dirty="0" smtClean="0"/>
          </a:p>
          <a:p>
            <a:pPr>
              <a:buFontTx/>
              <a:buChar char="-"/>
            </a:pPr>
            <a:endParaRPr lang="en-US" sz="3200" dirty="0" smtClean="0"/>
          </a:p>
          <a:p>
            <a:pPr>
              <a:buFontTx/>
              <a:buChar char="-"/>
            </a:pPr>
            <a:endParaRPr lang="en-US" sz="3200" dirty="0" smtClean="0"/>
          </a:p>
          <a:p>
            <a:pPr>
              <a:buFontTx/>
              <a:buChar char="-"/>
            </a:pPr>
            <a:endParaRPr lang="en-US" sz="3200" dirty="0" smtClean="0"/>
          </a:p>
          <a:p>
            <a:endParaRPr lang="en-US" sz="3200" dirty="0" smtClean="0"/>
          </a:p>
          <a:p>
            <a:r>
              <a:rPr lang="en-US" sz="3200" dirty="0" smtClean="0"/>
              <a:t> </a:t>
            </a:r>
          </a:p>
        </p:txBody>
      </p:sp>
      <p:sp useBgFill="1">
        <p:nvSpPr>
          <p:cNvPr id="24" name="Rectangle 23"/>
          <p:cNvSpPr/>
          <p:nvPr/>
        </p:nvSpPr>
        <p:spPr>
          <a:xfrm>
            <a:off x="7772400" y="6324600"/>
            <a:ext cx="1371600" cy="400110"/>
          </a:xfrm>
          <a:prstGeom prst="rect">
            <a:avLst/>
          </a:prstGeom>
        </p:spPr>
        <p:txBody>
          <a:bodyPr wrap="square">
            <a:spAutoFit/>
          </a:bodyPr>
          <a:lstStyle/>
          <a:p>
            <a:pPr algn="ctr"/>
            <a:r>
              <a:rPr lang="en-US" sz="2000" b="1" dirty="0" smtClean="0"/>
              <a:t>*for 1999</a:t>
            </a:r>
            <a:endParaRPr lang="en-US" sz="2000" dirty="0" smtClean="0"/>
          </a:p>
        </p:txBody>
      </p:sp>
      <p:pic>
        <p:nvPicPr>
          <p:cNvPr id="40964" name="Picture 4" descr="C:\Documents and Settings\Phillips\Local Settings\Temporary Internet Files\Content.IE5\EPPHLHS8\MC900446016[1].wmf"/>
          <p:cNvPicPr>
            <a:picLocks noChangeAspect="1" noChangeArrowheads="1"/>
          </p:cNvPicPr>
          <p:nvPr/>
        </p:nvPicPr>
        <p:blipFill>
          <a:blip r:embed="rId3" cstate="print"/>
          <a:srcRect/>
          <a:stretch>
            <a:fillRect/>
          </a:stretch>
        </p:blipFill>
        <p:spPr bwMode="auto">
          <a:xfrm>
            <a:off x="6934200" y="3505200"/>
            <a:ext cx="1202527" cy="1180338"/>
          </a:xfrm>
          <a:prstGeom prst="rect">
            <a:avLst/>
          </a:prstGeom>
          <a:noFill/>
        </p:spPr>
      </p:pic>
      <p:pic>
        <p:nvPicPr>
          <p:cNvPr id="40961" name="Picture 1" descr="C:\Documents and Settings\Phillips\Local Settings\Temporary Internet Files\Content.IE5\QDDJQ9JL\MC900432634[1].png"/>
          <p:cNvPicPr>
            <a:picLocks noChangeAspect="1" noChangeArrowheads="1"/>
          </p:cNvPicPr>
          <p:nvPr/>
        </p:nvPicPr>
        <p:blipFill>
          <a:blip r:embed="rId4" cstate="print"/>
          <a:srcRect/>
          <a:stretch>
            <a:fillRect/>
          </a:stretch>
        </p:blipFill>
        <p:spPr bwMode="auto">
          <a:xfrm rot="16200000">
            <a:off x="419100" y="2895600"/>
            <a:ext cx="3962400" cy="3962400"/>
          </a:xfrm>
          <a:prstGeom prst="rect">
            <a:avLst/>
          </a:prstGeom>
          <a:noFill/>
        </p:spPr>
      </p:pic>
      <p:cxnSp>
        <p:nvCxnSpPr>
          <p:cNvPr id="29" name="Straight Connector 28"/>
          <p:cNvCxnSpPr/>
          <p:nvPr/>
        </p:nvCxnSpPr>
        <p:spPr>
          <a:xfrm flipV="1">
            <a:off x="3733800" y="4267200"/>
            <a:ext cx="3276600" cy="609600"/>
          </a:xfrm>
          <a:prstGeom prst="line">
            <a:avLst/>
          </a:prstGeom>
          <a:ln w="152400">
            <a:solidFill>
              <a:srgbClr val="FF0000"/>
            </a:solidFill>
            <a:headEnd type="none" w="lg" len="med"/>
            <a:tailEnd type="triangle" w="lg" len="med"/>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657600" y="4267200"/>
            <a:ext cx="3276600" cy="609600"/>
          </a:xfrm>
          <a:prstGeom prst="line">
            <a:avLst/>
          </a:prstGeom>
          <a:ln w="152400">
            <a:solidFill>
              <a:srgbClr val="FF0000"/>
            </a:solidFill>
            <a:headEnd type="none" w="lg" len="med"/>
            <a:tailEnd type="triangle" w="lg" len="med"/>
          </a:ln>
          <a:effectLst>
            <a:outerShdw blurRad="50800" dist="50800" dir="10800000" algn="ctr" rotWithShape="0">
              <a:schemeClr val="bg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23"/>
                                        </p:tgtEl>
                                      </p:cBhvr>
                                    </p:animEffect>
                                    <p:set>
                                      <p:cBhvr>
                                        <p:cTn id="7" dur="1" fill="hold">
                                          <p:stCondLst>
                                            <p:cond delay="999"/>
                                          </p:stCondLst>
                                        </p:cTn>
                                        <p:tgtEl>
                                          <p:spTgt spid="23"/>
                                        </p:tgtEl>
                                        <p:attrNameLst>
                                          <p:attrName>style.visibility</p:attrName>
                                        </p:attrNameLst>
                                      </p:cBhvr>
                                      <p:to>
                                        <p:strVal val="hidden"/>
                                      </p:to>
                                    </p:se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bg/>
                                          </p:spTgt>
                                        </p:tgtEl>
                                        <p:attrNameLst>
                                          <p:attrName>style.visibility</p:attrName>
                                        </p:attrNameLst>
                                      </p:cBhvr>
                                      <p:to>
                                        <p:strVal val="visible"/>
                                      </p:to>
                                    </p:set>
                                    <p:animEffect transition="in" filter="fade">
                                      <p:cBhvr>
                                        <p:cTn id="19" dur="1000"/>
                                        <p:tgtEl>
                                          <p:spTgt spid="22">
                                            <p:bg/>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 calcmode="lin" valueType="num">
                                      <p:cBhvr>
                                        <p:cTn id="22"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2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
                                            <p:txEl>
                                              <p:pRg st="1" end="1"/>
                                            </p:txEl>
                                          </p:spTgt>
                                        </p:tgtEl>
                                        <p:attrNameLst>
                                          <p:attrName>style.visibility</p:attrName>
                                        </p:attrNameLst>
                                      </p:cBhvr>
                                      <p:to>
                                        <p:strVal val="visible"/>
                                      </p:to>
                                    </p:set>
                                    <p:animEffect transition="in" filter="wipe(left)">
                                      <p:cBhvr>
                                        <p:cTn id="29" dur="1000"/>
                                        <p:tgtEl>
                                          <p:spTgt spid="22">
                                            <p:txEl>
                                              <p:pRg st="1" end="1"/>
                                            </p:txEl>
                                          </p:spTgt>
                                        </p:tgtEl>
                                      </p:cBhvr>
                                    </p:animEffect>
                                  </p:childTnLst>
                                </p:cTn>
                              </p:par>
                              <p:par>
                                <p:cTn id="30" presetID="35" presetClass="entr" presetSubtype="0" fill="hold" nodeType="withEffect">
                                  <p:stCondLst>
                                    <p:cond delay="0"/>
                                  </p:stCondLst>
                                  <p:childTnLst>
                                    <p:set>
                                      <p:cBhvr>
                                        <p:cTn id="31" dur="1" fill="hold">
                                          <p:stCondLst>
                                            <p:cond delay="0"/>
                                          </p:stCondLst>
                                        </p:cTn>
                                        <p:tgtEl>
                                          <p:spTgt spid="40961"/>
                                        </p:tgtEl>
                                        <p:attrNameLst>
                                          <p:attrName>style.visibility</p:attrName>
                                        </p:attrNameLst>
                                      </p:cBhvr>
                                      <p:to>
                                        <p:strVal val="visible"/>
                                      </p:to>
                                    </p:set>
                                    <p:animEffect transition="in" filter="fade">
                                      <p:cBhvr>
                                        <p:cTn id="32" dur="3000"/>
                                        <p:tgtEl>
                                          <p:spTgt spid="40961"/>
                                        </p:tgtEl>
                                      </p:cBhvr>
                                    </p:animEffect>
                                    <p:anim calcmode="lin" valueType="num">
                                      <p:cBhvr>
                                        <p:cTn id="33" dur="3000" fill="hold"/>
                                        <p:tgtEl>
                                          <p:spTgt spid="40961"/>
                                        </p:tgtEl>
                                        <p:attrNameLst>
                                          <p:attrName>style.rotation</p:attrName>
                                        </p:attrNameLst>
                                      </p:cBhvr>
                                      <p:tavLst>
                                        <p:tav tm="0">
                                          <p:val>
                                            <p:fltVal val="720"/>
                                          </p:val>
                                        </p:tav>
                                        <p:tav tm="100000">
                                          <p:val>
                                            <p:fltVal val="0"/>
                                          </p:val>
                                        </p:tav>
                                      </p:tavLst>
                                    </p:anim>
                                    <p:anim calcmode="lin" valueType="num">
                                      <p:cBhvr>
                                        <p:cTn id="34" dur="3000" fill="hold"/>
                                        <p:tgtEl>
                                          <p:spTgt spid="40961"/>
                                        </p:tgtEl>
                                        <p:attrNameLst>
                                          <p:attrName>ppt_h</p:attrName>
                                        </p:attrNameLst>
                                      </p:cBhvr>
                                      <p:tavLst>
                                        <p:tav tm="0">
                                          <p:val>
                                            <p:fltVal val="0"/>
                                          </p:val>
                                        </p:tav>
                                        <p:tav tm="100000">
                                          <p:val>
                                            <p:strVal val="#ppt_h"/>
                                          </p:val>
                                        </p:tav>
                                      </p:tavLst>
                                    </p:anim>
                                    <p:anim calcmode="lin" valueType="num">
                                      <p:cBhvr>
                                        <p:cTn id="35" dur="3000" fill="hold"/>
                                        <p:tgtEl>
                                          <p:spTgt spid="40961"/>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xEl>
                                              <p:pRg st="2" end="2"/>
                                            </p:txEl>
                                          </p:spTgt>
                                        </p:tgtEl>
                                        <p:attrNameLst>
                                          <p:attrName>style.visibility</p:attrName>
                                        </p:attrNameLst>
                                      </p:cBhvr>
                                      <p:to>
                                        <p:strVal val="visible"/>
                                      </p:to>
                                    </p:set>
                                    <p:animEffect transition="in" filter="wipe(left)">
                                      <p:cBhvr>
                                        <p:cTn id="40" dur="1000"/>
                                        <p:tgtEl>
                                          <p:spTgt spid="22">
                                            <p:txEl>
                                              <p:pRg st="2" end="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0964"/>
                                        </p:tgtEl>
                                        <p:attrNameLst>
                                          <p:attrName>style.visibility</p:attrName>
                                        </p:attrNameLst>
                                      </p:cBhvr>
                                      <p:to>
                                        <p:strVal val="visible"/>
                                      </p:to>
                                    </p:set>
                                    <p:animEffect transition="in" filter="fade">
                                      <p:cBhvr>
                                        <p:cTn id="43" dur="1000"/>
                                        <p:tgtEl>
                                          <p:spTgt spid="40964"/>
                                        </p:tgtEl>
                                      </p:cBhvr>
                                    </p:animEffect>
                                  </p:childTnLst>
                                </p:cTn>
                              </p:par>
                              <p:par>
                                <p:cTn id="44" presetID="22" presetClass="entr" presetSubtype="8" repeatCount="500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1000"/>
                                        <p:tgtEl>
                                          <p:spTgt spid="29"/>
                                        </p:tgtEl>
                                      </p:cBhvr>
                                    </p:animEffect>
                                  </p:childTnLst>
                                </p:cTn>
                              </p:par>
                              <p:par>
                                <p:cTn id="47" presetID="22" presetClass="entr" presetSubtype="2" repeatCount="5000" fill="hold" nodeType="withEffect">
                                  <p:stCondLst>
                                    <p:cond delay="500"/>
                                  </p:stCondLst>
                                  <p:childTnLst>
                                    <p:set>
                                      <p:cBhvr>
                                        <p:cTn id="48" dur="1" fill="hold">
                                          <p:stCondLst>
                                            <p:cond delay="0"/>
                                          </p:stCondLst>
                                        </p:cTn>
                                        <p:tgtEl>
                                          <p:spTgt spid="30"/>
                                        </p:tgtEl>
                                        <p:attrNameLst>
                                          <p:attrName>style.visibility</p:attrName>
                                        </p:attrNameLst>
                                      </p:cBhvr>
                                      <p:to>
                                        <p:strVal val="visible"/>
                                      </p:to>
                                    </p:set>
                                    <p:animEffect transition="in" filter="wipe(right)">
                                      <p:cBhvr>
                                        <p:cTn id="4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uiExpand="1" build="allAtOnce" animBg="1"/>
      <p:bldP spid="2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0" y="1447800"/>
            <a:ext cx="9144000" cy="5509200"/>
            <a:chOff x="0" y="1447800"/>
            <a:chExt cx="9144000" cy="5509200"/>
          </a:xfrm>
        </p:grpSpPr>
        <p:sp useBgFill="1">
          <p:nvSpPr>
            <p:cNvPr id="53" name="Rectangle 52"/>
            <p:cNvSpPr/>
            <p:nvPr/>
          </p:nvSpPr>
          <p:spPr>
            <a:xfrm>
              <a:off x="0" y="1447800"/>
              <a:ext cx="9144000" cy="5509200"/>
            </a:xfrm>
            <a:prstGeom prst="rect">
              <a:avLst/>
            </a:prstGeom>
          </p:spPr>
          <p:txBody>
            <a:bodyPr wrap="square">
              <a:spAutoFit/>
            </a:bodyPr>
            <a:lstStyle/>
            <a:p>
              <a:r>
                <a:rPr lang="en-US" sz="3200" dirty="0" smtClean="0"/>
                <a:t> 	    </a:t>
              </a:r>
              <a:r>
                <a:rPr lang="en-US" sz="3200" u="sng" dirty="0" smtClean="0"/>
                <a:t>stacked end-to-end in ft</a:t>
              </a:r>
              <a:r>
                <a:rPr lang="en-US" sz="3200" u="sng" baseline="30000" dirty="0" smtClean="0"/>
                <a:t>3</a:t>
              </a:r>
              <a:r>
                <a:rPr lang="en-US" sz="3200" u="sng" dirty="0" smtClean="0"/>
                <a:t> blocks: </a:t>
              </a:r>
            </a:p>
            <a:p>
              <a:r>
                <a:rPr lang="en-US" sz="3200" dirty="0" smtClean="0"/>
                <a:t>	- circle earth’s equator 880 times, or</a:t>
              </a:r>
            </a:p>
            <a:p>
              <a:r>
                <a:rPr lang="en-US" sz="3200" dirty="0" smtClean="0"/>
                <a:t>	- stretch to the moon and back 45 times</a:t>
              </a:r>
            </a:p>
            <a:p>
              <a:endParaRPr lang="en-US" sz="3200" dirty="0" smtClean="0"/>
            </a:p>
            <a:p>
              <a:endParaRPr lang="en-US" sz="3200" dirty="0" smtClean="0"/>
            </a:p>
            <a:p>
              <a:pPr>
                <a:buFontTx/>
                <a:buChar char="-"/>
              </a:pPr>
              <a:endParaRPr lang="en-US" sz="3200" dirty="0" smtClean="0"/>
            </a:p>
            <a:p>
              <a:pPr>
                <a:buFontTx/>
                <a:buChar char="-"/>
              </a:pPr>
              <a:endParaRPr lang="en-US" sz="3200" dirty="0" smtClean="0"/>
            </a:p>
            <a:p>
              <a:pPr>
                <a:buFontTx/>
                <a:buChar char="-"/>
              </a:pPr>
              <a:endParaRPr lang="en-US" sz="3200" dirty="0" smtClean="0"/>
            </a:p>
            <a:p>
              <a:pPr>
                <a:buFontTx/>
                <a:buChar char="-"/>
              </a:pPr>
              <a:endParaRPr lang="en-US" sz="3200" dirty="0" smtClean="0"/>
            </a:p>
            <a:p>
              <a:endParaRPr lang="en-US" sz="3200" dirty="0" smtClean="0"/>
            </a:p>
            <a:p>
              <a:r>
                <a:rPr lang="en-US" sz="3200" dirty="0" smtClean="0"/>
                <a:t> </a:t>
              </a:r>
            </a:p>
          </p:txBody>
        </p:sp>
        <p:pic>
          <p:nvPicPr>
            <p:cNvPr id="54" name="Picture 4" descr="C:\Documents and Settings\Phillips\Local Settings\Temporary Internet Files\Content.IE5\EPPHLHS8\MC900446016[1].wmf"/>
            <p:cNvPicPr>
              <a:picLocks noChangeAspect="1" noChangeArrowheads="1"/>
            </p:cNvPicPr>
            <p:nvPr/>
          </p:nvPicPr>
          <p:blipFill>
            <a:blip r:embed="rId2" cstate="print"/>
            <a:srcRect/>
            <a:stretch>
              <a:fillRect/>
            </a:stretch>
          </p:blipFill>
          <p:spPr bwMode="auto">
            <a:xfrm>
              <a:off x="6934200" y="3505200"/>
              <a:ext cx="1202527" cy="1180338"/>
            </a:xfrm>
            <a:prstGeom prst="rect">
              <a:avLst/>
            </a:prstGeom>
            <a:noFill/>
          </p:spPr>
        </p:pic>
        <p:pic>
          <p:nvPicPr>
            <p:cNvPr id="55" name="Picture 1" descr="C:\Documents and Settings\Phillips\Local Settings\Temporary Internet Files\Content.IE5\QDDJQ9JL\MC900432634[1].png"/>
            <p:cNvPicPr>
              <a:picLocks noChangeAspect="1" noChangeArrowheads="1"/>
            </p:cNvPicPr>
            <p:nvPr/>
          </p:nvPicPr>
          <p:blipFill>
            <a:blip r:embed="rId3" cstate="print"/>
            <a:srcRect/>
            <a:stretch>
              <a:fillRect/>
            </a:stretch>
          </p:blipFill>
          <p:spPr bwMode="auto">
            <a:xfrm rot="16200000">
              <a:off x="419100" y="2895600"/>
              <a:ext cx="3962400" cy="3962400"/>
            </a:xfrm>
            <a:prstGeom prst="rect">
              <a:avLst/>
            </a:prstGeom>
            <a:noFill/>
          </p:spPr>
        </p:pic>
        <p:cxnSp>
          <p:nvCxnSpPr>
            <p:cNvPr id="56" name="Straight Connector 55"/>
            <p:cNvCxnSpPr/>
            <p:nvPr/>
          </p:nvCxnSpPr>
          <p:spPr>
            <a:xfrm flipV="1">
              <a:off x="3733800" y="4267200"/>
              <a:ext cx="3276600" cy="609600"/>
            </a:xfrm>
            <a:prstGeom prst="line">
              <a:avLst/>
            </a:prstGeom>
            <a:ln w="152400">
              <a:solidFill>
                <a:srgbClr val="FF0000"/>
              </a:solidFill>
              <a:headEnd type="none" w="lg" len="med"/>
              <a:tailEnd type="triangle" w="lg" len="med"/>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657600" y="4267200"/>
              <a:ext cx="3276600" cy="609600"/>
            </a:xfrm>
            <a:prstGeom prst="line">
              <a:avLst/>
            </a:prstGeom>
            <a:ln w="152400">
              <a:solidFill>
                <a:srgbClr val="FF0000"/>
              </a:solidFill>
              <a:headEnd type="none" w="lg" len="med"/>
              <a:tailEnd type="triangle" w="lg" len="med"/>
            </a:ln>
            <a:effectLst>
              <a:outerShdw blurRad="50800" dist="50800" dir="10800000" algn="ctr" rotWithShape="0">
                <a:schemeClr val="bg1"/>
              </a:outerShdw>
            </a:effectLst>
          </p:spPr>
          <p:style>
            <a:lnRef idx="1">
              <a:schemeClr val="accent1"/>
            </a:lnRef>
            <a:fillRef idx="0">
              <a:schemeClr val="accent1"/>
            </a:fillRef>
            <a:effectRef idx="0">
              <a:schemeClr val="accent1"/>
            </a:effectRef>
            <a:fontRef idx="minor">
              <a:schemeClr val="tx1"/>
            </a:fontRef>
          </p:style>
        </p:cxnSp>
      </p:grpSp>
      <p:sp useBgFill="1">
        <p:nvSpPr>
          <p:cNvPr id="52" name="Rectangle 51"/>
          <p:cNvSpPr/>
          <p:nvPr/>
        </p:nvSpPr>
        <p:spPr>
          <a:xfrm>
            <a:off x="7772400" y="6324600"/>
            <a:ext cx="1371600" cy="400110"/>
          </a:xfrm>
          <a:prstGeom prst="rect">
            <a:avLst/>
          </a:prstGeom>
        </p:spPr>
        <p:txBody>
          <a:bodyPr wrap="square">
            <a:spAutoFit/>
          </a:bodyPr>
          <a:lstStyle/>
          <a:p>
            <a:pPr algn="ctr"/>
            <a:r>
              <a:rPr lang="en-US" sz="2000" b="1" dirty="0" smtClean="0"/>
              <a:t>*for 1999</a:t>
            </a:r>
            <a:endParaRPr lang="en-US" sz="2000" dirty="0" smtClean="0"/>
          </a:p>
        </p:txBody>
      </p:sp>
      <p:grpSp>
        <p:nvGrpSpPr>
          <p:cNvPr id="33" name="Group 32"/>
          <p:cNvGrpSpPr/>
          <p:nvPr/>
        </p:nvGrpSpPr>
        <p:grpSpPr>
          <a:xfrm>
            <a:off x="76200" y="1524000"/>
            <a:ext cx="8991600" cy="5181600"/>
            <a:chOff x="0" y="1524000"/>
            <a:chExt cx="8991600" cy="5181600"/>
          </a:xfrm>
        </p:grpSpPr>
        <p:pic>
          <p:nvPicPr>
            <p:cNvPr id="7" name="Picture 2"/>
            <p:cNvPicPr>
              <a:picLocks noChangeAspect="1" noChangeArrowheads="1"/>
            </p:cNvPicPr>
            <p:nvPr/>
          </p:nvPicPr>
          <p:blipFill>
            <a:blip r:embed="rId4" cstate="print"/>
            <a:srcRect l="32367" t="27083" r="14062" b="28125"/>
            <a:stretch>
              <a:fillRect/>
            </a:stretch>
          </p:blipFill>
          <p:spPr bwMode="auto">
            <a:xfrm>
              <a:off x="0" y="1524000"/>
              <a:ext cx="8991600" cy="5159934"/>
            </a:xfrm>
            <a:prstGeom prst="rect">
              <a:avLst/>
            </a:prstGeom>
            <a:noFill/>
            <a:ln w="38100">
              <a:solidFill>
                <a:schemeClr val="tx1"/>
              </a:solidFill>
              <a:miter lim="800000"/>
              <a:headEnd/>
              <a:tailEnd/>
            </a:ln>
          </p:spPr>
        </p:pic>
        <p:cxnSp>
          <p:nvCxnSpPr>
            <p:cNvPr id="25" name="Straight Connector 24"/>
            <p:cNvCxnSpPr/>
            <p:nvPr/>
          </p:nvCxnSpPr>
          <p:spPr>
            <a:xfrm>
              <a:off x="4343400" y="1524000"/>
              <a:ext cx="0" cy="5181600"/>
            </a:xfrm>
            <a:prstGeom prst="line">
              <a:avLst/>
            </a:prstGeom>
            <a:ln w="38100">
              <a:solidFill>
                <a:schemeClr val="tx1">
                  <a:lumMod val="85000"/>
                  <a:lumOff val="15000"/>
                </a:schemeClr>
              </a:solidFill>
            </a:ln>
            <a:effectLst>
              <a:outerShdw blurRad="50800" dist="12700" dir="5400000" algn="ctr" rotWithShape="0">
                <a:schemeClr val="tx1">
                  <a:lumMod val="85000"/>
                  <a:lumOff val="15000"/>
                </a:schemeClr>
              </a:outerShdw>
            </a:effectLst>
          </p:spPr>
          <p:style>
            <a:lnRef idx="1">
              <a:schemeClr val="accent1"/>
            </a:lnRef>
            <a:fillRef idx="0">
              <a:schemeClr val="accent1"/>
            </a:fillRef>
            <a:effectRef idx="0">
              <a:schemeClr val="accent1"/>
            </a:effectRef>
            <a:fontRef idx="minor">
              <a:schemeClr val="tx1"/>
            </a:fontRef>
          </p:style>
        </p:cxnSp>
      </p:grpSp>
      <p:sp useBgFill="1">
        <p:nvSpPr>
          <p:cNvPr id="5" name="Rectangle 4"/>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Wood &amp; Wood Products</a:t>
            </a:r>
          </a:p>
        </p:txBody>
      </p:sp>
      <p:sp useBgFill="1">
        <p:nvSpPr>
          <p:cNvPr id="8" name="Rectangle 7"/>
          <p:cNvSpPr/>
          <p:nvPr/>
        </p:nvSpPr>
        <p:spPr>
          <a:xfrm>
            <a:off x="0" y="863025"/>
            <a:ext cx="9144000" cy="584775"/>
          </a:xfrm>
          <a:prstGeom prst="rect">
            <a:avLst/>
          </a:prstGeom>
        </p:spPr>
        <p:txBody>
          <a:bodyPr wrap="square">
            <a:spAutoFit/>
          </a:bodyPr>
          <a:lstStyle/>
          <a:p>
            <a:pPr algn="ctr"/>
            <a:r>
              <a:rPr lang="en-US" sz="3200" b="1" dirty="0" smtClean="0"/>
              <a:t>Global </a:t>
            </a:r>
            <a:r>
              <a:rPr lang="en-US" sz="3200" b="1" dirty="0" err="1" smtClean="0"/>
              <a:t>roundwood</a:t>
            </a:r>
            <a:r>
              <a:rPr lang="en-US" sz="3200" b="1" dirty="0" smtClean="0"/>
              <a:t> consumption*:  115.7 BILLION ft</a:t>
            </a:r>
            <a:r>
              <a:rPr lang="en-US" sz="3200" b="1" baseline="30000" dirty="0" smtClean="0"/>
              <a:t>3</a:t>
            </a:r>
            <a:r>
              <a:rPr lang="en-US" sz="3200" b="1" dirty="0" smtClean="0"/>
              <a:t> </a:t>
            </a:r>
            <a:endParaRPr lang="en-US" sz="3200" dirty="0" smtClean="0"/>
          </a:p>
        </p:txBody>
      </p:sp>
      <p:sp>
        <p:nvSpPr>
          <p:cNvPr id="10" name="Oval 9"/>
          <p:cNvSpPr/>
          <p:nvPr/>
        </p:nvSpPr>
        <p:spPr>
          <a:xfrm>
            <a:off x="762000" y="6019800"/>
            <a:ext cx="2590800" cy="6096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1" name="Group 50"/>
          <p:cNvGrpSpPr/>
          <p:nvPr/>
        </p:nvGrpSpPr>
        <p:grpSpPr>
          <a:xfrm>
            <a:off x="76200" y="1676400"/>
            <a:ext cx="4074160" cy="4556760"/>
            <a:chOff x="76200" y="1676400"/>
            <a:chExt cx="4074160" cy="4556760"/>
          </a:xfrm>
        </p:grpSpPr>
        <p:sp>
          <p:nvSpPr>
            <p:cNvPr id="9" name="Oval 8"/>
            <p:cNvSpPr/>
            <p:nvPr/>
          </p:nvSpPr>
          <p:spPr>
            <a:xfrm>
              <a:off x="76200" y="1676400"/>
              <a:ext cx="3810000" cy="6096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307080" y="1996440"/>
              <a:ext cx="843280" cy="4236720"/>
            </a:xfrm>
            <a:custGeom>
              <a:avLst/>
              <a:gdLst>
                <a:gd name="connsiteX0" fmla="*/ 563880 w 843280"/>
                <a:gd name="connsiteY0" fmla="*/ 0 h 4236720"/>
                <a:gd name="connsiteX1" fmla="*/ 822960 w 843280"/>
                <a:gd name="connsiteY1" fmla="*/ 1417320 h 4236720"/>
                <a:gd name="connsiteX2" fmla="*/ 685800 w 843280"/>
                <a:gd name="connsiteY2" fmla="*/ 3352800 h 4236720"/>
                <a:gd name="connsiteX3" fmla="*/ 0 w 843280"/>
                <a:gd name="connsiteY3" fmla="*/ 4236720 h 4236720"/>
              </a:gdLst>
              <a:ahLst/>
              <a:cxnLst>
                <a:cxn ang="0">
                  <a:pos x="connsiteX0" y="connsiteY0"/>
                </a:cxn>
                <a:cxn ang="0">
                  <a:pos x="connsiteX1" y="connsiteY1"/>
                </a:cxn>
                <a:cxn ang="0">
                  <a:pos x="connsiteX2" y="connsiteY2"/>
                </a:cxn>
                <a:cxn ang="0">
                  <a:pos x="connsiteX3" y="connsiteY3"/>
                </a:cxn>
              </a:cxnLst>
              <a:rect l="l" t="t" r="r" b="b"/>
              <a:pathLst>
                <a:path w="843280" h="4236720">
                  <a:moveTo>
                    <a:pt x="563880" y="0"/>
                  </a:moveTo>
                  <a:cubicBezTo>
                    <a:pt x="683260" y="429260"/>
                    <a:pt x="802640" y="858520"/>
                    <a:pt x="822960" y="1417320"/>
                  </a:cubicBezTo>
                  <a:cubicBezTo>
                    <a:pt x="843280" y="1976120"/>
                    <a:pt x="822960" y="2882900"/>
                    <a:pt x="685800" y="3352800"/>
                  </a:cubicBezTo>
                  <a:cubicBezTo>
                    <a:pt x="548640" y="3822700"/>
                    <a:pt x="274320" y="4029710"/>
                    <a:pt x="0" y="4236720"/>
                  </a:cubicBezTo>
                </a:path>
              </a:pathLst>
            </a:cu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Oval 15"/>
          <p:cNvSpPr/>
          <p:nvPr/>
        </p:nvSpPr>
        <p:spPr>
          <a:xfrm flipH="1">
            <a:off x="5415305" y="6019800"/>
            <a:ext cx="2739400" cy="6096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9" name="Group 58"/>
          <p:cNvGrpSpPr/>
          <p:nvPr/>
        </p:nvGrpSpPr>
        <p:grpSpPr>
          <a:xfrm>
            <a:off x="4572000" y="1676400"/>
            <a:ext cx="4307840" cy="4556760"/>
            <a:chOff x="4572000" y="1676400"/>
            <a:chExt cx="4307840" cy="4556760"/>
          </a:xfrm>
        </p:grpSpPr>
        <p:sp>
          <p:nvSpPr>
            <p:cNvPr id="15" name="Oval 14"/>
            <p:cNvSpPr/>
            <p:nvPr/>
          </p:nvSpPr>
          <p:spPr>
            <a:xfrm flipH="1">
              <a:off x="4851311" y="1676400"/>
              <a:ext cx="4028529" cy="609600"/>
            </a:xfrm>
            <a:prstGeom prst="ellipse">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flipH="1">
              <a:off x="4572000" y="1996440"/>
              <a:ext cx="891648" cy="4236720"/>
            </a:xfrm>
            <a:custGeom>
              <a:avLst/>
              <a:gdLst>
                <a:gd name="connsiteX0" fmla="*/ 563880 w 843280"/>
                <a:gd name="connsiteY0" fmla="*/ 0 h 4236720"/>
                <a:gd name="connsiteX1" fmla="*/ 822960 w 843280"/>
                <a:gd name="connsiteY1" fmla="*/ 1417320 h 4236720"/>
                <a:gd name="connsiteX2" fmla="*/ 685800 w 843280"/>
                <a:gd name="connsiteY2" fmla="*/ 3352800 h 4236720"/>
                <a:gd name="connsiteX3" fmla="*/ 0 w 843280"/>
                <a:gd name="connsiteY3" fmla="*/ 4236720 h 4236720"/>
              </a:gdLst>
              <a:ahLst/>
              <a:cxnLst>
                <a:cxn ang="0">
                  <a:pos x="connsiteX0" y="connsiteY0"/>
                </a:cxn>
                <a:cxn ang="0">
                  <a:pos x="connsiteX1" y="connsiteY1"/>
                </a:cxn>
                <a:cxn ang="0">
                  <a:pos x="connsiteX2" y="connsiteY2"/>
                </a:cxn>
                <a:cxn ang="0">
                  <a:pos x="connsiteX3" y="connsiteY3"/>
                </a:cxn>
              </a:cxnLst>
              <a:rect l="l" t="t" r="r" b="b"/>
              <a:pathLst>
                <a:path w="843280" h="4236720">
                  <a:moveTo>
                    <a:pt x="563880" y="0"/>
                  </a:moveTo>
                  <a:cubicBezTo>
                    <a:pt x="683260" y="429260"/>
                    <a:pt x="802640" y="858520"/>
                    <a:pt x="822960" y="1417320"/>
                  </a:cubicBezTo>
                  <a:cubicBezTo>
                    <a:pt x="843280" y="1976120"/>
                    <a:pt x="822960" y="2882900"/>
                    <a:pt x="685800" y="3352800"/>
                  </a:cubicBezTo>
                  <a:cubicBezTo>
                    <a:pt x="548640" y="3822700"/>
                    <a:pt x="274320" y="4029710"/>
                    <a:pt x="0" y="4236720"/>
                  </a:cubicBezTo>
                </a:path>
              </a:pathLst>
            </a:cu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 name="TextBox 17"/>
          <p:cNvSpPr txBox="1"/>
          <p:nvPr/>
        </p:nvSpPr>
        <p:spPr>
          <a:xfrm>
            <a:off x="3732164" y="5750004"/>
            <a:ext cx="1449436" cy="1107996"/>
          </a:xfrm>
          <a:prstGeom prst="rect">
            <a:avLst/>
          </a:prstGeom>
          <a:noFill/>
        </p:spPr>
        <p:txBody>
          <a:bodyPr wrap="none" rtlCol="0">
            <a:spAutoFit/>
          </a:bodyPr>
          <a:lstStyle/>
          <a:p>
            <a:r>
              <a:rPr lang="en-US" sz="6600" b="1" dirty="0" smtClean="0">
                <a:solidFill>
                  <a:srgbClr val="FF0000"/>
                </a:solidFill>
                <a:effectLst>
                  <a:outerShdw dist="50800" dir="5400000" algn="ctr" rotWithShape="0">
                    <a:schemeClr val="tx1"/>
                  </a:outerShdw>
                </a:effectLst>
              </a:rPr>
              <a:t>&gt;&gt;&gt;</a:t>
            </a:r>
          </a:p>
        </p:txBody>
      </p:sp>
      <p:sp>
        <p:nvSpPr>
          <p:cNvPr id="19" name="Pie 18"/>
          <p:cNvSpPr/>
          <p:nvPr/>
        </p:nvSpPr>
        <p:spPr>
          <a:xfrm>
            <a:off x="956593" y="3473475"/>
            <a:ext cx="2091407" cy="1930863"/>
          </a:xfrm>
          <a:prstGeom prst="pie">
            <a:avLst>
              <a:gd name="adj1" fmla="val 18156709"/>
              <a:gd name="adj2" fmla="val 16214470"/>
            </a:avLst>
          </a:prstGeom>
          <a:solidFill>
            <a:schemeClr val="tx1">
              <a:lumMod val="75000"/>
              <a:lumOff val="25000"/>
            </a:schemeClr>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smtClean="0">
              <a:solidFill>
                <a:schemeClr val="bg1"/>
              </a:solidFill>
            </a:endParaRPr>
          </a:p>
          <a:p>
            <a:pPr algn="ctr"/>
            <a:r>
              <a:rPr lang="en-US" sz="3600" dirty="0" smtClean="0">
                <a:solidFill>
                  <a:schemeClr val="bg1"/>
                </a:solidFill>
              </a:rPr>
              <a:t>91%</a:t>
            </a:r>
            <a:endParaRPr lang="en-US" sz="3600" dirty="0">
              <a:solidFill>
                <a:schemeClr val="bg1"/>
              </a:solidFill>
            </a:endParaRPr>
          </a:p>
        </p:txBody>
      </p:sp>
      <p:grpSp>
        <p:nvGrpSpPr>
          <p:cNvPr id="23" name="Group 22"/>
          <p:cNvGrpSpPr/>
          <p:nvPr/>
        </p:nvGrpSpPr>
        <p:grpSpPr>
          <a:xfrm>
            <a:off x="304800" y="1752600"/>
            <a:ext cx="3429000" cy="2438400"/>
            <a:chOff x="228600" y="1752600"/>
            <a:chExt cx="3429000" cy="2438400"/>
          </a:xfrm>
        </p:grpSpPr>
        <p:sp>
          <p:nvSpPr>
            <p:cNvPr id="20" name="Rectangle 19"/>
            <p:cNvSpPr/>
            <p:nvPr/>
          </p:nvSpPr>
          <p:spPr>
            <a:xfrm>
              <a:off x="228600" y="1752600"/>
              <a:ext cx="3429000" cy="457200"/>
            </a:xfrm>
            <a:prstGeom prst="rect">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flipH="1">
              <a:off x="1219200" y="2209800"/>
              <a:ext cx="381000" cy="1981200"/>
            </a:xfrm>
            <a:custGeom>
              <a:avLst/>
              <a:gdLst>
                <a:gd name="connsiteX0" fmla="*/ 563880 w 843280"/>
                <a:gd name="connsiteY0" fmla="*/ 0 h 4236720"/>
                <a:gd name="connsiteX1" fmla="*/ 822960 w 843280"/>
                <a:gd name="connsiteY1" fmla="*/ 1417320 h 4236720"/>
                <a:gd name="connsiteX2" fmla="*/ 685800 w 843280"/>
                <a:gd name="connsiteY2" fmla="*/ 3352800 h 4236720"/>
                <a:gd name="connsiteX3" fmla="*/ 0 w 843280"/>
                <a:gd name="connsiteY3" fmla="*/ 4236720 h 4236720"/>
              </a:gdLst>
              <a:ahLst/>
              <a:cxnLst>
                <a:cxn ang="0">
                  <a:pos x="connsiteX0" y="connsiteY0"/>
                </a:cxn>
                <a:cxn ang="0">
                  <a:pos x="connsiteX1" y="connsiteY1"/>
                </a:cxn>
                <a:cxn ang="0">
                  <a:pos x="connsiteX2" y="connsiteY2"/>
                </a:cxn>
                <a:cxn ang="0">
                  <a:pos x="connsiteX3" y="connsiteY3"/>
                </a:cxn>
              </a:cxnLst>
              <a:rect l="l" t="t" r="r" b="b"/>
              <a:pathLst>
                <a:path w="843280" h="4236720">
                  <a:moveTo>
                    <a:pt x="563880" y="0"/>
                  </a:moveTo>
                  <a:cubicBezTo>
                    <a:pt x="683260" y="429260"/>
                    <a:pt x="802640" y="858520"/>
                    <a:pt x="822960" y="1417320"/>
                  </a:cubicBezTo>
                  <a:cubicBezTo>
                    <a:pt x="843280" y="1976120"/>
                    <a:pt x="822960" y="2882900"/>
                    <a:pt x="685800" y="3352800"/>
                  </a:cubicBezTo>
                  <a:cubicBezTo>
                    <a:pt x="548640" y="3822700"/>
                    <a:pt x="274320" y="4029710"/>
                    <a:pt x="0" y="4236720"/>
                  </a:cubicBezTo>
                </a:path>
              </a:pathLst>
            </a:cu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TextBox 21"/>
          <p:cNvSpPr txBox="1"/>
          <p:nvPr/>
        </p:nvSpPr>
        <p:spPr>
          <a:xfrm>
            <a:off x="361145" y="5413248"/>
            <a:ext cx="3297185" cy="523220"/>
          </a:xfrm>
          <a:prstGeom prst="rect">
            <a:avLst/>
          </a:prstGeom>
          <a:solidFill>
            <a:schemeClr val="tx1">
              <a:lumMod val="75000"/>
              <a:lumOff val="25000"/>
            </a:schemeClr>
          </a:solidFill>
        </p:spPr>
        <p:txBody>
          <a:bodyPr wrap="none" rtlCol="0">
            <a:spAutoFit/>
          </a:bodyPr>
          <a:lstStyle/>
          <a:p>
            <a:r>
              <a:rPr lang="en-US" sz="2800" b="1" dirty="0" smtClean="0">
                <a:solidFill>
                  <a:schemeClr val="bg1"/>
                </a:solidFill>
                <a:effectLst>
                  <a:outerShdw dist="50800" dir="5400000" algn="ctr" rotWithShape="0">
                    <a:schemeClr val="tx1"/>
                  </a:outerShdw>
                </a:effectLst>
              </a:rPr>
              <a:t>developing countries</a:t>
            </a:r>
          </a:p>
        </p:txBody>
      </p:sp>
      <p:grpSp>
        <p:nvGrpSpPr>
          <p:cNvPr id="60" name="Group 59"/>
          <p:cNvGrpSpPr/>
          <p:nvPr/>
        </p:nvGrpSpPr>
        <p:grpSpPr>
          <a:xfrm>
            <a:off x="3733800" y="1524000"/>
            <a:ext cx="5410200" cy="5181600"/>
            <a:chOff x="1627632" y="1838980"/>
            <a:chExt cx="6019800" cy="4714220"/>
          </a:xfrm>
        </p:grpSpPr>
        <p:grpSp>
          <p:nvGrpSpPr>
            <p:cNvPr id="61" name="Group 13"/>
            <p:cNvGrpSpPr/>
            <p:nvPr/>
          </p:nvGrpSpPr>
          <p:grpSpPr>
            <a:xfrm>
              <a:off x="1627632" y="1838980"/>
              <a:ext cx="6019800" cy="4714220"/>
              <a:chOff x="1627632" y="1838980"/>
              <a:chExt cx="6019800" cy="4714220"/>
            </a:xfrm>
          </p:grpSpPr>
          <p:pic>
            <p:nvPicPr>
              <p:cNvPr id="63" name="Picture 4"/>
              <p:cNvPicPr>
                <a:picLocks noChangeAspect="1" noChangeArrowheads="1"/>
              </p:cNvPicPr>
              <p:nvPr/>
            </p:nvPicPr>
            <p:blipFill>
              <a:blip r:embed="rId5" cstate="print"/>
              <a:srcRect l="1251" t="6676" r="1147" b="1530"/>
              <a:stretch>
                <a:fillRect/>
              </a:stretch>
            </p:blipFill>
            <p:spPr bwMode="auto">
              <a:xfrm>
                <a:off x="1676400" y="2362200"/>
                <a:ext cx="5943600" cy="4191000"/>
              </a:xfrm>
              <a:prstGeom prst="rect">
                <a:avLst/>
              </a:prstGeom>
              <a:noFill/>
              <a:ln w="76200">
                <a:solidFill>
                  <a:schemeClr val="tx1"/>
                </a:solidFill>
                <a:miter lim="800000"/>
                <a:headEnd/>
                <a:tailEnd/>
              </a:ln>
              <a:effectLst/>
            </p:spPr>
          </p:pic>
          <p:sp>
            <p:nvSpPr>
              <p:cNvPr id="64" name="Rectangle 63"/>
              <p:cNvSpPr/>
              <p:nvPr/>
            </p:nvSpPr>
            <p:spPr>
              <a:xfrm>
                <a:off x="1627632" y="1838980"/>
                <a:ext cx="6019800" cy="502257"/>
              </a:xfrm>
              <a:prstGeom prst="rect">
                <a:avLst/>
              </a:prstGeom>
              <a:solidFill>
                <a:schemeClr val="bg1">
                  <a:lumMod val="85000"/>
                </a:schemeClr>
              </a:solidFill>
              <a:ln w="76200">
                <a:solidFill>
                  <a:schemeClr val="tx1"/>
                </a:solidFill>
              </a:ln>
            </p:spPr>
            <p:txBody>
              <a:bodyPr wrap="square">
                <a:spAutoFit/>
              </a:bodyPr>
              <a:lstStyle/>
              <a:p>
                <a:pPr algn="ctr"/>
                <a:r>
                  <a:rPr lang="en-US" sz="2400" b="1" dirty="0" smtClean="0"/>
                  <a:t>Amount of energy stored in 1 kilogram</a:t>
                </a:r>
                <a:endParaRPr lang="en-US" sz="2400" b="1" dirty="0"/>
              </a:p>
            </p:txBody>
          </p:sp>
        </p:grpSp>
        <p:cxnSp>
          <p:nvCxnSpPr>
            <p:cNvPr id="62" name="Straight Connector 61"/>
            <p:cNvCxnSpPr/>
            <p:nvPr/>
          </p:nvCxnSpPr>
          <p:spPr>
            <a:xfrm>
              <a:off x="1676400" y="3276600"/>
              <a:ext cx="5943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3886200" y="1524000"/>
            <a:ext cx="5029200" cy="609600"/>
          </a:xfrm>
          <a:prstGeom prst="rect">
            <a:avLst/>
          </a:prstGeom>
          <a:noFill/>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 name="Rectangle 68"/>
          <p:cNvSpPr/>
          <p:nvPr/>
        </p:nvSpPr>
        <p:spPr>
          <a:xfrm>
            <a:off x="6705600" y="2133600"/>
            <a:ext cx="2362200" cy="533400"/>
          </a:xfrm>
          <a:prstGeom prst="rect">
            <a:avLst/>
          </a:prstGeom>
          <a:noFill/>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2" name="Group 71"/>
          <p:cNvGrpSpPr/>
          <p:nvPr/>
        </p:nvGrpSpPr>
        <p:grpSpPr>
          <a:xfrm>
            <a:off x="6705600" y="5943600"/>
            <a:ext cx="1752600" cy="769441"/>
            <a:chOff x="6705600" y="5943600"/>
            <a:chExt cx="1752600" cy="769441"/>
          </a:xfrm>
        </p:grpSpPr>
        <p:sp>
          <p:nvSpPr>
            <p:cNvPr id="70" name="Rectangle 69"/>
            <p:cNvSpPr/>
            <p:nvPr/>
          </p:nvSpPr>
          <p:spPr>
            <a:xfrm>
              <a:off x="6705600" y="6019800"/>
              <a:ext cx="1752600" cy="685800"/>
            </a:xfrm>
            <a:prstGeom prst="rect">
              <a:avLst/>
            </a:prstGeom>
            <a:noFill/>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 name="TextBox 70"/>
            <p:cNvSpPr txBox="1"/>
            <p:nvPr/>
          </p:nvSpPr>
          <p:spPr>
            <a:xfrm rot="10800000" flipH="1" flipV="1">
              <a:off x="7010400" y="5943600"/>
              <a:ext cx="533400" cy="769441"/>
            </a:xfrm>
            <a:prstGeom prst="rect">
              <a:avLst/>
            </a:prstGeom>
            <a:noFill/>
          </p:spPr>
          <p:txBody>
            <a:bodyPr wrap="square" rtlCol="0">
              <a:spAutoFit/>
            </a:bodyPr>
            <a:lstStyle/>
            <a:p>
              <a:r>
                <a:rPr lang="en-US" sz="4400" b="1" smtClean="0">
                  <a:solidFill>
                    <a:srgbClr val="FF0000"/>
                  </a:solidFill>
                  <a:effectLst>
                    <a:outerShdw dist="50800" dir="5400000" algn="ctr" rotWithShape="0">
                      <a:schemeClr val="tx1"/>
                    </a:outerShdw>
                  </a:effectLst>
                </a:rPr>
                <a:t>=</a:t>
              </a:r>
              <a:endParaRPr lang="en-US" sz="4400" b="1" dirty="0" smtClean="0">
                <a:solidFill>
                  <a:srgbClr val="FF0000"/>
                </a:solidFill>
                <a:effectLst>
                  <a:outerShdw dist="50800" dir="5400000" algn="ctr" rotWithShape="0">
                    <a:schemeClr val="tx1"/>
                  </a:outerShdw>
                </a:effectLst>
              </a:endParaRPr>
            </a:p>
          </p:txBody>
        </p:sp>
      </p:grpSp>
      <p:grpSp>
        <p:nvGrpSpPr>
          <p:cNvPr id="76" name="Group 75"/>
          <p:cNvGrpSpPr/>
          <p:nvPr/>
        </p:nvGrpSpPr>
        <p:grpSpPr>
          <a:xfrm>
            <a:off x="6477000" y="3849624"/>
            <a:ext cx="1905000" cy="762000"/>
            <a:chOff x="6400800" y="5943601"/>
            <a:chExt cx="1905000" cy="762000"/>
          </a:xfrm>
        </p:grpSpPr>
        <p:sp>
          <p:nvSpPr>
            <p:cNvPr id="78" name="TextBox 77"/>
            <p:cNvSpPr txBox="1"/>
            <p:nvPr/>
          </p:nvSpPr>
          <p:spPr>
            <a:xfrm rot="10800000" flipH="1" flipV="1">
              <a:off x="6400801" y="5943601"/>
              <a:ext cx="990599" cy="762000"/>
            </a:xfrm>
            <a:prstGeom prst="rect">
              <a:avLst/>
            </a:prstGeom>
            <a:solidFill>
              <a:schemeClr val="bg1">
                <a:lumMod val="85000"/>
              </a:schemeClr>
            </a:solidFill>
          </p:spPr>
          <p:txBody>
            <a:bodyPr wrap="square" rtlCol="0">
              <a:spAutoFit/>
            </a:bodyPr>
            <a:lstStyle/>
            <a:p>
              <a:r>
                <a:rPr lang="en-US" sz="4400" b="1" dirty="0" smtClean="0">
                  <a:solidFill>
                    <a:srgbClr val="FF0000"/>
                  </a:solidFill>
                  <a:effectLst>
                    <a:outerShdw dist="50800" dir="5400000" algn="ctr" rotWithShape="0">
                      <a:schemeClr val="tx1"/>
                    </a:outerShdw>
                  </a:effectLst>
                </a:rPr>
                <a:t>½ </a:t>
              </a:r>
              <a:r>
                <a:rPr lang="en-US" sz="3600" b="1" dirty="0" smtClean="0">
                  <a:solidFill>
                    <a:srgbClr val="FF0000"/>
                  </a:solidFill>
                  <a:effectLst>
                    <a:outerShdw dist="50800" dir="5400000" algn="ctr" rotWithShape="0">
                      <a:schemeClr val="tx1"/>
                    </a:outerShdw>
                  </a:effectLst>
                </a:rPr>
                <a:t>X</a:t>
              </a:r>
            </a:p>
          </p:txBody>
        </p:sp>
        <p:sp>
          <p:nvSpPr>
            <p:cNvPr id="77" name="Rectangle 76"/>
            <p:cNvSpPr/>
            <p:nvPr/>
          </p:nvSpPr>
          <p:spPr>
            <a:xfrm>
              <a:off x="6400800" y="6019800"/>
              <a:ext cx="1905000" cy="609600"/>
            </a:xfrm>
            <a:prstGeom prst="rect">
              <a:avLst/>
            </a:prstGeom>
            <a:noFill/>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9" name="Group 78"/>
          <p:cNvGrpSpPr/>
          <p:nvPr/>
        </p:nvGrpSpPr>
        <p:grpSpPr>
          <a:xfrm>
            <a:off x="6477000" y="3182035"/>
            <a:ext cx="1981200" cy="646331"/>
            <a:chOff x="6324600" y="6001436"/>
            <a:chExt cx="1981200" cy="646331"/>
          </a:xfrm>
        </p:grpSpPr>
        <p:sp>
          <p:nvSpPr>
            <p:cNvPr id="80" name="TextBox 79"/>
            <p:cNvSpPr txBox="1"/>
            <p:nvPr/>
          </p:nvSpPr>
          <p:spPr>
            <a:xfrm rot="10800000" flipH="1" flipV="1">
              <a:off x="6324601" y="6001436"/>
              <a:ext cx="1066800" cy="646331"/>
            </a:xfrm>
            <a:prstGeom prst="rect">
              <a:avLst/>
            </a:prstGeom>
            <a:solidFill>
              <a:schemeClr val="bg1">
                <a:lumMod val="85000"/>
              </a:schemeClr>
            </a:solidFill>
          </p:spPr>
          <p:txBody>
            <a:bodyPr wrap="square" rtlCol="0">
              <a:spAutoFit/>
            </a:bodyPr>
            <a:lstStyle/>
            <a:p>
              <a:r>
                <a:rPr lang="en-US" sz="2800" b="1" dirty="0" smtClean="0">
                  <a:solidFill>
                    <a:srgbClr val="FF0000"/>
                  </a:solidFill>
                  <a:effectLst>
                    <a:outerShdw dist="50800" dir="5400000" algn="ctr" rotWithShape="0">
                      <a:schemeClr val="tx1"/>
                    </a:outerShdw>
                  </a:effectLst>
                </a:rPr>
                <a:t>1/3 </a:t>
              </a:r>
              <a:r>
                <a:rPr lang="en-US" sz="3600" b="1" dirty="0" smtClean="0">
                  <a:solidFill>
                    <a:srgbClr val="FF0000"/>
                  </a:solidFill>
                  <a:effectLst>
                    <a:outerShdw dist="50800" dir="5400000" algn="ctr" rotWithShape="0">
                      <a:schemeClr val="tx1"/>
                    </a:outerShdw>
                  </a:effectLst>
                </a:rPr>
                <a:t>X</a:t>
              </a:r>
            </a:p>
          </p:txBody>
        </p:sp>
        <p:sp>
          <p:nvSpPr>
            <p:cNvPr id="81" name="Rectangle 80"/>
            <p:cNvSpPr/>
            <p:nvPr/>
          </p:nvSpPr>
          <p:spPr>
            <a:xfrm>
              <a:off x="6324600" y="6019800"/>
              <a:ext cx="1981200" cy="609600"/>
            </a:xfrm>
            <a:prstGeom prst="rect">
              <a:avLst/>
            </a:prstGeom>
            <a:noFill/>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3" name="Group 72"/>
          <p:cNvGrpSpPr/>
          <p:nvPr/>
        </p:nvGrpSpPr>
        <p:grpSpPr>
          <a:xfrm>
            <a:off x="6477000" y="4572000"/>
            <a:ext cx="1905000" cy="769441"/>
            <a:chOff x="6629400" y="5943600"/>
            <a:chExt cx="1905000" cy="769441"/>
          </a:xfrm>
        </p:grpSpPr>
        <p:sp>
          <p:nvSpPr>
            <p:cNvPr id="75" name="TextBox 74"/>
            <p:cNvSpPr txBox="1"/>
            <p:nvPr/>
          </p:nvSpPr>
          <p:spPr>
            <a:xfrm rot="10800000" flipH="1" flipV="1">
              <a:off x="6629401" y="5943600"/>
              <a:ext cx="990600" cy="769441"/>
            </a:xfrm>
            <a:prstGeom prst="rect">
              <a:avLst/>
            </a:prstGeom>
            <a:solidFill>
              <a:schemeClr val="bg1">
                <a:lumMod val="85000"/>
              </a:schemeClr>
            </a:solidFill>
          </p:spPr>
          <p:txBody>
            <a:bodyPr wrap="square" rtlCol="0">
              <a:spAutoFit/>
            </a:bodyPr>
            <a:lstStyle/>
            <a:p>
              <a:r>
                <a:rPr lang="en-US" sz="4400" b="1" dirty="0" smtClean="0">
                  <a:solidFill>
                    <a:srgbClr val="FF0000"/>
                  </a:solidFill>
                  <a:effectLst>
                    <a:outerShdw dist="50800" dir="5400000" algn="ctr" rotWithShape="0">
                      <a:schemeClr val="tx1"/>
                    </a:outerShdw>
                  </a:effectLst>
                </a:rPr>
                <a:t>¾ </a:t>
              </a:r>
              <a:r>
                <a:rPr lang="en-US" sz="3600" b="1" dirty="0" smtClean="0">
                  <a:solidFill>
                    <a:srgbClr val="FF0000"/>
                  </a:solidFill>
                  <a:effectLst>
                    <a:outerShdw dist="50800" dir="5400000" algn="ctr" rotWithShape="0">
                      <a:schemeClr val="tx1"/>
                    </a:outerShdw>
                  </a:effectLst>
                </a:rPr>
                <a:t>X</a:t>
              </a:r>
            </a:p>
          </p:txBody>
        </p:sp>
        <p:sp>
          <p:nvSpPr>
            <p:cNvPr id="74" name="Rectangle 73"/>
            <p:cNvSpPr/>
            <p:nvPr/>
          </p:nvSpPr>
          <p:spPr>
            <a:xfrm>
              <a:off x="6629400" y="6019800"/>
              <a:ext cx="1905000" cy="609600"/>
            </a:xfrm>
            <a:prstGeom prst="rect">
              <a:avLst/>
            </a:prstGeom>
            <a:noFill/>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7" name="Group 66"/>
          <p:cNvGrpSpPr/>
          <p:nvPr/>
        </p:nvGrpSpPr>
        <p:grpSpPr>
          <a:xfrm>
            <a:off x="3733800" y="5334000"/>
            <a:ext cx="5334000" cy="646331"/>
            <a:chOff x="3733800" y="5334000"/>
            <a:chExt cx="5334000" cy="646331"/>
          </a:xfrm>
        </p:grpSpPr>
        <p:sp>
          <p:nvSpPr>
            <p:cNvPr id="65" name="Rectangle 64"/>
            <p:cNvSpPr/>
            <p:nvPr/>
          </p:nvSpPr>
          <p:spPr>
            <a:xfrm>
              <a:off x="3810000" y="5334000"/>
              <a:ext cx="5257800" cy="609600"/>
            </a:xfrm>
            <a:prstGeom prst="rect">
              <a:avLst/>
            </a:prstGeom>
            <a:solidFill>
              <a:schemeClr val="tx1"/>
            </a:solidFill>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TextBox 65"/>
            <p:cNvSpPr txBox="1"/>
            <p:nvPr/>
          </p:nvSpPr>
          <p:spPr>
            <a:xfrm>
              <a:off x="3733800" y="5334000"/>
              <a:ext cx="4482189" cy="646331"/>
            </a:xfrm>
            <a:prstGeom prst="rect">
              <a:avLst/>
            </a:prstGeom>
            <a:noFill/>
          </p:spPr>
          <p:txBody>
            <a:bodyPr wrap="none" rtlCol="0">
              <a:spAutoFit/>
            </a:bodyPr>
            <a:lstStyle/>
            <a:p>
              <a:r>
                <a:rPr lang="en-US" sz="3600" dirty="0" smtClean="0">
                  <a:solidFill>
                    <a:schemeClr val="bg1"/>
                  </a:solidFill>
                </a:rPr>
                <a:t> Wood                         18</a:t>
              </a:r>
            </a:p>
          </p:txBody>
        </p:sp>
      </p:grpSp>
      <p:sp>
        <p:nvSpPr>
          <p:cNvPr id="82" name="TextBox 81"/>
          <p:cNvSpPr txBox="1"/>
          <p:nvPr/>
        </p:nvSpPr>
        <p:spPr>
          <a:xfrm rot="20677367">
            <a:off x="404249" y="3377624"/>
            <a:ext cx="7745834" cy="646331"/>
          </a:xfrm>
          <a:prstGeom prst="rect">
            <a:avLst/>
          </a:prstGeom>
          <a:solidFill>
            <a:schemeClr val="bg1"/>
          </a:solidFill>
          <a:ln w="38100">
            <a:solidFill>
              <a:schemeClr val="tx1"/>
            </a:solidFill>
          </a:ln>
        </p:spPr>
        <p:txBody>
          <a:bodyPr wrap="square" rtlCol="0">
            <a:spAutoFit/>
          </a:bodyPr>
          <a:lstStyle/>
          <a:p>
            <a:pPr algn="ctr"/>
            <a:r>
              <a:rPr lang="en-US" sz="3600" b="1" dirty="0" smtClean="0">
                <a:solidFill>
                  <a:srgbClr val="FF0000"/>
                </a:solidFill>
                <a:effectLst>
                  <a:outerShdw dist="50800" dir="7200000" algn="ctr" rotWithShape="0">
                    <a:schemeClr val="tx1"/>
                  </a:outerShdw>
                </a:effectLst>
              </a:rPr>
              <a:t>More about Energy Density in Week 4</a:t>
            </a:r>
          </a:p>
        </p:txBody>
      </p:sp>
      <p:sp>
        <p:nvSpPr>
          <p:cNvPr id="83" name="Rectangle 82"/>
          <p:cNvSpPr/>
          <p:nvPr/>
        </p:nvSpPr>
        <p:spPr>
          <a:xfrm>
            <a:off x="3810000" y="3124201"/>
            <a:ext cx="5334000" cy="685800"/>
          </a:xfrm>
          <a:prstGeom prst="rect">
            <a:avLst/>
          </a:prstGeom>
          <a:noFill/>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88" name="Group 87"/>
          <p:cNvGrpSpPr/>
          <p:nvPr/>
        </p:nvGrpSpPr>
        <p:grpSpPr>
          <a:xfrm>
            <a:off x="5867400" y="3657600"/>
            <a:ext cx="1447799" cy="2057400"/>
            <a:chOff x="5867400" y="3657600"/>
            <a:chExt cx="1447799" cy="2057400"/>
          </a:xfrm>
        </p:grpSpPr>
        <p:sp>
          <p:nvSpPr>
            <p:cNvPr id="87" name="Freeform 86"/>
            <p:cNvSpPr/>
            <p:nvPr/>
          </p:nvSpPr>
          <p:spPr>
            <a:xfrm>
              <a:off x="5867400" y="3657600"/>
              <a:ext cx="1066800" cy="2057400"/>
            </a:xfrm>
            <a:custGeom>
              <a:avLst/>
              <a:gdLst>
                <a:gd name="connsiteX0" fmla="*/ 0 w 650240"/>
                <a:gd name="connsiteY0" fmla="*/ 0 h 1935480"/>
                <a:gd name="connsiteX1" fmla="*/ 441960 w 650240"/>
                <a:gd name="connsiteY1" fmla="*/ 213360 h 1935480"/>
                <a:gd name="connsiteX2" fmla="*/ 640080 w 650240"/>
                <a:gd name="connsiteY2" fmla="*/ 1005840 h 1935480"/>
                <a:gd name="connsiteX3" fmla="*/ 502920 w 650240"/>
                <a:gd name="connsiteY3" fmla="*/ 1645920 h 1935480"/>
                <a:gd name="connsiteX4" fmla="*/ 289560 w 650240"/>
                <a:gd name="connsiteY4" fmla="*/ 1935480 h 1935480"/>
                <a:gd name="connsiteX0" fmla="*/ 0 w 650240"/>
                <a:gd name="connsiteY0" fmla="*/ 0 h 1994579"/>
                <a:gd name="connsiteX1" fmla="*/ 441960 w 650240"/>
                <a:gd name="connsiteY1" fmla="*/ 213360 h 1994579"/>
                <a:gd name="connsiteX2" fmla="*/ 640080 w 650240"/>
                <a:gd name="connsiteY2" fmla="*/ 1005840 h 1994579"/>
                <a:gd name="connsiteX3" fmla="*/ 502920 w 650240"/>
                <a:gd name="connsiteY3" fmla="*/ 1645920 h 1994579"/>
                <a:gd name="connsiteX4" fmla="*/ 0 w 650240"/>
                <a:gd name="connsiteY4" fmla="*/ 1994579 h 199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240" h="1994579">
                  <a:moveTo>
                    <a:pt x="0" y="0"/>
                  </a:moveTo>
                  <a:cubicBezTo>
                    <a:pt x="167640" y="22860"/>
                    <a:pt x="335280" y="45720"/>
                    <a:pt x="441960" y="213360"/>
                  </a:cubicBezTo>
                  <a:cubicBezTo>
                    <a:pt x="548640" y="381000"/>
                    <a:pt x="629920" y="767080"/>
                    <a:pt x="640080" y="1005840"/>
                  </a:cubicBezTo>
                  <a:cubicBezTo>
                    <a:pt x="650240" y="1244600"/>
                    <a:pt x="609600" y="1481130"/>
                    <a:pt x="502920" y="1645920"/>
                  </a:cubicBezTo>
                  <a:cubicBezTo>
                    <a:pt x="396240" y="1810710"/>
                    <a:pt x="77470" y="1927269"/>
                    <a:pt x="0" y="1994579"/>
                  </a:cubicBezTo>
                </a:path>
              </a:pathLst>
            </a:custGeom>
            <a:ln w="101600">
              <a:solidFill>
                <a:schemeClr val="tx1"/>
              </a:solidFill>
              <a:tailEnd type="triangle" w="lg" len="med"/>
            </a:ln>
            <a:effectLst>
              <a:outerShdw dist="50800" dir="9600000" algn="ctr" rotWithShape="0">
                <a:schemeClr val="bg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TextBox 84"/>
            <p:cNvSpPr txBox="1"/>
            <p:nvPr/>
          </p:nvSpPr>
          <p:spPr>
            <a:xfrm rot="10800000" flipH="1" flipV="1">
              <a:off x="6477000" y="4114800"/>
              <a:ext cx="838199" cy="646331"/>
            </a:xfrm>
            <a:prstGeom prst="rect">
              <a:avLst/>
            </a:prstGeom>
            <a:solidFill>
              <a:schemeClr val="tx1"/>
            </a:solidFill>
          </p:spPr>
          <p:txBody>
            <a:bodyPr wrap="square" rtlCol="0">
              <a:spAutoFit/>
            </a:bodyPr>
            <a:lstStyle/>
            <a:p>
              <a:r>
                <a:rPr lang="en-US" sz="3600" b="1" dirty="0" smtClean="0">
                  <a:solidFill>
                    <a:schemeClr val="bg1"/>
                  </a:solidFill>
                  <a:effectLst>
                    <a:outerShdw dist="50800" dir="5400000" algn="ctr" rotWithShape="0">
                      <a:schemeClr val="tx1"/>
                    </a:outerShdw>
                  </a:effectLst>
                </a:rPr>
                <a:t>3 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58"/>
                                        </p:tgtEl>
                                      </p:cBhvr>
                                    </p:animEffect>
                                    <p:set>
                                      <p:cBhvr>
                                        <p:cTn id="7" dur="1" fill="hold">
                                          <p:stCondLst>
                                            <p:cond delay="999"/>
                                          </p:stCondLst>
                                        </p:cTn>
                                        <p:tgtEl>
                                          <p:spTgt spid="5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52"/>
                                        </p:tgtEl>
                                      </p:cBhvr>
                                    </p:animEffect>
                                    <p:set>
                                      <p:cBhvr>
                                        <p:cTn id="10" dur="1" fill="hold">
                                          <p:stCondLst>
                                            <p:cond delay="999"/>
                                          </p:stCondLst>
                                        </p:cTn>
                                        <p:tgtEl>
                                          <p:spTgt spid="5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up)">
                                      <p:cBhvr>
                                        <p:cTn id="18" dur="1000"/>
                                        <p:tgtEl>
                                          <p:spTgt spid="51"/>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1000"/>
                                        <p:tgtEl>
                                          <p:spTgt spid="59"/>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2000"/>
                                        <p:tgtEl>
                                          <p:spTgt spid="18"/>
                                        </p:tgtEl>
                                      </p:cBhvr>
                                    </p:animEffect>
                                  </p:childTnLst>
                                </p:cTn>
                              </p:par>
                              <p:par>
                                <p:cTn id="37" presetID="10" presetClass="exit" presetSubtype="0" fill="hold" nodeType="withEffect">
                                  <p:stCondLst>
                                    <p:cond delay="0"/>
                                  </p:stCondLst>
                                  <p:childTnLst>
                                    <p:animEffect transition="out" filter="fade">
                                      <p:cBhvr>
                                        <p:cTn id="38" dur="1000"/>
                                        <p:tgtEl>
                                          <p:spTgt spid="51"/>
                                        </p:tgtEl>
                                      </p:cBhvr>
                                    </p:animEffect>
                                    <p:set>
                                      <p:cBhvr>
                                        <p:cTn id="39" dur="1" fill="hold">
                                          <p:stCondLst>
                                            <p:cond delay="999"/>
                                          </p:stCondLst>
                                        </p:cTn>
                                        <p:tgtEl>
                                          <p:spTgt spid="5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59"/>
                                        </p:tgtEl>
                                      </p:cBhvr>
                                    </p:animEffect>
                                    <p:set>
                                      <p:cBhvr>
                                        <p:cTn id="42" dur="1" fill="hold">
                                          <p:stCondLst>
                                            <p:cond delay="999"/>
                                          </p:stCondLst>
                                        </p:cTn>
                                        <p:tgtEl>
                                          <p:spTgt spid="5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1000"/>
                                        <p:tgtEl>
                                          <p:spTgt spid="18"/>
                                        </p:tgtEl>
                                      </p:cBhvr>
                                    </p:animEffect>
                                    <p:set>
                                      <p:cBhvr>
                                        <p:cTn id="47" dur="1" fill="hold">
                                          <p:stCondLst>
                                            <p:cond delay="999"/>
                                          </p:stCondLst>
                                        </p:cTn>
                                        <p:tgtEl>
                                          <p:spTgt spid="1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1000"/>
                                        <p:tgtEl>
                                          <p:spTgt spid="10"/>
                                        </p:tgtEl>
                                      </p:cBhvr>
                                    </p:animEffect>
                                    <p:set>
                                      <p:cBhvr>
                                        <p:cTn id="50" dur="1" fill="hold">
                                          <p:stCondLst>
                                            <p:cond delay="999"/>
                                          </p:stCondLst>
                                        </p:cTn>
                                        <p:tgtEl>
                                          <p:spTgt spid="1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1000"/>
                                        <p:tgtEl>
                                          <p:spTgt spid="16"/>
                                        </p:tgtEl>
                                      </p:cBhvr>
                                    </p:animEffect>
                                    <p:set>
                                      <p:cBhvr>
                                        <p:cTn id="53" dur="1" fill="hold">
                                          <p:stCondLst>
                                            <p:cond delay="999"/>
                                          </p:stCondLst>
                                        </p:cTn>
                                        <p:tgtEl>
                                          <p:spTgt spid="16"/>
                                        </p:tgtEl>
                                        <p:attrNameLst>
                                          <p:attrName>style.visibility</p:attrName>
                                        </p:attrNameLst>
                                      </p:cBhvr>
                                      <p:to>
                                        <p:strVal val="hidden"/>
                                      </p:to>
                                    </p:se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1000"/>
                                        <p:tgtEl>
                                          <p:spTgt spid="23"/>
                                        </p:tgtEl>
                                      </p:cBhvr>
                                    </p:animEffect>
                                  </p:childTnLst>
                                </p:cTn>
                              </p:par>
                            </p:childTnLst>
                          </p:cTn>
                        </p:par>
                        <p:par>
                          <p:cTn id="58" fill="hold">
                            <p:stCondLst>
                              <p:cond delay="2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1000"/>
                                        <p:tgtEl>
                                          <p:spTgt spid="19"/>
                                        </p:tgtEl>
                                      </p:cBhvr>
                                    </p:animEffect>
                                  </p:childTnLst>
                                </p:cTn>
                              </p:par>
                            </p:childTnLst>
                          </p:cTn>
                        </p:par>
                        <p:par>
                          <p:cTn id="62" fill="hold">
                            <p:stCondLst>
                              <p:cond delay="3000"/>
                            </p:stCondLst>
                            <p:childTnLst>
                              <p:par>
                                <p:cTn id="63" presetID="10"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1000"/>
                                        <p:tgtEl>
                                          <p:spTgt spid="6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1" nodeType="click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1000"/>
                                        <p:tgtEl>
                                          <p:spTgt spid="69"/>
                                        </p:tgtEl>
                                      </p:cBhvr>
                                    </p:animEffect>
                                  </p:childTnLst>
                                </p:cTn>
                              </p:par>
                            </p:childTnLst>
                          </p:cTn>
                        </p:par>
                      </p:childTnLst>
                    </p:cTn>
                  </p:par>
                  <p:par>
                    <p:cTn id="76" fill="hold">
                      <p:stCondLst>
                        <p:cond delay="indefinite"/>
                      </p:stCondLst>
                      <p:childTnLst>
                        <p:par>
                          <p:cTn id="77" fill="hold">
                            <p:stCondLst>
                              <p:cond delay="0"/>
                            </p:stCondLst>
                            <p:childTnLst>
                              <p:par>
                                <p:cTn id="78" presetID="35" presetClass="path" presetSubtype="0" accel="50000" decel="50000" fill="hold" grpId="3" nodeType="clickEffect">
                                  <p:stCondLst>
                                    <p:cond delay="0"/>
                                  </p:stCondLst>
                                  <p:childTnLst>
                                    <p:animMotion origin="layout" path="M 0 0 L -0.17917 -0.08333 " pathEditMode="relative" rAng="0" ptsTypes="AA">
                                      <p:cBhvr>
                                        <p:cTn id="79" dur="1000" fill="hold"/>
                                        <p:tgtEl>
                                          <p:spTgt spid="69"/>
                                        </p:tgtEl>
                                        <p:attrNameLst>
                                          <p:attrName>ppt_x</p:attrName>
                                          <p:attrName>ppt_y</p:attrName>
                                        </p:attrNameLst>
                                      </p:cBhvr>
                                      <p:rCtr x="-90" y="-42"/>
                                    </p:animMotion>
                                  </p:childTnLst>
                                </p:cTn>
                              </p:par>
                              <p:par>
                                <p:cTn id="80" presetID="55" presetClass="entr" presetSubtype="0" fill="hold" grpId="0" nodeType="withEffect">
                                  <p:stCondLst>
                                    <p:cond delay="500"/>
                                  </p:stCondLst>
                                  <p:childTnLst>
                                    <p:set>
                                      <p:cBhvr>
                                        <p:cTn id="81" dur="1" fill="hold">
                                          <p:stCondLst>
                                            <p:cond delay="0"/>
                                          </p:stCondLst>
                                        </p:cTn>
                                        <p:tgtEl>
                                          <p:spTgt spid="68"/>
                                        </p:tgtEl>
                                        <p:attrNameLst>
                                          <p:attrName>style.visibility</p:attrName>
                                        </p:attrNameLst>
                                      </p:cBhvr>
                                      <p:to>
                                        <p:strVal val="visible"/>
                                      </p:to>
                                    </p:set>
                                    <p:anim calcmode="lin" valueType="num">
                                      <p:cBhvr>
                                        <p:cTn id="82" dur="500" fill="hold"/>
                                        <p:tgtEl>
                                          <p:spTgt spid="68"/>
                                        </p:tgtEl>
                                        <p:attrNameLst>
                                          <p:attrName>ppt_w</p:attrName>
                                        </p:attrNameLst>
                                      </p:cBhvr>
                                      <p:tavLst>
                                        <p:tav tm="0">
                                          <p:val>
                                            <p:strVal val="#ppt_w*0.70"/>
                                          </p:val>
                                        </p:tav>
                                        <p:tav tm="100000">
                                          <p:val>
                                            <p:strVal val="#ppt_w"/>
                                          </p:val>
                                        </p:tav>
                                      </p:tavLst>
                                    </p:anim>
                                    <p:anim calcmode="lin" valueType="num">
                                      <p:cBhvr>
                                        <p:cTn id="83" dur="500" fill="hold"/>
                                        <p:tgtEl>
                                          <p:spTgt spid="68"/>
                                        </p:tgtEl>
                                        <p:attrNameLst>
                                          <p:attrName>ppt_h</p:attrName>
                                        </p:attrNameLst>
                                      </p:cBhvr>
                                      <p:tavLst>
                                        <p:tav tm="0">
                                          <p:val>
                                            <p:strVal val="#ppt_h"/>
                                          </p:val>
                                        </p:tav>
                                        <p:tav tm="100000">
                                          <p:val>
                                            <p:strVal val="#ppt_h"/>
                                          </p:val>
                                        </p:tav>
                                      </p:tavLst>
                                    </p:anim>
                                    <p:animEffect transition="in" filter="fade">
                                      <p:cBhvr>
                                        <p:cTn id="84" dur="500"/>
                                        <p:tgtEl>
                                          <p:spTgt spid="68"/>
                                        </p:tgtEl>
                                      </p:cBhvr>
                                    </p:animEffect>
                                  </p:childTnLst>
                                </p:cTn>
                              </p:par>
                              <p:par>
                                <p:cTn id="85" presetID="10" presetClass="exit" presetSubtype="0" fill="hold" grpId="2" nodeType="withEffect">
                                  <p:stCondLst>
                                    <p:cond delay="500"/>
                                  </p:stCondLst>
                                  <p:childTnLst>
                                    <p:animEffect transition="out" filter="fade">
                                      <p:cBhvr>
                                        <p:cTn id="86" dur="1000"/>
                                        <p:tgtEl>
                                          <p:spTgt spid="69"/>
                                        </p:tgtEl>
                                      </p:cBhvr>
                                    </p:animEffect>
                                    <p:set>
                                      <p:cBhvr>
                                        <p:cTn id="87" dur="1" fill="hold">
                                          <p:stCondLst>
                                            <p:cond delay="999"/>
                                          </p:stCondLst>
                                        </p:cTn>
                                        <p:tgtEl>
                                          <p:spTgt spid="6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000"/>
                                        <p:tgtEl>
                                          <p:spTgt spid="6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wipe(left)">
                                      <p:cBhvr>
                                        <p:cTn id="97" dur="1000"/>
                                        <p:tgtEl>
                                          <p:spTgt spid="7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1000"/>
                                        <p:tgtEl>
                                          <p:spTgt spid="7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wipe(left)">
                                      <p:cBhvr>
                                        <p:cTn id="107" dur="1000"/>
                                        <p:tgtEl>
                                          <p:spTgt spid="7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wipe(left)">
                                      <p:cBhvr>
                                        <p:cTn id="112" dur="1000"/>
                                        <p:tgtEl>
                                          <p:spTgt spid="7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1000"/>
                                        <p:tgtEl>
                                          <p:spTgt spid="76"/>
                                        </p:tgtEl>
                                      </p:cBhvr>
                                    </p:animEffect>
                                    <p:set>
                                      <p:cBhvr>
                                        <p:cTn id="117" dur="1" fill="hold">
                                          <p:stCondLst>
                                            <p:cond delay="999"/>
                                          </p:stCondLst>
                                        </p:cTn>
                                        <p:tgtEl>
                                          <p:spTgt spid="76"/>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1000"/>
                                        <p:tgtEl>
                                          <p:spTgt spid="72"/>
                                        </p:tgtEl>
                                      </p:cBhvr>
                                    </p:animEffect>
                                    <p:set>
                                      <p:cBhvr>
                                        <p:cTn id="120" dur="1" fill="hold">
                                          <p:stCondLst>
                                            <p:cond delay="999"/>
                                          </p:stCondLst>
                                        </p:cTn>
                                        <p:tgtEl>
                                          <p:spTgt spid="72"/>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1000"/>
                                        <p:tgtEl>
                                          <p:spTgt spid="73"/>
                                        </p:tgtEl>
                                      </p:cBhvr>
                                    </p:animEffect>
                                    <p:set>
                                      <p:cBhvr>
                                        <p:cTn id="123" dur="1" fill="hold">
                                          <p:stCondLst>
                                            <p:cond delay="999"/>
                                          </p:stCondLst>
                                        </p:cTn>
                                        <p:tgtEl>
                                          <p:spTgt spid="73"/>
                                        </p:tgtEl>
                                        <p:attrNameLst>
                                          <p:attrName>style.visibility</p:attrName>
                                        </p:attrNameLst>
                                      </p:cBhvr>
                                      <p:to>
                                        <p:strVal val="hidden"/>
                                      </p:to>
                                    </p:set>
                                  </p:childTnLst>
                                </p:cTn>
                              </p:par>
                            </p:childTnLst>
                          </p:cTn>
                        </p:par>
                        <p:par>
                          <p:cTn id="124" fill="hold">
                            <p:stCondLst>
                              <p:cond delay="1000"/>
                            </p:stCondLst>
                            <p:childTnLst>
                              <p:par>
                                <p:cTn id="125" presetID="55" presetClass="entr" presetSubtype="0" fill="hold" grpId="0" nodeType="afterEffect">
                                  <p:stCondLst>
                                    <p:cond delay="0"/>
                                  </p:stCondLst>
                                  <p:childTnLst>
                                    <p:set>
                                      <p:cBhvr>
                                        <p:cTn id="126" dur="1" fill="hold">
                                          <p:stCondLst>
                                            <p:cond delay="0"/>
                                          </p:stCondLst>
                                        </p:cTn>
                                        <p:tgtEl>
                                          <p:spTgt spid="83"/>
                                        </p:tgtEl>
                                        <p:attrNameLst>
                                          <p:attrName>style.visibility</p:attrName>
                                        </p:attrNameLst>
                                      </p:cBhvr>
                                      <p:to>
                                        <p:strVal val="visible"/>
                                      </p:to>
                                    </p:set>
                                    <p:anim calcmode="lin" valueType="num">
                                      <p:cBhvr>
                                        <p:cTn id="127" dur="1000" fill="hold"/>
                                        <p:tgtEl>
                                          <p:spTgt spid="83"/>
                                        </p:tgtEl>
                                        <p:attrNameLst>
                                          <p:attrName>ppt_w</p:attrName>
                                        </p:attrNameLst>
                                      </p:cBhvr>
                                      <p:tavLst>
                                        <p:tav tm="0">
                                          <p:val>
                                            <p:strVal val="#ppt_w*0.70"/>
                                          </p:val>
                                        </p:tav>
                                        <p:tav tm="100000">
                                          <p:val>
                                            <p:strVal val="#ppt_w"/>
                                          </p:val>
                                        </p:tav>
                                      </p:tavLst>
                                    </p:anim>
                                    <p:anim calcmode="lin" valueType="num">
                                      <p:cBhvr>
                                        <p:cTn id="128" dur="1000" fill="hold"/>
                                        <p:tgtEl>
                                          <p:spTgt spid="83"/>
                                        </p:tgtEl>
                                        <p:attrNameLst>
                                          <p:attrName>ppt_h</p:attrName>
                                        </p:attrNameLst>
                                      </p:cBhvr>
                                      <p:tavLst>
                                        <p:tav tm="0">
                                          <p:val>
                                            <p:strVal val="#ppt_h"/>
                                          </p:val>
                                        </p:tav>
                                        <p:tav tm="100000">
                                          <p:val>
                                            <p:strVal val="#ppt_h"/>
                                          </p:val>
                                        </p:tav>
                                      </p:tavLst>
                                    </p:anim>
                                    <p:animEffect transition="in" filter="fade">
                                      <p:cBhvr>
                                        <p:cTn id="129" dur="1000"/>
                                        <p:tgtEl>
                                          <p:spTgt spid="83"/>
                                        </p:tgtEl>
                                      </p:cBhvr>
                                    </p:animEffect>
                                  </p:childTnLst>
                                </p:cTn>
                              </p:par>
                              <p:par>
                                <p:cTn id="130" presetID="50" presetClass="exit" presetSubtype="0" accel="100000" fill="hold" nodeType="withEffect">
                                  <p:stCondLst>
                                    <p:cond delay="0"/>
                                  </p:stCondLst>
                                  <p:childTnLst>
                                    <p:anim calcmode="lin" valueType="num">
                                      <p:cBhvr>
                                        <p:cTn id="131" dur="1000"/>
                                        <p:tgtEl>
                                          <p:spTgt spid="79"/>
                                        </p:tgtEl>
                                        <p:attrNameLst>
                                          <p:attrName>ppt_w</p:attrName>
                                        </p:attrNameLst>
                                      </p:cBhvr>
                                      <p:tavLst>
                                        <p:tav tm="0">
                                          <p:val>
                                            <p:strVal val="ppt_w"/>
                                          </p:val>
                                        </p:tav>
                                        <p:tav tm="100000">
                                          <p:val>
                                            <p:strVal val="ppt_w+.3"/>
                                          </p:val>
                                        </p:tav>
                                      </p:tavLst>
                                    </p:anim>
                                    <p:anim calcmode="lin" valueType="num">
                                      <p:cBhvr>
                                        <p:cTn id="132" dur="1000"/>
                                        <p:tgtEl>
                                          <p:spTgt spid="79"/>
                                        </p:tgtEl>
                                        <p:attrNameLst>
                                          <p:attrName>ppt_h</p:attrName>
                                        </p:attrNameLst>
                                      </p:cBhvr>
                                      <p:tavLst>
                                        <p:tav tm="0">
                                          <p:val>
                                            <p:strVal val="ppt_h"/>
                                          </p:val>
                                        </p:tav>
                                        <p:tav tm="100000">
                                          <p:val>
                                            <p:strVal val="ppt_h"/>
                                          </p:val>
                                        </p:tav>
                                      </p:tavLst>
                                    </p:anim>
                                    <p:animEffect transition="out" filter="fade">
                                      <p:cBhvr>
                                        <p:cTn id="133" dur="1000"/>
                                        <p:tgtEl>
                                          <p:spTgt spid="79"/>
                                        </p:tgtEl>
                                      </p:cBhvr>
                                    </p:animEffect>
                                    <p:set>
                                      <p:cBhvr>
                                        <p:cTn id="134" dur="1" fill="hold">
                                          <p:stCondLst>
                                            <p:cond delay="999"/>
                                          </p:stCondLst>
                                        </p:cTn>
                                        <p:tgtEl>
                                          <p:spTgt spid="79"/>
                                        </p:tgtEl>
                                        <p:attrNameLst>
                                          <p:attrName>style.visibility</p:attrName>
                                        </p:attrNameLst>
                                      </p:cBhvr>
                                      <p:to>
                                        <p:strVal val="hidden"/>
                                      </p:to>
                                    </p:set>
                                  </p:childTnLst>
                                </p:cTn>
                              </p:par>
                            </p:childTnLst>
                          </p:cTn>
                        </p:par>
                        <p:par>
                          <p:cTn id="135" fill="hold">
                            <p:stCondLst>
                              <p:cond delay="2000"/>
                            </p:stCondLst>
                            <p:childTnLst>
                              <p:par>
                                <p:cTn id="136" presetID="22" presetClass="entr" presetSubtype="1" fill="hold" nodeType="afterEffect">
                                  <p:stCondLst>
                                    <p:cond delay="0"/>
                                  </p:stCondLst>
                                  <p:childTnLst>
                                    <p:set>
                                      <p:cBhvr>
                                        <p:cTn id="137" dur="1" fill="hold">
                                          <p:stCondLst>
                                            <p:cond delay="0"/>
                                          </p:stCondLst>
                                        </p:cTn>
                                        <p:tgtEl>
                                          <p:spTgt spid="88"/>
                                        </p:tgtEl>
                                        <p:attrNameLst>
                                          <p:attrName>style.visibility</p:attrName>
                                        </p:attrNameLst>
                                      </p:cBhvr>
                                      <p:to>
                                        <p:strVal val="visible"/>
                                      </p:to>
                                    </p:set>
                                    <p:animEffect transition="in" filter="wipe(up)">
                                      <p:cBhvr>
                                        <p:cTn id="138" dur="1000"/>
                                        <p:tgtEl>
                                          <p:spTgt spid="88"/>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1000"/>
                                        <p:tgtEl>
                                          <p:spTgt spid="60"/>
                                        </p:tgtEl>
                                      </p:cBhvr>
                                    </p:animEffect>
                                    <p:set>
                                      <p:cBhvr>
                                        <p:cTn id="143" dur="1" fill="hold">
                                          <p:stCondLst>
                                            <p:cond delay="999"/>
                                          </p:stCondLst>
                                        </p:cTn>
                                        <p:tgtEl>
                                          <p:spTgt spid="60"/>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1000"/>
                                        <p:tgtEl>
                                          <p:spTgt spid="67"/>
                                        </p:tgtEl>
                                      </p:cBhvr>
                                    </p:animEffect>
                                    <p:set>
                                      <p:cBhvr>
                                        <p:cTn id="146" dur="1" fill="hold">
                                          <p:stCondLst>
                                            <p:cond delay="999"/>
                                          </p:stCondLst>
                                        </p:cTn>
                                        <p:tgtEl>
                                          <p:spTgt spid="67"/>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1000"/>
                                        <p:tgtEl>
                                          <p:spTgt spid="79"/>
                                        </p:tgtEl>
                                      </p:cBhvr>
                                    </p:animEffect>
                                    <p:set>
                                      <p:cBhvr>
                                        <p:cTn id="149" dur="1" fill="hold">
                                          <p:stCondLst>
                                            <p:cond delay="999"/>
                                          </p:stCondLst>
                                        </p:cTn>
                                        <p:tgtEl>
                                          <p:spTgt spid="79"/>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1000"/>
                                        <p:tgtEl>
                                          <p:spTgt spid="68"/>
                                        </p:tgtEl>
                                      </p:cBhvr>
                                    </p:animEffect>
                                    <p:set>
                                      <p:cBhvr>
                                        <p:cTn id="152" dur="1" fill="hold">
                                          <p:stCondLst>
                                            <p:cond delay="999"/>
                                          </p:stCondLst>
                                        </p:cTn>
                                        <p:tgtEl>
                                          <p:spTgt spid="68"/>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1000"/>
                                        <p:tgtEl>
                                          <p:spTgt spid="22"/>
                                        </p:tgtEl>
                                      </p:cBhvr>
                                    </p:animEffect>
                                    <p:set>
                                      <p:cBhvr>
                                        <p:cTn id="155" dur="1" fill="hold">
                                          <p:stCondLst>
                                            <p:cond delay="999"/>
                                          </p:stCondLst>
                                        </p:cTn>
                                        <p:tgtEl>
                                          <p:spTgt spid="22"/>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1000"/>
                                        <p:tgtEl>
                                          <p:spTgt spid="23"/>
                                        </p:tgtEl>
                                      </p:cBhvr>
                                    </p:animEffect>
                                    <p:set>
                                      <p:cBhvr>
                                        <p:cTn id="158" dur="1" fill="hold">
                                          <p:stCondLst>
                                            <p:cond delay="999"/>
                                          </p:stCondLst>
                                        </p:cTn>
                                        <p:tgtEl>
                                          <p:spTgt spid="23"/>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1000"/>
                                        <p:tgtEl>
                                          <p:spTgt spid="83"/>
                                        </p:tgtEl>
                                      </p:cBhvr>
                                    </p:animEffect>
                                    <p:set>
                                      <p:cBhvr>
                                        <p:cTn id="161" dur="1" fill="hold">
                                          <p:stCondLst>
                                            <p:cond delay="999"/>
                                          </p:stCondLst>
                                        </p:cTn>
                                        <p:tgtEl>
                                          <p:spTgt spid="83"/>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1000"/>
                                        <p:tgtEl>
                                          <p:spTgt spid="88"/>
                                        </p:tgtEl>
                                      </p:cBhvr>
                                    </p:animEffect>
                                    <p:set>
                                      <p:cBhvr>
                                        <p:cTn id="164" dur="1" fill="hold">
                                          <p:stCondLst>
                                            <p:cond delay="999"/>
                                          </p:stCondLst>
                                        </p:cTn>
                                        <p:tgtEl>
                                          <p:spTgt spid="88"/>
                                        </p:tgtEl>
                                        <p:attrNameLst>
                                          <p:attrName>style.visibility</p:attrName>
                                        </p:attrNameLst>
                                      </p:cBhvr>
                                      <p:to>
                                        <p:strVal val="hidden"/>
                                      </p:to>
                                    </p:set>
                                  </p:childTnLst>
                                </p:cTn>
                              </p:par>
                            </p:childTnLst>
                          </p:cTn>
                        </p:par>
                        <p:par>
                          <p:cTn id="165" fill="hold">
                            <p:stCondLst>
                              <p:cond delay="1000"/>
                            </p:stCondLst>
                            <p:childTnLst>
                              <p:par>
                                <p:cTn id="166" presetID="53" presetClass="entr" presetSubtype="0" fill="hold" grpId="0" nodeType="afterEffect">
                                  <p:stCondLst>
                                    <p:cond delay="0"/>
                                  </p:stCondLst>
                                  <p:childTnLst>
                                    <p:set>
                                      <p:cBhvr>
                                        <p:cTn id="167" dur="1" fill="hold">
                                          <p:stCondLst>
                                            <p:cond delay="0"/>
                                          </p:stCondLst>
                                        </p:cTn>
                                        <p:tgtEl>
                                          <p:spTgt spid="82"/>
                                        </p:tgtEl>
                                        <p:attrNameLst>
                                          <p:attrName>style.visibility</p:attrName>
                                        </p:attrNameLst>
                                      </p:cBhvr>
                                      <p:to>
                                        <p:strVal val="visible"/>
                                      </p:to>
                                    </p:set>
                                    <p:anim calcmode="lin" valueType="num">
                                      <p:cBhvr>
                                        <p:cTn id="168" dur="1000" fill="hold"/>
                                        <p:tgtEl>
                                          <p:spTgt spid="82"/>
                                        </p:tgtEl>
                                        <p:attrNameLst>
                                          <p:attrName>ppt_w</p:attrName>
                                        </p:attrNameLst>
                                      </p:cBhvr>
                                      <p:tavLst>
                                        <p:tav tm="0">
                                          <p:val>
                                            <p:fltVal val="0"/>
                                          </p:val>
                                        </p:tav>
                                        <p:tav tm="100000">
                                          <p:val>
                                            <p:strVal val="#ppt_w"/>
                                          </p:val>
                                        </p:tav>
                                      </p:tavLst>
                                    </p:anim>
                                    <p:anim calcmode="lin" valueType="num">
                                      <p:cBhvr>
                                        <p:cTn id="169" dur="1000" fill="hold"/>
                                        <p:tgtEl>
                                          <p:spTgt spid="82"/>
                                        </p:tgtEl>
                                        <p:attrNameLst>
                                          <p:attrName>ppt_h</p:attrName>
                                        </p:attrNameLst>
                                      </p:cBhvr>
                                      <p:tavLst>
                                        <p:tav tm="0">
                                          <p:val>
                                            <p:fltVal val="0"/>
                                          </p:val>
                                        </p:tav>
                                        <p:tav tm="100000">
                                          <p:val>
                                            <p:strVal val="#ppt_h"/>
                                          </p:val>
                                        </p:tav>
                                      </p:tavLst>
                                    </p:anim>
                                    <p:animEffect transition="in" filter="fade">
                                      <p:cBhvr>
                                        <p:cTn id="170"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0" grpId="0" animBg="1"/>
      <p:bldP spid="10" grpId="1" animBg="1"/>
      <p:bldP spid="16" grpId="0" animBg="1"/>
      <p:bldP spid="16" grpId="1" animBg="1"/>
      <p:bldP spid="18" grpId="0"/>
      <p:bldP spid="18" grpId="1"/>
      <p:bldP spid="19" grpId="0" animBg="1"/>
      <p:bldP spid="22" grpId="0" animBg="1"/>
      <p:bldP spid="22" grpId="1" animBg="1"/>
      <p:bldP spid="68" grpId="0" animBg="1"/>
      <p:bldP spid="68" grpId="1" animBg="1"/>
      <p:bldP spid="69" grpId="1" animBg="1"/>
      <p:bldP spid="69" grpId="2" animBg="1"/>
      <p:bldP spid="69" grpId="3" animBg="1"/>
      <p:bldP spid="82" grpId="0" animBg="1"/>
      <p:bldP spid="83" grpId="0" animBg="1"/>
      <p:bldP spid="83"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
          <p:cNvGrpSpPr/>
          <p:nvPr/>
        </p:nvGrpSpPr>
        <p:grpSpPr>
          <a:xfrm>
            <a:off x="76200" y="1524000"/>
            <a:ext cx="8991600" cy="5181600"/>
            <a:chOff x="0" y="1524000"/>
            <a:chExt cx="8991600" cy="5181600"/>
          </a:xfrm>
        </p:grpSpPr>
        <p:pic>
          <p:nvPicPr>
            <p:cNvPr id="7" name="Picture 2"/>
            <p:cNvPicPr>
              <a:picLocks noChangeAspect="1" noChangeArrowheads="1"/>
            </p:cNvPicPr>
            <p:nvPr/>
          </p:nvPicPr>
          <p:blipFill>
            <a:blip r:embed="rId2" cstate="print"/>
            <a:srcRect l="32367" t="27083" r="14062" b="28125"/>
            <a:stretch>
              <a:fillRect/>
            </a:stretch>
          </p:blipFill>
          <p:spPr bwMode="auto">
            <a:xfrm>
              <a:off x="0" y="1524000"/>
              <a:ext cx="8991600" cy="5159934"/>
            </a:xfrm>
            <a:prstGeom prst="rect">
              <a:avLst/>
            </a:prstGeom>
            <a:noFill/>
            <a:ln w="38100">
              <a:solidFill>
                <a:schemeClr val="tx1"/>
              </a:solidFill>
              <a:miter lim="800000"/>
              <a:headEnd/>
              <a:tailEnd/>
            </a:ln>
          </p:spPr>
        </p:pic>
        <p:cxnSp>
          <p:nvCxnSpPr>
            <p:cNvPr id="25" name="Straight Connector 24"/>
            <p:cNvCxnSpPr/>
            <p:nvPr/>
          </p:nvCxnSpPr>
          <p:spPr>
            <a:xfrm>
              <a:off x="4343400" y="1524000"/>
              <a:ext cx="0" cy="5181600"/>
            </a:xfrm>
            <a:prstGeom prst="line">
              <a:avLst/>
            </a:prstGeom>
            <a:ln w="38100">
              <a:solidFill>
                <a:schemeClr val="tx1">
                  <a:lumMod val="85000"/>
                  <a:lumOff val="15000"/>
                </a:schemeClr>
              </a:solidFill>
            </a:ln>
            <a:effectLst>
              <a:outerShdw blurRad="50800" dist="12700" dir="5400000" algn="ctr" rotWithShape="0">
                <a:schemeClr val="tx1">
                  <a:lumMod val="85000"/>
                  <a:lumOff val="15000"/>
                </a:schemeClr>
              </a:outerShdw>
            </a:effectLst>
          </p:spPr>
          <p:style>
            <a:lnRef idx="1">
              <a:schemeClr val="accent1"/>
            </a:lnRef>
            <a:fillRef idx="0">
              <a:schemeClr val="accent1"/>
            </a:fillRef>
            <a:effectRef idx="0">
              <a:schemeClr val="accent1"/>
            </a:effectRef>
            <a:fontRef idx="minor">
              <a:schemeClr val="tx1"/>
            </a:fontRef>
          </p:style>
        </p:cxnSp>
      </p:grpSp>
      <p:sp useBgFill="1">
        <p:nvSpPr>
          <p:cNvPr id="5" name="Rectangle 4"/>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Wood &amp; Wood Products</a:t>
            </a:r>
          </a:p>
        </p:txBody>
      </p:sp>
      <p:sp useBgFill="1">
        <p:nvSpPr>
          <p:cNvPr id="8" name="Rectangle 7"/>
          <p:cNvSpPr/>
          <p:nvPr/>
        </p:nvSpPr>
        <p:spPr>
          <a:xfrm>
            <a:off x="0" y="863025"/>
            <a:ext cx="9144000" cy="584775"/>
          </a:xfrm>
          <a:prstGeom prst="rect">
            <a:avLst/>
          </a:prstGeom>
        </p:spPr>
        <p:txBody>
          <a:bodyPr wrap="square">
            <a:spAutoFit/>
          </a:bodyPr>
          <a:lstStyle/>
          <a:p>
            <a:pPr algn="ctr"/>
            <a:r>
              <a:rPr lang="en-US" sz="3200" b="1" dirty="0" smtClean="0"/>
              <a:t>Global </a:t>
            </a:r>
            <a:r>
              <a:rPr lang="en-US" sz="3200" b="1" dirty="0" err="1" smtClean="0"/>
              <a:t>roundwood</a:t>
            </a:r>
            <a:r>
              <a:rPr lang="en-US" sz="3200" b="1" dirty="0" smtClean="0"/>
              <a:t> consumption*:  115.7 BILLION ft</a:t>
            </a:r>
            <a:r>
              <a:rPr lang="en-US" sz="3200" b="1" baseline="30000" dirty="0" smtClean="0"/>
              <a:t>3</a:t>
            </a:r>
            <a:r>
              <a:rPr lang="en-US" sz="3200" b="1" dirty="0" smtClean="0"/>
              <a:t> </a:t>
            </a:r>
            <a:endParaRPr lang="en-US" sz="3200" dirty="0" smtClean="0"/>
          </a:p>
        </p:txBody>
      </p:sp>
      <p:sp>
        <p:nvSpPr>
          <p:cNvPr id="19" name="Pie 18"/>
          <p:cNvSpPr/>
          <p:nvPr/>
        </p:nvSpPr>
        <p:spPr>
          <a:xfrm>
            <a:off x="956593" y="3473475"/>
            <a:ext cx="2091407" cy="1930863"/>
          </a:xfrm>
          <a:prstGeom prst="pie">
            <a:avLst>
              <a:gd name="adj1" fmla="val 18156709"/>
              <a:gd name="adj2" fmla="val 16214470"/>
            </a:avLst>
          </a:prstGeom>
          <a:solidFill>
            <a:schemeClr val="tx1">
              <a:lumMod val="75000"/>
              <a:lumOff val="25000"/>
            </a:schemeClr>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smtClean="0">
              <a:solidFill>
                <a:schemeClr val="bg1"/>
              </a:solidFill>
            </a:endParaRPr>
          </a:p>
          <a:p>
            <a:pPr algn="ctr"/>
            <a:r>
              <a:rPr lang="en-US" sz="3600" dirty="0" smtClean="0">
                <a:solidFill>
                  <a:schemeClr val="bg1"/>
                </a:solidFill>
              </a:rPr>
              <a:t>91%</a:t>
            </a:r>
            <a:endParaRPr lang="en-US" sz="3600" dirty="0">
              <a:solidFill>
                <a:schemeClr val="bg1"/>
              </a:solidFill>
            </a:endParaRPr>
          </a:p>
        </p:txBody>
      </p:sp>
      <p:sp>
        <p:nvSpPr>
          <p:cNvPr id="34" name="Pie 33"/>
          <p:cNvSpPr/>
          <p:nvPr/>
        </p:nvSpPr>
        <p:spPr>
          <a:xfrm>
            <a:off x="5791200" y="3479337"/>
            <a:ext cx="2091407" cy="1930863"/>
          </a:xfrm>
          <a:prstGeom prst="pie">
            <a:avLst>
              <a:gd name="adj1" fmla="val 16140376"/>
              <a:gd name="adj2" fmla="val 10480159"/>
            </a:avLst>
          </a:prstGeom>
          <a:solidFill>
            <a:schemeClr val="tx1">
              <a:lumMod val="75000"/>
              <a:lumOff val="25000"/>
            </a:schemeClr>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smtClean="0">
              <a:solidFill>
                <a:schemeClr val="bg1"/>
              </a:solidFill>
            </a:endParaRPr>
          </a:p>
          <a:p>
            <a:pPr algn="ctr"/>
            <a:r>
              <a:rPr lang="en-US" sz="3600" dirty="0" smtClean="0">
                <a:solidFill>
                  <a:schemeClr val="bg1"/>
                </a:solidFill>
              </a:rPr>
              <a:t>73%</a:t>
            </a:r>
            <a:endParaRPr lang="en-US" sz="3600" dirty="0">
              <a:solidFill>
                <a:schemeClr val="bg1"/>
              </a:solidFill>
            </a:endParaRPr>
          </a:p>
        </p:txBody>
      </p:sp>
      <p:grpSp>
        <p:nvGrpSpPr>
          <p:cNvPr id="13" name="Group 34"/>
          <p:cNvGrpSpPr/>
          <p:nvPr/>
        </p:nvGrpSpPr>
        <p:grpSpPr>
          <a:xfrm>
            <a:off x="5105400" y="1752600"/>
            <a:ext cx="3505200" cy="2514600"/>
            <a:chOff x="152400" y="1752600"/>
            <a:chExt cx="3505200" cy="2514600"/>
          </a:xfrm>
        </p:grpSpPr>
        <p:sp>
          <p:nvSpPr>
            <p:cNvPr id="36" name="Rectangle 35"/>
            <p:cNvSpPr/>
            <p:nvPr/>
          </p:nvSpPr>
          <p:spPr>
            <a:xfrm>
              <a:off x="152400" y="1752600"/>
              <a:ext cx="3505200" cy="457200"/>
            </a:xfrm>
            <a:prstGeom prst="rect">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362200" y="2286000"/>
              <a:ext cx="228600" cy="1981200"/>
            </a:xfrm>
            <a:custGeom>
              <a:avLst/>
              <a:gdLst>
                <a:gd name="connsiteX0" fmla="*/ 563880 w 843280"/>
                <a:gd name="connsiteY0" fmla="*/ 0 h 4236720"/>
                <a:gd name="connsiteX1" fmla="*/ 822960 w 843280"/>
                <a:gd name="connsiteY1" fmla="*/ 1417320 h 4236720"/>
                <a:gd name="connsiteX2" fmla="*/ 685800 w 843280"/>
                <a:gd name="connsiteY2" fmla="*/ 3352800 h 4236720"/>
                <a:gd name="connsiteX3" fmla="*/ 0 w 843280"/>
                <a:gd name="connsiteY3" fmla="*/ 4236720 h 4236720"/>
              </a:gdLst>
              <a:ahLst/>
              <a:cxnLst>
                <a:cxn ang="0">
                  <a:pos x="connsiteX0" y="connsiteY0"/>
                </a:cxn>
                <a:cxn ang="0">
                  <a:pos x="connsiteX1" y="connsiteY1"/>
                </a:cxn>
                <a:cxn ang="0">
                  <a:pos x="connsiteX2" y="connsiteY2"/>
                </a:cxn>
                <a:cxn ang="0">
                  <a:pos x="connsiteX3" y="connsiteY3"/>
                </a:cxn>
              </a:cxnLst>
              <a:rect l="l" t="t" r="r" b="b"/>
              <a:pathLst>
                <a:path w="843280" h="4236720">
                  <a:moveTo>
                    <a:pt x="563880" y="0"/>
                  </a:moveTo>
                  <a:cubicBezTo>
                    <a:pt x="683260" y="429260"/>
                    <a:pt x="802640" y="858520"/>
                    <a:pt x="822960" y="1417320"/>
                  </a:cubicBezTo>
                  <a:cubicBezTo>
                    <a:pt x="843280" y="1976120"/>
                    <a:pt x="822960" y="2882900"/>
                    <a:pt x="685800" y="3352800"/>
                  </a:cubicBezTo>
                  <a:cubicBezTo>
                    <a:pt x="548640" y="3822700"/>
                    <a:pt x="274320" y="4029710"/>
                    <a:pt x="0" y="4236720"/>
                  </a:cubicBezTo>
                </a:path>
              </a:pathLst>
            </a:cu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40"/>
          <p:cNvGrpSpPr/>
          <p:nvPr/>
        </p:nvGrpSpPr>
        <p:grpSpPr>
          <a:xfrm>
            <a:off x="5542745" y="5029200"/>
            <a:ext cx="3430567" cy="904220"/>
            <a:chOff x="5466545" y="5029200"/>
            <a:chExt cx="3430567" cy="904220"/>
          </a:xfrm>
        </p:grpSpPr>
        <p:sp>
          <p:nvSpPr>
            <p:cNvPr id="40" name="Snip Single Corner Rectangle 39"/>
            <p:cNvSpPr/>
            <p:nvPr/>
          </p:nvSpPr>
          <p:spPr>
            <a:xfrm flipH="1">
              <a:off x="7571232" y="5029200"/>
              <a:ext cx="1325880" cy="457200"/>
            </a:xfrm>
            <a:prstGeom prst="snip1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5466545" y="5410200"/>
              <a:ext cx="3220241" cy="523220"/>
            </a:xfrm>
            <a:prstGeom prst="rect">
              <a:avLst/>
            </a:prstGeom>
            <a:solidFill>
              <a:schemeClr val="tx1">
                <a:lumMod val="75000"/>
                <a:lumOff val="25000"/>
              </a:schemeClr>
            </a:solidFill>
          </p:spPr>
          <p:txBody>
            <a:bodyPr wrap="none" rtlCol="0">
              <a:spAutoFit/>
            </a:bodyPr>
            <a:lstStyle/>
            <a:p>
              <a:r>
                <a:rPr lang="en-US" sz="2800" b="1" dirty="0" smtClean="0">
                  <a:solidFill>
                    <a:schemeClr val="bg1"/>
                  </a:solidFill>
                  <a:effectLst>
                    <a:outerShdw dist="50800" dir="5400000" algn="ctr" rotWithShape="0">
                      <a:schemeClr val="tx1"/>
                    </a:outerShdw>
                  </a:effectLst>
                </a:rPr>
                <a:t>developed countries</a:t>
              </a:r>
            </a:p>
          </p:txBody>
        </p:sp>
      </p:grpSp>
      <p:grpSp>
        <p:nvGrpSpPr>
          <p:cNvPr id="23" name="Group 49"/>
          <p:cNvGrpSpPr/>
          <p:nvPr/>
        </p:nvGrpSpPr>
        <p:grpSpPr>
          <a:xfrm>
            <a:off x="5824728" y="3474720"/>
            <a:ext cx="2057400" cy="1905000"/>
            <a:chOff x="5824728" y="3474720"/>
            <a:chExt cx="2057400" cy="1905000"/>
          </a:xfrm>
        </p:grpSpPr>
        <p:sp>
          <p:nvSpPr>
            <p:cNvPr id="43" name="Pie 42"/>
            <p:cNvSpPr/>
            <p:nvPr/>
          </p:nvSpPr>
          <p:spPr>
            <a:xfrm>
              <a:off x="5824728" y="3474720"/>
              <a:ext cx="2057400" cy="1905000"/>
            </a:xfrm>
            <a:prstGeom prst="pie">
              <a:avLst>
                <a:gd name="adj1" fmla="val 16097808"/>
                <a:gd name="adj2" fmla="val 1198363"/>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800" dirty="0" smtClean="0">
                  <a:solidFill>
                    <a:schemeClr val="bg1"/>
                  </a:solidFill>
                </a:rPr>
                <a:t>              </a:t>
              </a:r>
            </a:p>
            <a:p>
              <a:pPr algn="ctr"/>
              <a:endParaRPr lang="en-US" sz="2800" dirty="0" smtClean="0">
                <a:solidFill>
                  <a:schemeClr val="bg1"/>
                </a:solidFill>
              </a:endParaRPr>
            </a:p>
            <a:p>
              <a:pPr algn="ctr"/>
              <a:endParaRPr lang="en-US" sz="2800" dirty="0" smtClean="0">
                <a:solidFill>
                  <a:schemeClr val="bg1"/>
                </a:solidFill>
              </a:endParaRPr>
            </a:p>
            <a:p>
              <a:pPr algn="ctr"/>
              <a:endParaRPr lang="en-US" sz="2800" dirty="0">
                <a:solidFill>
                  <a:schemeClr val="bg1"/>
                </a:solidFill>
              </a:endParaRPr>
            </a:p>
          </p:txBody>
        </p:sp>
        <p:sp>
          <p:nvSpPr>
            <p:cNvPr id="44" name="Rectangle 43"/>
            <p:cNvSpPr/>
            <p:nvPr/>
          </p:nvSpPr>
          <p:spPr>
            <a:xfrm>
              <a:off x="6858000" y="3810000"/>
              <a:ext cx="811441" cy="523220"/>
            </a:xfrm>
            <a:prstGeom prst="rect">
              <a:avLst/>
            </a:prstGeom>
          </p:spPr>
          <p:txBody>
            <a:bodyPr wrap="none">
              <a:spAutoFit/>
            </a:bodyPr>
            <a:lstStyle/>
            <a:p>
              <a:pPr algn="ctr"/>
              <a:r>
                <a:rPr lang="en-US" sz="2800" b="1" dirty="0" smtClean="0">
                  <a:solidFill>
                    <a:schemeClr val="bg1"/>
                  </a:solidFill>
                </a:rPr>
                <a:t>32%</a:t>
              </a:r>
              <a:endParaRPr lang="en-US" sz="2800" b="1" dirty="0">
                <a:solidFill>
                  <a:schemeClr val="bg1"/>
                </a:solidFill>
              </a:endParaRPr>
            </a:p>
          </p:txBody>
        </p:sp>
      </p:grpSp>
      <p:grpSp>
        <p:nvGrpSpPr>
          <p:cNvPr id="24" name="Group 48"/>
          <p:cNvGrpSpPr/>
          <p:nvPr/>
        </p:nvGrpSpPr>
        <p:grpSpPr>
          <a:xfrm>
            <a:off x="1066800" y="3505200"/>
            <a:ext cx="1928191" cy="1773936"/>
            <a:chOff x="1066800" y="3505200"/>
            <a:chExt cx="1928191" cy="1773936"/>
          </a:xfrm>
        </p:grpSpPr>
        <p:sp>
          <p:nvSpPr>
            <p:cNvPr id="42" name="Pie 41"/>
            <p:cNvSpPr>
              <a:spLocks noChangeAspect="1"/>
            </p:cNvSpPr>
            <p:nvPr/>
          </p:nvSpPr>
          <p:spPr>
            <a:xfrm>
              <a:off x="1066800" y="3505200"/>
              <a:ext cx="1928191" cy="1773936"/>
            </a:xfrm>
            <a:prstGeom prst="pie">
              <a:avLst>
                <a:gd name="adj1" fmla="val 17252143"/>
                <a:gd name="adj2" fmla="val 1835362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5" name="Rectangle 44"/>
            <p:cNvSpPr/>
            <p:nvPr/>
          </p:nvSpPr>
          <p:spPr>
            <a:xfrm>
              <a:off x="2114503" y="3591580"/>
              <a:ext cx="628697" cy="523220"/>
            </a:xfrm>
            <a:prstGeom prst="rect">
              <a:avLst/>
            </a:prstGeom>
          </p:spPr>
          <p:txBody>
            <a:bodyPr wrap="none">
              <a:spAutoFit/>
            </a:bodyPr>
            <a:lstStyle/>
            <a:p>
              <a:pPr algn="ctr"/>
              <a:r>
                <a:rPr lang="en-US" sz="2800" b="1" dirty="0" smtClean="0">
                  <a:solidFill>
                    <a:schemeClr val="bg1"/>
                  </a:solidFill>
                  <a:effectLst>
                    <a:outerShdw dist="50800" dir="5400000" algn="ctr" rotWithShape="0">
                      <a:schemeClr val="tx1"/>
                    </a:outerShdw>
                  </a:effectLst>
                </a:rPr>
                <a:t>4%</a:t>
              </a:r>
              <a:endParaRPr lang="en-US" sz="2800" b="1" dirty="0">
                <a:solidFill>
                  <a:schemeClr val="bg1"/>
                </a:solidFill>
                <a:effectLst>
                  <a:outerShdw dist="50800" dir="5400000" algn="ctr" rotWithShape="0">
                    <a:schemeClr val="tx1"/>
                  </a:outerShdw>
                </a:effectLst>
              </a:endParaRPr>
            </a:p>
          </p:txBody>
        </p:sp>
      </p:grpSp>
      <p:sp>
        <p:nvSpPr>
          <p:cNvPr id="47" name="Freeform 46"/>
          <p:cNvSpPr/>
          <p:nvPr/>
        </p:nvSpPr>
        <p:spPr>
          <a:xfrm rot="1741019" flipH="1">
            <a:off x="2186073" y="2544849"/>
            <a:ext cx="362179" cy="1096044"/>
          </a:xfrm>
          <a:custGeom>
            <a:avLst/>
            <a:gdLst>
              <a:gd name="connsiteX0" fmla="*/ 563880 w 843280"/>
              <a:gd name="connsiteY0" fmla="*/ 0 h 4236720"/>
              <a:gd name="connsiteX1" fmla="*/ 822960 w 843280"/>
              <a:gd name="connsiteY1" fmla="*/ 1417320 h 4236720"/>
              <a:gd name="connsiteX2" fmla="*/ 685800 w 843280"/>
              <a:gd name="connsiteY2" fmla="*/ 3352800 h 4236720"/>
              <a:gd name="connsiteX3" fmla="*/ 0 w 843280"/>
              <a:gd name="connsiteY3" fmla="*/ 4236720 h 4236720"/>
            </a:gdLst>
            <a:ahLst/>
            <a:cxnLst>
              <a:cxn ang="0">
                <a:pos x="connsiteX0" y="connsiteY0"/>
              </a:cxn>
              <a:cxn ang="0">
                <a:pos x="connsiteX1" y="connsiteY1"/>
              </a:cxn>
              <a:cxn ang="0">
                <a:pos x="connsiteX2" y="connsiteY2"/>
              </a:cxn>
              <a:cxn ang="0">
                <a:pos x="connsiteX3" y="connsiteY3"/>
              </a:cxn>
            </a:cxnLst>
            <a:rect l="l" t="t" r="r" b="b"/>
            <a:pathLst>
              <a:path w="843280" h="4236720">
                <a:moveTo>
                  <a:pt x="563880" y="0"/>
                </a:moveTo>
                <a:cubicBezTo>
                  <a:pt x="683260" y="429260"/>
                  <a:pt x="802640" y="858520"/>
                  <a:pt x="822960" y="1417320"/>
                </a:cubicBezTo>
                <a:cubicBezTo>
                  <a:pt x="843280" y="1976120"/>
                  <a:pt x="822960" y="2882900"/>
                  <a:pt x="685800" y="3352800"/>
                </a:cubicBezTo>
                <a:cubicBezTo>
                  <a:pt x="548640" y="3822700"/>
                  <a:pt x="274320" y="4029710"/>
                  <a:pt x="0" y="4236720"/>
                </a:cubicBezTo>
              </a:path>
            </a:pathLst>
          </a:custGeom>
          <a:ln w="76200">
            <a:solidFill>
              <a:srgbClr val="FF0000"/>
            </a:solidFill>
            <a:tailEnd type="triangle" w="lg" len="lg"/>
          </a:ln>
          <a:effectLst>
            <a:outerShdw dist="50800" dir="96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rot="18832903">
            <a:off x="6673128" y="2431109"/>
            <a:ext cx="293543" cy="1233781"/>
          </a:xfrm>
          <a:custGeom>
            <a:avLst/>
            <a:gdLst>
              <a:gd name="connsiteX0" fmla="*/ 563880 w 843280"/>
              <a:gd name="connsiteY0" fmla="*/ 0 h 4236720"/>
              <a:gd name="connsiteX1" fmla="*/ 822960 w 843280"/>
              <a:gd name="connsiteY1" fmla="*/ 1417320 h 4236720"/>
              <a:gd name="connsiteX2" fmla="*/ 685800 w 843280"/>
              <a:gd name="connsiteY2" fmla="*/ 3352800 h 4236720"/>
              <a:gd name="connsiteX3" fmla="*/ 0 w 843280"/>
              <a:gd name="connsiteY3" fmla="*/ 4236720 h 4236720"/>
            </a:gdLst>
            <a:ahLst/>
            <a:cxnLst>
              <a:cxn ang="0">
                <a:pos x="connsiteX0" y="connsiteY0"/>
              </a:cxn>
              <a:cxn ang="0">
                <a:pos x="connsiteX1" y="connsiteY1"/>
              </a:cxn>
              <a:cxn ang="0">
                <a:pos x="connsiteX2" y="connsiteY2"/>
              </a:cxn>
              <a:cxn ang="0">
                <a:pos x="connsiteX3" y="connsiteY3"/>
              </a:cxn>
            </a:cxnLst>
            <a:rect l="l" t="t" r="r" b="b"/>
            <a:pathLst>
              <a:path w="843280" h="4236720">
                <a:moveTo>
                  <a:pt x="563880" y="0"/>
                </a:moveTo>
                <a:cubicBezTo>
                  <a:pt x="683260" y="429260"/>
                  <a:pt x="802640" y="858520"/>
                  <a:pt x="822960" y="1417320"/>
                </a:cubicBezTo>
                <a:cubicBezTo>
                  <a:pt x="843280" y="1976120"/>
                  <a:pt x="822960" y="2882900"/>
                  <a:pt x="685800" y="3352800"/>
                </a:cubicBezTo>
                <a:cubicBezTo>
                  <a:pt x="548640" y="3822700"/>
                  <a:pt x="274320" y="4029710"/>
                  <a:pt x="0" y="4236720"/>
                </a:cubicBezTo>
              </a:path>
            </a:pathLst>
          </a:custGeom>
          <a:ln w="76200">
            <a:solidFill>
              <a:srgbClr val="FF0000"/>
            </a:solidFill>
            <a:tailEnd type="triangle" w="lg" len="lg"/>
          </a:ln>
          <a:effectLst>
            <a:outerShdw dist="50800" dir="96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2514600" y="2249269"/>
            <a:ext cx="4038600" cy="646331"/>
          </a:xfrm>
          <a:prstGeom prst="rect">
            <a:avLst/>
          </a:prstGeom>
          <a:solidFill>
            <a:schemeClr val="bg1"/>
          </a:solidFill>
          <a:ln w="38100">
            <a:solidFill>
              <a:schemeClr val="tx1"/>
            </a:solidFill>
          </a:ln>
        </p:spPr>
        <p:txBody>
          <a:bodyPr wrap="square" rtlCol="0">
            <a:spAutoFit/>
          </a:bodyPr>
          <a:lstStyle/>
          <a:p>
            <a:pPr algn="ctr"/>
            <a:r>
              <a:rPr lang="en-US" sz="3600" b="1" dirty="0" smtClean="0">
                <a:solidFill>
                  <a:srgbClr val="FF0000"/>
                </a:solidFill>
                <a:effectLst>
                  <a:outerShdw dist="50800" dir="7200000" algn="ctr" rotWithShape="0">
                    <a:schemeClr val="tx1"/>
                  </a:outerShdw>
                </a:effectLst>
              </a:rPr>
              <a:t>USA consumption?</a:t>
            </a:r>
          </a:p>
        </p:txBody>
      </p:sp>
      <p:sp>
        <p:nvSpPr>
          <p:cNvPr id="49" name="TextBox 48"/>
          <p:cNvSpPr txBox="1"/>
          <p:nvPr/>
        </p:nvSpPr>
        <p:spPr>
          <a:xfrm rot="20677367">
            <a:off x="404249" y="3377624"/>
            <a:ext cx="7745834" cy="646331"/>
          </a:xfrm>
          <a:prstGeom prst="rect">
            <a:avLst/>
          </a:prstGeom>
          <a:solidFill>
            <a:schemeClr val="bg1"/>
          </a:solidFill>
          <a:ln w="38100">
            <a:solidFill>
              <a:schemeClr val="tx1"/>
            </a:solidFill>
          </a:ln>
        </p:spPr>
        <p:txBody>
          <a:bodyPr wrap="square" rtlCol="0">
            <a:spAutoFit/>
          </a:bodyPr>
          <a:lstStyle/>
          <a:p>
            <a:pPr algn="ctr"/>
            <a:r>
              <a:rPr lang="en-US" sz="3600" b="1" dirty="0" smtClean="0">
                <a:solidFill>
                  <a:srgbClr val="FF0000"/>
                </a:solidFill>
                <a:effectLst>
                  <a:outerShdw dist="50800" dir="7200000" algn="ctr" rotWithShape="0">
                    <a:schemeClr val="tx1"/>
                  </a:outerShdw>
                </a:effectLst>
              </a:rPr>
              <a:t>More about Energy Density in Week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49"/>
                                        </p:tgtEl>
                                      </p:cBhvr>
                                    </p:animEffect>
                                    <p:set>
                                      <p:cBhvr>
                                        <p:cTn id="7" dur="1" fill="hold">
                                          <p:stCondLst>
                                            <p:cond delay="999"/>
                                          </p:stCondLst>
                                        </p:cTn>
                                        <p:tgtEl>
                                          <p:spTgt spid="49"/>
                                        </p:tgtEl>
                                        <p:attrNameLst>
                                          <p:attrName>style.visibility</p:attrName>
                                        </p:attrNameLst>
                                      </p:cBhvr>
                                      <p:to>
                                        <p:strVal val="hidden"/>
                                      </p:to>
                                    </p:se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1000"/>
                                        <p:tgtEl>
                                          <p:spTgt spid="3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1000"/>
                                        <p:tgtEl>
                                          <p:spTgt spid="13"/>
                                        </p:tgtEl>
                                      </p:cBhvr>
                                    </p:animEffect>
                                    <p:set>
                                      <p:cBhvr>
                                        <p:cTn id="24" dur="1" fill="hold">
                                          <p:stCondLst>
                                            <p:cond delay="999"/>
                                          </p:stCondLst>
                                        </p:cTn>
                                        <p:tgtEl>
                                          <p:spTgt spid="1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00"/>
                                        <p:tgtEl>
                                          <p:spTgt spid="14"/>
                                        </p:tgtEl>
                                      </p:cBhvr>
                                    </p:animEffect>
                                    <p:set>
                                      <p:cBhvr>
                                        <p:cTn id="27" dur="1" fill="hold">
                                          <p:stCondLst>
                                            <p:cond delay="999"/>
                                          </p:stCondLst>
                                        </p:cTn>
                                        <p:tgtEl>
                                          <p:spTgt spid="14"/>
                                        </p:tgtEl>
                                        <p:attrNameLst>
                                          <p:attrName>style.visibility</p:attrName>
                                        </p:attrNameLst>
                                      </p:cBhvr>
                                      <p:to>
                                        <p:strVal val="hidden"/>
                                      </p:to>
                                    </p:set>
                                  </p:childTnLst>
                                </p:cTn>
                              </p:par>
                              <p:par>
                                <p:cTn id="28" presetID="53"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1000" fill="hold"/>
                                        <p:tgtEl>
                                          <p:spTgt spid="46"/>
                                        </p:tgtEl>
                                        <p:attrNameLst>
                                          <p:attrName>ppt_w</p:attrName>
                                        </p:attrNameLst>
                                      </p:cBhvr>
                                      <p:tavLst>
                                        <p:tav tm="0">
                                          <p:val>
                                            <p:fltVal val="0"/>
                                          </p:val>
                                        </p:tav>
                                        <p:tav tm="100000">
                                          <p:val>
                                            <p:strVal val="#ppt_w"/>
                                          </p:val>
                                        </p:tav>
                                      </p:tavLst>
                                    </p:anim>
                                    <p:anim calcmode="lin" valueType="num">
                                      <p:cBhvr>
                                        <p:cTn id="31" dur="1000" fill="hold"/>
                                        <p:tgtEl>
                                          <p:spTgt spid="46"/>
                                        </p:tgtEl>
                                        <p:attrNameLst>
                                          <p:attrName>ppt_h</p:attrName>
                                        </p:attrNameLst>
                                      </p:cBhvr>
                                      <p:tavLst>
                                        <p:tav tm="0">
                                          <p:val>
                                            <p:fltVal val="0"/>
                                          </p:val>
                                        </p:tav>
                                        <p:tav tm="100000">
                                          <p:val>
                                            <p:strVal val="#ppt_h"/>
                                          </p:val>
                                        </p:tav>
                                      </p:tavLst>
                                    </p:anim>
                                    <p:animEffect transition="in" filter="fade">
                                      <p:cBhvr>
                                        <p:cTn id="32" dur="10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1000"/>
                                        <p:tgtEl>
                                          <p:spTgt spid="47"/>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up)">
                                      <p:cBhvr>
                                        <p:cTn id="46" dur="1000"/>
                                        <p:tgtEl>
                                          <p:spTgt spid="48"/>
                                        </p:tgtEl>
                                      </p:cBhvr>
                                    </p:animEffect>
                                  </p:childTnLst>
                                </p:cTn>
                              </p:par>
                            </p:childTnLst>
                          </p:cTn>
                        </p:par>
                        <p:par>
                          <p:cTn id="47" fill="hold">
                            <p:stCondLst>
                              <p:cond delay="1000"/>
                            </p:stCondLst>
                            <p:childTnLst>
                              <p:par>
                                <p:cTn id="48" presetID="22" presetClass="entr" presetSubtype="1"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1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1000"/>
                                        <p:tgtEl>
                                          <p:spTgt spid="23"/>
                                        </p:tgtEl>
                                      </p:cBhvr>
                                    </p:animEffect>
                                    <p:set>
                                      <p:cBhvr>
                                        <p:cTn id="55" dur="1" fill="hold">
                                          <p:stCondLst>
                                            <p:cond delay="999"/>
                                          </p:stCondLst>
                                        </p:cTn>
                                        <p:tgtEl>
                                          <p:spTgt spid="2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48"/>
                                        </p:tgtEl>
                                      </p:cBhvr>
                                    </p:animEffect>
                                    <p:set>
                                      <p:cBhvr>
                                        <p:cTn id="58" dur="1" fill="hold">
                                          <p:stCondLst>
                                            <p:cond delay="999"/>
                                          </p:stCondLst>
                                        </p:cTn>
                                        <p:tgtEl>
                                          <p:spTgt spid="48"/>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000"/>
                                        <p:tgtEl>
                                          <p:spTgt spid="24"/>
                                        </p:tgtEl>
                                      </p:cBhvr>
                                    </p:animEffect>
                                    <p:set>
                                      <p:cBhvr>
                                        <p:cTn id="64" dur="1" fill="hold">
                                          <p:stCondLst>
                                            <p:cond delay="999"/>
                                          </p:stCondLst>
                                        </p:cTn>
                                        <p:tgtEl>
                                          <p:spTgt spid="2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3"/>
                                        </p:tgtEl>
                                      </p:cBhvr>
                                    </p:animEffect>
                                    <p:set>
                                      <p:cBhvr>
                                        <p:cTn id="67" dur="1" fill="hold">
                                          <p:stCondLst>
                                            <p:cond delay="999"/>
                                          </p:stCondLst>
                                        </p:cTn>
                                        <p:tgtEl>
                                          <p:spTgt spid="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1000"/>
                                        <p:tgtEl>
                                          <p:spTgt spid="19"/>
                                        </p:tgtEl>
                                      </p:cBhvr>
                                    </p:animEffect>
                                    <p:set>
                                      <p:cBhvr>
                                        <p:cTn id="70" dur="1" fill="hold">
                                          <p:stCondLst>
                                            <p:cond delay="999"/>
                                          </p:stCondLst>
                                        </p:cTn>
                                        <p:tgtEl>
                                          <p:spTgt spid="1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1000"/>
                                        <p:tgtEl>
                                          <p:spTgt spid="34"/>
                                        </p:tgtEl>
                                      </p:cBhvr>
                                    </p:animEffect>
                                    <p:set>
                                      <p:cBhvr>
                                        <p:cTn id="73" dur="1" fill="hold">
                                          <p:stCondLst>
                                            <p:cond delay="999"/>
                                          </p:stCondLst>
                                        </p:cTn>
                                        <p:tgtEl>
                                          <p:spTgt spid="34"/>
                                        </p:tgtEl>
                                        <p:attrNameLst>
                                          <p:attrName>style.visibility</p:attrName>
                                        </p:attrNameLst>
                                      </p:cBhvr>
                                      <p:to>
                                        <p:strVal val="hidden"/>
                                      </p:to>
                                    </p:set>
                                  </p:childTnLst>
                                </p:cTn>
                              </p:par>
                            </p:childTnLst>
                          </p:cTn>
                        </p:par>
                        <p:par>
                          <p:cTn id="74" fill="hold">
                            <p:stCondLst>
                              <p:cond delay="1000"/>
                            </p:stCondLst>
                            <p:childTnLst>
                              <p:par>
                                <p:cTn id="75" presetID="42" presetClass="path" presetSubtype="0" accel="50000" decel="50000" fill="hold" grpId="1" nodeType="afterEffect">
                                  <p:stCondLst>
                                    <p:cond delay="0"/>
                                  </p:stCondLst>
                                  <p:childTnLst>
                                    <p:animMotion origin="layout" path="M 3.33333E-6 0 L 0.09166 0.14444 " pathEditMode="relative" rAng="0" ptsTypes="AA">
                                      <p:cBhvr>
                                        <p:cTn id="76" dur="1000" fill="hold"/>
                                        <p:tgtEl>
                                          <p:spTgt spid="46"/>
                                        </p:tgtEl>
                                        <p:attrNameLst>
                                          <p:attrName>ppt_x</p:attrName>
                                          <p:attrName>ppt_y</p:attrName>
                                        </p:attrNameLst>
                                      </p:cBhvr>
                                      <p:rCtr x="46" y="72"/>
                                    </p:animMotion>
                                  </p:childTnLst>
                                </p:cTn>
                              </p:par>
                              <p:par>
                                <p:cTn id="77" presetID="10" presetClass="exit" presetSubtype="0" fill="hold" grpId="1" nodeType="withEffect">
                                  <p:stCondLst>
                                    <p:cond delay="0"/>
                                  </p:stCondLst>
                                  <p:childTnLst>
                                    <p:animEffect transition="out" filter="fade">
                                      <p:cBhvr>
                                        <p:cTn id="78" dur="1000"/>
                                        <p:tgtEl>
                                          <p:spTgt spid="49"/>
                                        </p:tgtEl>
                                      </p:cBhvr>
                                    </p:animEffect>
                                    <p:set>
                                      <p:cBhvr>
                                        <p:cTn id="79" dur="1" fill="hold">
                                          <p:stCondLst>
                                            <p:cond delay="9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34" grpId="0" animBg="1"/>
      <p:bldP spid="34" grpId="1" animBg="1"/>
      <p:bldP spid="47" grpId="0" animBg="1"/>
      <p:bldP spid="47" grpId="1" animBg="1"/>
      <p:bldP spid="48" grpId="0" animBg="1"/>
      <p:bldP spid="48" grpId="1" animBg="1"/>
      <p:bldP spid="46" grpId="0" animBg="1"/>
      <p:bldP spid="46" grpId="1" animBg="1"/>
      <p:bldP spid="49" grpId="0" animBg="1"/>
      <p:bldP spid="49"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Wood &amp; Wood Products</a:t>
            </a:r>
          </a:p>
        </p:txBody>
      </p:sp>
      <p:sp useBgFill="1">
        <p:nvSpPr>
          <p:cNvPr id="3" name="Rectangle 2"/>
          <p:cNvSpPr/>
          <p:nvPr/>
        </p:nvSpPr>
        <p:spPr>
          <a:xfrm>
            <a:off x="0" y="863025"/>
            <a:ext cx="9144000" cy="584775"/>
          </a:xfrm>
          <a:prstGeom prst="rect">
            <a:avLst/>
          </a:prstGeom>
        </p:spPr>
        <p:txBody>
          <a:bodyPr wrap="square">
            <a:spAutoFit/>
          </a:bodyPr>
          <a:lstStyle/>
          <a:p>
            <a:pPr algn="ctr"/>
            <a:r>
              <a:rPr lang="en-US" sz="3200" b="1" dirty="0" smtClean="0"/>
              <a:t>Global </a:t>
            </a:r>
            <a:r>
              <a:rPr lang="en-US" sz="3200" b="1" dirty="0" err="1" smtClean="0"/>
              <a:t>roundwood</a:t>
            </a:r>
            <a:r>
              <a:rPr lang="en-US" sz="3200" b="1" dirty="0" smtClean="0"/>
              <a:t> consumption*:  115.7 BILLION ft</a:t>
            </a:r>
            <a:r>
              <a:rPr lang="en-US" sz="3200" b="1" baseline="30000" dirty="0" smtClean="0"/>
              <a:t>3</a:t>
            </a:r>
            <a:r>
              <a:rPr lang="en-US" sz="3200" b="1" dirty="0" smtClean="0"/>
              <a:t> </a:t>
            </a:r>
            <a:endParaRPr lang="en-US" sz="3200" dirty="0" smtClean="0"/>
          </a:p>
        </p:txBody>
      </p:sp>
      <p:sp>
        <p:nvSpPr>
          <p:cNvPr id="4" name="TextBox 3"/>
          <p:cNvSpPr txBox="1"/>
          <p:nvPr/>
        </p:nvSpPr>
        <p:spPr>
          <a:xfrm>
            <a:off x="3352800" y="3236976"/>
            <a:ext cx="4038600" cy="646331"/>
          </a:xfrm>
          <a:prstGeom prst="rect">
            <a:avLst/>
          </a:prstGeom>
          <a:solidFill>
            <a:schemeClr val="bg1"/>
          </a:solidFill>
          <a:ln w="38100">
            <a:solidFill>
              <a:schemeClr val="tx1"/>
            </a:solidFill>
          </a:ln>
        </p:spPr>
        <p:txBody>
          <a:bodyPr wrap="square" rtlCol="0">
            <a:spAutoFit/>
          </a:bodyPr>
          <a:lstStyle/>
          <a:p>
            <a:pPr algn="ctr"/>
            <a:r>
              <a:rPr lang="en-US" sz="3600" b="1" dirty="0" smtClean="0">
                <a:solidFill>
                  <a:srgbClr val="FF0000"/>
                </a:solidFill>
                <a:effectLst>
                  <a:outerShdw dist="50800" dir="7200000" algn="ctr" rotWithShape="0">
                    <a:schemeClr val="tx1"/>
                  </a:outerShdw>
                </a:effectLst>
              </a:rPr>
              <a:t>USA consumption?</a:t>
            </a:r>
          </a:p>
        </p:txBody>
      </p:sp>
      <p:sp>
        <p:nvSpPr>
          <p:cNvPr id="5" name="TextBox 4"/>
          <p:cNvSpPr txBox="1"/>
          <p:nvPr/>
        </p:nvSpPr>
        <p:spPr>
          <a:xfrm>
            <a:off x="1752600" y="3962400"/>
            <a:ext cx="6858000" cy="769441"/>
          </a:xfrm>
          <a:prstGeom prst="rect">
            <a:avLst/>
          </a:prstGeom>
          <a:noFill/>
          <a:ln w="38100">
            <a:noFill/>
          </a:ln>
        </p:spPr>
        <p:txBody>
          <a:bodyPr wrap="square" rtlCol="0">
            <a:spAutoFit/>
          </a:bodyPr>
          <a:lstStyle/>
          <a:p>
            <a:pPr algn="ctr"/>
            <a:r>
              <a:rPr lang="en-US" sz="4400" b="1" dirty="0" smtClean="0">
                <a:solidFill>
                  <a:srgbClr val="FF0000"/>
                </a:solidFill>
                <a:effectLst>
                  <a:outerShdw dist="50800" dir="7200000" algn="ctr" rotWithShape="0">
                    <a:schemeClr val="tx1"/>
                  </a:outerShdw>
                </a:effectLst>
              </a:rPr>
              <a:t>     19.7 BILLION ft</a:t>
            </a:r>
            <a:r>
              <a:rPr lang="en-US" sz="4400" b="1" baseline="30000" dirty="0" smtClean="0">
                <a:solidFill>
                  <a:srgbClr val="FF0000"/>
                </a:solidFill>
                <a:effectLst>
                  <a:outerShdw dist="50800" dir="7200000" algn="ctr" rotWithShape="0">
                    <a:schemeClr val="tx1"/>
                  </a:outerShdw>
                </a:effectLst>
              </a:rPr>
              <a:t>3</a:t>
            </a:r>
            <a:r>
              <a:rPr lang="en-US" sz="4400" b="1" dirty="0" smtClean="0">
                <a:solidFill>
                  <a:srgbClr val="FF0000"/>
                </a:solidFill>
                <a:effectLst>
                  <a:outerShdw dist="50800" dir="7200000" algn="ctr" rotWithShape="0">
                    <a:schemeClr val="tx1"/>
                  </a:outerShdw>
                </a:effectLst>
              </a:rPr>
              <a:t>/year</a:t>
            </a:r>
          </a:p>
        </p:txBody>
      </p:sp>
      <p:sp useBgFill="1">
        <p:nvSpPr>
          <p:cNvPr id="6" name="Rectangle 5"/>
          <p:cNvSpPr/>
          <p:nvPr/>
        </p:nvSpPr>
        <p:spPr>
          <a:xfrm>
            <a:off x="914400" y="2133600"/>
            <a:ext cx="6705600" cy="769441"/>
          </a:xfrm>
          <a:prstGeom prst="rect">
            <a:avLst/>
          </a:prstGeom>
        </p:spPr>
        <p:txBody>
          <a:bodyPr wrap="square">
            <a:spAutoFit/>
          </a:bodyPr>
          <a:lstStyle/>
          <a:p>
            <a:pPr algn="ctr"/>
            <a:r>
              <a:rPr lang="en-US" sz="4400" b="1" dirty="0" smtClean="0">
                <a:effectLst>
                  <a:outerShdw dist="50800" dir="7200000" algn="ctr" rotWithShape="0">
                    <a:srgbClr val="FF0000"/>
                  </a:outerShdw>
                </a:effectLst>
              </a:rPr>
              <a:t>19 ft</a:t>
            </a:r>
            <a:r>
              <a:rPr lang="en-US" sz="4400" b="1" baseline="30000" dirty="0" smtClean="0">
                <a:effectLst>
                  <a:outerShdw dist="50800" dir="7200000" algn="ctr" rotWithShape="0">
                    <a:srgbClr val="FF0000"/>
                  </a:outerShdw>
                </a:effectLst>
              </a:rPr>
              <a:t>3</a:t>
            </a:r>
            <a:r>
              <a:rPr lang="en-US" sz="4400" b="1" dirty="0" smtClean="0">
                <a:effectLst>
                  <a:outerShdw dist="50800" dir="7200000" algn="ctr" rotWithShape="0">
                    <a:srgbClr val="FF0000"/>
                  </a:outerShdw>
                </a:effectLst>
              </a:rPr>
              <a:t> per person per year! </a:t>
            </a:r>
            <a:endParaRPr lang="en-US" sz="4400" dirty="0" smtClean="0">
              <a:effectLst>
                <a:outerShdw dist="50800" dir="7200000" algn="ctr" rotWithShape="0">
                  <a:srgbClr val="FF0000"/>
                </a:outerShdw>
              </a:effectLst>
            </a:endParaRPr>
          </a:p>
        </p:txBody>
      </p:sp>
      <p:sp useBgFill="1">
        <p:nvSpPr>
          <p:cNvPr id="8" name="Rectangle 7"/>
          <p:cNvSpPr/>
          <p:nvPr/>
        </p:nvSpPr>
        <p:spPr>
          <a:xfrm>
            <a:off x="6019800" y="914400"/>
            <a:ext cx="3124200" cy="533400"/>
          </a:xfrm>
          <a:prstGeom prst="rect">
            <a:avLst/>
          </a:prstGeom>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7" name="Rectangle 6"/>
          <p:cNvSpPr/>
          <p:nvPr/>
        </p:nvSpPr>
        <p:spPr>
          <a:xfrm>
            <a:off x="6019800" y="863025"/>
            <a:ext cx="3124200" cy="584775"/>
          </a:xfrm>
          <a:prstGeom prst="rect">
            <a:avLst/>
          </a:prstGeom>
        </p:spPr>
        <p:txBody>
          <a:bodyPr wrap="square">
            <a:spAutoFit/>
          </a:bodyPr>
          <a:lstStyle/>
          <a:p>
            <a:pPr algn="ctr"/>
            <a:r>
              <a:rPr lang="en-US" sz="3200" b="1" dirty="0" smtClean="0">
                <a:effectLst>
                  <a:outerShdw dist="50800" dir="3600000" algn="ctr" rotWithShape="0">
                    <a:srgbClr val="FF0000"/>
                  </a:outerShdw>
                </a:effectLst>
              </a:rPr>
              <a:t>115.7 BILLION ft</a:t>
            </a:r>
            <a:r>
              <a:rPr lang="en-US" sz="3200" b="1" baseline="30000" dirty="0" smtClean="0">
                <a:effectLst>
                  <a:outerShdw dist="50800" dir="3600000" algn="ctr" rotWithShape="0">
                    <a:srgbClr val="FF0000"/>
                  </a:outerShdw>
                </a:effectLst>
              </a:rPr>
              <a:t>3</a:t>
            </a:r>
            <a:r>
              <a:rPr lang="en-US" sz="3200" b="1" dirty="0" smtClean="0">
                <a:effectLst>
                  <a:outerShdw dist="50800" dir="3600000" algn="ctr" rotWithShape="0">
                    <a:srgbClr val="FF0000"/>
                  </a:outerShdw>
                </a:effectLst>
              </a:rPr>
              <a:t> </a:t>
            </a:r>
            <a:endParaRPr lang="en-US" sz="3200" dirty="0" smtClean="0">
              <a:effectLst>
                <a:outerShdw dist="50800" dir="3600000" algn="ctr" rotWithShape="0">
                  <a:srgbClr val="FF0000"/>
                </a:outerShdw>
              </a:effectLst>
            </a:endParaRPr>
          </a:p>
        </p:txBody>
      </p:sp>
      <p:sp>
        <p:nvSpPr>
          <p:cNvPr id="9" name="TextBox 8"/>
          <p:cNvSpPr txBox="1"/>
          <p:nvPr/>
        </p:nvSpPr>
        <p:spPr>
          <a:xfrm>
            <a:off x="1905000" y="4724400"/>
            <a:ext cx="6858000" cy="769441"/>
          </a:xfrm>
          <a:prstGeom prst="rect">
            <a:avLst/>
          </a:prstGeom>
          <a:noFill/>
          <a:ln w="38100">
            <a:noFill/>
          </a:ln>
        </p:spPr>
        <p:txBody>
          <a:bodyPr wrap="square" rtlCol="0">
            <a:spAutoFit/>
          </a:bodyPr>
          <a:lstStyle/>
          <a:p>
            <a:pPr algn="ctr"/>
            <a:r>
              <a:rPr lang="en-US" sz="4400" b="1" dirty="0" smtClean="0">
                <a:solidFill>
                  <a:srgbClr val="FF0000"/>
                </a:solidFill>
                <a:effectLst>
                  <a:outerShdw dist="50800" dir="7200000" algn="ctr" rotWithShape="0">
                    <a:schemeClr val="tx1"/>
                  </a:outerShdw>
                </a:effectLst>
              </a:rPr>
              <a:t>74 ft</a:t>
            </a:r>
            <a:r>
              <a:rPr lang="en-US" sz="4400" b="1" baseline="30000" dirty="0" smtClean="0">
                <a:solidFill>
                  <a:srgbClr val="FF0000"/>
                </a:solidFill>
                <a:effectLst>
                  <a:outerShdw dist="50800" dir="7200000" algn="ctr" rotWithShape="0">
                    <a:schemeClr val="tx1"/>
                  </a:outerShdw>
                </a:effectLst>
              </a:rPr>
              <a:t>3</a:t>
            </a:r>
            <a:r>
              <a:rPr lang="en-US" sz="4400" b="1" dirty="0" smtClean="0">
                <a:solidFill>
                  <a:srgbClr val="FF0000"/>
                </a:solidFill>
                <a:effectLst>
                  <a:outerShdw dist="50800" dir="7200000" algn="ctr" rotWithShape="0">
                    <a:schemeClr val="tx1"/>
                  </a:outerShdw>
                </a:effectLst>
              </a:rPr>
              <a:t> per person per year</a:t>
            </a:r>
          </a:p>
        </p:txBody>
      </p:sp>
      <p:grpSp>
        <p:nvGrpSpPr>
          <p:cNvPr id="13" name="Group 12"/>
          <p:cNvGrpSpPr/>
          <p:nvPr/>
        </p:nvGrpSpPr>
        <p:grpSpPr>
          <a:xfrm>
            <a:off x="255368" y="1981200"/>
            <a:ext cx="3478432" cy="3581400"/>
            <a:chOff x="255368" y="1981200"/>
            <a:chExt cx="3478432" cy="3581400"/>
          </a:xfrm>
        </p:grpSpPr>
        <p:sp>
          <p:nvSpPr>
            <p:cNvPr id="10" name="Freeform 9"/>
            <p:cNvSpPr/>
            <p:nvPr/>
          </p:nvSpPr>
          <p:spPr>
            <a:xfrm rot="8022995">
              <a:off x="785484" y="2862960"/>
              <a:ext cx="1304604" cy="2364836"/>
            </a:xfrm>
            <a:custGeom>
              <a:avLst/>
              <a:gdLst>
                <a:gd name="connsiteX0" fmla="*/ 563880 w 843280"/>
                <a:gd name="connsiteY0" fmla="*/ 0 h 4236720"/>
                <a:gd name="connsiteX1" fmla="*/ 822960 w 843280"/>
                <a:gd name="connsiteY1" fmla="*/ 1417320 h 4236720"/>
                <a:gd name="connsiteX2" fmla="*/ 685800 w 843280"/>
                <a:gd name="connsiteY2" fmla="*/ 3352800 h 4236720"/>
                <a:gd name="connsiteX3" fmla="*/ 0 w 843280"/>
                <a:gd name="connsiteY3" fmla="*/ 4236720 h 4236720"/>
              </a:gdLst>
              <a:ahLst/>
              <a:cxnLst>
                <a:cxn ang="0">
                  <a:pos x="connsiteX0" y="connsiteY0"/>
                </a:cxn>
                <a:cxn ang="0">
                  <a:pos x="connsiteX1" y="connsiteY1"/>
                </a:cxn>
                <a:cxn ang="0">
                  <a:pos x="connsiteX2" y="connsiteY2"/>
                </a:cxn>
                <a:cxn ang="0">
                  <a:pos x="connsiteX3" y="connsiteY3"/>
                </a:cxn>
              </a:cxnLst>
              <a:rect l="l" t="t" r="r" b="b"/>
              <a:pathLst>
                <a:path w="843280" h="4236720">
                  <a:moveTo>
                    <a:pt x="563880" y="0"/>
                  </a:moveTo>
                  <a:cubicBezTo>
                    <a:pt x="683260" y="429260"/>
                    <a:pt x="802640" y="858520"/>
                    <a:pt x="822960" y="1417320"/>
                  </a:cubicBezTo>
                  <a:cubicBezTo>
                    <a:pt x="843280" y="1976120"/>
                    <a:pt x="822960" y="2882900"/>
                    <a:pt x="685800" y="3352800"/>
                  </a:cubicBezTo>
                  <a:cubicBezTo>
                    <a:pt x="548640" y="3822700"/>
                    <a:pt x="274320" y="4029710"/>
                    <a:pt x="0" y="4236720"/>
                  </a:cubicBezTo>
                </a:path>
              </a:pathLst>
            </a:custGeom>
            <a:ln w="101600">
              <a:solidFill>
                <a:srgbClr val="FF0000"/>
              </a:solidFill>
              <a:tailEnd type="triangle" w="lg" len="lg"/>
            </a:ln>
            <a:effectLst>
              <a:outerShdw dist="50800" dir="96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2133600" y="4572000"/>
              <a:ext cx="1600200" cy="990600"/>
            </a:xfrm>
            <a:prstGeom prst="ellipse">
              <a:avLst/>
            </a:prstGeom>
            <a:ln w="76200">
              <a:solidFill>
                <a:schemeClr val="tx1"/>
              </a:solidFill>
              <a:prstDash val="solid"/>
              <a:tailEnd type="arrow"/>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914400" y="1981200"/>
              <a:ext cx="1600200" cy="990600"/>
            </a:xfrm>
            <a:prstGeom prst="ellipse">
              <a:avLst/>
            </a:prstGeom>
            <a:ln w="76200">
              <a:solidFill>
                <a:schemeClr val="tx1"/>
              </a:solidFill>
              <a:prstDash val="solid"/>
              <a:tailEnd type="arrow"/>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useBgFill="1">
        <p:nvSpPr>
          <p:cNvPr id="14" name="Rectangle 13"/>
          <p:cNvSpPr/>
          <p:nvPr/>
        </p:nvSpPr>
        <p:spPr>
          <a:xfrm rot="20669092">
            <a:off x="180870" y="3786335"/>
            <a:ext cx="2505062" cy="769441"/>
          </a:xfrm>
          <a:prstGeom prst="rect">
            <a:avLst/>
          </a:prstGeom>
        </p:spPr>
        <p:txBody>
          <a:bodyPr wrap="square">
            <a:spAutoFit/>
          </a:bodyPr>
          <a:lstStyle/>
          <a:p>
            <a:pPr algn="ctr"/>
            <a:r>
              <a:rPr lang="en-US" sz="4400" b="1" dirty="0" smtClean="0">
                <a:effectLst>
                  <a:outerShdw dist="50800" dir="7200000" algn="ctr" rotWithShape="0">
                    <a:srgbClr val="FF0000"/>
                  </a:outerShdw>
                </a:effectLst>
              </a:rPr>
              <a:t>3 ½ times</a:t>
            </a:r>
            <a:endParaRPr lang="en-US" sz="4400" dirty="0" smtClean="0">
              <a:effectLst>
                <a:outerShdw dist="50800" dir="7200000" algn="ctr" rotWithShape="0">
                  <a:srgbClr val="FF0000"/>
                </a:outerShdw>
              </a:effectLst>
            </a:endParaRPr>
          </a:p>
        </p:txBody>
      </p:sp>
      <p:sp useBgFill="1">
        <p:nvSpPr>
          <p:cNvPr id="15" name="Rectangle 14"/>
          <p:cNvSpPr/>
          <p:nvPr/>
        </p:nvSpPr>
        <p:spPr>
          <a:xfrm>
            <a:off x="7772400" y="6324600"/>
            <a:ext cx="1371600" cy="400110"/>
          </a:xfrm>
          <a:prstGeom prst="rect">
            <a:avLst/>
          </a:prstGeom>
        </p:spPr>
        <p:txBody>
          <a:bodyPr wrap="square">
            <a:spAutoFit/>
          </a:bodyPr>
          <a:lstStyle/>
          <a:p>
            <a:pPr algn="ctr"/>
            <a:r>
              <a:rPr lang="en-US" sz="2000" b="1" dirty="0" smtClean="0"/>
              <a:t>*for 1999</a:t>
            </a:r>
            <a:endParaRPr lang="en-US" sz="2000" dirty="0" smtClean="0"/>
          </a:p>
        </p:txBody>
      </p:sp>
      <p:sp useBgFill="1">
        <p:nvSpPr>
          <p:cNvPr id="16" name="Rectangle 15"/>
          <p:cNvSpPr/>
          <p:nvPr/>
        </p:nvSpPr>
        <p:spPr>
          <a:xfrm>
            <a:off x="0" y="5943600"/>
            <a:ext cx="9144000" cy="646331"/>
          </a:xfrm>
          <a:prstGeom prst="rect">
            <a:avLst/>
          </a:prstGeom>
          <a:effectLst/>
        </p:spPr>
        <p:txBody>
          <a:bodyPr wrap="square">
            <a:spAutoFit/>
          </a:bodyPr>
          <a:lstStyle/>
          <a:p>
            <a:pPr algn="ctr"/>
            <a:r>
              <a:rPr lang="en-US" sz="3600" b="1" dirty="0" smtClean="0">
                <a:effectLst>
                  <a:outerShdw dist="25400" dir="7200000" algn="ctr" rotWithShape="0">
                    <a:srgbClr val="FF0000"/>
                  </a:outerShdw>
                </a:effectLst>
              </a:rPr>
              <a:t>How is this consumption effecting our forests?</a:t>
            </a:r>
            <a:endParaRPr lang="en-US" sz="3600" dirty="0" smtClean="0">
              <a:effectLst>
                <a:outerShdw dist="25400" dir="7200000" algn="ctr" rotWithShape="0">
                  <a:srgbClr val="FF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1000" fill="hold"/>
                                        <p:tgtEl>
                                          <p:spTgt spid="7"/>
                                        </p:tgtEl>
                                      </p:cBhvr>
                                      <p:by x="150000" y="150000"/>
                                    </p:animScale>
                                  </p:childTnLst>
                                </p:cTn>
                              </p:par>
                              <p:par>
                                <p:cTn id="9" presetID="42" presetClass="path" presetSubtype="0" accel="50000" decel="50000" fill="hold" grpId="2" nodeType="withEffect">
                                  <p:stCondLst>
                                    <p:cond delay="0"/>
                                  </p:stCondLst>
                                  <p:childTnLst>
                                    <p:animMotion origin="layout" path="M 3.33333E-6 1.48148E-6 L -0.3625 0.09815 " pathEditMode="relative" rAng="0" ptsTypes="AA">
                                      <p:cBhvr>
                                        <p:cTn id="10" dur="1000" fill="hold"/>
                                        <p:tgtEl>
                                          <p:spTgt spid="7"/>
                                        </p:tgtEl>
                                        <p:attrNameLst>
                                          <p:attrName>ppt_x</p:attrName>
                                          <p:attrName>ppt_y</p:attrName>
                                        </p:attrNameLst>
                                      </p:cBhvr>
                                      <p:rCtr x="-181" y="49"/>
                                    </p:animMotion>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0" dur="10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1000"/>
                                        <p:tgtEl>
                                          <p:spTgt spid="1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1000"/>
                                        <p:tgtEl>
                                          <p:spTgt spid="15"/>
                                        </p:tgtEl>
                                      </p:cBhvr>
                                    </p:animEffect>
                                    <p:set>
                                      <p:cBhvr>
                                        <p:cTn id="44" dur="1" fill="hold">
                                          <p:stCondLst>
                                            <p:cond delay="999"/>
                                          </p:stCondLst>
                                        </p:cTn>
                                        <p:tgtEl>
                                          <p:spTgt spid="15"/>
                                        </p:tgtEl>
                                        <p:attrNameLst>
                                          <p:attrName>style.visibility</p:attrName>
                                        </p:attrNameLst>
                                      </p:cBhvr>
                                      <p:to>
                                        <p:strVal val="hidden"/>
                                      </p:to>
                                    </p:set>
                                  </p:childTnLst>
                                </p:cTn>
                              </p:par>
                              <p:par>
                                <p:cTn id="45" presetID="22" presetClass="entr" presetSubtype="8" fill="hold" grpId="0" nodeType="withEffect">
                                  <p:stCondLst>
                                    <p:cond delay="50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3" nodeType="clickEffect">
                                  <p:stCondLst>
                                    <p:cond delay="0"/>
                                  </p:stCondLst>
                                  <p:childTnLst>
                                    <p:animEffect transition="out" filter="fade">
                                      <p:cBhvr>
                                        <p:cTn id="51" dur="1000"/>
                                        <p:tgtEl>
                                          <p:spTgt spid="7"/>
                                        </p:tgtEl>
                                      </p:cBhvr>
                                    </p:animEffect>
                                    <p:set>
                                      <p:cBhvr>
                                        <p:cTn id="52" dur="1" fill="hold">
                                          <p:stCondLst>
                                            <p:cond delay="999"/>
                                          </p:stCondLst>
                                        </p:cTn>
                                        <p:tgtEl>
                                          <p:spTgt spid="7"/>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1000"/>
                                        <p:tgtEl>
                                          <p:spTgt spid="3"/>
                                        </p:tgtEl>
                                      </p:cBhvr>
                                    </p:animEffect>
                                    <p:set>
                                      <p:cBhvr>
                                        <p:cTn id="55" dur="1" fill="hold">
                                          <p:stCondLst>
                                            <p:cond delay="999"/>
                                          </p:stCondLst>
                                        </p:cTn>
                                        <p:tgtEl>
                                          <p:spTgt spid="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6"/>
                                        </p:tgtEl>
                                      </p:cBhvr>
                                    </p:animEffect>
                                    <p:set>
                                      <p:cBhvr>
                                        <p:cTn id="58" dur="1" fill="hold">
                                          <p:stCondLst>
                                            <p:cond delay="999"/>
                                          </p:stCondLst>
                                        </p:cTn>
                                        <p:tgtEl>
                                          <p:spTgt spid="6"/>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1000"/>
                                        <p:tgtEl>
                                          <p:spTgt spid="4"/>
                                        </p:tgtEl>
                                      </p:cBhvr>
                                    </p:animEffect>
                                    <p:set>
                                      <p:cBhvr>
                                        <p:cTn id="61" dur="1" fill="hold">
                                          <p:stCondLst>
                                            <p:cond delay="999"/>
                                          </p:stCondLst>
                                        </p:cTn>
                                        <p:tgtEl>
                                          <p:spTgt spid="4"/>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1000"/>
                                        <p:tgtEl>
                                          <p:spTgt spid="5">
                                            <p:txEl>
                                              <p:pRg st="0" end="0"/>
                                            </p:txEl>
                                          </p:spTgt>
                                        </p:tgtEl>
                                      </p:cBhvr>
                                    </p:animEffect>
                                    <p:set>
                                      <p:cBhvr>
                                        <p:cTn id="64" dur="1" fill="hold">
                                          <p:stCondLst>
                                            <p:cond delay="999"/>
                                          </p:stCondLst>
                                        </p:cTn>
                                        <p:tgtEl>
                                          <p:spTgt spid="5">
                                            <p:txEl>
                                              <p:pRg st="0" end="0"/>
                                            </p:txEl>
                                          </p:spTgt>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1000"/>
                                        <p:tgtEl>
                                          <p:spTgt spid="9">
                                            <p:txEl>
                                              <p:pRg st="0" end="0"/>
                                            </p:txEl>
                                          </p:spTgt>
                                        </p:tgtEl>
                                      </p:cBhvr>
                                    </p:animEffect>
                                    <p:set>
                                      <p:cBhvr>
                                        <p:cTn id="67" dur="1" fill="hold">
                                          <p:stCondLst>
                                            <p:cond delay="999"/>
                                          </p:stCondLst>
                                        </p:cTn>
                                        <p:tgtEl>
                                          <p:spTgt spid="9">
                                            <p:txEl>
                                              <p:pRg st="0" end="0"/>
                                            </p:txEl>
                                          </p:spTgt>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1000"/>
                                        <p:tgtEl>
                                          <p:spTgt spid="14"/>
                                        </p:tgtEl>
                                      </p:cBhvr>
                                    </p:animEffect>
                                    <p:set>
                                      <p:cBhvr>
                                        <p:cTn id="70" dur="1" fill="hold">
                                          <p:stCondLst>
                                            <p:cond delay="999"/>
                                          </p:stCondLst>
                                        </p:cTn>
                                        <p:tgtEl>
                                          <p:spTgt spid="1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1000"/>
                                        <p:tgtEl>
                                          <p:spTgt spid="13"/>
                                        </p:tgtEl>
                                      </p:cBhvr>
                                    </p:animEffect>
                                    <p:set>
                                      <p:cBhvr>
                                        <p:cTn id="73" dur="1" fill="hold">
                                          <p:stCondLst>
                                            <p:cond delay="999"/>
                                          </p:stCondLst>
                                        </p:cTn>
                                        <p:tgtEl>
                                          <p:spTgt spid="13"/>
                                        </p:tgtEl>
                                        <p:attrNameLst>
                                          <p:attrName>style.visibility</p:attrName>
                                        </p:attrNameLst>
                                      </p:cBhvr>
                                      <p:to>
                                        <p:strVal val="hidden"/>
                                      </p:to>
                                    </p:set>
                                  </p:childTnLst>
                                </p:cTn>
                              </p:par>
                            </p:childTnLst>
                          </p:cTn>
                        </p:par>
                        <p:par>
                          <p:cTn id="74" fill="hold">
                            <p:stCondLst>
                              <p:cond delay="1000"/>
                            </p:stCondLst>
                            <p:childTnLst>
                              <p:par>
                                <p:cTn id="75" presetID="64" presetClass="path" presetSubtype="0" accel="50000" decel="50000" fill="hold" grpId="1" nodeType="afterEffect">
                                  <p:stCondLst>
                                    <p:cond delay="0"/>
                                  </p:stCondLst>
                                  <p:childTnLst>
                                    <p:animMotion origin="layout" path="M 0 2.59259E-6 L 0 -0.74699 " pathEditMode="relative" rAng="0" ptsTypes="AA">
                                      <p:cBhvr>
                                        <p:cTn id="76" dur="1000" fill="hold"/>
                                        <p:tgtEl>
                                          <p:spTgt spid="16"/>
                                        </p:tgtEl>
                                        <p:attrNameLst>
                                          <p:attrName>ppt_x</p:attrName>
                                          <p:attrName>ppt_y</p:attrName>
                                        </p:attrNameLst>
                                      </p:cBhvr>
                                      <p:rCtr x="0" y="-3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build="allAtOnce"/>
      <p:bldP spid="6" grpId="0" animBg="1"/>
      <p:bldP spid="6" grpId="1" animBg="1"/>
      <p:bldP spid="8" grpId="0" animBg="1"/>
      <p:bldP spid="7" grpId="0" animBg="1"/>
      <p:bldP spid="7" grpId="1" animBg="1"/>
      <p:bldP spid="7" grpId="2" animBg="1"/>
      <p:bldP spid="7" grpId="3" animBg="1"/>
      <p:bldP spid="9" grpId="0" build="allAtOnce"/>
      <p:bldP spid="9" grpId="1" build="allAtOnce"/>
      <p:bldP spid="14" grpId="0" animBg="1"/>
      <p:bldP spid="14" grpId="1" animBg="1"/>
      <p:bldP spid="15" grpId="0" animBg="1"/>
      <p:bldP spid="16" grpId="0" animBg="1"/>
      <p:bldP spid="16"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p:cNvSpPr/>
          <p:nvPr/>
        </p:nvSpPr>
        <p:spPr>
          <a:xfrm>
            <a:off x="0" y="-518160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Wood &amp; Wood Products</a:t>
            </a:r>
          </a:p>
        </p:txBody>
      </p:sp>
      <p:sp useBgFill="1">
        <p:nvSpPr>
          <p:cNvPr id="3" name="Rectangle 2"/>
          <p:cNvSpPr/>
          <p:nvPr/>
        </p:nvSpPr>
        <p:spPr>
          <a:xfrm>
            <a:off x="0" y="822960"/>
            <a:ext cx="9144000" cy="646331"/>
          </a:xfrm>
          <a:prstGeom prst="rect">
            <a:avLst/>
          </a:prstGeom>
        </p:spPr>
        <p:txBody>
          <a:bodyPr wrap="square">
            <a:spAutoFit/>
          </a:bodyPr>
          <a:lstStyle/>
          <a:p>
            <a:pPr algn="ctr"/>
            <a:r>
              <a:rPr lang="en-US" sz="3600" b="1" dirty="0" smtClean="0"/>
              <a:t>How is this consumption effecting our forests?</a:t>
            </a:r>
            <a:endParaRPr lang="en-US" sz="3600" dirty="0" smtClean="0"/>
          </a:p>
        </p:txBody>
      </p:sp>
      <p:sp useBgFill="1">
        <p:nvSpPr>
          <p:cNvPr id="4" name="Rectangle 3"/>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Wood &amp; Wood Products</a:t>
            </a:r>
          </a:p>
        </p:txBody>
      </p:sp>
      <p:grpSp>
        <p:nvGrpSpPr>
          <p:cNvPr id="29" name="Group 28"/>
          <p:cNvGrpSpPr/>
          <p:nvPr/>
        </p:nvGrpSpPr>
        <p:grpSpPr>
          <a:xfrm>
            <a:off x="0" y="1594152"/>
            <a:ext cx="9158288" cy="5263848"/>
            <a:chOff x="0" y="1594152"/>
            <a:chExt cx="9158288" cy="5263848"/>
          </a:xfrm>
        </p:grpSpPr>
        <p:pic>
          <p:nvPicPr>
            <p:cNvPr id="1026" name="Picture 2"/>
            <p:cNvPicPr>
              <a:picLocks noChangeAspect="1" noChangeArrowheads="1"/>
            </p:cNvPicPr>
            <p:nvPr/>
          </p:nvPicPr>
          <p:blipFill>
            <a:blip r:embed="rId2" cstate="print"/>
            <a:srcRect/>
            <a:stretch>
              <a:fillRect/>
            </a:stretch>
          </p:blipFill>
          <p:spPr bwMode="auto">
            <a:xfrm>
              <a:off x="0" y="1674812"/>
              <a:ext cx="9158288" cy="5183188"/>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l="29630" t="27084" r="31758" b="69879"/>
            <a:stretch>
              <a:fillRect/>
            </a:stretch>
          </p:blipFill>
          <p:spPr bwMode="auto">
            <a:xfrm>
              <a:off x="0" y="1594152"/>
              <a:ext cx="9144000" cy="539448"/>
            </a:xfrm>
            <a:prstGeom prst="rect">
              <a:avLst/>
            </a:prstGeom>
            <a:noFill/>
            <a:ln w="9525">
              <a:noFill/>
              <a:miter lim="800000"/>
              <a:headEnd/>
              <a:tailEnd/>
            </a:ln>
          </p:spPr>
        </p:pic>
        <p:sp>
          <p:nvSpPr>
            <p:cNvPr id="11" name="Rectangle 10"/>
            <p:cNvSpPr/>
            <p:nvPr/>
          </p:nvSpPr>
          <p:spPr>
            <a:xfrm>
              <a:off x="0" y="5867400"/>
              <a:ext cx="1447800" cy="990600"/>
            </a:xfrm>
            <a:prstGeom prst="rect">
              <a:avLst/>
            </a:prstGeom>
            <a:solidFill>
              <a:srgbClr val="E4E4E4"/>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733800" y="6396335"/>
              <a:ext cx="2032929" cy="461665"/>
            </a:xfrm>
            <a:prstGeom prst="rect">
              <a:avLst/>
            </a:prstGeom>
            <a:solidFill>
              <a:srgbClr val="E4E4E4"/>
            </a:solidFill>
          </p:spPr>
          <p:txBody>
            <a:bodyPr wrap="none" rtlCol="0">
              <a:spAutoFit/>
            </a:bodyPr>
            <a:lstStyle/>
            <a:p>
              <a:r>
                <a:rPr lang="en-US" sz="2400" b="1" dirty="0" smtClean="0"/>
                <a:t>(million ha/yr)</a:t>
              </a:r>
            </a:p>
          </p:txBody>
        </p:sp>
        <p:sp>
          <p:nvSpPr>
            <p:cNvPr id="15" name="TextBox 14"/>
            <p:cNvSpPr txBox="1"/>
            <p:nvPr/>
          </p:nvSpPr>
          <p:spPr>
            <a:xfrm>
              <a:off x="858740" y="3653135"/>
              <a:ext cx="817660" cy="461665"/>
            </a:xfrm>
            <a:prstGeom prst="rect">
              <a:avLst/>
            </a:prstGeom>
            <a:solidFill>
              <a:srgbClr val="D1D1E1"/>
            </a:solidFill>
          </p:spPr>
          <p:txBody>
            <a:bodyPr wrap="none" rtlCol="0">
              <a:spAutoFit/>
            </a:bodyPr>
            <a:lstStyle/>
            <a:p>
              <a:r>
                <a:rPr lang="en-US" sz="2400" b="1" dirty="0" smtClean="0"/>
                <a:t>scale</a:t>
              </a:r>
            </a:p>
          </p:txBody>
        </p:sp>
        <p:sp>
          <p:nvSpPr>
            <p:cNvPr id="16" name="TextBox 15"/>
            <p:cNvSpPr txBox="1"/>
            <p:nvPr/>
          </p:nvSpPr>
          <p:spPr>
            <a:xfrm>
              <a:off x="632639" y="4626864"/>
              <a:ext cx="1196161" cy="461665"/>
            </a:xfrm>
            <a:prstGeom prst="rect">
              <a:avLst/>
            </a:prstGeom>
            <a:solidFill>
              <a:srgbClr val="D1D1E1"/>
            </a:solidFill>
          </p:spPr>
          <p:txBody>
            <a:bodyPr wrap="none" rtlCol="0">
              <a:spAutoFit/>
            </a:bodyPr>
            <a:lstStyle/>
            <a:p>
              <a:r>
                <a:rPr lang="en-US" sz="2400" b="1" dirty="0" smtClean="0"/>
                <a:t>1 mil ha</a:t>
              </a:r>
            </a:p>
          </p:txBody>
        </p:sp>
        <p:pic>
          <p:nvPicPr>
            <p:cNvPr id="27" name="Picture 2"/>
            <p:cNvPicPr>
              <a:picLocks noChangeAspect="1" noChangeArrowheads="1"/>
            </p:cNvPicPr>
            <p:nvPr/>
          </p:nvPicPr>
          <p:blipFill>
            <a:blip r:embed="rId2" cstate="print"/>
            <a:srcRect t="79418" r="91679"/>
            <a:stretch>
              <a:fillRect/>
            </a:stretch>
          </p:blipFill>
          <p:spPr bwMode="auto">
            <a:xfrm>
              <a:off x="8033657" y="5623560"/>
              <a:ext cx="881743" cy="1234440"/>
            </a:xfrm>
            <a:prstGeom prst="rect">
              <a:avLst/>
            </a:prstGeom>
            <a:noFill/>
            <a:ln w="9525">
              <a:noFill/>
              <a:miter lim="800000"/>
              <a:headEnd/>
              <a:tailEnd/>
            </a:ln>
            <a:effectLst/>
          </p:spPr>
        </p:pic>
        <p:sp>
          <p:nvSpPr>
            <p:cNvPr id="10" name="Rectangle 9"/>
            <p:cNvSpPr/>
            <p:nvPr/>
          </p:nvSpPr>
          <p:spPr>
            <a:xfrm>
              <a:off x="8610600" y="5867400"/>
              <a:ext cx="533400" cy="914400"/>
            </a:xfrm>
            <a:prstGeom prst="rect">
              <a:avLst/>
            </a:prstGeom>
            <a:solidFill>
              <a:srgbClr val="E4E4E4"/>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Picture 2"/>
            <p:cNvPicPr>
              <a:picLocks noChangeAspect="1" noChangeArrowheads="1"/>
            </p:cNvPicPr>
            <p:nvPr/>
          </p:nvPicPr>
          <p:blipFill>
            <a:blip r:embed="rId2" cstate="print"/>
            <a:srcRect l="85699" t="80888"/>
            <a:stretch>
              <a:fillRect/>
            </a:stretch>
          </p:blipFill>
          <p:spPr bwMode="auto">
            <a:xfrm>
              <a:off x="6629401" y="5705302"/>
              <a:ext cx="1523999" cy="1152697"/>
            </a:xfrm>
            <a:prstGeom prst="rect">
              <a:avLst/>
            </a:prstGeom>
            <a:noFill/>
            <a:ln w="9525">
              <a:noFill/>
              <a:miter lim="800000"/>
              <a:headEnd/>
              <a:tailEnd/>
            </a:ln>
            <a:effectLst/>
          </p:spPr>
        </p:pic>
        <p:sp>
          <p:nvSpPr>
            <p:cNvPr id="13" name="TextBox 12"/>
            <p:cNvSpPr txBox="1"/>
            <p:nvPr/>
          </p:nvSpPr>
          <p:spPr>
            <a:xfrm>
              <a:off x="6096000" y="5558135"/>
              <a:ext cx="1524000" cy="461665"/>
            </a:xfrm>
            <a:prstGeom prst="rect">
              <a:avLst/>
            </a:prstGeom>
            <a:solidFill>
              <a:srgbClr val="E4E4E4"/>
            </a:solidFill>
          </p:spPr>
          <p:txBody>
            <a:bodyPr wrap="square" rtlCol="0">
              <a:spAutoFit/>
            </a:bodyPr>
            <a:lstStyle/>
            <a:p>
              <a:r>
                <a:rPr lang="en-US" sz="2400" b="1" dirty="0" smtClean="0"/>
                <a:t>net gain</a:t>
              </a:r>
            </a:p>
          </p:txBody>
        </p:sp>
        <p:sp>
          <p:nvSpPr>
            <p:cNvPr id="14" name="TextBox 13"/>
            <p:cNvSpPr txBox="1"/>
            <p:nvPr/>
          </p:nvSpPr>
          <p:spPr>
            <a:xfrm>
              <a:off x="7625289" y="5558135"/>
              <a:ext cx="1442511" cy="461665"/>
            </a:xfrm>
            <a:prstGeom prst="rect">
              <a:avLst/>
            </a:prstGeom>
            <a:solidFill>
              <a:srgbClr val="E4E4E4"/>
            </a:solidFill>
          </p:spPr>
          <p:txBody>
            <a:bodyPr wrap="none" rtlCol="0">
              <a:spAutoFit/>
            </a:bodyPr>
            <a:lstStyle/>
            <a:p>
              <a:r>
                <a:rPr lang="en-US" sz="2400" b="1" dirty="0" smtClean="0"/>
                <a:t>net loss    </a:t>
              </a:r>
            </a:p>
          </p:txBody>
        </p:sp>
      </p:grpSp>
      <p:sp>
        <p:nvSpPr>
          <p:cNvPr id="30" name="Rectangle 29"/>
          <p:cNvSpPr/>
          <p:nvPr/>
        </p:nvSpPr>
        <p:spPr>
          <a:xfrm>
            <a:off x="609600" y="3657600"/>
            <a:ext cx="1219200" cy="1447800"/>
          </a:xfrm>
          <a:prstGeom prst="rect">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Oval 30"/>
          <p:cNvSpPr/>
          <p:nvPr/>
        </p:nvSpPr>
        <p:spPr>
          <a:xfrm>
            <a:off x="6477000" y="5486400"/>
            <a:ext cx="838200" cy="13716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1"/>
          <p:cNvSpPr/>
          <p:nvPr/>
        </p:nvSpPr>
        <p:spPr>
          <a:xfrm>
            <a:off x="6629400" y="5943600"/>
            <a:ext cx="1981200" cy="8382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6858000" y="4267200"/>
            <a:ext cx="1981200" cy="461665"/>
          </a:xfrm>
          <a:prstGeom prst="rect">
            <a:avLst/>
          </a:prstGeom>
          <a:solidFill>
            <a:srgbClr val="DDDDDD"/>
          </a:solidFill>
        </p:spPr>
        <p:txBody>
          <a:bodyPr wrap="square" rtlCol="0">
            <a:spAutoFit/>
          </a:bodyPr>
          <a:lstStyle/>
          <a:p>
            <a:r>
              <a:rPr lang="en-US" sz="2400" b="1" dirty="0" smtClean="0"/>
              <a:t>drought &amp; fire</a:t>
            </a:r>
          </a:p>
        </p:txBody>
      </p:sp>
      <p:sp>
        <p:nvSpPr>
          <p:cNvPr id="34" name="TextBox 33"/>
          <p:cNvSpPr txBox="1"/>
          <p:nvPr/>
        </p:nvSpPr>
        <p:spPr>
          <a:xfrm>
            <a:off x="76200" y="2140803"/>
            <a:ext cx="2209800" cy="1200329"/>
          </a:xfrm>
          <a:prstGeom prst="rect">
            <a:avLst/>
          </a:prstGeom>
          <a:solidFill>
            <a:srgbClr val="DDDDDD"/>
          </a:solidFill>
        </p:spPr>
        <p:txBody>
          <a:bodyPr wrap="square" rtlCol="0">
            <a:spAutoFit/>
          </a:bodyPr>
          <a:lstStyle/>
          <a:p>
            <a:pPr algn="ctr"/>
            <a:r>
              <a:rPr lang="en-US" sz="2400" b="1" dirty="0" smtClean="0"/>
              <a:t>net gain in USA</a:t>
            </a:r>
          </a:p>
          <a:p>
            <a:pPr algn="ctr"/>
            <a:r>
              <a:rPr lang="en-US" sz="2400" b="1" dirty="0" smtClean="0"/>
              <a:t>offset by </a:t>
            </a:r>
          </a:p>
          <a:p>
            <a:pPr algn="ctr"/>
            <a:r>
              <a:rPr lang="en-US" sz="2400" b="1" dirty="0" smtClean="0"/>
              <a:t>loss in Mexico</a:t>
            </a:r>
          </a:p>
        </p:txBody>
      </p:sp>
      <p:sp>
        <p:nvSpPr>
          <p:cNvPr id="35" name="TextBox 34"/>
          <p:cNvSpPr txBox="1"/>
          <p:nvPr/>
        </p:nvSpPr>
        <p:spPr>
          <a:xfrm>
            <a:off x="6934200" y="2209800"/>
            <a:ext cx="1981200" cy="1200329"/>
          </a:xfrm>
          <a:prstGeom prst="rect">
            <a:avLst/>
          </a:prstGeom>
          <a:solidFill>
            <a:srgbClr val="DDDDDD"/>
          </a:solidFill>
        </p:spPr>
        <p:txBody>
          <a:bodyPr wrap="square" rtlCol="0">
            <a:spAutoFit/>
          </a:bodyPr>
          <a:lstStyle/>
          <a:p>
            <a:pPr algn="ctr"/>
            <a:r>
              <a:rPr lang="en-US" sz="2400" b="1" dirty="0" smtClean="0"/>
              <a:t>strong </a:t>
            </a:r>
          </a:p>
          <a:p>
            <a:pPr algn="ctr"/>
            <a:r>
              <a:rPr lang="en-US" sz="2400" b="1" dirty="0" smtClean="0"/>
              <a:t>re-forestation</a:t>
            </a:r>
          </a:p>
          <a:p>
            <a:pPr algn="ctr"/>
            <a:r>
              <a:rPr lang="en-US" sz="2400" b="1" dirty="0" smtClean="0"/>
              <a:t>in China</a:t>
            </a:r>
          </a:p>
        </p:txBody>
      </p:sp>
      <p:sp>
        <p:nvSpPr>
          <p:cNvPr id="36" name="TextBox 35"/>
          <p:cNvSpPr txBox="1"/>
          <p:nvPr/>
        </p:nvSpPr>
        <p:spPr>
          <a:xfrm>
            <a:off x="4038600" y="2133600"/>
            <a:ext cx="1981200" cy="461665"/>
          </a:xfrm>
          <a:prstGeom prst="rect">
            <a:avLst/>
          </a:prstGeom>
          <a:solidFill>
            <a:srgbClr val="DDDDDD"/>
          </a:solidFill>
        </p:spPr>
        <p:txBody>
          <a:bodyPr wrap="square" rtlCol="0">
            <a:spAutoFit/>
          </a:bodyPr>
          <a:lstStyle/>
          <a:p>
            <a:pPr algn="ctr"/>
            <a:r>
              <a:rPr lang="en-US" sz="2400" b="1" dirty="0" smtClean="0"/>
              <a:t>re-forestation</a:t>
            </a:r>
          </a:p>
        </p:txBody>
      </p:sp>
      <p:sp>
        <p:nvSpPr>
          <p:cNvPr id="37" name="TextBox 36"/>
          <p:cNvSpPr txBox="1"/>
          <p:nvPr/>
        </p:nvSpPr>
        <p:spPr>
          <a:xfrm rot="20930235">
            <a:off x="1828943" y="4566405"/>
            <a:ext cx="4754014" cy="461665"/>
          </a:xfrm>
          <a:prstGeom prst="rect">
            <a:avLst/>
          </a:prstGeom>
          <a:solidFill>
            <a:srgbClr val="DDDDDD"/>
          </a:solidFill>
        </p:spPr>
        <p:txBody>
          <a:bodyPr wrap="square" rtlCol="0">
            <a:spAutoFit/>
          </a:bodyPr>
          <a:lstStyle/>
          <a:p>
            <a:pPr algn="ctr"/>
            <a:r>
              <a:rPr lang="en-US" sz="2400" b="1" dirty="0" smtClean="0"/>
              <a:t>deforestation without replanting</a:t>
            </a:r>
          </a:p>
        </p:txBody>
      </p:sp>
      <p:sp>
        <p:nvSpPr>
          <p:cNvPr id="38" name="Oval 37"/>
          <p:cNvSpPr/>
          <p:nvPr/>
        </p:nvSpPr>
        <p:spPr>
          <a:xfrm>
            <a:off x="6477000" y="5486400"/>
            <a:ext cx="838200" cy="13716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grpId="1" nodeType="clickEffect">
                                  <p:stCondLst>
                                    <p:cond delay="0"/>
                                  </p:stCondLst>
                                  <p:childTnLst>
                                    <p:animMotion origin="layout" path="M 3.33333E-6 0 L 0.1625 0 " pathEditMode="relative" rAng="0" ptsTypes="AA">
                                      <p:cBhvr>
                                        <p:cTn id="21" dur="1000" fill="hold"/>
                                        <p:tgtEl>
                                          <p:spTgt spid="31"/>
                                        </p:tgtEl>
                                        <p:attrNameLst>
                                          <p:attrName>ppt_x</p:attrName>
                                          <p:attrName>ppt_y</p:attrName>
                                        </p:attrNameLst>
                                      </p:cBhvr>
                                      <p:rCtr x="81" y="0"/>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2" nodeType="clickEffect">
                                  <p:stCondLst>
                                    <p:cond delay="0"/>
                                  </p:stCondLst>
                                  <p:childTnLst>
                                    <p:animEffect transition="out" filter="fade">
                                      <p:cBhvr>
                                        <p:cTn id="25" dur="1000"/>
                                        <p:tgtEl>
                                          <p:spTgt spid="31"/>
                                        </p:tgtEl>
                                      </p:cBhvr>
                                    </p:animEffect>
                                    <p:set>
                                      <p:cBhvr>
                                        <p:cTn id="26" dur="1" fill="hold">
                                          <p:stCondLst>
                                            <p:cond delay="999"/>
                                          </p:stCondLst>
                                        </p:cTn>
                                        <p:tgtEl>
                                          <p:spTgt spid="31"/>
                                        </p:tgtEl>
                                        <p:attrNameLst>
                                          <p:attrName>style.visibility</p:attrName>
                                        </p:attrNameLst>
                                      </p:cBhvr>
                                      <p:to>
                                        <p:strVal val="hidden"/>
                                      </p:to>
                                    </p:se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1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1000"/>
                                        <p:tgtEl>
                                          <p:spTgt spid="32"/>
                                        </p:tgtEl>
                                      </p:cBhvr>
                                    </p:animEffect>
                                    <p:set>
                                      <p:cBhvr>
                                        <p:cTn id="35" dur="1" fill="hold">
                                          <p:stCondLst>
                                            <p:cond delay="999"/>
                                          </p:stCondLst>
                                        </p:cTn>
                                        <p:tgtEl>
                                          <p:spTgt spid="32"/>
                                        </p:tgtEl>
                                        <p:attrNameLst>
                                          <p:attrName>style.visibility</p:attrName>
                                        </p:attrNameLst>
                                      </p:cBhvr>
                                      <p:to>
                                        <p:strVal val="hidden"/>
                                      </p:to>
                                    </p:se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10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10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10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grpId="1" nodeType="clickEffect">
                                  <p:stCondLst>
                                    <p:cond delay="0"/>
                                  </p:stCondLst>
                                  <p:childTnLst>
                                    <p:animMotion origin="layout" path="M 3.33333E-6 0 L 0.1625 0 " pathEditMode="relative" rAng="0" ptsTypes="AA">
                                      <p:cBhvr>
                                        <p:cTn id="53" dur="1000" fill="hold"/>
                                        <p:tgtEl>
                                          <p:spTgt spid="38"/>
                                        </p:tgtEl>
                                        <p:attrNameLst>
                                          <p:attrName>ppt_x</p:attrName>
                                          <p:attrName>ppt_y</p:attrName>
                                        </p:attrNameLst>
                                      </p:cBhvr>
                                      <p:rCtr x="81" y="0"/>
                                    </p:animMotion>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10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10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left)">
                                      <p:cBhvr>
                                        <p:cTn id="6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1" grpId="1" animBg="1"/>
      <p:bldP spid="31" grpId="2" animBg="1"/>
      <p:bldP spid="32" grpId="0" animBg="1"/>
      <p:bldP spid="32" grpId="1" animBg="1"/>
      <p:bldP spid="33" grpId="0" animBg="1"/>
      <p:bldP spid="34" grpId="0" animBg="1"/>
      <p:bldP spid="35" grpId="0" animBg="1"/>
      <p:bldP spid="36" grpId="0" animBg="1"/>
      <p:bldP spid="37" grpId="0" animBg="1"/>
      <p:bldP spid="38" grpId="0" animBg="1"/>
      <p:bldP spid="38"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0" y="1594152"/>
            <a:ext cx="9158288" cy="5263848"/>
            <a:chOff x="0" y="1594152"/>
            <a:chExt cx="9158288" cy="5263848"/>
          </a:xfrm>
        </p:grpSpPr>
        <p:grpSp>
          <p:nvGrpSpPr>
            <p:cNvPr id="53" name="Group 28"/>
            <p:cNvGrpSpPr/>
            <p:nvPr/>
          </p:nvGrpSpPr>
          <p:grpSpPr>
            <a:xfrm>
              <a:off x="0" y="1594152"/>
              <a:ext cx="9158288" cy="5263848"/>
              <a:chOff x="0" y="1594152"/>
              <a:chExt cx="9158288" cy="5263848"/>
            </a:xfrm>
          </p:grpSpPr>
          <p:pic>
            <p:nvPicPr>
              <p:cNvPr id="61" name="Picture 2"/>
              <p:cNvPicPr>
                <a:picLocks noChangeAspect="1" noChangeArrowheads="1"/>
              </p:cNvPicPr>
              <p:nvPr/>
            </p:nvPicPr>
            <p:blipFill>
              <a:blip r:embed="rId2" cstate="print"/>
              <a:srcRect/>
              <a:stretch>
                <a:fillRect/>
              </a:stretch>
            </p:blipFill>
            <p:spPr bwMode="auto">
              <a:xfrm>
                <a:off x="0" y="1674812"/>
                <a:ext cx="9158288" cy="5183188"/>
              </a:xfrm>
              <a:prstGeom prst="rect">
                <a:avLst/>
              </a:prstGeom>
              <a:noFill/>
              <a:ln w="9525">
                <a:noFill/>
                <a:miter lim="800000"/>
                <a:headEnd/>
                <a:tailEnd/>
              </a:ln>
              <a:effectLst/>
            </p:spPr>
          </p:pic>
          <p:pic>
            <p:nvPicPr>
              <p:cNvPr id="62" name="Picture 61"/>
              <p:cNvPicPr>
                <a:picLocks noChangeAspect="1" noChangeArrowheads="1"/>
              </p:cNvPicPr>
              <p:nvPr/>
            </p:nvPicPr>
            <p:blipFill>
              <a:blip r:embed="rId3" cstate="print"/>
              <a:srcRect l="29630" t="27084" r="31758" b="69879"/>
              <a:stretch>
                <a:fillRect/>
              </a:stretch>
            </p:blipFill>
            <p:spPr bwMode="auto">
              <a:xfrm>
                <a:off x="0" y="1594152"/>
                <a:ext cx="9144000" cy="539448"/>
              </a:xfrm>
              <a:prstGeom prst="rect">
                <a:avLst/>
              </a:prstGeom>
              <a:noFill/>
              <a:ln w="9525">
                <a:noFill/>
                <a:miter lim="800000"/>
                <a:headEnd/>
                <a:tailEnd/>
              </a:ln>
            </p:spPr>
          </p:pic>
          <p:sp>
            <p:nvSpPr>
              <p:cNvPr id="63" name="Rectangle 62"/>
              <p:cNvSpPr/>
              <p:nvPr/>
            </p:nvSpPr>
            <p:spPr>
              <a:xfrm>
                <a:off x="0" y="5867400"/>
                <a:ext cx="1447800" cy="990600"/>
              </a:xfrm>
              <a:prstGeom prst="rect">
                <a:avLst/>
              </a:prstGeom>
              <a:solidFill>
                <a:srgbClr val="E4E4E4"/>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p:cNvSpPr txBox="1"/>
              <p:nvPr/>
            </p:nvSpPr>
            <p:spPr>
              <a:xfrm>
                <a:off x="3733800" y="6396335"/>
                <a:ext cx="2032929" cy="461665"/>
              </a:xfrm>
              <a:prstGeom prst="rect">
                <a:avLst/>
              </a:prstGeom>
              <a:solidFill>
                <a:srgbClr val="E4E4E4"/>
              </a:solidFill>
            </p:spPr>
            <p:txBody>
              <a:bodyPr wrap="none" rtlCol="0">
                <a:spAutoFit/>
              </a:bodyPr>
              <a:lstStyle/>
              <a:p>
                <a:r>
                  <a:rPr lang="en-US" sz="2400" b="1" dirty="0" smtClean="0"/>
                  <a:t>(million ha/yr)</a:t>
                </a:r>
              </a:p>
            </p:txBody>
          </p:sp>
          <p:sp>
            <p:nvSpPr>
              <p:cNvPr id="65" name="TextBox 64"/>
              <p:cNvSpPr txBox="1"/>
              <p:nvPr/>
            </p:nvSpPr>
            <p:spPr>
              <a:xfrm>
                <a:off x="858740" y="3653135"/>
                <a:ext cx="817660" cy="461665"/>
              </a:xfrm>
              <a:prstGeom prst="rect">
                <a:avLst/>
              </a:prstGeom>
              <a:solidFill>
                <a:srgbClr val="D1D1E1"/>
              </a:solidFill>
            </p:spPr>
            <p:txBody>
              <a:bodyPr wrap="none" rtlCol="0">
                <a:spAutoFit/>
              </a:bodyPr>
              <a:lstStyle/>
              <a:p>
                <a:r>
                  <a:rPr lang="en-US" sz="2400" b="1" dirty="0" smtClean="0"/>
                  <a:t>scale</a:t>
                </a:r>
              </a:p>
            </p:txBody>
          </p:sp>
          <p:sp>
            <p:nvSpPr>
              <p:cNvPr id="66" name="TextBox 65"/>
              <p:cNvSpPr txBox="1"/>
              <p:nvPr/>
            </p:nvSpPr>
            <p:spPr>
              <a:xfrm>
                <a:off x="632639" y="4626864"/>
                <a:ext cx="1196161" cy="461665"/>
              </a:xfrm>
              <a:prstGeom prst="rect">
                <a:avLst/>
              </a:prstGeom>
              <a:solidFill>
                <a:srgbClr val="D1D1E1"/>
              </a:solidFill>
            </p:spPr>
            <p:txBody>
              <a:bodyPr wrap="none" rtlCol="0">
                <a:spAutoFit/>
              </a:bodyPr>
              <a:lstStyle/>
              <a:p>
                <a:r>
                  <a:rPr lang="en-US" sz="2400" b="1" dirty="0" smtClean="0"/>
                  <a:t>1 mil ha</a:t>
                </a:r>
              </a:p>
            </p:txBody>
          </p:sp>
          <p:pic>
            <p:nvPicPr>
              <p:cNvPr id="67" name="Picture 2"/>
              <p:cNvPicPr>
                <a:picLocks noChangeAspect="1" noChangeArrowheads="1"/>
              </p:cNvPicPr>
              <p:nvPr/>
            </p:nvPicPr>
            <p:blipFill>
              <a:blip r:embed="rId2" cstate="print"/>
              <a:srcRect t="79418" r="91679"/>
              <a:stretch>
                <a:fillRect/>
              </a:stretch>
            </p:blipFill>
            <p:spPr bwMode="auto">
              <a:xfrm>
                <a:off x="8033657" y="5623560"/>
                <a:ext cx="881743" cy="1234440"/>
              </a:xfrm>
              <a:prstGeom prst="rect">
                <a:avLst/>
              </a:prstGeom>
              <a:noFill/>
              <a:ln w="9525">
                <a:noFill/>
                <a:miter lim="800000"/>
                <a:headEnd/>
                <a:tailEnd/>
              </a:ln>
              <a:effectLst/>
            </p:spPr>
          </p:pic>
          <p:sp>
            <p:nvSpPr>
              <p:cNvPr id="68" name="Rectangle 67"/>
              <p:cNvSpPr/>
              <p:nvPr/>
            </p:nvSpPr>
            <p:spPr>
              <a:xfrm>
                <a:off x="8610600" y="5867400"/>
                <a:ext cx="533400" cy="914400"/>
              </a:xfrm>
              <a:prstGeom prst="rect">
                <a:avLst/>
              </a:prstGeom>
              <a:solidFill>
                <a:srgbClr val="E4E4E4"/>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9" name="Picture 2"/>
              <p:cNvPicPr>
                <a:picLocks noChangeAspect="1" noChangeArrowheads="1"/>
              </p:cNvPicPr>
              <p:nvPr/>
            </p:nvPicPr>
            <p:blipFill>
              <a:blip r:embed="rId2" cstate="print"/>
              <a:srcRect l="85699" t="80888"/>
              <a:stretch>
                <a:fillRect/>
              </a:stretch>
            </p:blipFill>
            <p:spPr bwMode="auto">
              <a:xfrm>
                <a:off x="6629401" y="5705302"/>
                <a:ext cx="1523999" cy="1152697"/>
              </a:xfrm>
              <a:prstGeom prst="rect">
                <a:avLst/>
              </a:prstGeom>
              <a:noFill/>
              <a:ln w="9525">
                <a:noFill/>
                <a:miter lim="800000"/>
                <a:headEnd/>
                <a:tailEnd/>
              </a:ln>
              <a:effectLst/>
            </p:spPr>
          </p:pic>
          <p:sp>
            <p:nvSpPr>
              <p:cNvPr id="70" name="TextBox 69"/>
              <p:cNvSpPr txBox="1"/>
              <p:nvPr/>
            </p:nvSpPr>
            <p:spPr>
              <a:xfrm>
                <a:off x="6096000" y="5558135"/>
                <a:ext cx="1524000" cy="461665"/>
              </a:xfrm>
              <a:prstGeom prst="rect">
                <a:avLst/>
              </a:prstGeom>
              <a:solidFill>
                <a:srgbClr val="E4E4E4"/>
              </a:solidFill>
            </p:spPr>
            <p:txBody>
              <a:bodyPr wrap="square" rtlCol="0">
                <a:spAutoFit/>
              </a:bodyPr>
              <a:lstStyle/>
              <a:p>
                <a:r>
                  <a:rPr lang="en-US" sz="2400" b="1" dirty="0" smtClean="0"/>
                  <a:t>net gain</a:t>
                </a:r>
              </a:p>
            </p:txBody>
          </p:sp>
          <p:sp>
            <p:nvSpPr>
              <p:cNvPr id="71" name="TextBox 70"/>
              <p:cNvSpPr txBox="1"/>
              <p:nvPr/>
            </p:nvSpPr>
            <p:spPr>
              <a:xfrm>
                <a:off x="7625289" y="5558135"/>
                <a:ext cx="1442511" cy="461665"/>
              </a:xfrm>
              <a:prstGeom prst="rect">
                <a:avLst/>
              </a:prstGeom>
              <a:solidFill>
                <a:srgbClr val="E4E4E4"/>
              </a:solidFill>
            </p:spPr>
            <p:txBody>
              <a:bodyPr wrap="none" rtlCol="0">
                <a:spAutoFit/>
              </a:bodyPr>
              <a:lstStyle/>
              <a:p>
                <a:r>
                  <a:rPr lang="en-US" sz="2400" b="1" dirty="0" smtClean="0"/>
                  <a:t>net loss    </a:t>
                </a:r>
              </a:p>
            </p:txBody>
          </p:sp>
        </p:grpSp>
        <p:sp>
          <p:nvSpPr>
            <p:cNvPr id="54" name="Rectangle 53"/>
            <p:cNvSpPr/>
            <p:nvPr/>
          </p:nvSpPr>
          <p:spPr>
            <a:xfrm>
              <a:off x="609600" y="3657600"/>
              <a:ext cx="1219200" cy="1447800"/>
            </a:xfrm>
            <a:prstGeom prst="rect">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6858000" y="4267200"/>
              <a:ext cx="1981200" cy="461665"/>
            </a:xfrm>
            <a:prstGeom prst="rect">
              <a:avLst/>
            </a:prstGeom>
            <a:solidFill>
              <a:srgbClr val="DDDDDD"/>
            </a:solidFill>
          </p:spPr>
          <p:txBody>
            <a:bodyPr wrap="square" rtlCol="0">
              <a:spAutoFit/>
            </a:bodyPr>
            <a:lstStyle/>
            <a:p>
              <a:r>
                <a:rPr lang="en-US" sz="2400" b="1" dirty="0" smtClean="0"/>
                <a:t>drought &amp; fire</a:t>
              </a:r>
            </a:p>
          </p:txBody>
        </p:sp>
        <p:sp>
          <p:nvSpPr>
            <p:cNvPr id="56" name="TextBox 55"/>
            <p:cNvSpPr txBox="1"/>
            <p:nvPr/>
          </p:nvSpPr>
          <p:spPr>
            <a:xfrm>
              <a:off x="76200" y="2140803"/>
              <a:ext cx="2209800" cy="1200329"/>
            </a:xfrm>
            <a:prstGeom prst="rect">
              <a:avLst/>
            </a:prstGeom>
            <a:solidFill>
              <a:srgbClr val="DDDDDD"/>
            </a:solidFill>
          </p:spPr>
          <p:txBody>
            <a:bodyPr wrap="square" rtlCol="0">
              <a:spAutoFit/>
            </a:bodyPr>
            <a:lstStyle/>
            <a:p>
              <a:pPr algn="ctr"/>
              <a:r>
                <a:rPr lang="en-US" sz="2400" b="1" dirty="0" smtClean="0"/>
                <a:t>net gain in USA</a:t>
              </a:r>
            </a:p>
            <a:p>
              <a:pPr algn="ctr"/>
              <a:r>
                <a:rPr lang="en-US" sz="2400" b="1" dirty="0" smtClean="0"/>
                <a:t>offset by </a:t>
              </a:r>
            </a:p>
            <a:p>
              <a:pPr algn="ctr"/>
              <a:r>
                <a:rPr lang="en-US" sz="2400" b="1" dirty="0" smtClean="0"/>
                <a:t>loss in Mexico</a:t>
              </a:r>
            </a:p>
          </p:txBody>
        </p:sp>
        <p:sp>
          <p:nvSpPr>
            <p:cNvPr id="57" name="TextBox 56"/>
            <p:cNvSpPr txBox="1"/>
            <p:nvPr/>
          </p:nvSpPr>
          <p:spPr>
            <a:xfrm>
              <a:off x="6934200" y="2209800"/>
              <a:ext cx="1981200" cy="1200329"/>
            </a:xfrm>
            <a:prstGeom prst="rect">
              <a:avLst/>
            </a:prstGeom>
            <a:solidFill>
              <a:srgbClr val="DDDDDD"/>
            </a:solidFill>
          </p:spPr>
          <p:txBody>
            <a:bodyPr wrap="square" rtlCol="0">
              <a:spAutoFit/>
            </a:bodyPr>
            <a:lstStyle/>
            <a:p>
              <a:pPr algn="ctr"/>
              <a:r>
                <a:rPr lang="en-US" sz="2400" b="1" dirty="0" smtClean="0"/>
                <a:t>strong </a:t>
              </a:r>
            </a:p>
            <a:p>
              <a:pPr algn="ctr"/>
              <a:r>
                <a:rPr lang="en-US" sz="2400" b="1" dirty="0" smtClean="0"/>
                <a:t>re-forestation</a:t>
              </a:r>
            </a:p>
            <a:p>
              <a:pPr algn="ctr"/>
              <a:r>
                <a:rPr lang="en-US" sz="2400" b="1" dirty="0" smtClean="0"/>
                <a:t>in China</a:t>
              </a:r>
            </a:p>
          </p:txBody>
        </p:sp>
        <p:sp>
          <p:nvSpPr>
            <p:cNvPr id="58" name="TextBox 57"/>
            <p:cNvSpPr txBox="1"/>
            <p:nvPr/>
          </p:nvSpPr>
          <p:spPr>
            <a:xfrm>
              <a:off x="4038600" y="2133600"/>
              <a:ext cx="1981200" cy="461665"/>
            </a:xfrm>
            <a:prstGeom prst="rect">
              <a:avLst/>
            </a:prstGeom>
            <a:solidFill>
              <a:srgbClr val="DDDDDD"/>
            </a:solidFill>
          </p:spPr>
          <p:txBody>
            <a:bodyPr wrap="square" rtlCol="0">
              <a:spAutoFit/>
            </a:bodyPr>
            <a:lstStyle/>
            <a:p>
              <a:pPr algn="ctr"/>
              <a:r>
                <a:rPr lang="en-US" sz="2400" b="1" dirty="0" smtClean="0"/>
                <a:t>re-forestation</a:t>
              </a:r>
            </a:p>
          </p:txBody>
        </p:sp>
        <p:sp>
          <p:nvSpPr>
            <p:cNvPr id="59" name="TextBox 58"/>
            <p:cNvSpPr txBox="1"/>
            <p:nvPr/>
          </p:nvSpPr>
          <p:spPr>
            <a:xfrm rot="20930235">
              <a:off x="1828943" y="4566405"/>
              <a:ext cx="4754014" cy="461665"/>
            </a:xfrm>
            <a:prstGeom prst="rect">
              <a:avLst/>
            </a:prstGeom>
            <a:solidFill>
              <a:srgbClr val="DDDDDD"/>
            </a:solidFill>
          </p:spPr>
          <p:txBody>
            <a:bodyPr wrap="square" rtlCol="0">
              <a:spAutoFit/>
            </a:bodyPr>
            <a:lstStyle/>
            <a:p>
              <a:pPr algn="ctr"/>
              <a:r>
                <a:rPr lang="en-US" sz="2400" b="1" dirty="0" smtClean="0"/>
                <a:t>deforestation without replanting</a:t>
              </a:r>
            </a:p>
          </p:txBody>
        </p:sp>
        <p:sp>
          <p:nvSpPr>
            <p:cNvPr id="60" name="Oval 59"/>
            <p:cNvSpPr/>
            <p:nvPr/>
          </p:nvSpPr>
          <p:spPr>
            <a:xfrm>
              <a:off x="7964424" y="5486400"/>
              <a:ext cx="838200" cy="13716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useBgFill="1">
        <p:nvSpPr>
          <p:cNvPr id="15" name="Rectangle 14"/>
          <p:cNvSpPr/>
          <p:nvPr/>
        </p:nvSpPr>
        <p:spPr>
          <a:xfrm>
            <a:off x="0" y="1447800"/>
            <a:ext cx="9144000" cy="5386090"/>
          </a:xfrm>
          <a:prstGeom prst="rect">
            <a:avLst/>
          </a:prstGeom>
        </p:spPr>
        <p:txBody>
          <a:bodyPr wrap="square">
            <a:spAutoFit/>
          </a:bodyPr>
          <a:lstStyle/>
          <a:p>
            <a:r>
              <a:rPr lang="en-US" sz="3600" b="1" dirty="0" smtClean="0"/>
              <a:t>   1990-2000:  net loss of 8.3 million ha / year</a:t>
            </a:r>
          </a:p>
          <a:p>
            <a:endParaRPr lang="en-US" sz="3600" b="1" dirty="0" smtClean="0"/>
          </a:p>
          <a:p>
            <a:endParaRPr lang="en-US" sz="3600" b="1" dirty="0" smtClean="0"/>
          </a:p>
          <a:p>
            <a:endParaRPr lang="en-US" sz="3600" b="1" dirty="0" smtClean="0"/>
          </a:p>
          <a:p>
            <a:endParaRPr lang="en-US" sz="3600" b="1" dirty="0" smtClean="0"/>
          </a:p>
          <a:p>
            <a:endParaRPr lang="en-US" sz="3600" b="1" dirty="0" smtClean="0"/>
          </a:p>
          <a:p>
            <a:endParaRPr lang="en-US" sz="3600" b="1" dirty="0" smtClean="0"/>
          </a:p>
          <a:p>
            <a:endParaRPr lang="en-US" sz="3600" b="1" dirty="0" smtClean="0"/>
          </a:p>
          <a:p>
            <a:endParaRPr lang="en-US" sz="3600" b="1" dirty="0" smtClean="0"/>
          </a:p>
          <a:p>
            <a:endParaRPr lang="en-US" sz="2000" b="1" dirty="0" smtClean="0"/>
          </a:p>
        </p:txBody>
      </p:sp>
      <p:sp>
        <p:nvSpPr>
          <p:cNvPr id="14" name="Rectangle 13"/>
          <p:cNvSpPr/>
          <p:nvPr/>
        </p:nvSpPr>
        <p:spPr>
          <a:xfrm>
            <a:off x="0" y="2743200"/>
            <a:ext cx="9144000" cy="1200329"/>
          </a:xfrm>
          <a:prstGeom prst="rect">
            <a:avLst/>
          </a:prstGeom>
        </p:spPr>
        <p:txBody>
          <a:bodyPr wrap="square">
            <a:spAutoFit/>
          </a:bodyPr>
          <a:lstStyle/>
          <a:p>
            <a:r>
              <a:rPr lang="en-US" sz="3600" b="1" dirty="0" smtClean="0"/>
              <a:t>   2000–2010: net loss of 5.2 million ha /year</a:t>
            </a:r>
          </a:p>
          <a:p>
            <a:r>
              <a:rPr lang="en-US" sz="3600" b="1" dirty="0" smtClean="0"/>
              <a:t>		        0.13% of the forests / year </a:t>
            </a:r>
            <a:endParaRPr lang="en-US" sz="3600" b="1" dirty="0"/>
          </a:p>
        </p:txBody>
      </p:sp>
      <p:sp>
        <p:nvSpPr>
          <p:cNvPr id="35" name="Rectangle 34"/>
          <p:cNvSpPr/>
          <p:nvPr/>
        </p:nvSpPr>
        <p:spPr>
          <a:xfrm>
            <a:off x="533400" y="4953000"/>
            <a:ext cx="8534400" cy="1754326"/>
          </a:xfrm>
          <a:prstGeom prst="rect">
            <a:avLst/>
          </a:prstGeom>
        </p:spPr>
        <p:txBody>
          <a:bodyPr wrap="square">
            <a:spAutoFit/>
          </a:bodyPr>
          <a:lstStyle/>
          <a:p>
            <a:r>
              <a:rPr lang="en-US" sz="3600" dirty="0" smtClean="0"/>
              <a:t>- decrease in deforestation rate</a:t>
            </a:r>
          </a:p>
          <a:p>
            <a:r>
              <a:rPr lang="en-US" sz="3600" dirty="0" smtClean="0"/>
              <a:t>- increase new forest planting/seeding </a:t>
            </a:r>
          </a:p>
          <a:p>
            <a:r>
              <a:rPr lang="en-US" sz="3600" dirty="0" smtClean="0"/>
              <a:t>- natural expansion of existing forests</a:t>
            </a:r>
            <a:endParaRPr lang="en-US" sz="3600" dirty="0"/>
          </a:p>
        </p:txBody>
      </p:sp>
      <p:sp useBgFill="1">
        <p:nvSpPr>
          <p:cNvPr id="36" name="Rectangle 35"/>
          <p:cNvSpPr/>
          <p:nvPr/>
        </p:nvSpPr>
        <p:spPr>
          <a:xfrm>
            <a:off x="0" y="822960"/>
            <a:ext cx="9144000" cy="646331"/>
          </a:xfrm>
          <a:prstGeom prst="rect">
            <a:avLst/>
          </a:prstGeom>
        </p:spPr>
        <p:txBody>
          <a:bodyPr wrap="square">
            <a:spAutoFit/>
          </a:bodyPr>
          <a:lstStyle/>
          <a:p>
            <a:pPr algn="ctr"/>
            <a:r>
              <a:rPr lang="en-US" sz="3600" b="1" dirty="0" smtClean="0">
                <a:effectLst>
                  <a:outerShdw dist="25400" dir="7200000" algn="ctr" rotWithShape="0">
                    <a:srgbClr val="FF0000"/>
                  </a:outerShdw>
                </a:effectLst>
              </a:rPr>
              <a:t>How is this consumption effecting our forests?</a:t>
            </a:r>
            <a:endParaRPr lang="en-US" sz="3600" dirty="0" smtClean="0">
              <a:effectLst>
                <a:outerShdw dist="25400" dir="7200000" algn="ctr" rotWithShape="0">
                  <a:srgbClr val="FF0000"/>
                </a:outerShdw>
              </a:effectLst>
            </a:endParaRPr>
          </a:p>
        </p:txBody>
      </p:sp>
      <p:sp useBgFill="1">
        <p:nvSpPr>
          <p:cNvPr id="37" name="Rectangle 36"/>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Wood &amp; Wood Products</a:t>
            </a:r>
          </a:p>
        </p:txBody>
      </p:sp>
      <p:grpSp>
        <p:nvGrpSpPr>
          <p:cNvPr id="33" name="Group 32"/>
          <p:cNvGrpSpPr/>
          <p:nvPr/>
        </p:nvGrpSpPr>
        <p:grpSpPr>
          <a:xfrm>
            <a:off x="4267200" y="1447800"/>
            <a:ext cx="4648200" cy="3429000"/>
            <a:chOff x="3962400" y="1447800"/>
            <a:chExt cx="4648200" cy="3429000"/>
          </a:xfrm>
        </p:grpSpPr>
        <p:sp>
          <p:nvSpPr>
            <p:cNvPr id="24" name="Oval 23"/>
            <p:cNvSpPr/>
            <p:nvPr/>
          </p:nvSpPr>
          <p:spPr>
            <a:xfrm rot="10800000">
              <a:off x="3962400" y="2667001"/>
              <a:ext cx="4648200" cy="685798"/>
            </a:xfrm>
            <a:prstGeom prst="ellipse">
              <a:avLst/>
            </a:prstGeom>
            <a:ln w="76200">
              <a:solidFill>
                <a:schemeClr val="tx1"/>
              </a:solidFill>
              <a:prstDash val="solid"/>
              <a:tailEnd type="arrow"/>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 name="Group 31"/>
            <p:cNvGrpSpPr/>
            <p:nvPr/>
          </p:nvGrpSpPr>
          <p:grpSpPr>
            <a:xfrm>
              <a:off x="4114800" y="1447800"/>
              <a:ext cx="4495800" cy="3429000"/>
              <a:chOff x="4114800" y="1447800"/>
              <a:chExt cx="4495800" cy="3429000"/>
            </a:xfrm>
          </p:grpSpPr>
          <p:grpSp>
            <p:nvGrpSpPr>
              <p:cNvPr id="23" name="Group 22"/>
              <p:cNvGrpSpPr/>
              <p:nvPr/>
            </p:nvGrpSpPr>
            <p:grpSpPr>
              <a:xfrm>
                <a:off x="4114800" y="1447800"/>
                <a:ext cx="4495800" cy="3429000"/>
                <a:chOff x="4114800" y="1447800"/>
                <a:chExt cx="4495800" cy="3429000"/>
              </a:xfrm>
            </p:grpSpPr>
            <p:grpSp>
              <p:nvGrpSpPr>
                <p:cNvPr id="18" name="Group 17"/>
                <p:cNvGrpSpPr/>
                <p:nvPr/>
              </p:nvGrpSpPr>
              <p:grpSpPr>
                <a:xfrm rot="10800000">
                  <a:off x="4114800" y="1447800"/>
                  <a:ext cx="4495800" cy="3429000"/>
                  <a:chOff x="-685800" y="2057400"/>
                  <a:chExt cx="4495800" cy="3429000"/>
                </a:xfrm>
              </p:grpSpPr>
              <p:sp>
                <p:nvSpPr>
                  <p:cNvPr id="20" name="Oval 19"/>
                  <p:cNvSpPr/>
                  <p:nvPr/>
                </p:nvSpPr>
                <p:spPr>
                  <a:xfrm>
                    <a:off x="-685800" y="4800600"/>
                    <a:ext cx="4495800" cy="685800"/>
                  </a:xfrm>
                  <a:prstGeom prst="ellipse">
                    <a:avLst/>
                  </a:prstGeom>
                  <a:ln w="76200">
                    <a:solidFill>
                      <a:schemeClr val="tx1"/>
                    </a:solidFill>
                    <a:prstDash val="solid"/>
                    <a:tailEnd type="arrow"/>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304800" y="2057400"/>
                    <a:ext cx="3200400" cy="762000"/>
                  </a:xfrm>
                  <a:prstGeom prst="ellipse">
                    <a:avLst/>
                  </a:prstGeom>
                  <a:ln w="76200">
                    <a:solidFill>
                      <a:schemeClr val="tx1"/>
                    </a:solidFill>
                    <a:prstDash val="solid"/>
                    <a:tailEnd type="arrow"/>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TextBox 21"/>
                <p:cNvSpPr txBox="1"/>
                <p:nvPr/>
              </p:nvSpPr>
              <p:spPr>
                <a:xfrm>
                  <a:off x="5257800" y="4191002"/>
                  <a:ext cx="2946256" cy="646331"/>
                </a:xfrm>
                <a:prstGeom prst="rect">
                  <a:avLst/>
                </a:prstGeom>
                <a:noFill/>
              </p:spPr>
              <p:txBody>
                <a:bodyPr wrap="none" rtlCol="0">
                  <a:spAutoFit/>
                </a:bodyPr>
                <a:lstStyle/>
                <a:p>
                  <a:r>
                    <a:rPr lang="en-US" sz="3600" b="1" dirty="0" smtClean="0">
                      <a:solidFill>
                        <a:srgbClr val="FF0000"/>
                      </a:solidFill>
                      <a:effectLst>
                        <a:outerShdw dist="50800" dir="5400000" algn="ctr" rotWithShape="0">
                          <a:schemeClr val="tx1"/>
                        </a:outerShdw>
                      </a:effectLst>
                    </a:rPr>
                    <a:t>37% reduction</a:t>
                  </a:r>
                </a:p>
              </p:txBody>
            </p:sp>
          </p:grpSp>
          <p:cxnSp>
            <p:nvCxnSpPr>
              <p:cNvPr id="26" name="Straight Arrow Connector 25"/>
              <p:cNvCxnSpPr/>
              <p:nvPr/>
            </p:nvCxnSpPr>
            <p:spPr>
              <a:xfrm>
                <a:off x="6477000" y="2209800"/>
                <a:ext cx="0" cy="533400"/>
              </a:xfrm>
              <a:prstGeom prst="straightConnector1">
                <a:avLst/>
              </a:prstGeom>
              <a:ln w="76200">
                <a:solidFill>
                  <a:schemeClr val="tx1"/>
                </a:solidFill>
                <a:tailEnd type="arrow"/>
              </a:ln>
              <a:effectLst>
                <a:outerShdw dist="50800" dir="7200000" algn="ctr" rotWithShape="0">
                  <a:srgbClr val="FF0000"/>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477000" y="3429002"/>
                <a:ext cx="0" cy="685800"/>
              </a:xfrm>
              <a:prstGeom prst="straightConnector1">
                <a:avLst/>
              </a:prstGeom>
              <a:ln w="76200">
                <a:solidFill>
                  <a:schemeClr val="tx1"/>
                </a:solidFill>
                <a:tailEnd type="arrow"/>
              </a:ln>
              <a:effectLst>
                <a:outerShdw dist="50800" dir="7200000" algn="ctr" rotWithShape="0">
                  <a:srgbClr val="FF0000"/>
                </a:outerShdw>
              </a:effectLst>
            </p:spPr>
            <p:style>
              <a:lnRef idx="1">
                <a:schemeClr val="accent1"/>
              </a:lnRef>
              <a:fillRef idx="0">
                <a:schemeClr val="accent1"/>
              </a:fillRef>
              <a:effectRef idx="0">
                <a:schemeClr val="accent1"/>
              </a:effectRef>
              <a:fontRef idx="minor">
                <a:schemeClr val="tx1"/>
              </a:fontRef>
            </p:style>
          </p:cxnSp>
        </p:grpSp>
      </p:grpSp>
      <p:sp>
        <p:nvSpPr>
          <p:cNvPr id="50" name="TextBox 49"/>
          <p:cNvSpPr txBox="1"/>
          <p:nvPr/>
        </p:nvSpPr>
        <p:spPr>
          <a:xfrm rot="20984338">
            <a:off x="3754150" y="3915778"/>
            <a:ext cx="1295399" cy="1200329"/>
          </a:xfrm>
          <a:prstGeom prst="rect">
            <a:avLst/>
          </a:prstGeom>
          <a:noFill/>
        </p:spPr>
        <p:txBody>
          <a:bodyPr wrap="square" rtlCol="0">
            <a:spAutoFit/>
          </a:bodyPr>
          <a:lstStyle/>
          <a:p>
            <a:r>
              <a:rPr lang="en-US" sz="7200" b="1" dirty="0" smtClean="0">
                <a:solidFill>
                  <a:srgbClr val="FF0000"/>
                </a:solidFill>
                <a:effectLst>
                  <a:outerShdw dist="50800" dir="5400000" algn="ctr" rotWithShape="0">
                    <a:schemeClr val="tx1"/>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52"/>
                                        </p:tgtEl>
                                      </p:cBhvr>
                                    </p:animEffect>
                                    <p:set>
                                      <p:cBhvr>
                                        <p:cTn id="7" dur="1" fill="hold">
                                          <p:stCondLst>
                                            <p:cond delay="999"/>
                                          </p:stCondLst>
                                        </p:cTn>
                                        <p:tgtEl>
                                          <p:spTgt spid="52"/>
                                        </p:tgtEl>
                                        <p:attrNameLst>
                                          <p:attrName>style.visibility</p:attrName>
                                        </p:attrNameLst>
                                      </p:cBhvr>
                                      <p:to>
                                        <p:strVal val="hidden"/>
                                      </p:to>
                                    </p:se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wipe(left)">
                                      <p:cBhvr>
                                        <p:cTn id="16" dur="1000"/>
                                        <p:tgtEl>
                                          <p:spTgt spid="1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wipe(left)">
                                      <p:cBhvr>
                                        <p:cTn id="21" dur="1000"/>
                                        <p:tgtEl>
                                          <p:spTgt spid="1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30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1000" fill="hold"/>
                                        <p:tgtEl>
                                          <p:spTgt spid="50"/>
                                        </p:tgtEl>
                                        <p:attrNameLst>
                                          <p:attrName>ppt_w</p:attrName>
                                        </p:attrNameLst>
                                      </p:cBhvr>
                                      <p:tavLst>
                                        <p:tav tm="0">
                                          <p:val>
                                            <p:fltVal val="0"/>
                                          </p:val>
                                        </p:tav>
                                        <p:tav tm="100000">
                                          <p:val>
                                            <p:strVal val="#ppt_w"/>
                                          </p:val>
                                        </p:tav>
                                      </p:tavLst>
                                    </p:anim>
                                    <p:anim calcmode="lin" valueType="num">
                                      <p:cBhvr>
                                        <p:cTn id="32" dur="1000" fill="hold"/>
                                        <p:tgtEl>
                                          <p:spTgt spid="50"/>
                                        </p:tgtEl>
                                        <p:attrNameLst>
                                          <p:attrName>ppt_h</p:attrName>
                                        </p:attrNameLst>
                                      </p:cBhvr>
                                      <p:tavLst>
                                        <p:tav tm="0">
                                          <p:val>
                                            <p:fltVal val="0"/>
                                          </p:val>
                                        </p:tav>
                                        <p:tav tm="100000">
                                          <p:val>
                                            <p:strVal val="#ppt_h"/>
                                          </p:val>
                                        </p:tav>
                                      </p:tavLst>
                                    </p:anim>
                                    <p:animEffect transition="in" filter="fade">
                                      <p:cBhvr>
                                        <p:cTn id="33" dur="10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fade">
                                      <p:cBhvr>
                                        <p:cTn id="38" dur="1000"/>
                                        <p:tgtEl>
                                          <p:spTgt spid="3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5">
                                            <p:txEl>
                                              <p:pRg st="1" end="1"/>
                                            </p:txEl>
                                          </p:spTgt>
                                        </p:tgtEl>
                                        <p:attrNameLst>
                                          <p:attrName>style.visibility</p:attrName>
                                        </p:attrNameLst>
                                      </p:cBhvr>
                                      <p:to>
                                        <p:strVal val="visible"/>
                                      </p:to>
                                    </p:set>
                                    <p:animEffect transition="in" filter="fade">
                                      <p:cBhvr>
                                        <p:cTn id="43" dur="1000"/>
                                        <p:tgtEl>
                                          <p:spTgt spid="3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5">
                                            <p:txEl>
                                              <p:pRg st="2" end="2"/>
                                            </p:txEl>
                                          </p:spTgt>
                                        </p:tgtEl>
                                        <p:attrNameLst>
                                          <p:attrName>style.visibility</p:attrName>
                                        </p:attrNameLst>
                                      </p:cBhvr>
                                      <p:to>
                                        <p:strVal val="visible"/>
                                      </p:to>
                                    </p:set>
                                    <p:animEffect transition="in" filter="fade">
                                      <p:cBhvr>
                                        <p:cTn id="48" dur="10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uiExpand="1" build="allAtOnce"/>
      <p:bldP spid="5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6833890"/>
            <a:chOff x="0" y="0"/>
            <a:chExt cx="9144000" cy="6833890"/>
          </a:xfrm>
        </p:grpSpPr>
        <p:sp useBgFill="1">
          <p:nvSpPr>
            <p:cNvPr id="13" name="Rectangle 12"/>
            <p:cNvSpPr/>
            <p:nvPr/>
          </p:nvSpPr>
          <p:spPr>
            <a:xfrm>
              <a:off x="0" y="1447800"/>
              <a:ext cx="9144000" cy="5386090"/>
            </a:xfrm>
            <a:prstGeom prst="rect">
              <a:avLst/>
            </a:prstGeom>
          </p:spPr>
          <p:txBody>
            <a:bodyPr wrap="square">
              <a:spAutoFit/>
            </a:bodyPr>
            <a:lstStyle/>
            <a:p>
              <a:r>
                <a:rPr lang="en-US" sz="3600" b="1" dirty="0" smtClean="0"/>
                <a:t>   1990-2000:  net loss of 8.3 million ha / year</a:t>
              </a:r>
            </a:p>
            <a:p>
              <a:endParaRPr lang="en-US" sz="3600" b="1" dirty="0" smtClean="0"/>
            </a:p>
            <a:p>
              <a:endParaRPr lang="en-US" sz="3600" b="1" dirty="0" smtClean="0"/>
            </a:p>
            <a:p>
              <a:endParaRPr lang="en-US" sz="3600" b="1" dirty="0" smtClean="0"/>
            </a:p>
            <a:p>
              <a:endParaRPr lang="en-US" sz="3600" b="1" dirty="0" smtClean="0"/>
            </a:p>
            <a:p>
              <a:endParaRPr lang="en-US" sz="3600" b="1" dirty="0" smtClean="0"/>
            </a:p>
            <a:p>
              <a:endParaRPr lang="en-US" sz="3600" b="1" dirty="0" smtClean="0"/>
            </a:p>
            <a:p>
              <a:endParaRPr lang="en-US" sz="3600" b="1" dirty="0" smtClean="0"/>
            </a:p>
            <a:p>
              <a:endParaRPr lang="en-US" sz="3600" b="1" dirty="0" smtClean="0"/>
            </a:p>
            <a:p>
              <a:endParaRPr lang="en-US" sz="2000" b="1" dirty="0" smtClean="0"/>
            </a:p>
          </p:txBody>
        </p:sp>
        <p:grpSp>
          <p:nvGrpSpPr>
            <p:cNvPr id="14" name="Group 37"/>
            <p:cNvGrpSpPr/>
            <p:nvPr/>
          </p:nvGrpSpPr>
          <p:grpSpPr>
            <a:xfrm>
              <a:off x="0" y="0"/>
              <a:ext cx="9144000" cy="6707326"/>
              <a:chOff x="0" y="0"/>
              <a:chExt cx="9144000" cy="6707326"/>
            </a:xfrm>
          </p:grpSpPr>
          <p:sp>
            <p:nvSpPr>
              <p:cNvPr id="15" name="Rectangle 14"/>
              <p:cNvSpPr/>
              <p:nvPr/>
            </p:nvSpPr>
            <p:spPr>
              <a:xfrm>
                <a:off x="0" y="2743200"/>
                <a:ext cx="9144000" cy="1200329"/>
              </a:xfrm>
              <a:prstGeom prst="rect">
                <a:avLst/>
              </a:prstGeom>
            </p:spPr>
            <p:txBody>
              <a:bodyPr wrap="square">
                <a:spAutoFit/>
              </a:bodyPr>
              <a:lstStyle/>
              <a:p>
                <a:r>
                  <a:rPr lang="en-US" sz="3600" b="1" dirty="0" smtClean="0"/>
                  <a:t>   2000–2010: net loss of 5.2 million ha /year</a:t>
                </a:r>
              </a:p>
              <a:p>
                <a:r>
                  <a:rPr lang="en-US" sz="3600" b="1" dirty="0" smtClean="0"/>
                  <a:t>		        0.13% of the forests / year </a:t>
                </a:r>
                <a:endParaRPr lang="en-US" sz="3600" b="1" dirty="0"/>
              </a:p>
            </p:txBody>
          </p:sp>
          <p:sp>
            <p:nvSpPr>
              <p:cNvPr id="16" name="Rectangle 15"/>
              <p:cNvSpPr/>
              <p:nvPr/>
            </p:nvSpPr>
            <p:spPr>
              <a:xfrm>
                <a:off x="533400" y="4953000"/>
                <a:ext cx="8534400" cy="1754326"/>
              </a:xfrm>
              <a:prstGeom prst="rect">
                <a:avLst/>
              </a:prstGeom>
            </p:spPr>
            <p:txBody>
              <a:bodyPr wrap="square">
                <a:spAutoFit/>
              </a:bodyPr>
              <a:lstStyle/>
              <a:p>
                <a:r>
                  <a:rPr lang="en-US" sz="3600" dirty="0" smtClean="0"/>
                  <a:t>- decrease in deforestation rate</a:t>
                </a:r>
              </a:p>
              <a:p>
                <a:r>
                  <a:rPr lang="en-US" sz="3600" dirty="0" smtClean="0"/>
                  <a:t>- increase new forest planting/seeding </a:t>
                </a:r>
              </a:p>
              <a:p>
                <a:r>
                  <a:rPr lang="en-US" sz="3600" dirty="0" smtClean="0"/>
                  <a:t>- natural expansion of existing forests</a:t>
                </a:r>
                <a:endParaRPr lang="en-US" sz="3600" dirty="0"/>
              </a:p>
            </p:txBody>
          </p:sp>
          <p:sp useBgFill="1">
            <p:nvSpPr>
              <p:cNvPr id="17" name="Rectangle 16"/>
              <p:cNvSpPr/>
              <p:nvPr/>
            </p:nvSpPr>
            <p:spPr>
              <a:xfrm>
                <a:off x="0" y="822960"/>
                <a:ext cx="9144000" cy="646331"/>
              </a:xfrm>
              <a:prstGeom prst="rect">
                <a:avLst/>
              </a:prstGeom>
            </p:spPr>
            <p:txBody>
              <a:bodyPr wrap="square">
                <a:spAutoFit/>
              </a:bodyPr>
              <a:lstStyle/>
              <a:p>
                <a:pPr algn="ctr"/>
                <a:r>
                  <a:rPr lang="en-US" sz="3600" b="1" dirty="0" smtClean="0">
                    <a:effectLst>
                      <a:outerShdw dist="25400" dir="7200000" algn="ctr" rotWithShape="0">
                        <a:srgbClr val="FF0000"/>
                      </a:outerShdw>
                    </a:effectLst>
                  </a:rPr>
                  <a:t>How is this consumption effecting our forests?</a:t>
                </a:r>
                <a:endParaRPr lang="en-US" sz="3600" dirty="0" smtClean="0">
                  <a:effectLst>
                    <a:outerShdw dist="25400" dir="7200000" algn="ctr" rotWithShape="0">
                      <a:srgbClr val="FF0000"/>
                    </a:outerShdw>
                  </a:effectLst>
                </a:endParaRPr>
              </a:p>
            </p:txBody>
          </p:sp>
          <p:sp useBgFill="1">
            <p:nvSpPr>
              <p:cNvPr id="19" name="Rectangle 18"/>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Wood &amp; Wood Products</a:t>
                </a:r>
              </a:p>
            </p:txBody>
          </p:sp>
          <p:grpSp>
            <p:nvGrpSpPr>
              <p:cNvPr id="20" name="Group 32"/>
              <p:cNvGrpSpPr/>
              <p:nvPr/>
            </p:nvGrpSpPr>
            <p:grpSpPr>
              <a:xfrm>
                <a:off x="4267200" y="1447800"/>
                <a:ext cx="4648200" cy="3429000"/>
                <a:chOff x="3962400" y="1447800"/>
                <a:chExt cx="4648200" cy="3429000"/>
              </a:xfrm>
            </p:grpSpPr>
            <p:sp>
              <p:nvSpPr>
                <p:cNvPr id="22" name="Oval 21"/>
                <p:cNvSpPr/>
                <p:nvPr/>
              </p:nvSpPr>
              <p:spPr>
                <a:xfrm rot="10800000">
                  <a:off x="3962400" y="2667001"/>
                  <a:ext cx="4648200" cy="685798"/>
                </a:xfrm>
                <a:prstGeom prst="ellipse">
                  <a:avLst/>
                </a:prstGeom>
                <a:ln w="76200">
                  <a:solidFill>
                    <a:schemeClr val="tx1"/>
                  </a:solidFill>
                  <a:prstDash val="solid"/>
                  <a:tailEnd type="arrow"/>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 name="Group 31"/>
                <p:cNvGrpSpPr/>
                <p:nvPr/>
              </p:nvGrpSpPr>
              <p:grpSpPr>
                <a:xfrm>
                  <a:off x="4114800" y="1447800"/>
                  <a:ext cx="4495800" cy="3429000"/>
                  <a:chOff x="4114800" y="1447800"/>
                  <a:chExt cx="4495800" cy="3429000"/>
                </a:xfrm>
              </p:grpSpPr>
              <p:grpSp>
                <p:nvGrpSpPr>
                  <p:cNvPr id="26" name="Group 22"/>
                  <p:cNvGrpSpPr/>
                  <p:nvPr/>
                </p:nvGrpSpPr>
                <p:grpSpPr>
                  <a:xfrm>
                    <a:off x="4114800" y="1447800"/>
                    <a:ext cx="4495800" cy="3429000"/>
                    <a:chOff x="4114800" y="1447800"/>
                    <a:chExt cx="4495800" cy="3429000"/>
                  </a:xfrm>
                </p:grpSpPr>
                <p:grpSp>
                  <p:nvGrpSpPr>
                    <p:cNvPr id="29" name="Group 17"/>
                    <p:cNvGrpSpPr/>
                    <p:nvPr/>
                  </p:nvGrpSpPr>
                  <p:grpSpPr>
                    <a:xfrm rot="10800000">
                      <a:off x="4114800" y="1447800"/>
                      <a:ext cx="4495800" cy="3429000"/>
                      <a:chOff x="-685800" y="2057400"/>
                      <a:chExt cx="4495800" cy="3429000"/>
                    </a:xfrm>
                  </p:grpSpPr>
                  <p:sp>
                    <p:nvSpPr>
                      <p:cNvPr id="34" name="Oval 33"/>
                      <p:cNvSpPr/>
                      <p:nvPr/>
                    </p:nvSpPr>
                    <p:spPr>
                      <a:xfrm>
                        <a:off x="-685800" y="4800600"/>
                        <a:ext cx="4495800" cy="685800"/>
                      </a:xfrm>
                      <a:prstGeom prst="ellipse">
                        <a:avLst/>
                      </a:prstGeom>
                      <a:ln w="76200">
                        <a:solidFill>
                          <a:schemeClr val="tx1"/>
                        </a:solidFill>
                        <a:prstDash val="solid"/>
                        <a:tailEnd type="arrow"/>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Oval 34"/>
                      <p:cNvSpPr/>
                      <p:nvPr/>
                    </p:nvSpPr>
                    <p:spPr>
                      <a:xfrm>
                        <a:off x="-304800" y="2057400"/>
                        <a:ext cx="3200400" cy="762000"/>
                      </a:xfrm>
                      <a:prstGeom prst="ellipse">
                        <a:avLst/>
                      </a:prstGeom>
                      <a:ln w="76200">
                        <a:solidFill>
                          <a:schemeClr val="tx1"/>
                        </a:solidFill>
                        <a:prstDash val="solid"/>
                        <a:tailEnd type="arrow"/>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TextBox 29"/>
                    <p:cNvSpPr txBox="1"/>
                    <p:nvPr/>
                  </p:nvSpPr>
                  <p:spPr>
                    <a:xfrm>
                      <a:off x="5257800" y="4191002"/>
                      <a:ext cx="2946256" cy="646331"/>
                    </a:xfrm>
                    <a:prstGeom prst="rect">
                      <a:avLst/>
                    </a:prstGeom>
                    <a:noFill/>
                  </p:spPr>
                  <p:txBody>
                    <a:bodyPr wrap="none" rtlCol="0">
                      <a:spAutoFit/>
                    </a:bodyPr>
                    <a:lstStyle/>
                    <a:p>
                      <a:r>
                        <a:rPr lang="en-US" sz="3600" b="1" dirty="0" smtClean="0">
                          <a:solidFill>
                            <a:srgbClr val="FF0000"/>
                          </a:solidFill>
                          <a:effectLst>
                            <a:outerShdw dist="50800" dir="5400000" algn="ctr" rotWithShape="0">
                              <a:schemeClr val="tx1"/>
                            </a:outerShdw>
                          </a:effectLst>
                        </a:rPr>
                        <a:t>37% reduction</a:t>
                      </a:r>
                    </a:p>
                  </p:txBody>
                </p:sp>
              </p:grpSp>
              <p:cxnSp>
                <p:nvCxnSpPr>
                  <p:cNvPr id="27" name="Straight Arrow Connector 26"/>
                  <p:cNvCxnSpPr/>
                  <p:nvPr/>
                </p:nvCxnSpPr>
                <p:spPr>
                  <a:xfrm>
                    <a:off x="6477000" y="2209800"/>
                    <a:ext cx="0" cy="533400"/>
                  </a:xfrm>
                  <a:prstGeom prst="straightConnector1">
                    <a:avLst/>
                  </a:prstGeom>
                  <a:ln w="76200">
                    <a:solidFill>
                      <a:schemeClr val="tx1"/>
                    </a:solidFill>
                    <a:tailEnd type="arrow"/>
                  </a:ln>
                  <a:effectLst>
                    <a:outerShdw dist="50800" dir="7200000" algn="ctr" rotWithShape="0">
                      <a:srgbClr val="FF0000"/>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477000" y="3429002"/>
                    <a:ext cx="0" cy="685800"/>
                  </a:xfrm>
                  <a:prstGeom prst="straightConnector1">
                    <a:avLst/>
                  </a:prstGeom>
                  <a:ln w="76200">
                    <a:solidFill>
                      <a:schemeClr val="tx1"/>
                    </a:solidFill>
                    <a:tailEnd type="arrow"/>
                  </a:ln>
                  <a:effectLst>
                    <a:outerShdw dist="50800" dir="7200000" algn="ctr" rotWithShape="0">
                      <a:srgbClr val="FF0000"/>
                    </a:outerShdw>
                  </a:effectLst>
                </p:spPr>
                <p:style>
                  <a:lnRef idx="1">
                    <a:schemeClr val="accent1"/>
                  </a:lnRef>
                  <a:fillRef idx="0">
                    <a:schemeClr val="accent1"/>
                  </a:fillRef>
                  <a:effectRef idx="0">
                    <a:schemeClr val="accent1"/>
                  </a:effectRef>
                  <a:fontRef idx="minor">
                    <a:schemeClr val="tx1"/>
                  </a:fontRef>
                </p:style>
              </p:cxnSp>
            </p:grpSp>
          </p:grpSp>
          <p:sp>
            <p:nvSpPr>
              <p:cNvPr id="21" name="TextBox 20"/>
              <p:cNvSpPr txBox="1"/>
              <p:nvPr/>
            </p:nvSpPr>
            <p:spPr>
              <a:xfrm rot="20984338">
                <a:off x="3754150" y="3915778"/>
                <a:ext cx="1295399" cy="1200329"/>
              </a:xfrm>
              <a:prstGeom prst="rect">
                <a:avLst/>
              </a:prstGeom>
              <a:noFill/>
            </p:spPr>
            <p:txBody>
              <a:bodyPr wrap="square" rtlCol="0">
                <a:spAutoFit/>
              </a:bodyPr>
              <a:lstStyle/>
              <a:p>
                <a:r>
                  <a:rPr lang="en-US" sz="7200" b="1" dirty="0" smtClean="0">
                    <a:solidFill>
                      <a:srgbClr val="FF0000"/>
                    </a:solidFill>
                    <a:effectLst>
                      <a:outerShdw dist="50800" dir="5400000" algn="ctr" rotWithShape="0">
                        <a:schemeClr val="tx1"/>
                      </a:outerShdw>
                    </a:effectLst>
                  </a:rPr>
                  <a:t>??</a:t>
                </a:r>
              </a:p>
            </p:txBody>
          </p:sp>
        </p:grpSp>
      </p:grpSp>
      <p:grpSp>
        <p:nvGrpSpPr>
          <p:cNvPr id="11" name="Group 10"/>
          <p:cNvGrpSpPr/>
          <p:nvPr/>
        </p:nvGrpSpPr>
        <p:grpSpPr>
          <a:xfrm>
            <a:off x="0" y="0"/>
            <a:ext cx="9144000" cy="5410200"/>
            <a:chOff x="0" y="0"/>
            <a:chExt cx="9144000" cy="5410200"/>
          </a:xfrm>
        </p:grpSpPr>
        <p:sp useBgFill="1">
          <p:nvSpPr>
            <p:cNvPr id="4" name="Rectangle 3"/>
            <p:cNvSpPr/>
            <p:nvPr/>
          </p:nvSpPr>
          <p:spPr>
            <a:xfrm>
              <a:off x="0" y="685800"/>
              <a:ext cx="9144000" cy="4708981"/>
            </a:xfrm>
            <a:prstGeom prst="rect">
              <a:avLst/>
            </a:prstGeom>
          </p:spPr>
          <p:txBody>
            <a:bodyPr wrap="square">
              <a:spAutoFit/>
            </a:bodyPr>
            <a:lstStyle/>
            <a:p>
              <a:r>
                <a:rPr lang="en-US" sz="3000" b="1" dirty="0" smtClean="0"/>
                <a:t>  COMMERCIAL USES:   </a:t>
              </a:r>
            </a:p>
            <a:p>
              <a:r>
                <a:rPr lang="en-US" sz="3000" b="1" dirty="0" smtClean="0"/>
                <a:t>	- recreation/tourism 	</a:t>
              </a:r>
            </a:p>
            <a:p>
              <a:r>
                <a:rPr lang="en-US" sz="3000" b="1" dirty="0" smtClean="0"/>
                <a:t>	- wood for fuel, pulp, paper, lumber</a:t>
              </a:r>
            </a:p>
            <a:p>
              <a:r>
                <a:rPr lang="en-US" sz="3000" b="1" dirty="0" smtClean="0"/>
                <a:t>	- non-wood products: gums, resins, dyes </a:t>
              </a:r>
            </a:p>
            <a:p>
              <a:r>
                <a:rPr lang="en-US" sz="3000" b="1" dirty="0" smtClean="0"/>
                <a:t>	- employment opportunities</a:t>
              </a:r>
            </a:p>
            <a:p>
              <a:endParaRPr lang="en-US" sz="3000" b="1" dirty="0" smtClean="0"/>
            </a:p>
            <a:p>
              <a:endParaRPr lang="en-US" sz="3000" b="1" dirty="0" smtClean="0"/>
            </a:p>
            <a:p>
              <a:r>
                <a:rPr lang="en-US" sz="3000" b="1" dirty="0" smtClean="0"/>
                <a:t>   ECOLOGICAL USES: </a:t>
              </a:r>
            </a:p>
            <a:p>
              <a:r>
                <a:rPr lang="en-US" sz="3000" b="1" dirty="0" smtClean="0"/>
                <a:t>	- protection of forest resources</a:t>
              </a:r>
            </a:p>
            <a:p>
              <a:r>
                <a:rPr lang="en-US" sz="3000" b="1" dirty="0" smtClean="0"/>
                <a:t>	- contribution to global carbon cycle</a:t>
              </a:r>
              <a:endParaRPr lang="en-US" sz="3000" b="1" dirty="0"/>
            </a:p>
          </p:txBody>
        </p:sp>
        <p:sp>
          <p:nvSpPr>
            <p:cNvPr id="18" name="Right Arrow 17"/>
            <p:cNvSpPr/>
            <p:nvPr/>
          </p:nvSpPr>
          <p:spPr>
            <a:xfrm>
              <a:off x="0" y="16002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Arrow 23"/>
            <p:cNvSpPr/>
            <p:nvPr/>
          </p:nvSpPr>
          <p:spPr>
            <a:xfrm>
              <a:off x="0" y="43434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Arrow 24"/>
            <p:cNvSpPr/>
            <p:nvPr/>
          </p:nvSpPr>
          <p:spPr>
            <a:xfrm>
              <a:off x="0" y="25146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Arrow 30"/>
            <p:cNvSpPr/>
            <p:nvPr/>
          </p:nvSpPr>
          <p:spPr>
            <a:xfrm>
              <a:off x="0" y="48768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2" name="Rectangle 1"/>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Uses of Forests</a:t>
              </a:r>
            </a:p>
          </p:txBody>
        </p:sp>
      </p:grpSp>
      <p:grpSp>
        <p:nvGrpSpPr>
          <p:cNvPr id="40" name="Group 39"/>
          <p:cNvGrpSpPr/>
          <p:nvPr/>
        </p:nvGrpSpPr>
        <p:grpSpPr>
          <a:xfrm>
            <a:off x="-76200" y="838200"/>
            <a:ext cx="9217152" cy="6019800"/>
            <a:chOff x="533400" y="1754187"/>
            <a:chExt cx="8001000" cy="5103813"/>
          </a:xfrm>
        </p:grpSpPr>
        <p:pic>
          <p:nvPicPr>
            <p:cNvPr id="41" name="Picture 2"/>
            <p:cNvPicPr>
              <a:picLocks noChangeAspect="1" noChangeArrowheads="1"/>
            </p:cNvPicPr>
            <p:nvPr/>
          </p:nvPicPr>
          <p:blipFill>
            <a:blip r:embed="rId2" cstate="print"/>
            <a:srcRect r="139" b="66252"/>
            <a:stretch>
              <a:fillRect/>
            </a:stretch>
          </p:blipFill>
          <p:spPr bwMode="auto">
            <a:xfrm>
              <a:off x="533400" y="1754187"/>
              <a:ext cx="8001000" cy="1979613"/>
            </a:xfrm>
            <a:prstGeom prst="rect">
              <a:avLst/>
            </a:prstGeom>
            <a:noFill/>
            <a:ln w="9525">
              <a:noFill/>
              <a:miter lim="800000"/>
              <a:headEnd/>
              <a:tailEnd/>
            </a:ln>
            <a:effectLst/>
          </p:spPr>
        </p:pic>
        <p:pic>
          <p:nvPicPr>
            <p:cNvPr id="42" name="Picture 2"/>
            <p:cNvPicPr>
              <a:picLocks noChangeAspect="1" noChangeArrowheads="1"/>
            </p:cNvPicPr>
            <p:nvPr/>
          </p:nvPicPr>
          <p:blipFill>
            <a:blip r:embed="rId2" cstate="print"/>
            <a:srcRect t="45440" r="1090"/>
            <a:stretch>
              <a:fillRect/>
            </a:stretch>
          </p:blipFill>
          <p:spPr bwMode="auto">
            <a:xfrm>
              <a:off x="609600" y="3657600"/>
              <a:ext cx="7924800" cy="3200400"/>
            </a:xfrm>
            <a:prstGeom prst="rect">
              <a:avLst/>
            </a:prstGeom>
            <a:noFill/>
            <a:ln w="9525">
              <a:noFill/>
              <a:miter lim="800000"/>
              <a:headEnd/>
              <a:tailEnd/>
            </a:ln>
            <a:effectLst/>
          </p:spPr>
        </p:pic>
      </p:grpSp>
      <p:sp>
        <p:nvSpPr>
          <p:cNvPr id="123908" name="AutoShape 4" descr="data:image/jpeg;base64,/9j/4AAQSkZJRgABAQAAAQABAAD/2wCEAAkGBwgHBgkIBwgKCgkLDRYPDQwMDRsUFRAWIB0iIiAdHx8kKDQsJCYxJx8fLT0tMTU3Ojo6Iys/RD84QzQ5OjcBCgoKDQwNGg8PGjclHyU3Nzc3Nzc3Nzc3Nzc3Nzc3Nzc3Nzc3Nzc3Nzc3Nzc3Nzc3Nzc3Nzc3Nzc3Nzc3Nzc3N//AABEIAI8AyAMBEQACEQEDEQH/xAAcAAEAAQUBAQAAAAAAAAAAAAAABQECAwQHBgj/xAA6EAABAwMBAwoEAwgDAAAAAAAAAQIDBAURBhIhMQcTQVFhcYGRocEUI0JSImKxFRcyQ5LC0eFzgqL/xAAbAQEAAgMBAQAAAAAAAAAAAAAAAQQDBQYCB//EADIRAQACAgECAwUHBAMBAAAAAAABAgMEEQUhEjFBBiJRYXETFJGhscHRMjNSgUJD8ST/2gAMAwEAAhEDEQA/AO4gAAAAAAAAAAAAAAAAAAAAAAAAAAAAAAAAAAAAAAAAAAAAAAAAAAAAAAAAAAAAAAAAAAAAAAAAAAAAAAAAAAAAAAAAAAAAAAAAAAAAAAAAAAAAAAAAAAAAAAAAAAAAAAAAAAAAAAAAAAAAAAAAAAAAAAAAAAAAFFXCZAgLlrTT9tcrKm5RukRcKyFqyqnfsouAIv8Aebp7bxmsx93Mbv1yBKW3Wmnrk5rKa5xNkcuEjmRY3L3bSJkCfauURd2/qALwA83edb2S0SOhlqlnqG8Yadu2qd68E8VMV81KecthrdL2tiPFWvEfPsgH8qtKj8MtNSretZGoYfvdfg2Mezmbj+uPz/hv27lKsdU9rKpZ6JztyLKzLf6kzjxwe67WOfNWzdD28cc1iLfR7CnnjqImywSMkiemWvYuUVCxy1FqzWeJZQgAAAAAAAAplOsDWrLjRULNutrIKdnXNIjE9SJtEebJTFfJPFImfoiX620012yt4pl7lVU80Q8fbY/itR0zcn/rn8G5Q6istwcjKO60cr1+hsybXlxJjJS3lLDk1M+Lvekx/pJ7SdZ7V1UXPACNv97obFb31lwl2GJuY1P4pHfa1OlQOK6m1ndNQvc2WR1NRqu6licuFT8y/Uvp2AQTEToAuwBY9ExvAntM6yumnpGtjkdU0f1U0r1xj8q/Svp2ATGteUF90iSiszpKelexFlkX8MjlXi1McETpXp7ins5bRPgh0fRtHDav2+SeZ57R8Pq8RG9F4bik6iLR5Q2G70IeuVjyHpLaY1PXacq0fA50tI5fm0qu/C7tTqd2+ZlxZrY5+TXb/TsW5TvHFvj/AC7ra7hTXOghrKORJIZm7TXJ79pta2i0cw4XLivivNLxxMNsljAAAAAAwVdXBRU8lRVSNihibtPe9cI1CJmIjmXqlLXt4axzLlOp+UesrHvp7FtUlPvRahyJzj+5PpT17ijl2pntR1ej0ClI8ez3n4PESvkqZeeqZHzSrxfI5XL5qVLTNu8ugpjpjjilYiPkqiYQh7WPa1eLUXvCE5YtYXmySNSKpdUUycaeddpvgvFPDyM1Ni9PXs1m30nW2ImePDb4x/Hk65pjVNv1BRPmpnLFLCnz4JFTaj7e1O02OPJGSOYcfu6OXTv4bx29JcY1zqaTUN7kla9fgoVVlNH0I37u9ePdgyKaAY9FUDZjcBn3YAwvUDCqgWSIrmLjinAx5aReF3R27a2Tn0nzYYJs+Br7V4dhjy892/HLuMUwuVtyq9+SGXljVSJh6dJ5Hbs5J6y0Pcuw5PiIUXoXcjsf+VL2nfzq5b2i1ojw54+k/s6onAuuYAAAABa5cAcV5RNUPvdyfRUr1/Z1M7CIn816blcvYnBPM1uxl8c+GPJ2nRunxgxxmvHvT+UPItKzeMzAhkxuJ4GJ44GFVUC6KeaBXrBK+Jz43Ruc1cZa5MKnkeqWmk8wr7WvTYxTjvHaf1Qk73RSujduwvobalovXmHz/ZwW18s47ejJDLk9MDejkAzpJuAsc7IGPIDIEfN8qqcibkdhxTzV4l03Tcs2xRE+jbifuKlm+xyz7WTwswrkS9PV8l73N1pRI3OHRyo7u2FX9UQz6v8AdhqOuxH3KfrDuhs3DgAAAA85ygXV1o0xVTRPVk8qczE5F3o527KdyZUxZr+Ckyv9M1vvG1Ws+XnP0hwVMImE4JuNS+gqooGVriUL9vcBje4DEqhC0CNvLMNZM3r2Xexc1L/8XNe0OvHhrmj6S1ad5ecukI3hDOjgKq4CmQAGvcIFRIp8phVVmOnKIi+5W2I9W76RbnmpF0FGzqccNhFPCzC9u8h6dB5H7a6a8VVxc35dPFzbV6Fc7/Sepc1K+94nO+0WeIx1w+szz+Dr6cC+5JUAAAAc25aZlSitMH0une/xa3H9ylPc/ph0Xs5WJz3t8I/dylV3lB1yoQqjieRXaAtV2QKZCFuQLJ6OS4RfCwbKSvxsq5cIZ9b+5DV9ZrE6VuWhV2uptUrI6nZVHJlrmruU2bhV8agbDVArkCqKBcgGGaLbk2upDX58nNuHX9J1ZrrxaY81zGKhWmW7rThmRpHLLFZb9ntNZeK5lFQRbcz9+/cjE+5y9CE0pN54hi2djHq45yZZ7fq77pqyU9htMVDTb0b+KR68ZHrxcptseOKV4h8+29q+1mnLf/yEse1YAAAAHO+Welc+0W+ra1VSGoVrl6kc3j5tTzKm5HuRLoPZ3JFdi1Z9Y/RyNeJr3YKZCDaJ4DaApkBkIAMsFZ8DIyo5nnlau5iuxnxwWNaOcnLT9cyRXUmPjMNW6XOpuj2c+yONrF/CyNFTxXKmycS12NwBmQCqAXIgEzpWxzX+809FEipGq7U0ifQxOK+yd4HSLxyW0NQ90lpqn0rl/lSJts8OlPUqZNWtp5rLf6fX8mGkUyViYj/Tz7+S69tfhk1E5v3LI5PTZMH3PJ8W2j2j1OO9ZSVt5KpFcjrpcWtb0spmb/N3+D3XT/ylVz+03McYcf4ugWWyW+y03w9up2xN+p3Fz161XipcpStI4hzmztZtm/jyzzKSRMHtXVAAAAACJ1TaUvdhrLflEfLGvNqvQ9N7V8zxkr4qzCzqbE6+euWPSXzxLG+KR8crFZIxVa9q8WqnFDTzHHZ9GraL1i1fKWJQlRRCFCQAqELmpkiUxDoujtB0170vNUV21FNVPzSy43xtblEXHSiqq7unCdhsdWnFfE47r+39pmjDXyr+rxOoNM3CwVawXCBWov8ABMzKxydy+3EtNCi+awBXYAqjAJfT+nbhfqpILfArmovzJnoqRx96+3EDuGlNNUmmqHmKf5k0i5mnVMLIvsidCAToAAAAAAAAAAAoqZA5nyk6MknlkvNqiV71TNTAziv52p19aeJS2cHPv183SdF6rGP/AOfNPb0n9vo5Yreoocuu4WqgeeFME8nCqNUcnC5rAmKvWaH0hNqCqSeoa5ltidmR/DnV+xvupnwYZyTzPk1HVeqV1KeCne8/l83cIYmQxMjiajWMREa1E3IicENo4aZmZ5lbU0sFXA6CpiZLE7c5j2oqL4BDyNx5NLBVuV9OlRRuXohflvk7OPDAEX+6ak2s/tWfH/C3P6gSlt5M7BSOR9Qk9Y5FziZ+G+TcZ8cgeupqWGkhbDSxMhiamGsjaiIngBmAAAAAAAAAAAAABRWooHjNT8n9uvL31NI74Gsdvc5jcskX8zfdCvl1q37x2luNHrWfViKW96vwn0+jn1z0Df6FztmiWqjTg+mcjs/9dy+hStrZa+nLpsHXNLLHvW8M/NDOsd1a7Zda69F6lpn/AODF9nf/ABXo3NWe8ZK/jDfoNG6grXNSK1VDEX6p05pE/q3+h6rgyW9FfL1bRxeeTn6d3ttP8mMML2zXyoSdU3/DRZRni7ivoW8enEd7y0G57RXvE116+H5+rolPBFBCyKCNscbEw1jEwjU6kQuxHHk5u1ptMzaeZllCAAAAAAAAAAAAAAAAAAAAAAAAAAAAAAAAAAAAAAAAAAAAAAAAAAAAAAAAAAAAAAAAAAAAAAAAAAAAAAAAAAAAAAAAAAAAAAAAAAAAAAAAAH//2Q==">
            <a:hlinkClick r:id="rId3"/>
          </p:cNvPr>
          <p:cNvSpPr>
            <a:spLocks noChangeAspect="1" noChangeArrowheads="1"/>
          </p:cNvSpPr>
          <p:nvPr/>
        </p:nvSpPr>
        <p:spPr bwMode="auto">
          <a:xfrm>
            <a:off x="34925" y="-571500"/>
            <a:ext cx="1905000" cy="1362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 name="Picture 3" descr="C:\Documents and Settings\Phillips\Local Settings\Temporary Internet Files\Content.IE5\4YG8EIKC\MC900434713[1].wmf"/>
          <p:cNvPicPr>
            <a:picLocks noChangeAspect="1" noChangeArrowheads="1"/>
          </p:cNvPicPr>
          <p:nvPr/>
        </p:nvPicPr>
        <p:blipFill>
          <a:blip r:embed="rId4" cstate="print"/>
          <a:srcRect/>
          <a:stretch>
            <a:fillRect/>
          </a:stretch>
        </p:blipFill>
        <p:spPr bwMode="auto">
          <a:xfrm>
            <a:off x="6781800" y="1295400"/>
            <a:ext cx="685800" cy="718850"/>
          </a:xfrm>
          <a:prstGeom prst="rect">
            <a:avLst/>
          </a:prstGeom>
          <a:noFill/>
        </p:spPr>
      </p:pic>
      <p:sp useBgFill="1">
        <p:nvSpPr>
          <p:cNvPr id="37" name="Rectangle 36"/>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Employment</a:t>
            </a:r>
          </a:p>
        </p:txBody>
      </p:sp>
      <p:sp>
        <p:nvSpPr>
          <p:cNvPr id="38" name="Rectangle 37"/>
          <p:cNvSpPr/>
          <p:nvPr/>
        </p:nvSpPr>
        <p:spPr>
          <a:xfrm>
            <a:off x="990600" y="2514600"/>
            <a:ext cx="4572000" cy="6096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1130140" y="2514600"/>
            <a:ext cx="2222660" cy="553998"/>
          </a:xfrm>
          <a:prstGeom prst="rect">
            <a:avLst/>
          </a:prstGeom>
          <a:noFill/>
        </p:spPr>
        <p:txBody>
          <a:bodyPr wrap="none" rtlCol="0">
            <a:spAutoFit/>
          </a:bodyPr>
          <a:lstStyle/>
          <a:p>
            <a:r>
              <a:rPr lang="en-US" sz="3000" b="1" dirty="0" smtClean="0"/>
              <a:t>employment</a:t>
            </a:r>
          </a:p>
        </p:txBody>
      </p:sp>
      <p:sp>
        <p:nvSpPr>
          <p:cNvPr id="44" name="Rectangle 43"/>
          <p:cNvSpPr/>
          <p:nvPr/>
        </p:nvSpPr>
        <p:spPr>
          <a:xfrm>
            <a:off x="0" y="1524000"/>
            <a:ext cx="9144000" cy="53340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3" name="Picture 7" descr="http://www.bls.gov/ooh/images/3359.jpg"/>
          <p:cNvPicPr preferRelativeResize="0">
            <a:picLocks noChangeArrowheads="1"/>
          </p:cNvPicPr>
          <p:nvPr/>
        </p:nvPicPr>
        <p:blipFill>
          <a:blip r:embed="rId5" cstate="print"/>
          <a:srcRect/>
          <a:stretch>
            <a:fillRect/>
          </a:stretch>
        </p:blipFill>
        <p:spPr bwMode="auto">
          <a:xfrm>
            <a:off x="990600" y="1524000"/>
            <a:ext cx="7010400" cy="5334000"/>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10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64" presetClass="path" presetSubtype="0" accel="50000" decel="50000" fill="hold" grpId="1" nodeType="withEffect">
                                  <p:stCondLst>
                                    <p:cond delay="0"/>
                                  </p:stCondLst>
                                  <p:childTnLst>
                                    <p:animMotion origin="layout" path="M 1.11111E-6 -4.44444E-6 L 0.26319 -0.34027 " pathEditMode="relative" rAng="0" ptsTypes="AA">
                                      <p:cBhvr>
                                        <p:cTn id="26" dur="1000" fill="hold"/>
                                        <p:tgtEl>
                                          <p:spTgt spid="39"/>
                                        </p:tgtEl>
                                        <p:attrNameLst>
                                          <p:attrName>ppt_x</p:attrName>
                                          <p:attrName>ppt_y</p:attrName>
                                        </p:attrNameLst>
                                      </p:cBhvr>
                                      <p:rCtr x="132" y="-170"/>
                                    </p:animMotion>
                                  </p:childTnLst>
                                </p:cTn>
                              </p:par>
                              <p:par>
                                <p:cTn id="27" presetID="6" presetClass="emph" presetSubtype="0" fill="hold" grpId="2" nodeType="withEffect">
                                  <p:stCondLst>
                                    <p:cond delay="0"/>
                                  </p:stCondLst>
                                  <p:childTnLst>
                                    <p:animScale>
                                      <p:cBhvr>
                                        <p:cTn id="28" dur="1000" fill="hold"/>
                                        <p:tgtEl>
                                          <p:spTgt spid="39"/>
                                        </p:tgtEl>
                                      </p:cBhvr>
                                      <p:by x="120000" y="120000"/>
                                    </p:animScale>
                                  </p:childTnLst>
                                </p:cTn>
                              </p:par>
                              <p:par>
                                <p:cTn id="29" presetID="10" presetClass="exit" presetSubtype="0" fill="hold" grpId="3" nodeType="withEffect">
                                  <p:stCondLst>
                                    <p:cond delay="500"/>
                                  </p:stCondLst>
                                  <p:childTnLst>
                                    <p:animEffect transition="out" filter="fade">
                                      <p:cBhvr>
                                        <p:cTn id="30" dur="1000"/>
                                        <p:tgtEl>
                                          <p:spTgt spid="39"/>
                                        </p:tgtEl>
                                      </p:cBhvr>
                                    </p:animEffect>
                                    <p:set>
                                      <p:cBhvr>
                                        <p:cTn id="31" dur="1" fill="hold">
                                          <p:stCondLst>
                                            <p:cond delay="999"/>
                                          </p:stCondLst>
                                        </p:cTn>
                                        <p:tgtEl>
                                          <p:spTgt spid="39"/>
                                        </p:tgtEl>
                                        <p:attrNameLst>
                                          <p:attrName>style.visibility</p:attrName>
                                        </p:attrNameLst>
                                      </p:cBhvr>
                                      <p:to>
                                        <p:strVal val="hidden"/>
                                      </p:to>
                                    </p:set>
                                  </p:childTnLst>
                                </p:cTn>
                              </p:par>
                              <p:par>
                                <p:cTn id="32" presetID="10" presetClass="entr" presetSubtype="0" fill="hold" grpId="0" nodeType="withEffect">
                                  <p:stCondLst>
                                    <p:cond delay="50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childTnLst>
                                </p:cTn>
                              </p:par>
                              <p:par>
                                <p:cTn id="35" presetID="10" presetClass="exit" presetSubtype="0" fill="hold" grpId="1" nodeType="withEffect">
                                  <p:stCondLst>
                                    <p:cond delay="500"/>
                                  </p:stCondLst>
                                  <p:childTnLst>
                                    <p:animEffect transition="out" filter="fade">
                                      <p:cBhvr>
                                        <p:cTn id="36" dur="1000"/>
                                        <p:tgtEl>
                                          <p:spTgt spid="38"/>
                                        </p:tgtEl>
                                      </p:cBhvr>
                                    </p:animEffect>
                                    <p:set>
                                      <p:cBhvr>
                                        <p:cTn id="37" dur="1" fill="hold">
                                          <p:stCondLst>
                                            <p:cond delay="999"/>
                                          </p:stCondLst>
                                        </p:cTn>
                                        <p:tgtEl>
                                          <p:spTgt spid="38"/>
                                        </p:tgtEl>
                                        <p:attrNameLst>
                                          <p:attrName>style.visibility</p:attrName>
                                        </p:attrNameLst>
                                      </p:cBhvr>
                                      <p:to>
                                        <p:strVal val="hidden"/>
                                      </p:to>
                                    </p:set>
                                  </p:childTnLst>
                                </p:cTn>
                              </p:par>
                              <p:par>
                                <p:cTn id="38" presetID="10" presetClass="exit" presetSubtype="0" fill="hold" nodeType="withEffect">
                                  <p:stCondLst>
                                    <p:cond delay="500"/>
                                  </p:stCondLst>
                                  <p:childTnLst>
                                    <p:animEffect transition="out" filter="fade">
                                      <p:cBhvr>
                                        <p:cTn id="39" dur="1000"/>
                                        <p:tgtEl>
                                          <p:spTgt spid="11"/>
                                        </p:tgtEl>
                                      </p:cBhvr>
                                    </p:animEffect>
                                    <p:set>
                                      <p:cBhvr>
                                        <p:cTn id="40" dur="1" fill="hold">
                                          <p:stCondLst>
                                            <p:cond delay="999"/>
                                          </p:stCondLst>
                                        </p:cTn>
                                        <p:tgtEl>
                                          <p:spTgt spid="11"/>
                                        </p:tgtEl>
                                        <p:attrNameLst>
                                          <p:attrName>style.visibility</p:attrName>
                                        </p:attrNameLst>
                                      </p:cBhvr>
                                      <p:to>
                                        <p:strVal val="hidden"/>
                                      </p:to>
                                    </p:set>
                                  </p:childTnLst>
                                </p:cTn>
                              </p:par>
                              <p:par>
                                <p:cTn id="41" presetID="10" presetClass="exit" presetSubtype="0" fill="hold" nodeType="withEffect">
                                  <p:stCondLst>
                                    <p:cond delay="500"/>
                                  </p:stCondLst>
                                  <p:childTnLst>
                                    <p:animEffect transition="out" filter="fade">
                                      <p:cBhvr>
                                        <p:cTn id="42" dur="1000"/>
                                        <p:tgtEl>
                                          <p:spTgt spid="36"/>
                                        </p:tgtEl>
                                      </p:cBhvr>
                                    </p:animEffect>
                                    <p:set>
                                      <p:cBhvr>
                                        <p:cTn id="43" dur="1" fill="hold">
                                          <p:stCondLst>
                                            <p:cond delay="999"/>
                                          </p:stCondLst>
                                        </p:cTn>
                                        <p:tgtEl>
                                          <p:spTgt spid="36"/>
                                        </p:tgtEl>
                                        <p:attrNameLst>
                                          <p:attrName>style.visibility</p:attrName>
                                        </p:attrNameLst>
                                      </p:cBhvr>
                                      <p:to>
                                        <p:strVal val="hidden"/>
                                      </p:to>
                                    </p:set>
                                  </p:childTnLst>
                                </p:cTn>
                              </p:par>
                              <p:par>
                                <p:cTn id="44" presetID="10" presetClass="entr" presetSubtype="0" fill="hold" grpId="0" nodeType="withEffect">
                                  <p:stCondLst>
                                    <p:cond delay="5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childTnLst>
                                </p:cTn>
                              </p:par>
                              <p:par>
                                <p:cTn id="47" presetID="10" presetClass="entr" presetSubtype="0" fill="hold" nodeType="withEffect">
                                  <p:stCondLst>
                                    <p:cond delay="5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childTnLst>
                                </p:cTn>
                              </p:par>
                              <p:par>
                                <p:cTn id="55" presetID="10" presetClass="exit" presetSubtype="0" fill="hold" grpId="1" nodeType="withEffect">
                                  <p:stCondLst>
                                    <p:cond delay="0"/>
                                  </p:stCondLst>
                                  <p:childTnLst>
                                    <p:animEffect transition="out" filter="fade">
                                      <p:cBhvr>
                                        <p:cTn id="56" dur="1000"/>
                                        <p:tgtEl>
                                          <p:spTgt spid="44"/>
                                        </p:tgtEl>
                                      </p:cBhvr>
                                    </p:animEffect>
                                    <p:set>
                                      <p:cBhvr>
                                        <p:cTn id="57" dur="1" fill="hold">
                                          <p:stCondLst>
                                            <p:cond delay="999"/>
                                          </p:stCondLst>
                                        </p:cTn>
                                        <p:tgtEl>
                                          <p:spTgt spid="44"/>
                                        </p:tgtEl>
                                        <p:attrNameLst>
                                          <p:attrName>style.visibility</p:attrName>
                                        </p:attrNameLst>
                                      </p:cBhvr>
                                      <p:to>
                                        <p:strVal val="hidden"/>
                                      </p:to>
                                    </p:set>
                                  </p:childTnLst>
                                </p:cTn>
                              </p:par>
                              <p:par>
                                <p:cTn id="58" presetID="6" presetClass="emph" presetSubtype="0" fill="hold" nodeType="withEffect">
                                  <p:stCondLst>
                                    <p:cond delay="0"/>
                                  </p:stCondLst>
                                  <p:childTnLst>
                                    <p:animScale>
                                      <p:cBhvr>
                                        <p:cTn id="59" dur="1000" fill="hold"/>
                                        <p:tgtEl>
                                          <p:spTgt spid="43"/>
                                        </p:tgtEl>
                                      </p:cBhvr>
                                      <p:by x="40000" y="40000"/>
                                    </p:animScale>
                                  </p:childTnLst>
                                </p:cTn>
                              </p:par>
                              <p:par>
                                <p:cTn id="60" presetID="64" presetClass="path" presetSubtype="0" accel="50000" decel="50000" fill="hold" nodeType="withEffect">
                                  <p:stCondLst>
                                    <p:cond delay="0"/>
                                  </p:stCondLst>
                                  <p:childTnLst>
                                    <p:animMotion origin="layout" path="M 3.33333E-6 -1.11111E-6 L -0.21667 -0.25555 " pathEditMode="relative" rAng="0" ptsTypes="AA">
                                      <p:cBhvr>
                                        <p:cTn id="61" dur="1000" fill="hold"/>
                                        <p:tgtEl>
                                          <p:spTgt spid="43"/>
                                        </p:tgtEl>
                                        <p:attrNameLst>
                                          <p:attrName>ppt_x</p:attrName>
                                          <p:attrName>ppt_y</p:attrName>
                                        </p:attrNameLst>
                                      </p:cBhvr>
                                      <p:rCtr x="-108" y="-1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8" grpId="1" animBg="1"/>
      <p:bldP spid="39" grpId="0"/>
      <p:bldP spid="39" grpId="1"/>
      <p:bldP spid="39" grpId="2"/>
      <p:bldP spid="39" grpId="3"/>
      <p:bldP spid="44" grpId="0" animBg="1"/>
      <p:bldP spid="4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4" descr="http://www.mapresources.com/media/catalog/product/g/l/gl-nam-782294_comp_3.jpg"/>
          <p:cNvPicPr>
            <a:picLocks noChangeAspect="1" noChangeArrowheads="1"/>
          </p:cNvPicPr>
          <p:nvPr/>
        </p:nvPicPr>
        <p:blipFill>
          <a:blip r:embed="rId3" cstate="print"/>
          <a:srcRect/>
          <a:stretch>
            <a:fillRect/>
          </a:stretch>
        </p:blipFill>
        <p:spPr bwMode="auto">
          <a:xfrm>
            <a:off x="1371601" y="609600"/>
            <a:ext cx="6324599" cy="6324600"/>
          </a:xfrm>
          <a:prstGeom prst="rect">
            <a:avLst/>
          </a:prstGeom>
          <a:noFill/>
        </p:spPr>
      </p:pic>
      <p:pic>
        <p:nvPicPr>
          <p:cNvPr id="6" name="Picture 3"/>
          <p:cNvPicPr preferRelativeResize="0">
            <a:picLocks noChangeAspect="1" noChangeArrowheads="1"/>
          </p:cNvPicPr>
          <p:nvPr/>
        </p:nvPicPr>
        <p:blipFill>
          <a:blip r:embed="rId4" cstate="print"/>
          <a:srcRect/>
          <a:stretch>
            <a:fillRect/>
          </a:stretch>
        </p:blipFill>
        <p:spPr bwMode="auto">
          <a:xfrm>
            <a:off x="649224" y="393192"/>
            <a:ext cx="7043738" cy="6338888"/>
          </a:xfrm>
          <a:prstGeom prst="rect">
            <a:avLst/>
          </a:prstGeom>
          <a:noFill/>
          <a:ln w="9525">
            <a:noFill/>
            <a:miter lim="800000"/>
            <a:headEnd/>
            <a:tailEnd/>
          </a:ln>
          <a:effectLst/>
        </p:spPr>
      </p:pic>
      <p:pic>
        <p:nvPicPr>
          <p:cNvPr id="31745" name="Picture 1"/>
          <p:cNvPicPr>
            <a:picLocks noChangeAspect="1" noChangeArrowheads="1"/>
          </p:cNvPicPr>
          <p:nvPr/>
        </p:nvPicPr>
        <p:blipFill>
          <a:blip r:embed="rId5" cstate="print"/>
          <a:srcRect/>
          <a:stretch>
            <a:fillRect/>
          </a:stretch>
        </p:blipFill>
        <p:spPr bwMode="auto">
          <a:xfrm>
            <a:off x="671512" y="290512"/>
            <a:ext cx="6872288" cy="6567488"/>
          </a:xfrm>
          <a:prstGeom prst="rect">
            <a:avLst/>
          </a:prstGeom>
          <a:noFill/>
          <a:ln w="9525">
            <a:noFill/>
            <a:miter lim="800000"/>
            <a:headEnd/>
            <a:tailEnd/>
          </a:ln>
          <a:effectLst/>
        </p:spPr>
      </p:pic>
      <p:sp>
        <p:nvSpPr>
          <p:cNvPr id="8" name="TextBox 7"/>
          <p:cNvSpPr txBox="1">
            <a:spLocks noChangeArrowheads="1"/>
          </p:cNvSpPr>
          <p:nvPr/>
        </p:nvSpPr>
        <p:spPr bwMode="auto">
          <a:xfrm>
            <a:off x="0" y="6088559"/>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5 – Our Water Resources</a:t>
            </a:r>
          </a:p>
        </p:txBody>
      </p:sp>
      <p:sp>
        <p:nvSpPr>
          <p:cNvPr id="9" name="TextBox 8"/>
          <p:cNvSpPr txBox="1">
            <a:spLocks noChangeArrowheads="1"/>
          </p:cNvSpPr>
          <p:nvPr/>
        </p:nvSpPr>
        <p:spPr bwMode="auto">
          <a:xfrm>
            <a:off x="0" y="609600"/>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6 – Our Resources in ‘Google’</a:t>
            </a:r>
          </a:p>
        </p:txBody>
      </p:sp>
      <p:sp>
        <p:nvSpPr>
          <p:cNvPr id="11" name="TextBox 3"/>
          <p:cNvSpPr txBox="1">
            <a:spLocks noChangeArrowheads="1"/>
          </p:cNvSpPr>
          <p:nvPr/>
        </p:nvSpPr>
        <p:spPr bwMode="auto">
          <a:xfrm>
            <a:off x="0" y="0"/>
            <a:ext cx="9144000" cy="646331"/>
          </a:xfrm>
          <a:prstGeom prst="rect">
            <a:avLst/>
          </a:prstGeom>
          <a:solidFill>
            <a:schemeClr val="tx2">
              <a:lumMod val="60000"/>
              <a:lumOff val="40000"/>
            </a:schemeClr>
          </a:solidFill>
          <a:ln w="9525">
            <a:noFill/>
            <a:miter lim="800000"/>
            <a:headEnd/>
            <a:tailEnd/>
          </a:ln>
        </p:spPr>
        <p:txBody>
          <a:bodyPr wrap="square">
            <a:spAutoFit/>
          </a:bodyPr>
          <a:lstStyle/>
          <a:p>
            <a:pPr>
              <a:defRPr/>
            </a:pPr>
            <a:r>
              <a:rPr lang="en-US" sz="3600" b="1" dirty="0" smtClean="0">
                <a:solidFill>
                  <a:schemeClr val="bg1"/>
                </a:solidFill>
                <a:effectLst>
                  <a:outerShdw dist="50800" dir="7200000" algn="ctr" rotWithShape="0">
                    <a:schemeClr val="tx1"/>
                  </a:outerShdw>
                </a:effectLst>
                <a:latin typeface="Calibri" pitchFamily="34" charset="0"/>
              </a:rPr>
              <a:t>	Natural Resources of North America</a:t>
            </a:r>
            <a:endParaRPr lang="en-US" sz="3600" b="1" dirty="0">
              <a:solidFill>
                <a:schemeClr val="bg1"/>
              </a:solidFill>
              <a:effectLst>
                <a:outerShdw dist="50800" dir="7200000" algn="ctr" rotWithShape="0">
                  <a:schemeClr val="tx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000"/>
                                        <p:tgtEl>
                                          <p:spTgt spid="9"/>
                                        </p:tgtEl>
                                      </p:cBhvr>
                                    </p:animEffect>
                                  </p:childTnLst>
                                </p:cTn>
                              </p:par>
                              <p:par>
                                <p:cTn id="15" presetID="9" presetClass="entr" presetSubtype="0" fill="hold" nodeType="withEffect">
                                  <p:stCondLst>
                                    <p:cond delay="1000"/>
                                  </p:stCondLst>
                                  <p:childTnLst>
                                    <p:set>
                                      <p:cBhvr>
                                        <p:cTn id="16" dur="1" fill="hold">
                                          <p:stCondLst>
                                            <p:cond delay="0"/>
                                          </p:stCondLst>
                                        </p:cTn>
                                        <p:tgtEl>
                                          <p:spTgt spid="31745"/>
                                        </p:tgtEl>
                                        <p:attrNameLst>
                                          <p:attrName>style.visibility</p:attrName>
                                        </p:attrNameLst>
                                      </p:cBhvr>
                                      <p:to>
                                        <p:strVal val="visible"/>
                                      </p:to>
                                    </p:set>
                                    <p:animEffect transition="in" filter="dissolve">
                                      <p:cBhvr>
                                        <p:cTn id="17" dur="2000"/>
                                        <p:tgtEl>
                                          <p:spTgt spid="31745"/>
                                        </p:tgtEl>
                                      </p:cBhvr>
                                    </p:animEffect>
                                  </p:childTnLst>
                                </p:cTn>
                              </p:par>
                              <p:par>
                                <p:cTn id="18" presetID="10" presetClass="exit" presetSubtype="0" fill="hold" nodeType="withEffect">
                                  <p:stCondLst>
                                    <p:cond delay="1000"/>
                                  </p:stCondLst>
                                  <p:childTnLst>
                                    <p:animEffect transition="out" filter="fade">
                                      <p:cBhvr>
                                        <p:cTn id="19" dur="1000"/>
                                        <p:tgtEl>
                                          <p:spTgt spid="10"/>
                                        </p:tgtEl>
                                      </p:cBhvr>
                                    </p:animEffect>
                                    <p:set>
                                      <p:cBhvr>
                                        <p:cTn id="20" dur="1" fill="hold">
                                          <p:stCondLst>
                                            <p:cond delay="999"/>
                                          </p:stCondLst>
                                        </p:cTn>
                                        <p:tgtEl>
                                          <p:spTgt spid="10"/>
                                        </p:tgtEl>
                                        <p:attrNameLst>
                                          <p:attrName>style.visibility</p:attrName>
                                        </p:attrNameLst>
                                      </p:cBhvr>
                                      <p:to>
                                        <p:strVal val="hidden"/>
                                      </p:to>
                                    </p:set>
                                  </p:childTnLst>
                                </p:cTn>
                              </p:par>
                            </p:childTnLst>
                          </p:cTn>
                        </p:par>
                        <p:par>
                          <p:cTn id="21" fill="hold">
                            <p:stCondLst>
                              <p:cond delay="4000"/>
                            </p:stCondLst>
                            <p:childTnLst>
                              <p:par>
                                <p:cTn id="22" presetID="6" presetClass="emph" presetSubtype="0" fill="hold" nodeType="afterEffect">
                                  <p:stCondLst>
                                    <p:cond delay="1000"/>
                                  </p:stCondLst>
                                  <p:childTnLst>
                                    <p:animScale>
                                      <p:cBhvr>
                                        <p:cTn id="23" dur="2000" fill="hold"/>
                                        <p:tgtEl>
                                          <p:spTgt spid="3174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Employment</a:t>
            </a:r>
          </a:p>
        </p:txBody>
      </p:sp>
      <p:grpSp>
        <p:nvGrpSpPr>
          <p:cNvPr id="12" name="Group 11"/>
          <p:cNvGrpSpPr/>
          <p:nvPr/>
        </p:nvGrpSpPr>
        <p:grpSpPr>
          <a:xfrm>
            <a:off x="-76200" y="838200"/>
            <a:ext cx="9217152" cy="6019800"/>
            <a:chOff x="533400" y="1754187"/>
            <a:chExt cx="8001000" cy="5103813"/>
          </a:xfrm>
        </p:grpSpPr>
        <p:pic>
          <p:nvPicPr>
            <p:cNvPr id="2050" name="Picture 2"/>
            <p:cNvPicPr>
              <a:picLocks noChangeAspect="1" noChangeArrowheads="1"/>
            </p:cNvPicPr>
            <p:nvPr/>
          </p:nvPicPr>
          <p:blipFill>
            <a:blip r:embed="rId2" cstate="print"/>
            <a:srcRect r="139" b="66252"/>
            <a:stretch>
              <a:fillRect/>
            </a:stretch>
          </p:blipFill>
          <p:spPr bwMode="auto">
            <a:xfrm>
              <a:off x="533400" y="1754187"/>
              <a:ext cx="8001000" cy="1979613"/>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t="45440" r="1090"/>
            <a:stretch>
              <a:fillRect/>
            </a:stretch>
          </p:blipFill>
          <p:spPr bwMode="auto">
            <a:xfrm>
              <a:off x="609600" y="3657600"/>
              <a:ext cx="7924800" cy="3200400"/>
            </a:xfrm>
            <a:prstGeom prst="rect">
              <a:avLst/>
            </a:prstGeom>
            <a:noFill/>
            <a:ln w="9525">
              <a:noFill/>
              <a:miter lim="800000"/>
              <a:headEnd/>
              <a:tailEnd/>
            </a:ln>
            <a:effectLst/>
          </p:spPr>
        </p:pic>
      </p:grpSp>
      <p:pic>
        <p:nvPicPr>
          <p:cNvPr id="13" name="Picture 7" descr="http://www.bls.gov/ooh/images/3359.jpg"/>
          <p:cNvPicPr preferRelativeResize="0">
            <a:picLocks noChangeAspect="1" noChangeArrowheads="1"/>
          </p:cNvPicPr>
          <p:nvPr/>
        </p:nvPicPr>
        <p:blipFill>
          <a:blip r:embed="rId3" cstate="print"/>
          <a:srcRect/>
          <a:stretch>
            <a:fillRect/>
          </a:stretch>
        </p:blipFill>
        <p:spPr bwMode="auto">
          <a:xfrm>
            <a:off x="1106424" y="1362456"/>
            <a:ext cx="2804160" cy="2133600"/>
          </a:xfrm>
          <a:prstGeom prst="rect">
            <a:avLst/>
          </a:prstGeom>
          <a:noFill/>
          <a:ln w="12700">
            <a:solidFill>
              <a:schemeClr val="tx1"/>
            </a:solidFill>
          </a:ln>
        </p:spPr>
      </p:pic>
      <p:grpSp>
        <p:nvGrpSpPr>
          <p:cNvPr id="19" name="Group 18"/>
          <p:cNvGrpSpPr/>
          <p:nvPr/>
        </p:nvGrpSpPr>
        <p:grpSpPr>
          <a:xfrm>
            <a:off x="3505200" y="2133600"/>
            <a:ext cx="2057400" cy="4547175"/>
            <a:chOff x="3505200" y="2133600"/>
            <a:chExt cx="2057400" cy="4547175"/>
          </a:xfrm>
        </p:grpSpPr>
        <p:sp>
          <p:nvSpPr>
            <p:cNvPr id="14" name="Rectangle 13"/>
            <p:cNvSpPr/>
            <p:nvPr/>
          </p:nvSpPr>
          <p:spPr>
            <a:xfrm>
              <a:off x="3962400" y="2133600"/>
              <a:ext cx="1600200" cy="6858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505200" y="6096000"/>
              <a:ext cx="2057400" cy="584775"/>
            </a:xfrm>
            <a:prstGeom prst="rect">
              <a:avLst/>
            </a:prstGeom>
            <a:solidFill>
              <a:schemeClr val="accent5">
                <a:lumMod val="60000"/>
                <a:lumOff val="40000"/>
              </a:schemeClr>
            </a:solidFill>
            <a:ln w="76200">
              <a:solidFill>
                <a:srgbClr val="FF0000"/>
              </a:solidFill>
            </a:ln>
          </p:spPr>
          <p:txBody>
            <a:bodyPr wrap="square" rtlCol="0">
              <a:spAutoFit/>
            </a:bodyPr>
            <a:lstStyle/>
            <a:p>
              <a:r>
                <a:rPr lang="en-US" sz="3200" b="1" dirty="0" smtClean="0">
                  <a:solidFill>
                    <a:srgbClr val="FF0000"/>
                  </a:solidFill>
                  <a:effectLst>
                    <a:outerShdw dist="50800" dir="5400000" algn="ctr" rotWithShape="0">
                      <a:schemeClr val="tx1"/>
                    </a:outerShdw>
                  </a:effectLst>
                </a:rPr>
                <a:t>10,537,000</a:t>
              </a:r>
            </a:p>
          </p:txBody>
        </p:sp>
        <p:cxnSp>
          <p:nvCxnSpPr>
            <p:cNvPr id="18" name="Straight Arrow Connector 17"/>
            <p:cNvCxnSpPr/>
            <p:nvPr/>
          </p:nvCxnSpPr>
          <p:spPr>
            <a:xfrm>
              <a:off x="5562600" y="2895600"/>
              <a:ext cx="0" cy="3200400"/>
            </a:xfrm>
            <a:prstGeom prst="straightConnector1">
              <a:avLst/>
            </a:prstGeom>
            <a:ln w="762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791200" y="2133600"/>
            <a:ext cx="1981200" cy="4547175"/>
            <a:chOff x="3581400" y="2133600"/>
            <a:chExt cx="1981200" cy="4547175"/>
          </a:xfrm>
        </p:grpSpPr>
        <p:sp>
          <p:nvSpPr>
            <p:cNvPr id="25" name="Rectangle 24"/>
            <p:cNvSpPr/>
            <p:nvPr/>
          </p:nvSpPr>
          <p:spPr>
            <a:xfrm>
              <a:off x="3581400" y="2133600"/>
              <a:ext cx="1981200" cy="6858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3733800" y="6096000"/>
              <a:ext cx="1828800" cy="584775"/>
            </a:xfrm>
            <a:prstGeom prst="rect">
              <a:avLst/>
            </a:prstGeom>
            <a:solidFill>
              <a:schemeClr val="accent5">
                <a:lumMod val="60000"/>
                <a:lumOff val="40000"/>
              </a:schemeClr>
            </a:solidFill>
            <a:ln w="76200">
              <a:solidFill>
                <a:srgbClr val="FF0000"/>
              </a:solidFill>
            </a:ln>
          </p:spPr>
          <p:txBody>
            <a:bodyPr wrap="square" rtlCol="0">
              <a:spAutoFit/>
            </a:bodyPr>
            <a:lstStyle/>
            <a:p>
              <a:r>
                <a:rPr lang="en-US" sz="3200" b="1" dirty="0" smtClean="0">
                  <a:solidFill>
                    <a:srgbClr val="FF0000"/>
                  </a:solidFill>
                  <a:effectLst>
                    <a:outerShdw dist="50800" dir="5400000" algn="ctr" rotWithShape="0">
                      <a:schemeClr val="tx1"/>
                    </a:outerShdw>
                  </a:effectLst>
                </a:rPr>
                <a:t>338,000</a:t>
              </a:r>
            </a:p>
          </p:txBody>
        </p:sp>
        <p:cxnSp>
          <p:nvCxnSpPr>
            <p:cNvPr id="27" name="Straight Arrow Connector 26"/>
            <p:cNvCxnSpPr/>
            <p:nvPr/>
          </p:nvCxnSpPr>
          <p:spPr>
            <a:xfrm>
              <a:off x="5486400" y="2895600"/>
              <a:ext cx="0" cy="3200400"/>
            </a:xfrm>
            <a:prstGeom prst="straightConnector1">
              <a:avLst/>
            </a:prstGeom>
            <a:ln w="762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28" name="Oval 27"/>
          <p:cNvSpPr/>
          <p:nvPr/>
        </p:nvSpPr>
        <p:spPr>
          <a:xfrm>
            <a:off x="4191000" y="3657600"/>
            <a:ext cx="1371600" cy="533400"/>
          </a:xfrm>
          <a:prstGeom prst="ellipse">
            <a:avLst/>
          </a:prstGeom>
          <a:ln w="508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4191000" y="4114800"/>
            <a:ext cx="1371600" cy="533400"/>
          </a:xfrm>
          <a:prstGeom prst="ellipse">
            <a:avLst/>
          </a:prstGeom>
          <a:ln w="508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Group 29"/>
          <p:cNvGrpSpPr/>
          <p:nvPr/>
        </p:nvGrpSpPr>
        <p:grpSpPr>
          <a:xfrm>
            <a:off x="7010400" y="2133600"/>
            <a:ext cx="2133600" cy="4547175"/>
            <a:chOff x="3429000" y="2108775"/>
            <a:chExt cx="2133600" cy="4547175"/>
          </a:xfrm>
        </p:grpSpPr>
        <p:sp>
          <p:nvSpPr>
            <p:cNvPr id="31" name="Rectangle 30"/>
            <p:cNvSpPr/>
            <p:nvPr/>
          </p:nvSpPr>
          <p:spPr>
            <a:xfrm>
              <a:off x="4343400" y="2108775"/>
              <a:ext cx="1219200" cy="6858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3429000" y="6071175"/>
              <a:ext cx="2133600" cy="584775"/>
            </a:xfrm>
            <a:prstGeom prst="rect">
              <a:avLst/>
            </a:prstGeom>
            <a:solidFill>
              <a:schemeClr val="accent5">
                <a:lumMod val="60000"/>
                <a:lumOff val="40000"/>
              </a:schemeClr>
            </a:solidFill>
            <a:ln w="76200">
              <a:solidFill>
                <a:srgbClr val="FF0000"/>
              </a:solidFill>
            </a:ln>
          </p:spPr>
          <p:txBody>
            <a:bodyPr wrap="square" rtlCol="0">
              <a:spAutoFit/>
            </a:bodyPr>
            <a:lstStyle/>
            <a:p>
              <a:r>
                <a:rPr lang="en-US" sz="3200" b="1" dirty="0" smtClean="0">
                  <a:solidFill>
                    <a:srgbClr val="FF0000"/>
                  </a:solidFill>
                  <a:effectLst>
                    <a:outerShdw dist="50800" dir="5400000" algn="ctr" rotWithShape="0">
                      <a:schemeClr val="tx1"/>
                    </a:outerShdw>
                  </a:effectLst>
                </a:rPr>
                <a:t>10,876,000</a:t>
              </a:r>
            </a:p>
          </p:txBody>
        </p:sp>
        <p:cxnSp>
          <p:nvCxnSpPr>
            <p:cNvPr id="33" name="Straight Arrow Connector 32"/>
            <p:cNvCxnSpPr/>
            <p:nvPr/>
          </p:nvCxnSpPr>
          <p:spPr>
            <a:xfrm>
              <a:off x="5486400" y="2895600"/>
              <a:ext cx="0" cy="3200400"/>
            </a:xfrm>
            <a:prstGeom prst="straightConnector1">
              <a:avLst/>
            </a:prstGeom>
            <a:ln w="762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pic>
        <p:nvPicPr>
          <p:cNvPr id="2052" name="Picture 4" descr="http://www.arcataeye.com/wp-content/uploads/2010/04/Stonebarger.jpg"/>
          <p:cNvPicPr>
            <a:picLocks noChangeAspect="1" noChangeArrowheads="1"/>
          </p:cNvPicPr>
          <p:nvPr/>
        </p:nvPicPr>
        <p:blipFill>
          <a:blip r:embed="rId4" cstate="print"/>
          <a:srcRect/>
          <a:stretch>
            <a:fillRect/>
          </a:stretch>
        </p:blipFill>
        <p:spPr bwMode="auto">
          <a:xfrm>
            <a:off x="6324600" y="76200"/>
            <a:ext cx="2743200" cy="1881404"/>
          </a:xfrm>
          <a:prstGeom prst="rect">
            <a:avLst/>
          </a:prstGeom>
          <a:noFill/>
          <a:ln w="12700">
            <a:solidFill>
              <a:schemeClr val="tx1"/>
            </a:solidFill>
          </a:ln>
        </p:spPr>
      </p:pic>
      <p:grpSp>
        <p:nvGrpSpPr>
          <p:cNvPr id="41" name="Group 40"/>
          <p:cNvGrpSpPr/>
          <p:nvPr/>
        </p:nvGrpSpPr>
        <p:grpSpPr>
          <a:xfrm>
            <a:off x="0" y="3657600"/>
            <a:ext cx="4191000" cy="533400"/>
            <a:chOff x="0" y="3657600"/>
            <a:chExt cx="4191000" cy="533400"/>
          </a:xfrm>
        </p:grpSpPr>
        <p:cxnSp>
          <p:nvCxnSpPr>
            <p:cNvPr id="34" name="Straight Arrow Connector 33"/>
            <p:cNvCxnSpPr>
              <a:stCxn id="28" idx="2"/>
              <a:endCxn id="39" idx="6"/>
            </p:cNvCxnSpPr>
            <p:nvPr/>
          </p:nvCxnSpPr>
          <p:spPr>
            <a:xfrm flipH="1">
              <a:off x="1219200" y="3924300"/>
              <a:ext cx="2971800" cy="0"/>
            </a:xfrm>
            <a:prstGeom prst="straightConnector1">
              <a:avLst/>
            </a:prstGeom>
            <a:ln w="76200">
              <a:solidFill>
                <a:srgbClr val="FF0000"/>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0" y="3657600"/>
              <a:ext cx="1219200" cy="533400"/>
            </a:xfrm>
            <a:prstGeom prst="ellipse">
              <a:avLst/>
            </a:prstGeom>
            <a:ln w="508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a:off x="0" y="4114800"/>
            <a:ext cx="4191000" cy="533400"/>
            <a:chOff x="0" y="3657600"/>
            <a:chExt cx="4191000" cy="533400"/>
          </a:xfrm>
        </p:grpSpPr>
        <p:cxnSp>
          <p:nvCxnSpPr>
            <p:cNvPr id="43" name="Straight Arrow Connector 42"/>
            <p:cNvCxnSpPr>
              <a:endCxn id="44" idx="6"/>
            </p:cNvCxnSpPr>
            <p:nvPr/>
          </p:nvCxnSpPr>
          <p:spPr>
            <a:xfrm flipH="1">
              <a:off x="1219200" y="3924300"/>
              <a:ext cx="2971800" cy="0"/>
            </a:xfrm>
            <a:prstGeom prst="straightConnector1">
              <a:avLst/>
            </a:prstGeom>
            <a:ln w="76200">
              <a:solidFill>
                <a:srgbClr val="FF0000"/>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0" y="3657600"/>
              <a:ext cx="1219200" cy="533400"/>
            </a:xfrm>
            <a:prstGeom prst="ellipse">
              <a:avLst/>
            </a:prstGeom>
            <a:ln w="508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Rectangle 48"/>
          <p:cNvSpPr/>
          <p:nvPr/>
        </p:nvSpPr>
        <p:spPr>
          <a:xfrm>
            <a:off x="0" y="4648200"/>
            <a:ext cx="5562600" cy="457200"/>
          </a:xfrm>
          <a:prstGeom prst="rect">
            <a:avLst/>
          </a:prstGeom>
          <a:ln w="508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p:cNvSpPr/>
          <p:nvPr/>
        </p:nvSpPr>
        <p:spPr>
          <a:xfrm>
            <a:off x="0" y="6096000"/>
            <a:ext cx="9144000" cy="5334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1000"/>
                                        <p:tgtEl>
                                          <p:spTgt spid="28"/>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right)">
                                      <p:cBhvr>
                                        <p:cTn id="21" dur="1000"/>
                                        <p:tgtEl>
                                          <p:spTgt spid="41"/>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1000"/>
                                        <p:tgtEl>
                                          <p:spTgt spid="29"/>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right)">
                                      <p:cBhvr>
                                        <p:cTn id="29" dur="10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right)">
                                      <p:cBhvr>
                                        <p:cTn id="34" dur="10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00"/>
                                        <p:tgtEl>
                                          <p:spTgt spid="41"/>
                                        </p:tgtEl>
                                      </p:cBhvr>
                                    </p:animEffect>
                                    <p:set>
                                      <p:cBhvr>
                                        <p:cTn id="39" dur="1" fill="hold">
                                          <p:stCondLst>
                                            <p:cond delay="999"/>
                                          </p:stCondLst>
                                        </p:cTn>
                                        <p:tgtEl>
                                          <p:spTgt spid="4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42"/>
                                        </p:tgtEl>
                                      </p:cBhvr>
                                    </p:animEffect>
                                    <p:set>
                                      <p:cBhvr>
                                        <p:cTn id="42" dur="1" fill="hold">
                                          <p:stCondLst>
                                            <p:cond delay="999"/>
                                          </p:stCondLst>
                                        </p:cTn>
                                        <p:tgtEl>
                                          <p:spTgt spid="4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00"/>
                                        <p:tgtEl>
                                          <p:spTgt spid="49"/>
                                        </p:tgtEl>
                                      </p:cBhvr>
                                    </p:animEffect>
                                    <p:set>
                                      <p:cBhvr>
                                        <p:cTn id="45" dur="1" fill="hold">
                                          <p:stCondLst>
                                            <p:cond delay="999"/>
                                          </p:stCondLst>
                                        </p:cTn>
                                        <p:tgtEl>
                                          <p:spTgt spid="49"/>
                                        </p:tgtEl>
                                        <p:attrNameLst>
                                          <p:attrName>style.visibility</p:attrName>
                                        </p:attrNameLst>
                                      </p:cBhvr>
                                      <p:to>
                                        <p:strVal val="hidden"/>
                                      </p:to>
                                    </p:set>
                                  </p:childTnLst>
                                </p:cTn>
                              </p:par>
                            </p:childTnLst>
                          </p:cTn>
                        </p:par>
                        <p:par>
                          <p:cTn id="46" fill="hold">
                            <p:stCondLst>
                              <p:cond delay="1000"/>
                            </p:stCondLst>
                            <p:childTnLst>
                              <p:par>
                                <p:cTn id="47" presetID="22" presetClass="entr" presetSubtype="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1000"/>
                                        <p:tgtEl>
                                          <p:spTgt spid="24"/>
                                        </p:tgtEl>
                                      </p:cBhvr>
                                    </p:animEffect>
                                  </p:childTnLst>
                                </p:cTn>
                              </p:par>
                              <p:par>
                                <p:cTn id="50" presetID="10" presetClass="entr" presetSubtype="0" fill="hold" nodeType="withEffect">
                                  <p:stCondLst>
                                    <p:cond delay="0"/>
                                  </p:stCondLst>
                                  <p:childTnLst>
                                    <p:set>
                                      <p:cBhvr>
                                        <p:cTn id="51" dur="1" fill="hold">
                                          <p:stCondLst>
                                            <p:cond delay="0"/>
                                          </p:stCondLst>
                                        </p:cTn>
                                        <p:tgtEl>
                                          <p:spTgt spid="2052"/>
                                        </p:tgtEl>
                                        <p:attrNameLst>
                                          <p:attrName>style.visibility</p:attrName>
                                        </p:attrNameLst>
                                      </p:cBhvr>
                                      <p:to>
                                        <p:strVal val="visible"/>
                                      </p:to>
                                    </p:set>
                                    <p:animEffect transition="in" filter="fade">
                                      <p:cBhvr>
                                        <p:cTn id="52" dur="1000"/>
                                        <p:tgtEl>
                                          <p:spTgt spid="2052"/>
                                        </p:tgtEl>
                                      </p:cBhvr>
                                    </p:animEffect>
                                  </p:childTnLst>
                                </p:cTn>
                              </p:par>
                            </p:childTnLst>
                          </p:cTn>
                        </p:par>
                        <p:par>
                          <p:cTn id="53" fill="hold">
                            <p:stCondLst>
                              <p:cond delay="2000"/>
                            </p:stCondLst>
                            <p:childTnLst>
                              <p:par>
                                <p:cTn id="54" presetID="63" presetClass="path" presetSubtype="0" accel="50000" decel="50000" fill="hold" grpId="1" nodeType="afterEffect">
                                  <p:stCondLst>
                                    <p:cond delay="0"/>
                                  </p:stCondLst>
                                  <p:childTnLst>
                                    <p:animMotion origin="layout" path="M -3.33333E-6 -0.00555 L 0.225 -1.11111E-6 " pathEditMode="relative" rAng="0" ptsTypes="AA">
                                      <p:cBhvr>
                                        <p:cTn id="55" dur="1000" fill="hold"/>
                                        <p:tgtEl>
                                          <p:spTgt spid="28"/>
                                        </p:tgtEl>
                                        <p:attrNameLst>
                                          <p:attrName>ppt_x</p:attrName>
                                          <p:attrName>ppt_y</p:attrName>
                                        </p:attrNameLst>
                                      </p:cBhvr>
                                      <p:rCtr x="112" y="3"/>
                                    </p:animMotion>
                                  </p:childTnLst>
                                </p:cTn>
                              </p:par>
                              <p:par>
                                <p:cTn id="56" presetID="63" presetClass="path" presetSubtype="0" accel="50000" decel="50000" fill="hold" grpId="1" nodeType="withEffect">
                                  <p:stCondLst>
                                    <p:cond delay="0"/>
                                  </p:stCondLst>
                                  <p:childTnLst>
                                    <p:animMotion origin="layout" path="M -3.33333E-6 1.11111E-6 L 0.225 -0.00556 " pathEditMode="relative" rAng="0" ptsTypes="AA">
                                      <p:cBhvr>
                                        <p:cTn id="57" dur="1000" fill="hold"/>
                                        <p:tgtEl>
                                          <p:spTgt spid="29"/>
                                        </p:tgtEl>
                                        <p:attrNameLst>
                                          <p:attrName>ppt_x</p:attrName>
                                          <p:attrName>ppt_y</p:attrName>
                                        </p:attrNameLst>
                                      </p:cBhvr>
                                      <p:rCtr x="112" y="-3"/>
                                    </p:animMotion>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1000"/>
                                        <p:tgtEl>
                                          <p:spTgt spid="19"/>
                                        </p:tgtEl>
                                      </p:cBhvr>
                                    </p:animEffect>
                                    <p:set>
                                      <p:cBhvr>
                                        <p:cTn id="62" dur="1" fill="hold">
                                          <p:stCondLst>
                                            <p:cond delay="999"/>
                                          </p:stCondLst>
                                        </p:cTn>
                                        <p:tgtEl>
                                          <p:spTgt spid="1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1000"/>
                                        <p:tgtEl>
                                          <p:spTgt spid="24"/>
                                        </p:tgtEl>
                                      </p:cBhvr>
                                    </p:animEffect>
                                    <p:set>
                                      <p:cBhvr>
                                        <p:cTn id="65" dur="1" fill="hold">
                                          <p:stCondLst>
                                            <p:cond delay="999"/>
                                          </p:stCondLst>
                                        </p:cTn>
                                        <p:tgtEl>
                                          <p:spTgt spid="24"/>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1000"/>
                                        <p:tgtEl>
                                          <p:spTgt spid="29"/>
                                        </p:tgtEl>
                                      </p:cBhvr>
                                    </p:animEffect>
                                    <p:set>
                                      <p:cBhvr>
                                        <p:cTn id="68" dur="1" fill="hold">
                                          <p:stCondLst>
                                            <p:cond delay="999"/>
                                          </p:stCondLst>
                                        </p:cTn>
                                        <p:tgtEl>
                                          <p:spTgt spid="29"/>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1000"/>
                                        <p:tgtEl>
                                          <p:spTgt spid="28"/>
                                        </p:tgtEl>
                                      </p:cBhvr>
                                    </p:animEffect>
                                    <p:set>
                                      <p:cBhvr>
                                        <p:cTn id="71" dur="1" fill="hold">
                                          <p:stCondLst>
                                            <p:cond delay="999"/>
                                          </p:stCondLst>
                                        </p:cTn>
                                        <p:tgtEl>
                                          <p:spTgt spid="28"/>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1000"/>
                                        <p:tgtEl>
                                          <p:spTgt spid="2052"/>
                                        </p:tgtEl>
                                      </p:cBhvr>
                                    </p:animEffect>
                                    <p:set>
                                      <p:cBhvr>
                                        <p:cTn id="74" dur="1" fill="hold">
                                          <p:stCondLst>
                                            <p:cond delay="999"/>
                                          </p:stCondLst>
                                        </p:cTn>
                                        <p:tgtEl>
                                          <p:spTgt spid="205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1000"/>
                                        <p:tgtEl>
                                          <p:spTgt spid="13"/>
                                        </p:tgtEl>
                                      </p:cBhvr>
                                    </p:animEffect>
                                    <p:set>
                                      <p:cBhvr>
                                        <p:cTn id="77" dur="1" fill="hold">
                                          <p:stCondLst>
                                            <p:cond delay="999"/>
                                          </p:stCondLst>
                                        </p:cTn>
                                        <p:tgtEl>
                                          <p:spTgt spid="13"/>
                                        </p:tgtEl>
                                        <p:attrNameLst>
                                          <p:attrName>style.visibility</p:attrName>
                                        </p:attrNameLst>
                                      </p:cBhvr>
                                      <p:to>
                                        <p:strVal val="hidden"/>
                                      </p:to>
                                    </p:set>
                                  </p:childTnLst>
                                </p:cTn>
                              </p:par>
                            </p:childTnLst>
                          </p:cTn>
                        </p:par>
                        <p:par>
                          <p:cTn id="78" fill="hold">
                            <p:stCondLst>
                              <p:cond delay="1000"/>
                            </p:stCondLst>
                            <p:childTnLst>
                              <p:par>
                                <p:cTn id="79" presetID="22" presetClass="entr" presetSubtype="1"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29" grpId="0" animBg="1"/>
      <p:bldP spid="29" grpId="1" animBg="1"/>
      <p:bldP spid="29" grpId="2" animBg="1"/>
      <p:bldP spid="49" grpId="0" animBg="1"/>
      <p:bldP spid="49" grpId="1" animBg="1"/>
      <p:bldP spid="2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6200" y="0"/>
            <a:ext cx="9220200" cy="6858000"/>
            <a:chOff x="-76200" y="0"/>
            <a:chExt cx="9220200" cy="6858000"/>
          </a:xfrm>
        </p:grpSpPr>
        <p:grpSp>
          <p:nvGrpSpPr>
            <p:cNvPr id="54" name="Group 53"/>
            <p:cNvGrpSpPr/>
            <p:nvPr/>
          </p:nvGrpSpPr>
          <p:grpSpPr>
            <a:xfrm>
              <a:off x="-76200" y="0"/>
              <a:ext cx="9220200" cy="6858000"/>
              <a:chOff x="-76200" y="0"/>
              <a:chExt cx="9220200" cy="6858000"/>
            </a:xfrm>
          </p:grpSpPr>
          <p:grpSp>
            <p:nvGrpSpPr>
              <p:cNvPr id="52" name="Group 51"/>
              <p:cNvGrpSpPr/>
              <p:nvPr/>
            </p:nvGrpSpPr>
            <p:grpSpPr>
              <a:xfrm>
                <a:off x="-76200" y="838200"/>
                <a:ext cx="9220200" cy="6019800"/>
                <a:chOff x="-76200" y="838200"/>
                <a:chExt cx="9220200" cy="6019800"/>
              </a:xfrm>
            </p:grpSpPr>
            <p:grpSp>
              <p:nvGrpSpPr>
                <p:cNvPr id="45" name="Group 44"/>
                <p:cNvGrpSpPr/>
                <p:nvPr/>
              </p:nvGrpSpPr>
              <p:grpSpPr>
                <a:xfrm>
                  <a:off x="-76200" y="838200"/>
                  <a:ext cx="9217152" cy="6019800"/>
                  <a:chOff x="533400" y="1754187"/>
                  <a:chExt cx="8001000" cy="5103813"/>
                </a:xfrm>
              </p:grpSpPr>
              <p:pic>
                <p:nvPicPr>
                  <p:cNvPr id="46" name="Picture 2"/>
                  <p:cNvPicPr>
                    <a:picLocks noChangeAspect="1" noChangeArrowheads="1"/>
                  </p:cNvPicPr>
                  <p:nvPr/>
                </p:nvPicPr>
                <p:blipFill>
                  <a:blip r:embed="rId2" cstate="print"/>
                  <a:srcRect r="139" b="66252"/>
                  <a:stretch>
                    <a:fillRect/>
                  </a:stretch>
                </p:blipFill>
                <p:spPr bwMode="auto">
                  <a:xfrm>
                    <a:off x="533400" y="1754187"/>
                    <a:ext cx="8001000" cy="1979613"/>
                  </a:xfrm>
                  <a:prstGeom prst="rect">
                    <a:avLst/>
                  </a:prstGeom>
                  <a:noFill/>
                  <a:ln w="9525">
                    <a:noFill/>
                    <a:miter lim="800000"/>
                    <a:headEnd/>
                    <a:tailEnd/>
                  </a:ln>
                  <a:effectLst/>
                </p:spPr>
              </p:pic>
              <p:pic>
                <p:nvPicPr>
                  <p:cNvPr id="47" name="Picture 2"/>
                  <p:cNvPicPr>
                    <a:picLocks noChangeAspect="1" noChangeArrowheads="1"/>
                  </p:cNvPicPr>
                  <p:nvPr/>
                </p:nvPicPr>
                <p:blipFill>
                  <a:blip r:embed="rId2" cstate="print"/>
                  <a:srcRect t="45440" r="1090"/>
                  <a:stretch>
                    <a:fillRect/>
                  </a:stretch>
                </p:blipFill>
                <p:spPr bwMode="auto">
                  <a:xfrm>
                    <a:off x="609600" y="3657600"/>
                    <a:ext cx="7924800" cy="3200400"/>
                  </a:xfrm>
                  <a:prstGeom prst="rect">
                    <a:avLst/>
                  </a:prstGeom>
                  <a:noFill/>
                  <a:ln w="9525">
                    <a:noFill/>
                    <a:miter lim="800000"/>
                    <a:headEnd/>
                    <a:tailEnd/>
                  </a:ln>
                  <a:effectLst/>
                </p:spPr>
              </p:pic>
            </p:grpSp>
            <p:grpSp>
              <p:nvGrpSpPr>
                <p:cNvPr id="48" name="Group 47"/>
                <p:cNvGrpSpPr/>
                <p:nvPr/>
              </p:nvGrpSpPr>
              <p:grpSpPr>
                <a:xfrm>
                  <a:off x="7010400" y="2133600"/>
                  <a:ext cx="2133600" cy="4547175"/>
                  <a:chOff x="3429000" y="2108775"/>
                  <a:chExt cx="2133600" cy="4547175"/>
                </a:xfrm>
              </p:grpSpPr>
              <p:sp>
                <p:nvSpPr>
                  <p:cNvPr id="49" name="Rectangle 48"/>
                  <p:cNvSpPr/>
                  <p:nvPr/>
                </p:nvSpPr>
                <p:spPr>
                  <a:xfrm>
                    <a:off x="4343400" y="2108775"/>
                    <a:ext cx="1219200" cy="6858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Arrow Connector 50"/>
                  <p:cNvCxnSpPr/>
                  <p:nvPr/>
                </p:nvCxnSpPr>
                <p:spPr>
                  <a:xfrm>
                    <a:off x="5486400" y="2895600"/>
                    <a:ext cx="0" cy="3200400"/>
                  </a:xfrm>
                  <a:prstGeom prst="straightConnector1">
                    <a:avLst/>
                  </a:prstGeom>
                  <a:ln w="762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429000" y="6071175"/>
                    <a:ext cx="2133600" cy="584775"/>
                  </a:xfrm>
                  <a:prstGeom prst="rect">
                    <a:avLst/>
                  </a:prstGeom>
                  <a:solidFill>
                    <a:schemeClr val="accent5">
                      <a:lumMod val="60000"/>
                      <a:lumOff val="40000"/>
                    </a:schemeClr>
                  </a:solidFill>
                  <a:ln w="76200">
                    <a:solidFill>
                      <a:srgbClr val="FF0000"/>
                    </a:solidFill>
                  </a:ln>
                </p:spPr>
                <p:txBody>
                  <a:bodyPr wrap="square" rtlCol="0">
                    <a:spAutoFit/>
                  </a:bodyPr>
                  <a:lstStyle/>
                  <a:p>
                    <a:r>
                      <a:rPr lang="en-US" sz="3200" b="1" dirty="0" smtClean="0">
                        <a:solidFill>
                          <a:srgbClr val="FF0000"/>
                        </a:solidFill>
                        <a:effectLst>
                          <a:outerShdw dist="50800" dir="5400000" algn="ctr" rotWithShape="0">
                            <a:schemeClr val="tx1"/>
                          </a:outerShdw>
                        </a:effectLst>
                      </a:rPr>
                      <a:t>10,876,000</a:t>
                    </a:r>
                  </a:p>
                </p:txBody>
              </p:sp>
            </p:grpSp>
          </p:grpSp>
          <p:sp useBgFill="1">
            <p:nvSpPr>
              <p:cNvPr id="53" name="Rectangle 52"/>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Employment</a:t>
                </a:r>
              </a:p>
            </p:txBody>
          </p:sp>
        </p:grpSp>
        <p:sp>
          <p:nvSpPr>
            <p:cNvPr id="27" name="Rectangle 26"/>
            <p:cNvSpPr/>
            <p:nvPr/>
          </p:nvSpPr>
          <p:spPr>
            <a:xfrm>
              <a:off x="0" y="6096000"/>
              <a:ext cx="9144000" cy="5334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0" y="0"/>
            <a:ext cx="9144000" cy="6779776"/>
            <a:chOff x="0" y="0"/>
            <a:chExt cx="9144000" cy="6779776"/>
          </a:xfrm>
        </p:grpSpPr>
        <p:grpSp>
          <p:nvGrpSpPr>
            <p:cNvPr id="10" name="Group 10"/>
            <p:cNvGrpSpPr/>
            <p:nvPr/>
          </p:nvGrpSpPr>
          <p:grpSpPr>
            <a:xfrm>
              <a:off x="0" y="0"/>
              <a:ext cx="9144000" cy="6779776"/>
              <a:chOff x="0" y="0"/>
              <a:chExt cx="9144000" cy="6779776"/>
            </a:xfrm>
          </p:grpSpPr>
          <p:sp useBgFill="1">
            <p:nvSpPr>
              <p:cNvPr id="4" name="Rectangle 3"/>
              <p:cNvSpPr/>
              <p:nvPr/>
            </p:nvSpPr>
            <p:spPr>
              <a:xfrm>
                <a:off x="0" y="685800"/>
                <a:ext cx="9144000" cy="6093976"/>
              </a:xfrm>
              <a:prstGeom prst="rect">
                <a:avLst/>
              </a:prstGeom>
            </p:spPr>
            <p:txBody>
              <a:bodyPr wrap="square">
                <a:spAutoFit/>
              </a:bodyPr>
              <a:lstStyle/>
              <a:p>
                <a:r>
                  <a:rPr lang="en-US" sz="3000" b="1" dirty="0" smtClean="0"/>
                  <a:t>  COMMERCIAL USES:   </a:t>
                </a:r>
              </a:p>
              <a:p>
                <a:r>
                  <a:rPr lang="en-US" sz="3000" b="1" dirty="0" smtClean="0"/>
                  <a:t>	- recreation/tourism 	</a:t>
                </a:r>
              </a:p>
              <a:p>
                <a:r>
                  <a:rPr lang="en-US" sz="3000" b="1" dirty="0" smtClean="0"/>
                  <a:t>	- wood for fuel, pulp, paper, lumber</a:t>
                </a:r>
              </a:p>
              <a:p>
                <a:r>
                  <a:rPr lang="en-US" sz="3000" b="1" dirty="0" smtClean="0"/>
                  <a:t>	- non-wood products: gums, resins, dyes </a:t>
                </a:r>
              </a:p>
              <a:p>
                <a:r>
                  <a:rPr lang="en-US" sz="3000" b="1" dirty="0" smtClean="0"/>
                  <a:t>	- employment opportunities</a:t>
                </a:r>
              </a:p>
              <a:p>
                <a:endParaRPr lang="en-US" sz="3000" b="1" dirty="0" smtClean="0"/>
              </a:p>
              <a:p>
                <a:endParaRPr lang="en-US" sz="3000" b="1" dirty="0" smtClean="0"/>
              </a:p>
              <a:p>
                <a:r>
                  <a:rPr lang="en-US" sz="3000" b="1" dirty="0" smtClean="0"/>
                  <a:t>   ECOLOGICAL USES: </a:t>
                </a:r>
              </a:p>
              <a:p>
                <a:r>
                  <a:rPr lang="en-US" sz="3000" b="1" dirty="0" smtClean="0"/>
                  <a:t>	- protection of forest resources</a:t>
                </a:r>
              </a:p>
              <a:p>
                <a:r>
                  <a:rPr lang="en-US" sz="3000" b="1" dirty="0" smtClean="0"/>
                  <a:t>	- contribution to global carbon cycle</a:t>
                </a:r>
              </a:p>
              <a:p>
                <a:endParaRPr lang="en-US" sz="3000" b="1" dirty="0" smtClean="0"/>
              </a:p>
              <a:p>
                <a:endParaRPr lang="en-US" sz="3000" b="1" dirty="0" smtClean="0"/>
              </a:p>
              <a:p>
                <a:endParaRPr lang="en-US" sz="3000" b="1" dirty="0"/>
              </a:p>
            </p:txBody>
          </p:sp>
          <p:sp>
            <p:nvSpPr>
              <p:cNvPr id="18" name="Right Arrow 17"/>
              <p:cNvSpPr/>
              <p:nvPr/>
            </p:nvSpPr>
            <p:spPr>
              <a:xfrm>
                <a:off x="0" y="16002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Arrow 23"/>
              <p:cNvSpPr/>
              <p:nvPr/>
            </p:nvSpPr>
            <p:spPr>
              <a:xfrm>
                <a:off x="0" y="43434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Arrow 24"/>
              <p:cNvSpPr/>
              <p:nvPr/>
            </p:nvSpPr>
            <p:spPr>
              <a:xfrm>
                <a:off x="0" y="25146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Arrow 30"/>
              <p:cNvSpPr/>
              <p:nvPr/>
            </p:nvSpPr>
            <p:spPr>
              <a:xfrm>
                <a:off x="0" y="48006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2" name="Rectangle 1"/>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Uses of Forests</a:t>
                </a:r>
              </a:p>
            </p:txBody>
          </p:sp>
        </p:grpSp>
        <p:pic>
          <p:nvPicPr>
            <p:cNvPr id="36" name="Picture 3" descr="C:\Documents and Settings\Phillips\Local Settings\Temporary Internet Files\Content.IE5\4YG8EIKC\MC900434713[1].wmf"/>
            <p:cNvPicPr>
              <a:picLocks noChangeAspect="1" noChangeArrowheads="1"/>
            </p:cNvPicPr>
            <p:nvPr/>
          </p:nvPicPr>
          <p:blipFill>
            <a:blip r:embed="rId3" cstate="print"/>
            <a:srcRect/>
            <a:stretch>
              <a:fillRect/>
            </a:stretch>
          </p:blipFill>
          <p:spPr bwMode="auto">
            <a:xfrm>
              <a:off x="6781800" y="1295400"/>
              <a:ext cx="685800" cy="718850"/>
            </a:xfrm>
            <a:prstGeom prst="rect">
              <a:avLst/>
            </a:prstGeom>
            <a:noFill/>
          </p:spPr>
        </p:pic>
      </p:grpSp>
      <p:sp>
        <p:nvSpPr>
          <p:cNvPr id="123908" name="AutoShape 4" descr="data:image/jpeg;base64,/9j/4AAQSkZJRgABAQAAAQABAAD/2wCEAAkGBwgHBgkIBwgKCgkLDRYPDQwMDRsUFRAWIB0iIiAdHx8kKDQsJCYxJx8fLT0tMTU3Ojo6Iys/RD84QzQ5OjcBCgoKDQwNGg8PGjclHyU3Nzc3Nzc3Nzc3Nzc3Nzc3Nzc3Nzc3Nzc3Nzc3Nzc3Nzc3Nzc3Nzc3Nzc3Nzc3Nzc3N//AABEIAI8AyAMBEQACEQEDEQH/xAAcAAEAAQUBAQAAAAAAAAAAAAAABQECAwQHBgj/xAA6EAABAwMBAwoEAwgDAAAAAAAAAQIDBAURBhIhMQcTQVFhcYGRocEUI0JSImKxFRcyQ5LC0eFzgqL/xAAbAQEAAgMBAQAAAAAAAAAAAAAAAQQDBQYCB//EADIRAQACAgECAwUHBAMBAAAAAAABAgMEEQUhEjFBBiJRYXETFJGhscHRMjNSgUJD8ST/2gAMAwEAAhEDEQA/AO4gAAAAAAAAAAAAAAAAAAAAAAAAAAAAAAAAAAAAAAAAAAAAAAAAAAAAAAAAAAAAAAAAAAAAAAAAAAAAAAAAAAAAAAAAAAAAAAAAAAAAAAAAAAAAAAAAAAAAAAAAAAAAAAAAAAAAAAAAAAAAAAAAAAAAAAAAAAAAFFXCZAgLlrTT9tcrKm5RukRcKyFqyqnfsouAIv8Aebp7bxmsx93Mbv1yBKW3Wmnrk5rKa5xNkcuEjmRY3L3bSJkCfauURd2/qALwA83edb2S0SOhlqlnqG8Yadu2qd68E8VMV81KecthrdL2tiPFWvEfPsgH8qtKj8MtNSretZGoYfvdfg2Mezmbj+uPz/hv27lKsdU9rKpZ6JztyLKzLf6kzjxwe67WOfNWzdD28cc1iLfR7CnnjqImywSMkiemWvYuUVCxy1FqzWeJZQgAAAAAAAAplOsDWrLjRULNutrIKdnXNIjE9SJtEebJTFfJPFImfoiX620012yt4pl7lVU80Q8fbY/itR0zcn/rn8G5Q6istwcjKO60cr1+hsybXlxJjJS3lLDk1M+Lvekx/pJ7SdZ7V1UXPACNv97obFb31lwl2GJuY1P4pHfa1OlQOK6m1ndNQvc2WR1NRqu6licuFT8y/Uvp2AQTEToAuwBY9ExvAntM6yumnpGtjkdU0f1U0r1xj8q/Svp2ATGteUF90iSiszpKelexFlkX8MjlXi1McETpXp7ins5bRPgh0fRtHDav2+SeZ57R8Pq8RG9F4bik6iLR5Q2G70IeuVjyHpLaY1PXacq0fA50tI5fm0qu/C7tTqd2+ZlxZrY5+TXb/TsW5TvHFvj/AC7ra7hTXOghrKORJIZm7TXJ79pta2i0cw4XLivivNLxxMNsljAAAAAAwVdXBRU8lRVSNihibtPe9cI1CJmIjmXqlLXt4axzLlOp+UesrHvp7FtUlPvRahyJzj+5PpT17ijl2pntR1ej0ClI8ez3n4PESvkqZeeqZHzSrxfI5XL5qVLTNu8ugpjpjjilYiPkqiYQh7WPa1eLUXvCE5YtYXmySNSKpdUUycaeddpvgvFPDyM1Ni9PXs1m30nW2ImePDb4x/Hk65pjVNv1BRPmpnLFLCnz4JFTaj7e1O02OPJGSOYcfu6OXTv4bx29JcY1zqaTUN7kla9fgoVVlNH0I37u9ePdgyKaAY9FUDZjcBn3YAwvUDCqgWSIrmLjinAx5aReF3R27a2Tn0nzYYJs+Br7V4dhjy892/HLuMUwuVtyq9+SGXljVSJh6dJ5Hbs5J6y0Pcuw5PiIUXoXcjsf+VL2nfzq5b2i1ojw54+k/s6onAuuYAAAABa5cAcV5RNUPvdyfRUr1/Z1M7CIn816blcvYnBPM1uxl8c+GPJ2nRunxgxxmvHvT+UPItKzeMzAhkxuJ4GJ44GFVUC6KeaBXrBK+Jz43Ruc1cZa5MKnkeqWmk8wr7WvTYxTjvHaf1Qk73RSujduwvobalovXmHz/ZwW18s47ejJDLk9MDejkAzpJuAsc7IGPIDIEfN8qqcibkdhxTzV4l03Tcs2xRE+jbifuKlm+xyz7WTwswrkS9PV8l73N1pRI3OHRyo7u2FX9UQz6v8AdhqOuxH3KfrDuhs3DgAAAA85ygXV1o0xVTRPVk8qczE5F3o527KdyZUxZr+Ckyv9M1vvG1Ws+XnP0hwVMImE4JuNS+gqooGVriUL9vcBje4DEqhC0CNvLMNZM3r2Xexc1L/8XNe0OvHhrmj6S1ad5ecukI3hDOjgKq4CmQAGvcIFRIp8phVVmOnKIi+5W2I9W76RbnmpF0FGzqccNhFPCzC9u8h6dB5H7a6a8VVxc35dPFzbV6Fc7/Sepc1K+94nO+0WeIx1w+szz+Dr6cC+5JUAAAAc25aZlSitMH0une/xa3H9ylPc/ph0Xs5WJz3t8I/dylV3lB1yoQqjieRXaAtV2QKZCFuQLJ6OS4RfCwbKSvxsq5cIZ9b+5DV9ZrE6VuWhV2uptUrI6nZVHJlrmruU2bhV8agbDVArkCqKBcgGGaLbk2upDX58nNuHX9J1ZrrxaY81zGKhWmW7rThmRpHLLFZb9ntNZeK5lFQRbcz9+/cjE+5y9CE0pN54hi2djHq45yZZ7fq77pqyU9htMVDTb0b+KR68ZHrxcptseOKV4h8+29q+1mnLf/yEse1YAAAAHO+Welc+0W+ra1VSGoVrl6kc3j5tTzKm5HuRLoPZ3JFdi1Z9Y/RyNeJr3YKZCDaJ4DaApkBkIAMsFZ8DIyo5nnlau5iuxnxwWNaOcnLT9cyRXUmPjMNW6XOpuj2c+yONrF/CyNFTxXKmycS12NwBmQCqAXIgEzpWxzX+809FEipGq7U0ifQxOK+yd4HSLxyW0NQ90lpqn0rl/lSJts8OlPUqZNWtp5rLf6fX8mGkUyViYj/Tz7+S69tfhk1E5v3LI5PTZMH3PJ8W2j2j1OO9ZSVt5KpFcjrpcWtb0spmb/N3+D3XT/ylVz+03McYcf4ugWWyW+y03w9up2xN+p3Fz161XipcpStI4hzmztZtm/jyzzKSRMHtXVAAAAACJ1TaUvdhrLflEfLGvNqvQ9N7V8zxkr4qzCzqbE6+euWPSXzxLG+KR8crFZIxVa9q8WqnFDTzHHZ9GraL1i1fKWJQlRRCFCQAqELmpkiUxDoujtB0170vNUV21FNVPzSy43xtblEXHSiqq7unCdhsdWnFfE47r+39pmjDXyr+rxOoNM3CwVawXCBWov8ABMzKxydy+3EtNCi+awBXYAqjAJfT+nbhfqpILfArmovzJnoqRx96+3EDuGlNNUmmqHmKf5k0i5mnVMLIvsidCAToAAAAAAAAAAAoqZA5nyk6MknlkvNqiV71TNTAziv52p19aeJS2cHPv183SdF6rGP/AOfNPb0n9vo5Yreoocuu4WqgeeFME8nCqNUcnC5rAmKvWaH0hNqCqSeoa5ltidmR/DnV+xvupnwYZyTzPk1HVeqV1KeCne8/l83cIYmQxMjiajWMREa1E3IicENo4aZmZ5lbU0sFXA6CpiZLE7c5j2oqL4BDyNx5NLBVuV9OlRRuXohflvk7OPDAEX+6ak2s/tWfH/C3P6gSlt5M7BSOR9Qk9Y5FziZ+G+TcZ8cgeupqWGkhbDSxMhiamGsjaiIngBmAAAAAAAAAAAAABRWooHjNT8n9uvL31NI74Gsdvc5jcskX8zfdCvl1q37x2luNHrWfViKW96vwn0+jn1z0Df6FztmiWqjTg+mcjs/9dy+hStrZa+nLpsHXNLLHvW8M/NDOsd1a7Zda69F6lpn/AODF9nf/ABXo3NWe8ZK/jDfoNG6grXNSK1VDEX6p05pE/q3+h6rgyW9FfL1bRxeeTn6d3ttP8mMML2zXyoSdU3/DRZRni7ivoW8enEd7y0G57RXvE116+H5+rolPBFBCyKCNscbEw1jEwjU6kQuxHHk5u1ptMzaeZllCAAAAAAAAAAAAAAAAAAAAAAAAAAAAAAAAAAAAAAAAAAAAAAAAAAAAAAAAAAAAAAAAAAAAAAAAAAAAAAAAAAAAAAAAAAAAAAAAAAAAAAAAAH//2Q==">
            <a:hlinkClick r:id="rId4"/>
          </p:cNvPr>
          <p:cNvSpPr>
            <a:spLocks noChangeAspect="1" noChangeArrowheads="1"/>
          </p:cNvSpPr>
          <p:nvPr/>
        </p:nvSpPr>
        <p:spPr bwMode="auto">
          <a:xfrm>
            <a:off x="34925" y="-571500"/>
            <a:ext cx="1905000" cy="1362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 name="Picture 3" descr="C:\Documents and Settings\Phillips\Local Settings\Temporary Internet Files\Content.IE5\4YG8EIKC\MC900434713[1].wmf"/>
          <p:cNvPicPr>
            <a:picLocks noChangeAspect="1" noChangeArrowheads="1"/>
          </p:cNvPicPr>
          <p:nvPr/>
        </p:nvPicPr>
        <p:blipFill>
          <a:blip r:embed="rId3" cstate="print"/>
          <a:srcRect/>
          <a:stretch>
            <a:fillRect/>
          </a:stretch>
        </p:blipFill>
        <p:spPr bwMode="auto">
          <a:xfrm>
            <a:off x="5486400" y="2286000"/>
            <a:ext cx="685800" cy="718850"/>
          </a:xfrm>
          <a:prstGeom prst="rect">
            <a:avLst/>
          </a:prstGeom>
          <a:noFill/>
        </p:spPr>
      </p:pic>
      <p:sp>
        <p:nvSpPr>
          <p:cNvPr id="38" name="Rectangle 37"/>
          <p:cNvSpPr/>
          <p:nvPr/>
        </p:nvSpPr>
        <p:spPr>
          <a:xfrm>
            <a:off x="1143000" y="4343400"/>
            <a:ext cx="4800600" cy="6096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1133085" y="4343400"/>
            <a:ext cx="3362715" cy="553998"/>
          </a:xfrm>
          <a:prstGeom prst="rect">
            <a:avLst/>
          </a:prstGeom>
          <a:noFill/>
        </p:spPr>
        <p:txBody>
          <a:bodyPr wrap="none" rtlCol="0">
            <a:spAutoFit/>
          </a:bodyPr>
          <a:lstStyle/>
          <a:p>
            <a:r>
              <a:rPr lang="en-US" sz="3000" b="1" dirty="0" smtClean="0"/>
              <a:t>Protection of </a:t>
            </a:r>
            <a:r>
              <a:rPr lang="en-US" sz="3000" b="1" dirty="0" err="1" smtClean="0"/>
              <a:t>Foests</a:t>
            </a:r>
            <a:endParaRPr lang="en-US" sz="3000" b="1" dirty="0" smtClean="0"/>
          </a:p>
        </p:txBody>
      </p:sp>
      <p:sp useBgFill="1">
        <p:nvSpPr>
          <p:cNvPr id="37" name="Rectangle 36"/>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Protection of Forests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28"/>
                                        </p:tgtEl>
                                      </p:cBhvr>
                                    </p:animEffect>
                                    <p:set>
                                      <p:cBhvr>
                                        <p:cTn id="7" dur="1" fill="hold">
                                          <p:stCondLst>
                                            <p:cond delay="999"/>
                                          </p:stCondLst>
                                        </p:cTn>
                                        <p:tgtEl>
                                          <p:spTgt spid="2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10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64" presetClass="path" presetSubtype="0" accel="50000" decel="50000" fill="hold" grpId="1" nodeType="withEffect">
                                  <p:stCondLst>
                                    <p:cond delay="0"/>
                                  </p:stCondLst>
                                  <p:childTnLst>
                                    <p:animMotion origin="layout" path="M 3.33333E-6 -1.11111E-6 L 0.22291 -0.61805 " pathEditMode="relative" rAng="0" ptsTypes="AA">
                                      <p:cBhvr>
                                        <p:cTn id="26" dur="1000" fill="hold"/>
                                        <p:tgtEl>
                                          <p:spTgt spid="39"/>
                                        </p:tgtEl>
                                        <p:attrNameLst>
                                          <p:attrName>ppt_x</p:attrName>
                                          <p:attrName>ppt_y</p:attrName>
                                        </p:attrNameLst>
                                      </p:cBhvr>
                                      <p:rCtr x="111" y="-309"/>
                                    </p:animMotion>
                                  </p:childTnLst>
                                </p:cTn>
                              </p:par>
                              <p:par>
                                <p:cTn id="27" presetID="6" presetClass="emph" presetSubtype="0" fill="hold" grpId="2" nodeType="withEffect">
                                  <p:stCondLst>
                                    <p:cond delay="0"/>
                                  </p:stCondLst>
                                  <p:childTnLst>
                                    <p:animScale>
                                      <p:cBhvr>
                                        <p:cTn id="28" dur="1000" fill="hold"/>
                                        <p:tgtEl>
                                          <p:spTgt spid="39"/>
                                        </p:tgtEl>
                                      </p:cBhvr>
                                      <p:by x="120000" y="120000"/>
                                    </p:animScale>
                                  </p:childTnLst>
                                </p:cTn>
                              </p:par>
                              <p:par>
                                <p:cTn id="29" presetID="10" presetClass="exit" presetSubtype="0" fill="hold" grpId="3" nodeType="withEffect">
                                  <p:stCondLst>
                                    <p:cond delay="500"/>
                                  </p:stCondLst>
                                  <p:childTnLst>
                                    <p:animEffect transition="out" filter="fade">
                                      <p:cBhvr>
                                        <p:cTn id="30" dur="1000"/>
                                        <p:tgtEl>
                                          <p:spTgt spid="39"/>
                                        </p:tgtEl>
                                      </p:cBhvr>
                                    </p:animEffect>
                                    <p:set>
                                      <p:cBhvr>
                                        <p:cTn id="31" dur="1" fill="hold">
                                          <p:stCondLst>
                                            <p:cond delay="999"/>
                                          </p:stCondLst>
                                        </p:cTn>
                                        <p:tgtEl>
                                          <p:spTgt spid="39"/>
                                        </p:tgtEl>
                                        <p:attrNameLst>
                                          <p:attrName>style.visibility</p:attrName>
                                        </p:attrNameLst>
                                      </p:cBhvr>
                                      <p:to>
                                        <p:strVal val="hidden"/>
                                      </p:to>
                                    </p:set>
                                  </p:childTnLst>
                                </p:cTn>
                              </p:par>
                              <p:par>
                                <p:cTn id="32" presetID="10" presetClass="entr" presetSubtype="0" fill="hold" grpId="0" nodeType="withEffect">
                                  <p:stCondLst>
                                    <p:cond delay="50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childTnLst>
                                </p:cTn>
                              </p:par>
                              <p:par>
                                <p:cTn id="35" presetID="10" presetClass="exit" presetSubtype="0" fill="hold" grpId="1" nodeType="withEffect">
                                  <p:stCondLst>
                                    <p:cond delay="500"/>
                                  </p:stCondLst>
                                  <p:childTnLst>
                                    <p:animEffect transition="out" filter="fade">
                                      <p:cBhvr>
                                        <p:cTn id="36" dur="1000"/>
                                        <p:tgtEl>
                                          <p:spTgt spid="38"/>
                                        </p:tgtEl>
                                      </p:cBhvr>
                                    </p:animEffect>
                                    <p:set>
                                      <p:cBhvr>
                                        <p:cTn id="37" dur="1" fill="hold">
                                          <p:stCondLst>
                                            <p:cond delay="999"/>
                                          </p:stCondLst>
                                        </p:cTn>
                                        <p:tgtEl>
                                          <p:spTgt spid="38"/>
                                        </p:tgtEl>
                                        <p:attrNameLst>
                                          <p:attrName>style.visibility</p:attrName>
                                        </p:attrNameLst>
                                      </p:cBhvr>
                                      <p:to>
                                        <p:strVal val="hidden"/>
                                      </p:to>
                                    </p:set>
                                  </p:childTnLst>
                                </p:cTn>
                              </p:par>
                              <p:par>
                                <p:cTn id="38" presetID="10" presetClass="exit" presetSubtype="0" fill="hold" nodeType="withEffect">
                                  <p:stCondLst>
                                    <p:cond delay="500"/>
                                  </p:stCondLst>
                                  <p:childTnLst>
                                    <p:animEffect transition="out" filter="fade">
                                      <p:cBhvr>
                                        <p:cTn id="39" dur="1000"/>
                                        <p:tgtEl>
                                          <p:spTgt spid="40"/>
                                        </p:tgtEl>
                                      </p:cBhvr>
                                    </p:animEffect>
                                    <p:set>
                                      <p:cBhvr>
                                        <p:cTn id="40" dur="1" fill="hold">
                                          <p:stCondLst>
                                            <p:cond delay="999"/>
                                          </p:stCondLst>
                                        </p:cTn>
                                        <p:tgtEl>
                                          <p:spTgt spid="40"/>
                                        </p:tgtEl>
                                        <p:attrNameLst>
                                          <p:attrName>style.visibility</p:attrName>
                                        </p:attrNameLst>
                                      </p:cBhvr>
                                      <p:to>
                                        <p:strVal val="hidden"/>
                                      </p:to>
                                    </p:set>
                                  </p:childTnLst>
                                </p:cTn>
                              </p:par>
                              <p:par>
                                <p:cTn id="41" presetID="10" presetClass="exit" presetSubtype="0" fill="hold" nodeType="withEffect">
                                  <p:stCondLst>
                                    <p:cond delay="500"/>
                                  </p:stCondLst>
                                  <p:childTnLst>
                                    <p:animEffect transition="out" filter="fade">
                                      <p:cBhvr>
                                        <p:cTn id="42" dur="1000"/>
                                        <p:tgtEl>
                                          <p:spTgt spid="26"/>
                                        </p:tgtEl>
                                      </p:cBhvr>
                                    </p:animEffect>
                                    <p:set>
                                      <p:cBhvr>
                                        <p:cTn id="43"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p:bldP spid="39" grpId="1"/>
      <p:bldP spid="39" grpId="2"/>
      <p:bldP spid="39" grpId="3"/>
      <p:bldP spid="3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62000"/>
            <a:ext cx="9144000" cy="2400657"/>
          </a:xfrm>
          <a:prstGeom prst="rect">
            <a:avLst/>
          </a:prstGeom>
        </p:spPr>
        <p:txBody>
          <a:bodyPr wrap="square">
            <a:spAutoFit/>
          </a:bodyPr>
          <a:lstStyle/>
          <a:p>
            <a:r>
              <a:rPr lang="en-US" sz="3000" b="1" dirty="0" smtClean="0"/>
              <a:t>  Primary functions of Protected Forest Areas are: </a:t>
            </a:r>
          </a:p>
          <a:p>
            <a:r>
              <a:rPr lang="en-US" sz="3000" dirty="0" smtClean="0"/>
              <a:t>   - conservation of biological diversity</a:t>
            </a:r>
          </a:p>
          <a:p>
            <a:r>
              <a:rPr lang="en-US" sz="3000" dirty="0" smtClean="0"/>
              <a:t>   - conservation of wildlife </a:t>
            </a:r>
          </a:p>
          <a:p>
            <a:r>
              <a:rPr lang="en-US" sz="3000" dirty="0" smtClean="0"/>
              <a:t>   - protection of water/soil resources</a:t>
            </a:r>
          </a:p>
          <a:p>
            <a:r>
              <a:rPr lang="en-US" sz="3000" dirty="0" smtClean="0"/>
              <a:t>   - preservation of cultural heritage</a:t>
            </a:r>
            <a:endParaRPr lang="en-US" sz="3000" dirty="0"/>
          </a:p>
        </p:txBody>
      </p:sp>
      <p:sp useBgFill="1">
        <p:nvSpPr>
          <p:cNvPr id="11" name="Rectangle 10"/>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Protection of Forests</a:t>
            </a:r>
          </a:p>
        </p:txBody>
      </p:sp>
      <p:grpSp>
        <p:nvGrpSpPr>
          <p:cNvPr id="12" name="Group 11"/>
          <p:cNvGrpSpPr/>
          <p:nvPr/>
        </p:nvGrpSpPr>
        <p:grpSpPr>
          <a:xfrm>
            <a:off x="3733800" y="1752600"/>
            <a:ext cx="5328562" cy="3429000"/>
            <a:chOff x="3657600" y="685800"/>
            <a:chExt cx="5328562" cy="3429000"/>
          </a:xfrm>
        </p:grpSpPr>
        <p:pic>
          <p:nvPicPr>
            <p:cNvPr id="13" name="Picture 1" descr=" Desktop Backgrounds · Animal Life · Nature &#10; Hall of Mosses, Olympic National Park, Washington"/>
            <p:cNvPicPr preferRelativeResize="0">
              <a:picLocks noChangeArrowheads="1"/>
            </p:cNvPicPr>
            <p:nvPr/>
          </p:nvPicPr>
          <p:blipFill>
            <a:blip r:embed="rId2" cstate="print"/>
            <a:srcRect/>
            <a:stretch>
              <a:fillRect/>
            </a:stretch>
          </p:blipFill>
          <p:spPr bwMode="auto">
            <a:xfrm>
              <a:off x="3657600" y="685800"/>
              <a:ext cx="5303520" cy="3429000"/>
            </a:xfrm>
            <a:prstGeom prst="rect">
              <a:avLst/>
            </a:prstGeom>
            <a:noFill/>
            <a:ln w="38100">
              <a:solidFill>
                <a:schemeClr val="tx1"/>
              </a:solidFill>
            </a:ln>
          </p:spPr>
        </p:pic>
        <p:sp>
          <p:nvSpPr>
            <p:cNvPr id="14" name="TextBox 13"/>
            <p:cNvSpPr txBox="1"/>
            <p:nvPr/>
          </p:nvSpPr>
          <p:spPr>
            <a:xfrm>
              <a:off x="6324600" y="685800"/>
              <a:ext cx="2661562" cy="400110"/>
            </a:xfrm>
            <a:prstGeom prst="rect">
              <a:avLst/>
            </a:prstGeom>
            <a:noFill/>
          </p:spPr>
          <p:txBody>
            <a:bodyPr wrap="none" rtlCol="0">
              <a:spAutoFit/>
            </a:bodyPr>
            <a:lstStyle/>
            <a:p>
              <a:r>
                <a:rPr lang="en-US" sz="2000" b="1" dirty="0" smtClean="0">
                  <a:solidFill>
                    <a:schemeClr val="bg1"/>
                  </a:solidFill>
                  <a:effectLst>
                    <a:outerShdw dist="50800" dir="5400000" algn="ctr" rotWithShape="0">
                      <a:schemeClr val="tx1"/>
                    </a:outerShdw>
                  </a:effectLst>
                </a:rPr>
                <a:t>Olympic Nat’l Park, WA</a:t>
              </a:r>
            </a:p>
          </p:txBody>
        </p:sp>
      </p:grpSp>
      <p:grpSp>
        <p:nvGrpSpPr>
          <p:cNvPr id="15" name="Group 14"/>
          <p:cNvGrpSpPr/>
          <p:nvPr/>
        </p:nvGrpSpPr>
        <p:grpSpPr>
          <a:xfrm>
            <a:off x="3733800" y="2209800"/>
            <a:ext cx="5486400" cy="3429000"/>
            <a:chOff x="-76200" y="3200400"/>
            <a:chExt cx="5755216" cy="3657600"/>
          </a:xfrm>
        </p:grpSpPr>
        <p:pic>
          <p:nvPicPr>
            <p:cNvPr id="16" name="Picture 2"/>
            <p:cNvPicPr>
              <a:picLocks noChangeAspect="1" noChangeArrowheads="1"/>
            </p:cNvPicPr>
            <p:nvPr/>
          </p:nvPicPr>
          <p:blipFill>
            <a:blip r:embed="rId3" cstate="print"/>
            <a:srcRect l="4688" t="22917" r="25781" b="15625"/>
            <a:stretch>
              <a:fillRect/>
            </a:stretch>
          </p:blipFill>
          <p:spPr bwMode="auto">
            <a:xfrm>
              <a:off x="-76200" y="3200400"/>
              <a:ext cx="5563375" cy="3657600"/>
            </a:xfrm>
            <a:prstGeom prst="rect">
              <a:avLst/>
            </a:prstGeom>
            <a:noFill/>
            <a:ln w="38100">
              <a:solidFill>
                <a:schemeClr val="tx1"/>
              </a:solidFill>
              <a:miter lim="800000"/>
              <a:headEnd/>
              <a:tailEnd/>
            </a:ln>
          </p:spPr>
        </p:pic>
        <p:sp>
          <p:nvSpPr>
            <p:cNvPr id="17" name="TextBox 16"/>
            <p:cNvSpPr txBox="1"/>
            <p:nvPr/>
          </p:nvSpPr>
          <p:spPr>
            <a:xfrm>
              <a:off x="1522471" y="3200401"/>
              <a:ext cx="4156545" cy="459613"/>
            </a:xfrm>
            <a:prstGeom prst="rect">
              <a:avLst/>
            </a:prstGeom>
            <a:noFill/>
          </p:spPr>
          <p:txBody>
            <a:bodyPr wrap="square" rtlCol="0">
              <a:spAutoFit/>
            </a:bodyPr>
            <a:lstStyle/>
            <a:p>
              <a:r>
                <a:rPr lang="en-US" sz="2200" b="1" dirty="0" err="1" smtClean="0">
                  <a:solidFill>
                    <a:schemeClr val="bg1"/>
                  </a:solidFill>
                  <a:effectLst>
                    <a:outerShdw dist="50800" dir="5400000" algn="ctr" rotWithShape="0">
                      <a:schemeClr val="tx1"/>
                    </a:outerShdw>
                  </a:effectLst>
                </a:rPr>
                <a:t>Mahale</a:t>
              </a:r>
              <a:r>
                <a:rPr lang="en-US" sz="2200" b="1" dirty="0" smtClean="0">
                  <a:solidFill>
                    <a:schemeClr val="bg1"/>
                  </a:solidFill>
                  <a:effectLst>
                    <a:outerShdw dist="50800" dir="5400000" algn="ctr" rotWithShape="0">
                      <a:schemeClr val="tx1"/>
                    </a:outerShdw>
                  </a:effectLst>
                </a:rPr>
                <a:t> Mt Nat’l Park, Tanzania</a:t>
              </a:r>
            </a:p>
          </p:txBody>
        </p:sp>
      </p:grpSp>
      <p:grpSp>
        <p:nvGrpSpPr>
          <p:cNvPr id="18" name="Group 17"/>
          <p:cNvGrpSpPr/>
          <p:nvPr/>
        </p:nvGrpSpPr>
        <p:grpSpPr>
          <a:xfrm>
            <a:off x="3733800" y="2590800"/>
            <a:ext cx="5303520" cy="3478887"/>
            <a:chOff x="3657599" y="635913"/>
            <a:chExt cx="5303520" cy="3478887"/>
          </a:xfrm>
        </p:grpSpPr>
        <p:pic>
          <p:nvPicPr>
            <p:cNvPr id="19" name="Picture 4" descr="http://www.sabah.gov.my/htan_caims/Class%20VI/Crocker%20Range/28%20b-montane%20slope%20erosion.jpg"/>
            <p:cNvPicPr preferRelativeResize="0">
              <a:picLocks noChangeArrowheads="1"/>
            </p:cNvPicPr>
            <p:nvPr/>
          </p:nvPicPr>
          <p:blipFill>
            <a:blip r:embed="rId4" cstate="print"/>
            <a:srcRect/>
            <a:stretch>
              <a:fillRect/>
            </a:stretch>
          </p:blipFill>
          <p:spPr bwMode="auto">
            <a:xfrm>
              <a:off x="3657599" y="685800"/>
              <a:ext cx="5303520" cy="3429000"/>
            </a:xfrm>
            <a:prstGeom prst="rect">
              <a:avLst/>
            </a:prstGeom>
            <a:noFill/>
            <a:ln w="38100">
              <a:solidFill>
                <a:schemeClr val="tx1"/>
              </a:solidFill>
            </a:ln>
          </p:spPr>
        </p:pic>
        <p:sp>
          <p:nvSpPr>
            <p:cNvPr id="20" name="TextBox 19"/>
            <p:cNvSpPr txBox="1"/>
            <p:nvPr/>
          </p:nvSpPr>
          <p:spPr>
            <a:xfrm>
              <a:off x="3657600" y="635913"/>
              <a:ext cx="3036216" cy="430887"/>
            </a:xfrm>
            <a:prstGeom prst="rect">
              <a:avLst/>
            </a:prstGeom>
            <a:noFill/>
          </p:spPr>
          <p:txBody>
            <a:bodyPr wrap="none" rtlCol="0">
              <a:spAutoFit/>
            </a:bodyPr>
            <a:lstStyle/>
            <a:p>
              <a:r>
                <a:rPr lang="en-US" sz="2200" b="1" dirty="0" smtClean="0"/>
                <a:t>Crocker Range, Malaysia</a:t>
              </a:r>
            </a:p>
          </p:txBody>
        </p:sp>
      </p:grpSp>
      <p:pic>
        <p:nvPicPr>
          <p:cNvPr id="21" name="Picture 6" descr="http://i22.photobucket.com/albums/b310/blackbearhunter/jack1d.jpg"/>
          <p:cNvPicPr preferRelativeResize="0">
            <a:picLocks noChangeArrowheads="1"/>
          </p:cNvPicPr>
          <p:nvPr/>
        </p:nvPicPr>
        <p:blipFill>
          <a:blip r:embed="rId5" cstate="print"/>
          <a:srcRect/>
          <a:stretch>
            <a:fillRect/>
          </a:stretch>
        </p:blipFill>
        <p:spPr bwMode="auto">
          <a:xfrm>
            <a:off x="3657600" y="3124200"/>
            <a:ext cx="5303520" cy="3429000"/>
          </a:xfrm>
          <a:prstGeom prst="rect">
            <a:avLst/>
          </a:prstGeom>
          <a:noFill/>
          <a:ln w="38100">
            <a:solidFill>
              <a:schemeClr val="tx1"/>
            </a:solidFill>
          </a:ln>
        </p:spPr>
      </p:pic>
      <p:sp>
        <p:nvSpPr>
          <p:cNvPr id="22" name="Rectangle 21"/>
          <p:cNvSpPr/>
          <p:nvPr/>
        </p:nvSpPr>
        <p:spPr>
          <a:xfrm>
            <a:off x="0" y="3124200"/>
            <a:ext cx="9144000" cy="553998"/>
          </a:xfrm>
          <a:prstGeom prst="rect">
            <a:avLst/>
          </a:prstGeom>
        </p:spPr>
        <p:txBody>
          <a:bodyPr wrap="square">
            <a:spAutoFit/>
          </a:bodyPr>
          <a:lstStyle/>
          <a:p>
            <a:r>
              <a:rPr lang="en-US" sz="3000" b="1" dirty="0" smtClean="0"/>
              <a:t> Extent of Protected Forest Areas: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1000" fill="hold"/>
                                        <p:tgtEl>
                                          <p:spTgt spid="12"/>
                                        </p:tgtEl>
                                      </p:cBhvr>
                                      <p:by x="60000" y="60000"/>
                                    </p:animScale>
                                  </p:childTnLst>
                                </p:cTn>
                              </p:par>
                              <p:par>
                                <p:cTn id="20" presetID="42" presetClass="path" presetSubtype="0" accel="50000" decel="50000" fill="hold" nodeType="withEffect">
                                  <p:stCondLst>
                                    <p:cond delay="0"/>
                                  </p:stCondLst>
                                  <p:childTnLst>
                                    <p:animMotion origin="layout" path="M -2.77778E-6 4.44444E-6 L -0.50798 0.10555 " pathEditMode="relative" rAng="0" ptsTypes="AA">
                                      <p:cBhvr>
                                        <p:cTn id="21" dur="1000" fill="hold"/>
                                        <p:tgtEl>
                                          <p:spTgt spid="12"/>
                                        </p:tgtEl>
                                        <p:attrNameLst>
                                          <p:attrName>ppt_x</p:attrName>
                                          <p:attrName>ppt_y</p:attrName>
                                        </p:attrNameLst>
                                      </p:cBhvr>
                                      <p:rCtr x="-254" y="53"/>
                                    </p:animMotion>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left)">
                                      <p:cBhvr>
                                        <p:cTn id="25" dur="10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1000" fill="hold"/>
                                        <p:tgtEl>
                                          <p:spTgt spid="15"/>
                                        </p:tgtEl>
                                      </p:cBhvr>
                                      <p:by x="60000" y="60000"/>
                                    </p:animScale>
                                  </p:childTnLst>
                                </p:cTn>
                              </p:par>
                              <p:par>
                                <p:cTn id="33" presetID="42" presetClass="path" presetSubtype="0" accel="50000" decel="50000" fill="hold" nodeType="withEffect">
                                  <p:stCondLst>
                                    <p:cond delay="0"/>
                                  </p:stCondLst>
                                  <p:childTnLst>
                                    <p:animMotion origin="layout" path="M -3.33333E-6 -2.22222E-6 L -0.4 0.23889 " pathEditMode="relative" rAng="0" ptsTypes="AA">
                                      <p:cBhvr>
                                        <p:cTn id="34" dur="1000" fill="hold"/>
                                        <p:tgtEl>
                                          <p:spTgt spid="15"/>
                                        </p:tgtEl>
                                        <p:attrNameLst>
                                          <p:attrName>ppt_x</p:attrName>
                                          <p:attrName>ppt_y</p:attrName>
                                        </p:attrNameLst>
                                      </p:cBhvr>
                                      <p:rCtr x="-200" y="119"/>
                                    </p:animMotion>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wipe(left)">
                                      <p:cBhvr>
                                        <p:cTn id="38" dur="1000"/>
                                        <p:tgtEl>
                                          <p:spTgt spid="7">
                                            <p:txEl>
                                              <p:pRg st="3" end="3"/>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1000" fill="hold"/>
                                        <p:tgtEl>
                                          <p:spTgt spid="18"/>
                                        </p:tgtEl>
                                      </p:cBhvr>
                                      <p:by x="60000" y="60000"/>
                                    </p:animScale>
                                  </p:childTnLst>
                                </p:cTn>
                              </p:par>
                              <p:par>
                                <p:cTn id="47" presetID="42" presetClass="path" presetSubtype="0" accel="50000" decel="50000" fill="hold" nodeType="withEffect">
                                  <p:stCondLst>
                                    <p:cond delay="0"/>
                                  </p:stCondLst>
                                  <p:childTnLst>
                                    <p:animMotion origin="layout" path="M -3.88889E-6 1.11022E-16 L -0.01493 0.17986 " pathEditMode="relative" rAng="0" ptsTypes="AA">
                                      <p:cBhvr>
                                        <p:cTn id="48" dur="1000" fill="hold"/>
                                        <p:tgtEl>
                                          <p:spTgt spid="18"/>
                                        </p:tgtEl>
                                        <p:attrNameLst>
                                          <p:attrName>ppt_x</p:attrName>
                                          <p:attrName>ppt_y</p:attrName>
                                        </p:attrNameLst>
                                      </p:cBhvr>
                                      <p:rCtr x="-7" y="90"/>
                                    </p:animMotion>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Effect transition="in" filter="wipe(left)">
                                      <p:cBhvr>
                                        <p:cTn id="53" dur="1000"/>
                                        <p:tgtEl>
                                          <p:spTgt spid="7">
                                            <p:txEl>
                                              <p:pRg st="4" end="4"/>
                                            </p:txEl>
                                          </p:spTgt>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nodeType="clickEffect">
                                  <p:stCondLst>
                                    <p:cond delay="0"/>
                                  </p:stCondLst>
                                  <p:childTnLst>
                                    <p:animScale>
                                      <p:cBhvr>
                                        <p:cTn id="61" dur="1000" fill="hold"/>
                                        <p:tgtEl>
                                          <p:spTgt spid="21"/>
                                        </p:tgtEl>
                                      </p:cBhvr>
                                      <p:by x="60000" y="60000"/>
                                    </p:animScale>
                                  </p:childTnLst>
                                </p:cTn>
                              </p:par>
                              <p:par>
                                <p:cTn id="62" presetID="64" presetClass="path" presetSubtype="0" accel="50000" decel="50000" fill="hold" nodeType="withEffect">
                                  <p:stCondLst>
                                    <p:cond delay="0"/>
                                  </p:stCondLst>
                                  <p:childTnLst>
                                    <p:animMotion origin="layout" path="M -5.55556E-7 4.44444E-6 L 0.1184 -0.10556 " pathEditMode="relative" rAng="0" ptsTypes="AA">
                                      <p:cBhvr>
                                        <p:cTn id="63" dur="1000" fill="hold"/>
                                        <p:tgtEl>
                                          <p:spTgt spid="21"/>
                                        </p:tgtEl>
                                        <p:attrNameLst>
                                          <p:attrName>ppt_x</p:attrName>
                                          <p:attrName>ppt_y</p:attrName>
                                        </p:attrNameLst>
                                      </p:cBhvr>
                                      <p:rCtr x="59" y="-53"/>
                                    </p:animMotion>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1000"/>
                                        <p:tgtEl>
                                          <p:spTgt spid="12"/>
                                        </p:tgtEl>
                                      </p:cBhvr>
                                    </p:animEffect>
                                    <p:set>
                                      <p:cBhvr>
                                        <p:cTn id="68" dur="1" fill="hold">
                                          <p:stCondLst>
                                            <p:cond delay="999"/>
                                          </p:stCondLst>
                                        </p:cTn>
                                        <p:tgtEl>
                                          <p:spTgt spid="12"/>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1000"/>
                                        <p:tgtEl>
                                          <p:spTgt spid="15"/>
                                        </p:tgtEl>
                                      </p:cBhvr>
                                    </p:animEffect>
                                    <p:set>
                                      <p:cBhvr>
                                        <p:cTn id="71" dur="1" fill="hold">
                                          <p:stCondLst>
                                            <p:cond delay="999"/>
                                          </p:stCondLst>
                                        </p:cTn>
                                        <p:tgtEl>
                                          <p:spTgt spid="1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1000"/>
                                        <p:tgtEl>
                                          <p:spTgt spid="18"/>
                                        </p:tgtEl>
                                      </p:cBhvr>
                                    </p:animEffect>
                                    <p:set>
                                      <p:cBhvr>
                                        <p:cTn id="74" dur="1" fill="hold">
                                          <p:stCondLst>
                                            <p:cond delay="999"/>
                                          </p:stCondLst>
                                        </p:cTn>
                                        <p:tgtEl>
                                          <p:spTgt spid="18"/>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1000"/>
                                        <p:tgtEl>
                                          <p:spTgt spid="21"/>
                                        </p:tgtEl>
                                      </p:cBhvr>
                                    </p:animEffect>
                                    <p:set>
                                      <p:cBhvr>
                                        <p:cTn id="77" dur="1" fill="hold">
                                          <p:stCondLst>
                                            <p:cond delay="999"/>
                                          </p:stCondLst>
                                        </p:cTn>
                                        <p:tgtEl>
                                          <p:spTgt spid="21"/>
                                        </p:tgtEl>
                                        <p:attrNameLst>
                                          <p:attrName>style.visibility</p:attrName>
                                        </p:attrNameLst>
                                      </p:cBhvr>
                                      <p:to>
                                        <p:strVal val="hidden"/>
                                      </p:to>
                                    </p:se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22">
                                            <p:txEl>
                                              <p:pRg st="0" end="0"/>
                                            </p:txEl>
                                          </p:spTgt>
                                        </p:tgtEl>
                                        <p:attrNameLst>
                                          <p:attrName>style.visibility</p:attrName>
                                        </p:attrNameLst>
                                      </p:cBhvr>
                                      <p:to>
                                        <p:strVal val="visible"/>
                                      </p:to>
                                    </p:set>
                                    <p:animEffect transition="in" filter="fade">
                                      <p:cBhvr>
                                        <p:cTn id="81"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124200"/>
            <a:ext cx="9144000" cy="2400657"/>
          </a:xfrm>
          <a:prstGeom prst="rect">
            <a:avLst/>
          </a:prstGeom>
        </p:spPr>
        <p:txBody>
          <a:bodyPr wrap="square">
            <a:spAutoFit/>
          </a:bodyPr>
          <a:lstStyle/>
          <a:p>
            <a:r>
              <a:rPr lang="en-US" sz="3000" b="1" dirty="0" smtClean="0"/>
              <a:t> Extent of Protected Forest Areas: </a:t>
            </a:r>
          </a:p>
          <a:p>
            <a:r>
              <a:rPr lang="en-US" sz="3000" dirty="0" smtClean="0">
                <a:sym typeface="Wingdings" pitchFamily="2" charset="2"/>
              </a:rPr>
              <a:t>   - cover about </a:t>
            </a:r>
            <a:r>
              <a:rPr lang="en-US" sz="3000" dirty="0" smtClean="0"/>
              <a:t>13% of the world’s forests</a:t>
            </a:r>
          </a:p>
          <a:p>
            <a:r>
              <a:rPr lang="en-US" sz="3000" dirty="0" smtClean="0"/>
              <a:t>   - include &gt; 10% of total forest in most countries</a:t>
            </a:r>
          </a:p>
          <a:p>
            <a:r>
              <a:rPr lang="en-US" sz="3000" dirty="0" smtClean="0"/>
              <a:t>   - 3.7% designated recreation, tourism, cultural heritage</a:t>
            </a:r>
          </a:p>
          <a:p>
            <a:r>
              <a:rPr lang="en-US" sz="3000" dirty="0" smtClean="0"/>
              <a:t>   - increased by 94 million ha since 1990!</a:t>
            </a:r>
          </a:p>
        </p:txBody>
      </p:sp>
      <p:sp>
        <p:nvSpPr>
          <p:cNvPr id="13" name="Rectangle 12"/>
          <p:cNvSpPr/>
          <p:nvPr/>
        </p:nvSpPr>
        <p:spPr>
          <a:xfrm>
            <a:off x="0" y="762000"/>
            <a:ext cx="9144000" cy="2400657"/>
          </a:xfrm>
          <a:prstGeom prst="rect">
            <a:avLst/>
          </a:prstGeom>
        </p:spPr>
        <p:txBody>
          <a:bodyPr wrap="square">
            <a:spAutoFit/>
          </a:bodyPr>
          <a:lstStyle/>
          <a:p>
            <a:r>
              <a:rPr lang="en-US" sz="3000" b="1" dirty="0" smtClean="0"/>
              <a:t>  Primary functions of Protected Forest Areas are: </a:t>
            </a:r>
          </a:p>
          <a:p>
            <a:r>
              <a:rPr lang="en-US" sz="3000" dirty="0" smtClean="0"/>
              <a:t>   - conservation of biological diversity</a:t>
            </a:r>
          </a:p>
          <a:p>
            <a:r>
              <a:rPr lang="en-US" sz="3000" dirty="0" smtClean="0"/>
              <a:t>   - conservation of wildlife </a:t>
            </a:r>
          </a:p>
          <a:p>
            <a:r>
              <a:rPr lang="en-US" sz="3000" dirty="0" smtClean="0"/>
              <a:t>   - protection of water/soil resources</a:t>
            </a:r>
          </a:p>
          <a:p>
            <a:r>
              <a:rPr lang="en-US" sz="3000" dirty="0" smtClean="0"/>
              <a:t>   - preservation of cultural heritage</a:t>
            </a:r>
            <a:endParaRPr lang="en-US" sz="3000" dirty="0"/>
          </a:p>
        </p:txBody>
      </p:sp>
      <p:sp useBgFill="1">
        <p:nvSpPr>
          <p:cNvPr id="14" name="Rectangle 13"/>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Protection of Forests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1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1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left)">
                                      <p:cBhvr>
                                        <p:cTn id="17" dur="10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left)">
                                      <p:cBhvr>
                                        <p:cTn id="22" dur="10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0 0  L 0 -0.33333  E" pathEditMode="relative" ptsTypes="">
                                      <p:cBhvr>
                                        <p:cTn id="26" dur="1000" fill="hold"/>
                                        <p:tgtEl>
                                          <p:spTgt spid="12">
                                            <p:txEl>
                                              <p:pRg st="0" end="0"/>
                                            </p:txEl>
                                          </p:spTgt>
                                        </p:tgtEl>
                                        <p:attrNameLst>
                                          <p:attrName>ppt_x</p:attrName>
                                          <p:attrName>ppt_y</p:attrName>
                                        </p:attrNameLst>
                                      </p:cBhvr>
                                    </p:animMotion>
                                  </p:childTnLst>
                                </p:cTn>
                              </p:par>
                              <p:par>
                                <p:cTn id="27" presetID="64" presetClass="path" presetSubtype="0" accel="50000" decel="50000" fill="hold" grpId="0" nodeType="withEffect">
                                  <p:stCondLst>
                                    <p:cond delay="0"/>
                                  </p:stCondLst>
                                  <p:childTnLst>
                                    <p:animMotion origin="layout" path="M 0 0  L 0 -0.33333  E" pathEditMode="relative" ptsTypes="">
                                      <p:cBhvr>
                                        <p:cTn id="28" dur="1000" fill="hold"/>
                                        <p:tgtEl>
                                          <p:spTgt spid="12">
                                            <p:txEl>
                                              <p:pRg st="1" end="1"/>
                                            </p:txEl>
                                          </p:spTgt>
                                        </p:tgtEl>
                                        <p:attrNameLst>
                                          <p:attrName>ppt_x</p:attrName>
                                          <p:attrName>ppt_y</p:attrName>
                                        </p:attrNameLst>
                                      </p:cBhvr>
                                    </p:animMotion>
                                  </p:childTnLst>
                                </p:cTn>
                              </p:par>
                              <p:par>
                                <p:cTn id="29" presetID="64" presetClass="path" presetSubtype="0" accel="50000" decel="50000" fill="hold" grpId="0" nodeType="withEffect">
                                  <p:stCondLst>
                                    <p:cond delay="0"/>
                                  </p:stCondLst>
                                  <p:childTnLst>
                                    <p:animMotion origin="layout" path="M 0 0  L 0 -0.33333  E" pathEditMode="relative" ptsTypes="">
                                      <p:cBhvr>
                                        <p:cTn id="30" dur="1000" fill="hold"/>
                                        <p:tgtEl>
                                          <p:spTgt spid="12">
                                            <p:txEl>
                                              <p:pRg st="2" end="2"/>
                                            </p:txEl>
                                          </p:spTgt>
                                        </p:tgtEl>
                                        <p:attrNameLst>
                                          <p:attrName>ppt_x</p:attrName>
                                          <p:attrName>ppt_y</p:attrName>
                                        </p:attrNameLst>
                                      </p:cBhvr>
                                    </p:animMotion>
                                  </p:childTnLst>
                                </p:cTn>
                              </p:par>
                              <p:par>
                                <p:cTn id="31" presetID="64" presetClass="path" presetSubtype="0" accel="50000" decel="50000" fill="hold" grpId="0" nodeType="withEffect">
                                  <p:stCondLst>
                                    <p:cond delay="0"/>
                                  </p:stCondLst>
                                  <p:childTnLst>
                                    <p:animMotion origin="layout" path="M 0 0  L 0 -0.33333  E" pathEditMode="relative" ptsTypes="">
                                      <p:cBhvr>
                                        <p:cTn id="32" dur="1000" fill="hold"/>
                                        <p:tgtEl>
                                          <p:spTgt spid="12">
                                            <p:txEl>
                                              <p:pRg st="3" end="3"/>
                                            </p:txEl>
                                          </p:spTgt>
                                        </p:tgtEl>
                                        <p:attrNameLst>
                                          <p:attrName>ppt_x</p:attrName>
                                          <p:attrName>ppt_y</p:attrName>
                                        </p:attrNameLst>
                                      </p:cBhvr>
                                    </p:animMotion>
                                  </p:childTnLst>
                                </p:cTn>
                              </p:par>
                              <p:par>
                                <p:cTn id="33" presetID="64" presetClass="path" presetSubtype="0" accel="50000" decel="50000" fill="hold" grpId="0" nodeType="withEffect">
                                  <p:stCondLst>
                                    <p:cond delay="0"/>
                                  </p:stCondLst>
                                  <p:childTnLst>
                                    <p:animMotion origin="layout" path="M 0 0  L 0 -0.33333  E" pathEditMode="relative" ptsTypes="">
                                      <p:cBhvr>
                                        <p:cTn id="34" dur="1000" fill="hold"/>
                                        <p:tgtEl>
                                          <p:spTgt spid="12">
                                            <p:txEl>
                                              <p:pRg st="4" end="4"/>
                                            </p:txEl>
                                          </p:spTgt>
                                        </p:tgtEl>
                                        <p:attrNameLst>
                                          <p:attrName>ppt_x</p:attrName>
                                          <p:attrName>ppt_y</p:attrName>
                                        </p:attrNameLst>
                                      </p:cBhvr>
                                    </p:animMotion>
                                  </p:childTnLst>
                                </p:cTn>
                              </p:par>
                              <p:par>
                                <p:cTn id="35" presetID="10" presetClass="exit" presetSubtype="0" fill="hold" grpId="0" nodeType="withEffect">
                                  <p:stCondLst>
                                    <p:cond delay="0"/>
                                  </p:stCondLst>
                                  <p:childTnLst>
                                    <p:animEffect transition="out" filter="fade">
                                      <p:cBhvr>
                                        <p:cTn id="36" dur="1000"/>
                                        <p:tgtEl>
                                          <p:spTgt spid="13"/>
                                        </p:tgtEl>
                                      </p:cBhvr>
                                    </p:animEffect>
                                    <p:set>
                                      <p:cBhvr>
                                        <p:cTn id="37"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0" y="3505200"/>
            <a:ext cx="9144000" cy="3048000"/>
            <a:chOff x="0" y="3505200"/>
            <a:chExt cx="9144000" cy="3048000"/>
          </a:xfrm>
        </p:grpSpPr>
        <p:grpSp>
          <p:nvGrpSpPr>
            <p:cNvPr id="33" name="Group 32"/>
            <p:cNvGrpSpPr/>
            <p:nvPr/>
          </p:nvGrpSpPr>
          <p:grpSpPr>
            <a:xfrm>
              <a:off x="0" y="3505200"/>
              <a:ext cx="9144000" cy="3048000"/>
              <a:chOff x="0" y="3505200"/>
              <a:chExt cx="9144000" cy="3048000"/>
            </a:xfrm>
          </p:grpSpPr>
          <p:sp>
            <p:nvSpPr>
              <p:cNvPr id="32" name="Rectangle 31"/>
              <p:cNvSpPr/>
              <p:nvPr/>
            </p:nvSpPr>
            <p:spPr>
              <a:xfrm>
                <a:off x="0" y="3505200"/>
                <a:ext cx="9144000" cy="4572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11"/>
              <p:cNvGrpSpPr/>
              <p:nvPr/>
            </p:nvGrpSpPr>
            <p:grpSpPr>
              <a:xfrm>
                <a:off x="0" y="3505200"/>
                <a:ext cx="9144000" cy="3048000"/>
                <a:chOff x="0" y="3505200"/>
                <a:chExt cx="9144000" cy="3048000"/>
              </a:xfrm>
            </p:grpSpPr>
            <p:pic>
              <p:nvPicPr>
                <p:cNvPr id="9" name="Picture 2"/>
                <p:cNvPicPr>
                  <a:picLocks noChangeAspect="1" noChangeArrowheads="1"/>
                </p:cNvPicPr>
                <p:nvPr/>
              </p:nvPicPr>
              <p:blipFill>
                <a:blip r:embed="rId2" cstate="print"/>
                <a:srcRect l="19375" t="61667" r="24844" b="17188"/>
                <a:stretch>
                  <a:fillRect/>
                </a:stretch>
              </p:blipFill>
              <p:spPr bwMode="auto">
                <a:xfrm>
                  <a:off x="31531" y="3962400"/>
                  <a:ext cx="9112469" cy="2590800"/>
                </a:xfrm>
                <a:prstGeom prst="rect">
                  <a:avLst/>
                </a:prstGeom>
                <a:noFill/>
                <a:ln w="9525">
                  <a:noFill/>
                  <a:miter lim="800000"/>
                  <a:headEnd/>
                  <a:tailEnd/>
                </a:ln>
              </p:spPr>
            </p:pic>
            <p:sp>
              <p:nvSpPr>
                <p:cNvPr id="11" name="TextBox 10"/>
                <p:cNvSpPr txBox="1"/>
                <p:nvPr/>
              </p:nvSpPr>
              <p:spPr>
                <a:xfrm>
                  <a:off x="0" y="4953000"/>
                  <a:ext cx="1510926" cy="323165"/>
                </a:xfrm>
                <a:prstGeom prst="rect">
                  <a:avLst/>
                </a:prstGeom>
                <a:solidFill>
                  <a:schemeClr val="bg1"/>
                </a:solidFill>
                <a:effectLst/>
              </p:spPr>
              <p:txBody>
                <a:bodyPr wrap="none" rtlCol="0">
                  <a:spAutoFit/>
                </a:bodyPr>
                <a:lstStyle/>
                <a:p>
                  <a:r>
                    <a:rPr lang="en-US" sz="1500" dirty="0" smtClean="0">
                      <a:solidFill>
                        <a:srgbClr val="3D3D3D"/>
                      </a:solidFill>
                      <a:effectLst>
                        <a:outerShdw blurRad="25400" dist="12700" dir="5400000" algn="ctr" rotWithShape="0">
                          <a:srgbClr val="565656"/>
                        </a:outerShdw>
                      </a:effectLst>
                      <a:latin typeface="Arial" pitchFamily="34" charset="0"/>
                      <a:cs typeface="Arial" pitchFamily="34" charset="0"/>
                    </a:rPr>
                    <a:t>  North America</a:t>
                  </a:r>
                </a:p>
              </p:txBody>
            </p:sp>
            <p:pic>
              <p:nvPicPr>
                <p:cNvPr id="10" name="Picture 2"/>
                <p:cNvPicPr>
                  <a:picLocks noChangeAspect="1" noChangeArrowheads="1"/>
                </p:cNvPicPr>
                <p:nvPr/>
              </p:nvPicPr>
              <p:blipFill>
                <a:blip r:embed="rId2" cstate="print"/>
                <a:srcRect l="24149" t="57428" r="45263" b="40255"/>
                <a:stretch>
                  <a:fillRect/>
                </a:stretch>
              </p:blipFill>
              <p:spPr bwMode="auto">
                <a:xfrm>
                  <a:off x="838200" y="3505200"/>
                  <a:ext cx="6705600" cy="381000"/>
                </a:xfrm>
                <a:prstGeom prst="rect">
                  <a:avLst/>
                </a:prstGeom>
                <a:noFill/>
                <a:ln w="9525">
                  <a:noFill/>
                  <a:miter lim="800000"/>
                  <a:headEnd/>
                  <a:tailEnd/>
                </a:ln>
              </p:spPr>
            </p:pic>
          </p:grpSp>
        </p:grpSp>
        <p:pic>
          <p:nvPicPr>
            <p:cNvPr id="46" name="Picture 2"/>
            <p:cNvPicPr>
              <a:picLocks noChangeAspect="1" noChangeArrowheads="1"/>
            </p:cNvPicPr>
            <p:nvPr/>
          </p:nvPicPr>
          <p:blipFill>
            <a:blip r:embed="rId2" cstate="print"/>
            <a:srcRect l="61341" t="57428" r="34835" b="39791"/>
            <a:stretch>
              <a:fillRect/>
            </a:stretch>
          </p:blipFill>
          <p:spPr bwMode="auto">
            <a:xfrm>
              <a:off x="7467600" y="3546764"/>
              <a:ext cx="762000" cy="415636"/>
            </a:xfrm>
            <a:prstGeom prst="rect">
              <a:avLst/>
            </a:prstGeom>
            <a:noFill/>
            <a:ln w="9525">
              <a:noFill/>
              <a:miter lim="800000"/>
              <a:headEnd/>
              <a:tailEnd/>
            </a:ln>
          </p:spPr>
        </p:pic>
      </p:grpSp>
      <p:sp>
        <p:nvSpPr>
          <p:cNvPr id="24" name="Rectangle 23"/>
          <p:cNvSpPr/>
          <p:nvPr/>
        </p:nvSpPr>
        <p:spPr>
          <a:xfrm>
            <a:off x="0" y="841248"/>
            <a:ext cx="9144000" cy="2400657"/>
          </a:xfrm>
          <a:prstGeom prst="rect">
            <a:avLst/>
          </a:prstGeom>
        </p:spPr>
        <p:txBody>
          <a:bodyPr wrap="square">
            <a:spAutoFit/>
          </a:bodyPr>
          <a:lstStyle/>
          <a:p>
            <a:r>
              <a:rPr lang="en-US" sz="3000" b="1" dirty="0" smtClean="0"/>
              <a:t> Extent of Protected Forest Areas: </a:t>
            </a:r>
          </a:p>
          <a:p>
            <a:r>
              <a:rPr lang="en-US" sz="3000" dirty="0" smtClean="0">
                <a:sym typeface="Wingdings" pitchFamily="2" charset="2"/>
              </a:rPr>
              <a:t>   - cover about </a:t>
            </a:r>
            <a:r>
              <a:rPr lang="en-US" sz="3000" dirty="0" smtClean="0"/>
              <a:t>13% of the world’s forests</a:t>
            </a:r>
          </a:p>
          <a:p>
            <a:r>
              <a:rPr lang="en-US" sz="3000" dirty="0" smtClean="0"/>
              <a:t>   - include &gt; 10% of total forest in most countries</a:t>
            </a:r>
          </a:p>
          <a:p>
            <a:r>
              <a:rPr lang="en-US" sz="3000" dirty="0" smtClean="0"/>
              <a:t>   - 3.7% designated recreation, tourism, cultural heritage</a:t>
            </a:r>
          </a:p>
          <a:p>
            <a:r>
              <a:rPr lang="en-US" sz="3000" dirty="0" smtClean="0"/>
              <a:t>   - increased by 94 million ha since 1990!</a:t>
            </a:r>
          </a:p>
        </p:txBody>
      </p:sp>
      <p:grpSp>
        <p:nvGrpSpPr>
          <p:cNvPr id="14" name="Group 13"/>
          <p:cNvGrpSpPr/>
          <p:nvPr/>
        </p:nvGrpSpPr>
        <p:grpSpPr>
          <a:xfrm>
            <a:off x="1295400" y="5867400"/>
            <a:ext cx="7848600" cy="533400"/>
            <a:chOff x="2514600" y="6019800"/>
            <a:chExt cx="7848600" cy="533400"/>
          </a:xfrm>
        </p:grpSpPr>
        <p:grpSp>
          <p:nvGrpSpPr>
            <p:cNvPr id="15" name="Group 71"/>
            <p:cNvGrpSpPr/>
            <p:nvPr/>
          </p:nvGrpSpPr>
          <p:grpSpPr>
            <a:xfrm>
              <a:off x="2514600" y="6019800"/>
              <a:ext cx="7848600" cy="533400"/>
              <a:chOff x="1524000" y="5867400"/>
              <a:chExt cx="7848600" cy="533400"/>
            </a:xfrm>
          </p:grpSpPr>
          <p:cxnSp>
            <p:nvCxnSpPr>
              <p:cNvPr id="17" name="Straight Arrow Connector 16"/>
              <p:cNvCxnSpPr>
                <a:endCxn id="19" idx="1"/>
              </p:cNvCxnSpPr>
              <p:nvPr/>
            </p:nvCxnSpPr>
            <p:spPr>
              <a:xfrm>
                <a:off x="1752600" y="5943600"/>
                <a:ext cx="6969592" cy="1915"/>
              </a:xfrm>
              <a:prstGeom prst="straightConnector1">
                <a:avLst/>
              </a:prstGeom>
              <a:ln w="50800">
                <a:solidFill>
                  <a:schemeClr val="tx1"/>
                </a:solidFill>
                <a:tailEnd type="arrow"/>
              </a:ln>
              <a:effectLst>
                <a:outerShdw dist="38100" dir="15000000" algn="ctr" rotWithShape="0">
                  <a:srgbClr val="FF0000"/>
                </a:outerShdw>
              </a:effectLst>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524000" y="5867400"/>
                <a:ext cx="609600" cy="533400"/>
              </a:xfrm>
              <a:prstGeom prst="ellipse">
                <a:avLst/>
              </a:prstGeom>
              <a:solidFill>
                <a:schemeClr val="bg1"/>
              </a:solidFill>
              <a:ln w="508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200" b="1" dirty="0" smtClean="0">
                    <a:effectLst>
                      <a:outerShdw dist="50800" dir="5400000" algn="ctr" rotWithShape="0">
                        <a:srgbClr val="FF0000"/>
                      </a:outerShdw>
                    </a:effectLst>
                  </a:rPr>
                  <a:t>0</a:t>
                </a:r>
                <a:endParaRPr lang="en-US" sz="3200" b="1" dirty="0">
                  <a:effectLst>
                    <a:outerShdw dist="50800" dir="5400000" algn="ctr" rotWithShape="0">
                      <a:srgbClr val="FF0000"/>
                    </a:outerShdw>
                  </a:effectLst>
                </a:endParaRPr>
              </a:p>
            </p:txBody>
          </p:sp>
          <p:sp>
            <p:nvSpPr>
              <p:cNvPr id="19" name="Oval 18"/>
              <p:cNvSpPr/>
              <p:nvPr/>
            </p:nvSpPr>
            <p:spPr>
              <a:xfrm>
                <a:off x="8610600" y="5867400"/>
                <a:ext cx="762000" cy="533400"/>
              </a:xfrm>
              <a:prstGeom prst="ellipse">
                <a:avLst/>
              </a:prstGeom>
              <a:solidFill>
                <a:schemeClr val="bg1"/>
              </a:solidFill>
              <a:ln w="508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6" name="TextBox 15"/>
            <p:cNvSpPr txBox="1"/>
            <p:nvPr/>
          </p:nvSpPr>
          <p:spPr>
            <a:xfrm>
              <a:off x="9677400" y="6029980"/>
              <a:ext cx="609600" cy="523220"/>
            </a:xfrm>
            <a:prstGeom prst="rect">
              <a:avLst/>
            </a:prstGeom>
            <a:noFill/>
          </p:spPr>
          <p:txBody>
            <a:bodyPr wrap="square" rtlCol="0">
              <a:spAutoFit/>
            </a:bodyPr>
            <a:lstStyle/>
            <a:p>
              <a:r>
                <a:rPr lang="en-US" sz="2800" b="1" dirty="0" smtClean="0">
                  <a:effectLst>
                    <a:outerShdw dist="50800" dir="5400000" algn="ctr" rotWithShape="0">
                      <a:srgbClr val="FF0000"/>
                    </a:outerShdw>
                  </a:effectLst>
                </a:rPr>
                <a:t>25</a:t>
              </a:r>
            </a:p>
          </p:txBody>
        </p:sp>
      </p:grpSp>
      <p:sp>
        <p:nvSpPr>
          <p:cNvPr id="21" name="Oval 20"/>
          <p:cNvSpPr/>
          <p:nvPr/>
        </p:nvSpPr>
        <p:spPr>
          <a:xfrm>
            <a:off x="4800600" y="6096000"/>
            <a:ext cx="838200" cy="533400"/>
          </a:xfrm>
          <a:prstGeom prst="ellipse">
            <a:avLst/>
          </a:prstGeom>
          <a:solidFill>
            <a:schemeClr val="bg1"/>
          </a:solidFill>
          <a:ln w="635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200" b="1" dirty="0" smtClean="0">
                <a:effectLst>
                  <a:outerShdw dist="50800" dir="7200000" algn="ctr" rotWithShape="0">
                    <a:srgbClr val="FF0000"/>
                  </a:outerShdw>
                </a:effectLst>
              </a:rPr>
              <a:t>%</a:t>
            </a:r>
            <a:endParaRPr lang="en-US" sz="3200" b="1" dirty="0">
              <a:effectLst>
                <a:outerShdw dist="50800" dir="7200000" algn="ctr" rotWithShape="0">
                  <a:srgbClr val="FF0000"/>
                </a:outerShdw>
              </a:effectLst>
            </a:endParaRPr>
          </a:p>
        </p:txBody>
      </p:sp>
      <p:sp useBgFill="1">
        <p:nvSpPr>
          <p:cNvPr id="23" name="Rectangle 22"/>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Protection of Forests</a:t>
            </a:r>
          </a:p>
        </p:txBody>
      </p:sp>
      <p:grpSp>
        <p:nvGrpSpPr>
          <p:cNvPr id="29" name="Group 28"/>
          <p:cNvGrpSpPr/>
          <p:nvPr/>
        </p:nvGrpSpPr>
        <p:grpSpPr>
          <a:xfrm>
            <a:off x="2362200" y="1219200"/>
            <a:ext cx="3200400" cy="2849880"/>
            <a:chOff x="2362200" y="1219200"/>
            <a:chExt cx="3200400" cy="2849880"/>
          </a:xfrm>
        </p:grpSpPr>
        <p:sp>
          <p:nvSpPr>
            <p:cNvPr id="25" name="Oval 24"/>
            <p:cNvSpPr/>
            <p:nvPr/>
          </p:nvSpPr>
          <p:spPr>
            <a:xfrm>
              <a:off x="2362200" y="1219200"/>
              <a:ext cx="914400" cy="6858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261360" y="1569720"/>
              <a:ext cx="2301240" cy="2499360"/>
            </a:xfrm>
            <a:custGeom>
              <a:avLst/>
              <a:gdLst>
                <a:gd name="connsiteX0" fmla="*/ 0 w 1569720"/>
                <a:gd name="connsiteY0" fmla="*/ 0 h 2499360"/>
                <a:gd name="connsiteX1" fmla="*/ 1264920 w 1569720"/>
                <a:gd name="connsiteY1" fmla="*/ 472440 h 2499360"/>
                <a:gd name="connsiteX2" fmla="*/ 1569720 w 1569720"/>
                <a:gd name="connsiteY2" fmla="*/ 2499360 h 2499360"/>
              </a:gdLst>
              <a:ahLst/>
              <a:cxnLst>
                <a:cxn ang="0">
                  <a:pos x="connsiteX0" y="connsiteY0"/>
                </a:cxn>
                <a:cxn ang="0">
                  <a:pos x="connsiteX1" y="connsiteY1"/>
                </a:cxn>
                <a:cxn ang="0">
                  <a:pos x="connsiteX2" y="connsiteY2"/>
                </a:cxn>
              </a:cxnLst>
              <a:rect l="l" t="t" r="r" b="b"/>
              <a:pathLst>
                <a:path w="1569720" h="2499360">
                  <a:moveTo>
                    <a:pt x="0" y="0"/>
                  </a:moveTo>
                  <a:cubicBezTo>
                    <a:pt x="501650" y="27940"/>
                    <a:pt x="1003300" y="55880"/>
                    <a:pt x="1264920" y="472440"/>
                  </a:cubicBezTo>
                  <a:cubicBezTo>
                    <a:pt x="1526540" y="889000"/>
                    <a:pt x="1548130" y="1694180"/>
                    <a:pt x="1569720" y="2499360"/>
                  </a:cubicBezTo>
                </a:path>
              </a:pathLst>
            </a:custGeom>
            <a:ln w="762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5105400" y="3810000"/>
            <a:ext cx="914400" cy="2656820"/>
            <a:chOff x="5105400" y="3810000"/>
            <a:chExt cx="914400" cy="2656820"/>
          </a:xfrm>
        </p:grpSpPr>
        <p:grpSp>
          <p:nvGrpSpPr>
            <p:cNvPr id="31" name="Group 30"/>
            <p:cNvGrpSpPr/>
            <p:nvPr/>
          </p:nvGrpSpPr>
          <p:grpSpPr>
            <a:xfrm>
              <a:off x="5105400" y="4114800"/>
              <a:ext cx="914400" cy="2352020"/>
              <a:chOff x="5105400" y="4114800"/>
              <a:chExt cx="914400" cy="2352020"/>
            </a:xfrm>
          </p:grpSpPr>
          <p:cxnSp>
            <p:nvCxnSpPr>
              <p:cNvPr id="28" name="Straight Connector 27"/>
              <p:cNvCxnSpPr/>
              <p:nvPr/>
            </p:nvCxnSpPr>
            <p:spPr>
              <a:xfrm>
                <a:off x="5562600" y="4114800"/>
                <a:ext cx="0" cy="182880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05400" y="5943600"/>
                <a:ext cx="914400" cy="523220"/>
              </a:xfrm>
              <a:prstGeom prst="rect">
                <a:avLst/>
              </a:prstGeom>
              <a:solidFill>
                <a:schemeClr val="bg1"/>
              </a:solidFill>
              <a:ln w="12700">
                <a:solidFill>
                  <a:schemeClr val="tx1"/>
                </a:solidFill>
              </a:ln>
            </p:spPr>
            <p:txBody>
              <a:bodyPr wrap="square" rtlCol="0">
                <a:spAutoFit/>
              </a:bodyPr>
              <a:lstStyle/>
              <a:p>
                <a:r>
                  <a:rPr lang="en-US" sz="2800" b="1" dirty="0" smtClean="0"/>
                  <a:t> 13%</a:t>
                </a:r>
              </a:p>
            </p:txBody>
          </p:sp>
        </p:grpSp>
        <p:sp>
          <p:nvSpPr>
            <p:cNvPr id="37" name="TextBox 36"/>
            <p:cNvSpPr txBox="1"/>
            <p:nvPr/>
          </p:nvSpPr>
          <p:spPr>
            <a:xfrm>
              <a:off x="5638800" y="3810000"/>
              <a:ext cx="228600" cy="2246769"/>
            </a:xfrm>
            <a:prstGeom prst="rect">
              <a:avLst/>
            </a:prstGeom>
            <a:noFill/>
          </p:spPr>
          <p:txBody>
            <a:bodyPr wrap="square" rtlCol="0">
              <a:spAutoFit/>
            </a:bodyPr>
            <a:lstStyle/>
            <a:p>
              <a:pPr algn="ctr"/>
              <a:r>
                <a:rPr lang="en-US" sz="2000" b="1" kern="200" spc="-100" dirty="0" smtClean="0"/>
                <a:t>AVERAGE</a:t>
              </a:r>
            </a:p>
          </p:txBody>
        </p:sp>
      </p:grpSp>
      <p:grpSp>
        <p:nvGrpSpPr>
          <p:cNvPr id="44" name="Group 43"/>
          <p:cNvGrpSpPr/>
          <p:nvPr/>
        </p:nvGrpSpPr>
        <p:grpSpPr>
          <a:xfrm>
            <a:off x="0" y="4872335"/>
            <a:ext cx="4648200" cy="461665"/>
            <a:chOff x="0" y="4872335"/>
            <a:chExt cx="4648200" cy="461665"/>
          </a:xfrm>
        </p:grpSpPr>
        <p:sp>
          <p:nvSpPr>
            <p:cNvPr id="43" name="Rectangle 42"/>
            <p:cNvSpPr/>
            <p:nvPr/>
          </p:nvSpPr>
          <p:spPr>
            <a:xfrm>
              <a:off x="1600200" y="5029200"/>
              <a:ext cx="3048000" cy="228600"/>
            </a:xfrm>
            <a:prstGeom prst="rect">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p:cNvGrpSpPr/>
            <p:nvPr/>
          </p:nvGrpSpPr>
          <p:grpSpPr>
            <a:xfrm>
              <a:off x="0" y="4872335"/>
              <a:ext cx="2056782" cy="461665"/>
              <a:chOff x="0" y="4872335"/>
              <a:chExt cx="2056782" cy="461665"/>
            </a:xfrm>
          </p:grpSpPr>
          <p:sp>
            <p:nvSpPr>
              <p:cNvPr id="41" name="Rectangle 40"/>
              <p:cNvSpPr/>
              <p:nvPr/>
            </p:nvSpPr>
            <p:spPr>
              <a:xfrm>
                <a:off x="0" y="5029200"/>
                <a:ext cx="16002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0" y="4872335"/>
                <a:ext cx="2056782" cy="461665"/>
              </a:xfrm>
              <a:prstGeom prst="rect">
                <a:avLst/>
              </a:prstGeom>
              <a:noFill/>
            </p:spPr>
            <p:txBody>
              <a:bodyPr wrap="none" rtlCol="0">
                <a:spAutoFit/>
              </a:bodyPr>
              <a:lstStyle/>
              <a:p>
                <a:r>
                  <a:rPr lang="en-US" sz="2400" b="1" dirty="0" smtClean="0"/>
                  <a:t>North America</a:t>
                </a:r>
              </a:p>
            </p:txBody>
          </p:sp>
        </p:grpSp>
      </p:grpSp>
      <p:grpSp>
        <p:nvGrpSpPr>
          <p:cNvPr id="34" name="Group 33"/>
          <p:cNvGrpSpPr/>
          <p:nvPr/>
        </p:nvGrpSpPr>
        <p:grpSpPr>
          <a:xfrm>
            <a:off x="4224528" y="5029200"/>
            <a:ext cx="838200" cy="1437620"/>
            <a:chOff x="5181600" y="5029200"/>
            <a:chExt cx="838200" cy="1437620"/>
          </a:xfrm>
        </p:grpSpPr>
        <p:cxnSp>
          <p:nvCxnSpPr>
            <p:cNvPr id="35" name="Straight Connector 34"/>
            <p:cNvCxnSpPr/>
            <p:nvPr/>
          </p:nvCxnSpPr>
          <p:spPr>
            <a:xfrm>
              <a:off x="5562600" y="5029200"/>
              <a:ext cx="0" cy="91440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181600" y="5943600"/>
              <a:ext cx="838200" cy="523220"/>
            </a:xfrm>
            <a:prstGeom prst="rect">
              <a:avLst/>
            </a:prstGeom>
            <a:solidFill>
              <a:schemeClr val="bg1"/>
            </a:solidFill>
            <a:ln w="12700">
              <a:solidFill>
                <a:schemeClr val="tx1"/>
              </a:solidFill>
            </a:ln>
          </p:spPr>
          <p:txBody>
            <a:bodyPr wrap="square" rtlCol="0">
              <a:spAutoFit/>
            </a:bodyPr>
            <a:lstStyle/>
            <a:p>
              <a:r>
                <a:rPr lang="en-US" sz="2800" b="1" dirty="0" smtClean="0"/>
                <a:t>10%</a:t>
              </a:r>
            </a:p>
          </p:txBody>
        </p:sp>
      </p:grpSp>
      <p:sp>
        <p:nvSpPr>
          <p:cNvPr id="13" name="Oval 12"/>
          <p:cNvSpPr/>
          <p:nvPr/>
        </p:nvSpPr>
        <p:spPr>
          <a:xfrm>
            <a:off x="4953000" y="3352800"/>
            <a:ext cx="2590800" cy="6096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fltVal val="0"/>
                                          </p:val>
                                        </p:tav>
                                        <p:tav tm="100000">
                                          <p:val>
                                            <p:strVal val="#ppt_w"/>
                                          </p:val>
                                        </p:tav>
                                      </p:tavLst>
                                    </p:anim>
                                    <p:anim calcmode="lin" valueType="num">
                                      <p:cBhvr>
                                        <p:cTn id="18" dur="1000" fill="hold"/>
                                        <p:tgtEl>
                                          <p:spTgt spid="21"/>
                                        </p:tgtEl>
                                        <p:attrNameLst>
                                          <p:attrName>ppt_h</p:attrName>
                                        </p:attrNameLst>
                                      </p:cBhvr>
                                      <p:tavLst>
                                        <p:tav tm="0">
                                          <p:val>
                                            <p:fltVal val="0"/>
                                          </p:val>
                                        </p:tav>
                                        <p:tav tm="100000">
                                          <p:val>
                                            <p:strVal val="#ppt_h"/>
                                          </p:val>
                                        </p:tav>
                                      </p:tavLst>
                                    </p:anim>
                                    <p:animEffect transition="in" filter="fade">
                                      <p:cBhvr>
                                        <p:cTn id="19" dur="1000"/>
                                        <p:tgtEl>
                                          <p:spTgt spid="21"/>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00"/>
                                        <p:tgtEl>
                                          <p:spTgt spid="21"/>
                                        </p:tgtEl>
                                      </p:cBhvr>
                                    </p:animEffect>
                                    <p:set>
                                      <p:cBhvr>
                                        <p:cTn id="28" dur="1" fill="hold">
                                          <p:stCondLst>
                                            <p:cond delay="999"/>
                                          </p:stCondLst>
                                        </p:cTn>
                                        <p:tgtEl>
                                          <p:spTgt spid="2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14"/>
                                        </p:tgtEl>
                                      </p:cBhvr>
                                    </p:animEffect>
                                    <p:set>
                                      <p:cBhvr>
                                        <p:cTn id="31" dur="1" fill="hold">
                                          <p:stCondLst>
                                            <p:cond delay="999"/>
                                          </p:stCondLst>
                                        </p:cTn>
                                        <p:tgtEl>
                                          <p:spTgt spid="1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1000"/>
                                        <p:tgtEl>
                                          <p:spTgt spid="13"/>
                                        </p:tgtEl>
                                      </p:cBhvr>
                                    </p:animEffect>
                                    <p:set>
                                      <p:cBhvr>
                                        <p:cTn id="34" dur="1" fill="hold">
                                          <p:stCondLst>
                                            <p:cond delay="9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1000"/>
                                        <p:tgtEl>
                                          <p:spTgt spid="29"/>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1000"/>
                                        <p:tgtEl>
                                          <p:spTgt spid="29"/>
                                        </p:tgtEl>
                                      </p:cBhvr>
                                    </p:animEffect>
                                    <p:set>
                                      <p:cBhvr>
                                        <p:cTn id="48" dur="1" fill="hold">
                                          <p:stCondLst>
                                            <p:cond delay="999"/>
                                          </p:stCondLst>
                                        </p:cTn>
                                        <p:tgtEl>
                                          <p:spTgt spid="29"/>
                                        </p:tgtEl>
                                        <p:attrNameLst>
                                          <p:attrName>style.visibility</p:attrName>
                                        </p:attrNameLst>
                                      </p:cBhvr>
                                      <p:to>
                                        <p:strVal val="hidden"/>
                                      </p:to>
                                    </p:se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20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13" grpId="0" animBg="1"/>
      <p:bldP spid="13"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0" y="841248"/>
            <a:ext cx="9144000" cy="5711952"/>
            <a:chOff x="0" y="841248"/>
            <a:chExt cx="9144000" cy="5711952"/>
          </a:xfrm>
        </p:grpSpPr>
        <p:sp>
          <p:nvSpPr>
            <p:cNvPr id="72" name="Rectangle 71"/>
            <p:cNvSpPr/>
            <p:nvPr/>
          </p:nvSpPr>
          <p:spPr>
            <a:xfrm>
              <a:off x="0" y="841248"/>
              <a:ext cx="9144000" cy="2400657"/>
            </a:xfrm>
            <a:prstGeom prst="rect">
              <a:avLst/>
            </a:prstGeom>
          </p:spPr>
          <p:txBody>
            <a:bodyPr wrap="square">
              <a:spAutoFit/>
            </a:bodyPr>
            <a:lstStyle/>
            <a:p>
              <a:r>
                <a:rPr lang="en-US" sz="3000" b="1" dirty="0" smtClean="0"/>
                <a:t> Extent of Protected Forest Areas: </a:t>
              </a:r>
            </a:p>
            <a:p>
              <a:r>
                <a:rPr lang="en-US" sz="3000" dirty="0" smtClean="0">
                  <a:sym typeface="Wingdings" pitchFamily="2" charset="2"/>
                </a:rPr>
                <a:t>   - cover about </a:t>
              </a:r>
              <a:r>
                <a:rPr lang="en-US" sz="3000" dirty="0" smtClean="0"/>
                <a:t>13% of the world’s forests</a:t>
              </a:r>
            </a:p>
            <a:p>
              <a:r>
                <a:rPr lang="en-US" sz="3000" dirty="0" smtClean="0"/>
                <a:t>   - include &gt; 10% of total forest in most countries</a:t>
              </a:r>
            </a:p>
            <a:p>
              <a:r>
                <a:rPr lang="en-US" sz="3000" dirty="0" smtClean="0"/>
                <a:t>   - 3.7% designated recreation, tourism, cultural heritage</a:t>
              </a:r>
            </a:p>
            <a:p>
              <a:r>
                <a:rPr lang="en-US" sz="3000" dirty="0" smtClean="0"/>
                <a:t>   - increased by 94 million ha since 1990!</a:t>
              </a:r>
            </a:p>
          </p:txBody>
        </p:sp>
        <p:grpSp>
          <p:nvGrpSpPr>
            <p:cNvPr id="73" name="Group 46"/>
            <p:cNvGrpSpPr/>
            <p:nvPr/>
          </p:nvGrpSpPr>
          <p:grpSpPr>
            <a:xfrm>
              <a:off x="0" y="3505200"/>
              <a:ext cx="9144000" cy="3048000"/>
              <a:chOff x="0" y="3505200"/>
              <a:chExt cx="9144000" cy="3048000"/>
            </a:xfrm>
          </p:grpSpPr>
          <p:grpSp>
            <p:nvGrpSpPr>
              <p:cNvPr id="87" name="Group 32"/>
              <p:cNvGrpSpPr/>
              <p:nvPr/>
            </p:nvGrpSpPr>
            <p:grpSpPr>
              <a:xfrm>
                <a:off x="0" y="3505200"/>
                <a:ext cx="9144000" cy="3048000"/>
                <a:chOff x="0" y="3505200"/>
                <a:chExt cx="9144000" cy="3048000"/>
              </a:xfrm>
            </p:grpSpPr>
            <p:sp>
              <p:nvSpPr>
                <p:cNvPr id="89" name="Rectangle 88"/>
                <p:cNvSpPr/>
                <p:nvPr/>
              </p:nvSpPr>
              <p:spPr>
                <a:xfrm>
                  <a:off x="0" y="3505200"/>
                  <a:ext cx="9144000" cy="4572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0" name="Group 11"/>
                <p:cNvGrpSpPr/>
                <p:nvPr/>
              </p:nvGrpSpPr>
              <p:grpSpPr>
                <a:xfrm>
                  <a:off x="0" y="3505200"/>
                  <a:ext cx="9144000" cy="3048000"/>
                  <a:chOff x="0" y="3505200"/>
                  <a:chExt cx="9144000" cy="3048000"/>
                </a:xfrm>
              </p:grpSpPr>
              <p:pic>
                <p:nvPicPr>
                  <p:cNvPr id="91" name="Picture 2"/>
                  <p:cNvPicPr>
                    <a:picLocks noChangeAspect="1" noChangeArrowheads="1"/>
                  </p:cNvPicPr>
                  <p:nvPr/>
                </p:nvPicPr>
                <p:blipFill>
                  <a:blip r:embed="rId3" cstate="print"/>
                  <a:srcRect l="19375" t="61667" r="24844" b="17188"/>
                  <a:stretch>
                    <a:fillRect/>
                  </a:stretch>
                </p:blipFill>
                <p:spPr bwMode="auto">
                  <a:xfrm>
                    <a:off x="31531" y="3962400"/>
                    <a:ext cx="9112469" cy="2590800"/>
                  </a:xfrm>
                  <a:prstGeom prst="rect">
                    <a:avLst/>
                  </a:prstGeom>
                  <a:noFill/>
                  <a:ln w="9525">
                    <a:noFill/>
                    <a:miter lim="800000"/>
                    <a:headEnd/>
                    <a:tailEnd/>
                  </a:ln>
                </p:spPr>
              </p:pic>
              <p:sp>
                <p:nvSpPr>
                  <p:cNvPr id="92" name="TextBox 10"/>
                  <p:cNvSpPr txBox="1"/>
                  <p:nvPr/>
                </p:nvSpPr>
                <p:spPr>
                  <a:xfrm>
                    <a:off x="0" y="4953000"/>
                    <a:ext cx="1510926" cy="323165"/>
                  </a:xfrm>
                  <a:prstGeom prst="rect">
                    <a:avLst/>
                  </a:prstGeom>
                  <a:solidFill>
                    <a:schemeClr val="bg1"/>
                  </a:solidFill>
                  <a:effectLst/>
                </p:spPr>
                <p:txBody>
                  <a:bodyPr wrap="none" rtlCol="0">
                    <a:spAutoFit/>
                  </a:bodyPr>
                  <a:lstStyle/>
                  <a:p>
                    <a:r>
                      <a:rPr lang="en-US" sz="1500" dirty="0" smtClean="0">
                        <a:solidFill>
                          <a:srgbClr val="3D3D3D"/>
                        </a:solidFill>
                        <a:effectLst>
                          <a:outerShdw blurRad="25400" dist="12700" dir="5400000" algn="ctr" rotWithShape="0">
                            <a:srgbClr val="565656"/>
                          </a:outerShdw>
                        </a:effectLst>
                        <a:latin typeface="Arial" pitchFamily="34" charset="0"/>
                        <a:cs typeface="Arial" pitchFamily="34" charset="0"/>
                      </a:rPr>
                      <a:t>  North America</a:t>
                    </a:r>
                  </a:p>
                </p:txBody>
              </p:sp>
              <p:pic>
                <p:nvPicPr>
                  <p:cNvPr id="93" name="Picture 2"/>
                  <p:cNvPicPr>
                    <a:picLocks noChangeAspect="1" noChangeArrowheads="1"/>
                  </p:cNvPicPr>
                  <p:nvPr/>
                </p:nvPicPr>
                <p:blipFill>
                  <a:blip r:embed="rId3" cstate="print"/>
                  <a:srcRect l="24149" t="57428" r="45263" b="40255"/>
                  <a:stretch>
                    <a:fillRect/>
                  </a:stretch>
                </p:blipFill>
                <p:spPr bwMode="auto">
                  <a:xfrm>
                    <a:off x="838200" y="3505200"/>
                    <a:ext cx="6705600" cy="381000"/>
                  </a:xfrm>
                  <a:prstGeom prst="rect">
                    <a:avLst/>
                  </a:prstGeom>
                  <a:noFill/>
                  <a:ln w="9525">
                    <a:noFill/>
                    <a:miter lim="800000"/>
                    <a:headEnd/>
                    <a:tailEnd/>
                  </a:ln>
                </p:spPr>
              </p:pic>
            </p:grpSp>
          </p:grpSp>
          <p:pic>
            <p:nvPicPr>
              <p:cNvPr id="88" name="Picture 2"/>
              <p:cNvPicPr>
                <a:picLocks noChangeAspect="1" noChangeArrowheads="1"/>
              </p:cNvPicPr>
              <p:nvPr/>
            </p:nvPicPr>
            <p:blipFill>
              <a:blip r:embed="rId3" cstate="print"/>
              <a:srcRect l="61341" t="57428" r="34835" b="39791"/>
              <a:stretch>
                <a:fillRect/>
              </a:stretch>
            </p:blipFill>
            <p:spPr bwMode="auto">
              <a:xfrm>
                <a:off x="7467600" y="3546764"/>
                <a:ext cx="762000" cy="415636"/>
              </a:xfrm>
              <a:prstGeom prst="rect">
                <a:avLst/>
              </a:prstGeom>
              <a:noFill/>
              <a:ln w="9525">
                <a:noFill/>
                <a:miter lim="800000"/>
                <a:headEnd/>
                <a:tailEnd/>
              </a:ln>
            </p:spPr>
          </p:pic>
        </p:grpSp>
        <p:grpSp>
          <p:nvGrpSpPr>
            <p:cNvPr id="74" name="Group 37"/>
            <p:cNvGrpSpPr/>
            <p:nvPr/>
          </p:nvGrpSpPr>
          <p:grpSpPr>
            <a:xfrm>
              <a:off x="5105400" y="3810000"/>
              <a:ext cx="914400" cy="2656820"/>
              <a:chOff x="5105400" y="3810000"/>
              <a:chExt cx="914400" cy="2656820"/>
            </a:xfrm>
          </p:grpSpPr>
          <p:grpSp>
            <p:nvGrpSpPr>
              <p:cNvPr id="83" name="Group 30"/>
              <p:cNvGrpSpPr/>
              <p:nvPr/>
            </p:nvGrpSpPr>
            <p:grpSpPr>
              <a:xfrm>
                <a:off x="5105400" y="4114800"/>
                <a:ext cx="914400" cy="2352020"/>
                <a:chOff x="5105400" y="4114800"/>
                <a:chExt cx="914400" cy="2352020"/>
              </a:xfrm>
            </p:grpSpPr>
            <p:cxnSp>
              <p:nvCxnSpPr>
                <p:cNvPr id="85" name="Straight Connector 84"/>
                <p:cNvCxnSpPr/>
                <p:nvPr/>
              </p:nvCxnSpPr>
              <p:spPr>
                <a:xfrm>
                  <a:off x="5562600" y="4114800"/>
                  <a:ext cx="0" cy="182880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105400" y="5943600"/>
                  <a:ext cx="914400" cy="523220"/>
                </a:xfrm>
                <a:prstGeom prst="rect">
                  <a:avLst/>
                </a:prstGeom>
                <a:solidFill>
                  <a:schemeClr val="bg1"/>
                </a:solidFill>
                <a:ln w="12700">
                  <a:solidFill>
                    <a:schemeClr val="tx1"/>
                  </a:solidFill>
                </a:ln>
              </p:spPr>
              <p:txBody>
                <a:bodyPr wrap="square" rtlCol="0">
                  <a:spAutoFit/>
                </a:bodyPr>
                <a:lstStyle/>
                <a:p>
                  <a:r>
                    <a:rPr lang="en-US" sz="2800" b="1" dirty="0" smtClean="0"/>
                    <a:t> 13%</a:t>
                  </a:r>
                </a:p>
              </p:txBody>
            </p:sp>
          </p:grpSp>
          <p:sp>
            <p:nvSpPr>
              <p:cNvPr id="84" name="TextBox 83"/>
              <p:cNvSpPr txBox="1"/>
              <p:nvPr/>
            </p:nvSpPr>
            <p:spPr>
              <a:xfrm>
                <a:off x="5638800" y="3810000"/>
                <a:ext cx="228600" cy="2246769"/>
              </a:xfrm>
              <a:prstGeom prst="rect">
                <a:avLst/>
              </a:prstGeom>
              <a:noFill/>
            </p:spPr>
            <p:txBody>
              <a:bodyPr wrap="square" rtlCol="0">
                <a:spAutoFit/>
              </a:bodyPr>
              <a:lstStyle/>
              <a:p>
                <a:pPr algn="ctr"/>
                <a:r>
                  <a:rPr lang="en-US" sz="2000" b="1" kern="200" spc="-100" dirty="0" smtClean="0"/>
                  <a:t>AVERAGE</a:t>
                </a:r>
              </a:p>
            </p:txBody>
          </p:sp>
        </p:grpSp>
        <p:grpSp>
          <p:nvGrpSpPr>
            <p:cNvPr id="75" name="Group 43"/>
            <p:cNvGrpSpPr/>
            <p:nvPr/>
          </p:nvGrpSpPr>
          <p:grpSpPr>
            <a:xfrm>
              <a:off x="0" y="4872335"/>
              <a:ext cx="4648200" cy="461665"/>
              <a:chOff x="0" y="4872335"/>
              <a:chExt cx="4648200" cy="461665"/>
            </a:xfrm>
          </p:grpSpPr>
          <p:sp>
            <p:nvSpPr>
              <p:cNvPr id="79" name="Rectangle 78"/>
              <p:cNvSpPr/>
              <p:nvPr/>
            </p:nvSpPr>
            <p:spPr>
              <a:xfrm>
                <a:off x="1600200" y="5029200"/>
                <a:ext cx="3048000" cy="228600"/>
              </a:xfrm>
              <a:prstGeom prst="rect">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0" name="Group 41"/>
              <p:cNvGrpSpPr/>
              <p:nvPr/>
            </p:nvGrpSpPr>
            <p:grpSpPr>
              <a:xfrm>
                <a:off x="0" y="4872335"/>
                <a:ext cx="2056782" cy="461665"/>
                <a:chOff x="0" y="4872335"/>
                <a:chExt cx="2056782" cy="461665"/>
              </a:xfrm>
            </p:grpSpPr>
            <p:sp>
              <p:nvSpPr>
                <p:cNvPr id="81" name="Rectangle 80"/>
                <p:cNvSpPr/>
                <p:nvPr/>
              </p:nvSpPr>
              <p:spPr>
                <a:xfrm>
                  <a:off x="0" y="5029200"/>
                  <a:ext cx="16002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TextBox 81"/>
                <p:cNvSpPr txBox="1"/>
                <p:nvPr/>
              </p:nvSpPr>
              <p:spPr>
                <a:xfrm>
                  <a:off x="0" y="4872335"/>
                  <a:ext cx="2056782" cy="461665"/>
                </a:xfrm>
                <a:prstGeom prst="rect">
                  <a:avLst/>
                </a:prstGeom>
                <a:noFill/>
              </p:spPr>
              <p:txBody>
                <a:bodyPr wrap="none" rtlCol="0">
                  <a:spAutoFit/>
                </a:bodyPr>
                <a:lstStyle/>
                <a:p>
                  <a:r>
                    <a:rPr lang="en-US" sz="2400" b="1" dirty="0" smtClean="0"/>
                    <a:t>North America</a:t>
                  </a:r>
                </a:p>
              </p:txBody>
            </p:sp>
          </p:grpSp>
        </p:grpSp>
        <p:grpSp>
          <p:nvGrpSpPr>
            <p:cNvPr id="76" name="Group 33"/>
            <p:cNvGrpSpPr/>
            <p:nvPr/>
          </p:nvGrpSpPr>
          <p:grpSpPr>
            <a:xfrm>
              <a:off x="4224528" y="5029200"/>
              <a:ext cx="838200" cy="1437620"/>
              <a:chOff x="5138928" y="5029200"/>
              <a:chExt cx="838200" cy="1437620"/>
            </a:xfrm>
          </p:grpSpPr>
          <p:cxnSp>
            <p:nvCxnSpPr>
              <p:cNvPr id="77" name="Straight Connector 76"/>
              <p:cNvCxnSpPr/>
              <p:nvPr/>
            </p:nvCxnSpPr>
            <p:spPr>
              <a:xfrm>
                <a:off x="5522976" y="5029200"/>
                <a:ext cx="0" cy="91440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138928" y="5943600"/>
                <a:ext cx="838200" cy="523220"/>
              </a:xfrm>
              <a:prstGeom prst="rect">
                <a:avLst/>
              </a:prstGeom>
              <a:solidFill>
                <a:schemeClr val="bg1"/>
              </a:solidFill>
              <a:ln w="12700">
                <a:solidFill>
                  <a:schemeClr val="tx1"/>
                </a:solidFill>
              </a:ln>
            </p:spPr>
            <p:txBody>
              <a:bodyPr wrap="square" rtlCol="0">
                <a:spAutoFit/>
              </a:bodyPr>
              <a:lstStyle/>
              <a:p>
                <a:r>
                  <a:rPr lang="en-US" sz="2800" b="1" dirty="0" smtClean="0"/>
                  <a:t>10%</a:t>
                </a:r>
              </a:p>
            </p:txBody>
          </p:sp>
        </p:grpSp>
      </p:grpSp>
      <p:grpSp>
        <p:nvGrpSpPr>
          <p:cNvPr id="61" name="Group 60"/>
          <p:cNvGrpSpPr/>
          <p:nvPr/>
        </p:nvGrpSpPr>
        <p:grpSpPr>
          <a:xfrm>
            <a:off x="0" y="685800"/>
            <a:ext cx="9144000" cy="6172200"/>
            <a:chOff x="0" y="685801"/>
            <a:chExt cx="9144000" cy="6172200"/>
          </a:xfrm>
        </p:grpSpPr>
        <p:pic>
          <p:nvPicPr>
            <p:cNvPr id="7" name="Picture 1"/>
            <p:cNvPicPr>
              <a:picLocks noChangeAspect="1" noChangeArrowheads="1"/>
            </p:cNvPicPr>
            <p:nvPr/>
          </p:nvPicPr>
          <p:blipFill>
            <a:blip r:embed="rId4" cstate="print"/>
            <a:srcRect l="15625" t="29494" r="40703" b="66666"/>
            <a:stretch>
              <a:fillRect/>
            </a:stretch>
          </p:blipFill>
          <p:spPr bwMode="auto">
            <a:xfrm>
              <a:off x="0" y="685801"/>
              <a:ext cx="9144000" cy="685800"/>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l="26719" t="88541" r="42031" b="7292"/>
            <a:stretch>
              <a:fillRect/>
            </a:stretch>
          </p:blipFill>
          <p:spPr bwMode="auto">
            <a:xfrm>
              <a:off x="0" y="1259613"/>
              <a:ext cx="9144000" cy="645387"/>
            </a:xfrm>
            <a:prstGeom prst="rect">
              <a:avLst/>
            </a:prstGeom>
            <a:noFill/>
            <a:ln w="9525">
              <a:noFill/>
              <a:miter lim="800000"/>
              <a:headEnd/>
              <a:tailEnd/>
            </a:ln>
          </p:spPr>
        </p:pic>
        <p:grpSp>
          <p:nvGrpSpPr>
            <p:cNvPr id="18" name="Group 17"/>
            <p:cNvGrpSpPr/>
            <p:nvPr/>
          </p:nvGrpSpPr>
          <p:grpSpPr>
            <a:xfrm>
              <a:off x="0" y="1752600"/>
              <a:ext cx="9144000" cy="5105401"/>
              <a:chOff x="381000" y="1981200"/>
              <a:chExt cx="8763000" cy="4876801"/>
            </a:xfrm>
          </p:grpSpPr>
          <p:pic>
            <p:nvPicPr>
              <p:cNvPr id="33793" name="Picture 1"/>
              <p:cNvPicPr>
                <a:picLocks noChangeAspect="1" noChangeArrowheads="1"/>
              </p:cNvPicPr>
              <p:nvPr/>
            </p:nvPicPr>
            <p:blipFill>
              <a:blip r:embed="rId4" cstate="print"/>
              <a:srcRect l="17448" t="35703" r="22656" b="11459"/>
              <a:stretch>
                <a:fillRect/>
              </a:stretch>
            </p:blipFill>
            <p:spPr bwMode="auto">
              <a:xfrm>
                <a:off x="381000" y="1981200"/>
                <a:ext cx="8763000" cy="4876801"/>
              </a:xfrm>
              <a:prstGeom prst="rect">
                <a:avLst/>
              </a:prstGeom>
              <a:noFill/>
              <a:ln w="9525">
                <a:noFill/>
                <a:miter lim="800000"/>
                <a:headEnd/>
                <a:tailEnd/>
              </a:ln>
            </p:spPr>
          </p:pic>
          <p:sp>
            <p:nvSpPr>
              <p:cNvPr id="12" name="TextBox 11"/>
              <p:cNvSpPr txBox="1"/>
              <p:nvPr/>
            </p:nvSpPr>
            <p:spPr>
              <a:xfrm>
                <a:off x="838200" y="1981200"/>
                <a:ext cx="1066800" cy="461665"/>
              </a:xfrm>
              <a:prstGeom prst="rect">
                <a:avLst/>
              </a:prstGeom>
              <a:solidFill>
                <a:schemeClr val="bg1"/>
              </a:solidFill>
            </p:spPr>
            <p:txBody>
              <a:bodyPr wrap="square" rtlCol="0">
                <a:spAutoFit/>
              </a:bodyPr>
              <a:lstStyle/>
              <a:p>
                <a:pPr algn="r"/>
                <a:r>
                  <a:rPr lang="en-US" sz="2400" b="1" dirty="0" smtClean="0"/>
                  <a:t>Africa</a:t>
                </a:r>
              </a:p>
            </p:txBody>
          </p:sp>
          <p:sp>
            <p:nvSpPr>
              <p:cNvPr id="13" name="TextBox 12"/>
              <p:cNvSpPr txBox="1"/>
              <p:nvPr/>
            </p:nvSpPr>
            <p:spPr>
              <a:xfrm>
                <a:off x="381000" y="4186535"/>
                <a:ext cx="1600200" cy="461665"/>
              </a:xfrm>
              <a:prstGeom prst="rect">
                <a:avLst/>
              </a:prstGeom>
              <a:solidFill>
                <a:schemeClr val="bg1"/>
              </a:solidFill>
            </p:spPr>
            <p:txBody>
              <a:bodyPr wrap="square" rtlCol="0">
                <a:spAutoFit/>
              </a:bodyPr>
              <a:lstStyle/>
              <a:p>
                <a:pPr algn="r"/>
                <a:r>
                  <a:rPr lang="en-US" sz="2400" b="1" dirty="0" smtClean="0"/>
                  <a:t>N. America</a:t>
                </a:r>
              </a:p>
            </p:txBody>
          </p:sp>
          <p:sp>
            <p:nvSpPr>
              <p:cNvPr id="14" name="TextBox 13"/>
              <p:cNvSpPr txBox="1"/>
              <p:nvPr/>
            </p:nvSpPr>
            <p:spPr>
              <a:xfrm>
                <a:off x="381000" y="5715000"/>
                <a:ext cx="1600200" cy="461665"/>
              </a:xfrm>
              <a:prstGeom prst="rect">
                <a:avLst/>
              </a:prstGeom>
              <a:solidFill>
                <a:schemeClr val="bg1"/>
              </a:solidFill>
            </p:spPr>
            <p:txBody>
              <a:bodyPr wrap="square" rtlCol="0">
                <a:spAutoFit/>
              </a:bodyPr>
              <a:lstStyle/>
              <a:p>
                <a:pPr algn="r"/>
                <a:r>
                  <a:rPr lang="en-US" sz="2400" b="1" dirty="0" smtClean="0"/>
                  <a:t>S. America</a:t>
                </a:r>
              </a:p>
            </p:txBody>
          </p:sp>
          <p:sp>
            <p:nvSpPr>
              <p:cNvPr id="15" name="TextBox 14"/>
              <p:cNvSpPr txBox="1"/>
              <p:nvPr/>
            </p:nvSpPr>
            <p:spPr>
              <a:xfrm>
                <a:off x="914400" y="2743200"/>
                <a:ext cx="1066800" cy="461665"/>
              </a:xfrm>
              <a:prstGeom prst="rect">
                <a:avLst/>
              </a:prstGeom>
              <a:solidFill>
                <a:schemeClr val="bg1"/>
              </a:solidFill>
            </p:spPr>
            <p:txBody>
              <a:bodyPr wrap="square" rtlCol="0">
                <a:spAutoFit/>
              </a:bodyPr>
              <a:lstStyle/>
              <a:p>
                <a:pPr algn="r"/>
                <a:r>
                  <a:rPr lang="en-US" sz="2400" b="1" dirty="0" smtClean="0"/>
                  <a:t>Asia</a:t>
                </a:r>
              </a:p>
            </p:txBody>
          </p:sp>
          <p:sp>
            <p:nvSpPr>
              <p:cNvPr id="16" name="TextBox 15"/>
              <p:cNvSpPr txBox="1"/>
              <p:nvPr/>
            </p:nvSpPr>
            <p:spPr>
              <a:xfrm>
                <a:off x="838200" y="3505200"/>
                <a:ext cx="1143000" cy="461665"/>
              </a:xfrm>
              <a:prstGeom prst="rect">
                <a:avLst/>
              </a:prstGeom>
              <a:solidFill>
                <a:schemeClr val="bg1"/>
              </a:solidFill>
            </p:spPr>
            <p:txBody>
              <a:bodyPr wrap="square" rtlCol="0">
                <a:spAutoFit/>
              </a:bodyPr>
              <a:lstStyle/>
              <a:p>
                <a:pPr algn="r"/>
                <a:r>
                  <a:rPr lang="en-US" sz="2400" b="1" dirty="0" smtClean="0"/>
                  <a:t>Europe</a:t>
                </a:r>
              </a:p>
            </p:txBody>
          </p:sp>
          <p:sp>
            <p:nvSpPr>
              <p:cNvPr id="17" name="TextBox 16"/>
              <p:cNvSpPr txBox="1"/>
              <p:nvPr/>
            </p:nvSpPr>
            <p:spPr>
              <a:xfrm>
                <a:off x="762000" y="5029200"/>
                <a:ext cx="1219200" cy="461665"/>
              </a:xfrm>
              <a:prstGeom prst="rect">
                <a:avLst/>
              </a:prstGeom>
              <a:solidFill>
                <a:schemeClr val="bg1"/>
              </a:solidFill>
            </p:spPr>
            <p:txBody>
              <a:bodyPr wrap="square" rtlCol="0">
                <a:spAutoFit/>
              </a:bodyPr>
              <a:lstStyle/>
              <a:p>
                <a:pPr algn="r"/>
                <a:r>
                  <a:rPr lang="en-US" sz="2400" b="1" dirty="0" smtClean="0"/>
                  <a:t>Oceana</a:t>
                </a:r>
              </a:p>
            </p:txBody>
          </p:sp>
        </p:grpSp>
      </p:grpSp>
      <p:sp useBgFill="1">
        <p:nvSpPr>
          <p:cNvPr id="10" name="Rectangle 9"/>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Protection of Forests</a:t>
            </a:r>
          </a:p>
        </p:txBody>
      </p:sp>
      <p:grpSp>
        <p:nvGrpSpPr>
          <p:cNvPr id="23" name="Group 22"/>
          <p:cNvGrpSpPr/>
          <p:nvPr/>
        </p:nvGrpSpPr>
        <p:grpSpPr>
          <a:xfrm>
            <a:off x="1371600" y="6167735"/>
            <a:ext cx="7772400" cy="537865"/>
            <a:chOff x="1981200" y="6096000"/>
            <a:chExt cx="7772400" cy="537865"/>
          </a:xfrm>
        </p:grpSpPr>
        <p:grpSp>
          <p:nvGrpSpPr>
            <p:cNvPr id="24" name="Group 54"/>
            <p:cNvGrpSpPr/>
            <p:nvPr/>
          </p:nvGrpSpPr>
          <p:grpSpPr>
            <a:xfrm>
              <a:off x="1981200" y="6096000"/>
              <a:ext cx="7772400" cy="537865"/>
              <a:chOff x="1447800" y="5867400"/>
              <a:chExt cx="7772400" cy="537865"/>
            </a:xfrm>
          </p:grpSpPr>
          <p:cxnSp>
            <p:nvCxnSpPr>
              <p:cNvPr id="27" name="Straight Arrow Connector 26"/>
              <p:cNvCxnSpPr/>
              <p:nvPr/>
            </p:nvCxnSpPr>
            <p:spPr>
              <a:xfrm>
                <a:off x="1752600" y="5948065"/>
                <a:ext cx="6858000" cy="4465"/>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447800" y="5867400"/>
                <a:ext cx="609600" cy="533400"/>
              </a:xfrm>
              <a:prstGeom prst="ellipse">
                <a:avLst/>
              </a:prstGeom>
              <a:solidFill>
                <a:schemeClr val="bg1"/>
              </a:solidFill>
              <a:ln w="635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8534400" y="5871865"/>
                <a:ext cx="685800" cy="533400"/>
              </a:xfrm>
              <a:prstGeom prst="ellipse">
                <a:avLst/>
              </a:prstGeom>
              <a:solidFill>
                <a:schemeClr val="bg1"/>
              </a:solidFill>
              <a:ln w="635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TextBox 24"/>
            <p:cNvSpPr txBox="1"/>
            <p:nvPr/>
          </p:nvSpPr>
          <p:spPr>
            <a:xfrm>
              <a:off x="2133600" y="6172200"/>
              <a:ext cx="228600" cy="461665"/>
            </a:xfrm>
            <a:prstGeom prst="rect">
              <a:avLst/>
            </a:prstGeom>
            <a:noFill/>
          </p:spPr>
          <p:txBody>
            <a:bodyPr wrap="square" rtlCol="0">
              <a:spAutoFit/>
            </a:bodyPr>
            <a:lstStyle/>
            <a:p>
              <a:r>
                <a:rPr lang="en-US" sz="2400" b="1" dirty="0" smtClean="0"/>
                <a:t>0</a:t>
              </a:r>
            </a:p>
          </p:txBody>
        </p:sp>
        <p:sp>
          <p:nvSpPr>
            <p:cNvPr id="26" name="TextBox 25"/>
            <p:cNvSpPr txBox="1"/>
            <p:nvPr/>
          </p:nvSpPr>
          <p:spPr>
            <a:xfrm>
              <a:off x="9067800" y="6172200"/>
              <a:ext cx="685800" cy="461665"/>
            </a:xfrm>
            <a:prstGeom prst="rect">
              <a:avLst/>
            </a:prstGeom>
            <a:noFill/>
          </p:spPr>
          <p:txBody>
            <a:bodyPr wrap="square" rtlCol="0">
              <a:spAutoFit/>
            </a:bodyPr>
            <a:lstStyle/>
            <a:p>
              <a:pPr algn="r"/>
              <a:r>
                <a:rPr lang="en-US" sz="2400" b="1" dirty="0" smtClean="0"/>
                <a:t>110</a:t>
              </a:r>
            </a:p>
          </p:txBody>
        </p:sp>
      </p:grpSp>
      <p:grpSp>
        <p:nvGrpSpPr>
          <p:cNvPr id="30" name="Group 29"/>
          <p:cNvGrpSpPr/>
          <p:nvPr/>
        </p:nvGrpSpPr>
        <p:grpSpPr>
          <a:xfrm>
            <a:off x="4038600" y="6410980"/>
            <a:ext cx="2057400" cy="523220"/>
            <a:chOff x="4038600" y="6410980"/>
            <a:chExt cx="2057400" cy="523220"/>
          </a:xfrm>
        </p:grpSpPr>
        <p:sp>
          <p:nvSpPr>
            <p:cNvPr id="31" name="Rectangle 30"/>
            <p:cNvSpPr/>
            <p:nvPr/>
          </p:nvSpPr>
          <p:spPr>
            <a:xfrm>
              <a:off x="5029200" y="6553200"/>
              <a:ext cx="1066800" cy="3048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4038600" y="6410980"/>
              <a:ext cx="1905000" cy="523220"/>
            </a:xfrm>
            <a:prstGeom prst="rect">
              <a:avLst/>
            </a:prstGeom>
            <a:noFill/>
          </p:spPr>
          <p:txBody>
            <a:bodyPr wrap="square" rtlCol="0">
              <a:spAutoFit/>
            </a:bodyPr>
            <a:lstStyle/>
            <a:p>
              <a:r>
                <a:rPr lang="en-US" sz="2800" b="1" dirty="0" smtClean="0"/>
                <a:t>million  ha</a:t>
              </a:r>
            </a:p>
          </p:txBody>
        </p:sp>
      </p:grpSp>
      <p:grpSp>
        <p:nvGrpSpPr>
          <p:cNvPr id="45" name="Group 44"/>
          <p:cNvGrpSpPr/>
          <p:nvPr/>
        </p:nvGrpSpPr>
        <p:grpSpPr>
          <a:xfrm>
            <a:off x="228600" y="762000"/>
            <a:ext cx="8915400" cy="1828800"/>
            <a:chOff x="228600" y="838200"/>
            <a:chExt cx="8915400" cy="1828800"/>
          </a:xfrm>
        </p:grpSpPr>
        <p:grpSp>
          <p:nvGrpSpPr>
            <p:cNvPr id="41" name="Group 40"/>
            <p:cNvGrpSpPr/>
            <p:nvPr/>
          </p:nvGrpSpPr>
          <p:grpSpPr>
            <a:xfrm>
              <a:off x="228600" y="838200"/>
              <a:ext cx="8915400" cy="457200"/>
              <a:chOff x="228600" y="838200"/>
              <a:chExt cx="8915400" cy="457200"/>
            </a:xfrm>
          </p:grpSpPr>
          <p:sp>
            <p:nvSpPr>
              <p:cNvPr id="37" name="Rectangle 36"/>
              <p:cNvSpPr/>
              <p:nvPr/>
            </p:nvSpPr>
            <p:spPr>
              <a:xfrm>
                <a:off x="228600" y="838200"/>
                <a:ext cx="1981200" cy="457200"/>
              </a:xfrm>
              <a:prstGeom prst="rect">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p:cNvSpPr/>
              <p:nvPr/>
            </p:nvSpPr>
            <p:spPr>
              <a:xfrm>
                <a:off x="7315200" y="838200"/>
                <a:ext cx="1828800" cy="457200"/>
              </a:xfrm>
              <a:prstGeom prst="rect">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4" name="Curved Up Arrow 43"/>
            <p:cNvSpPr/>
            <p:nvPr/>
          </p:nvSpPr>
          <p:spPr>
            <a:xfrm>
              <a:off x="1143000" y="1295400"/>
              <a:ext cx="7315200" cy="1371600"/>
            </a:xfrm>
            <a:prstGeom prst="curvedUpArrow">
              <a:avLst>
                <a:gd name="adj1" fmla="val 25000"/>
                <a:gd name="adj2" fmla="val 50000"/>
                <a:gd name="adj3" fmla="val 19444"/>
              </a:avLst>
            </a:prstGeom>
            <a:solidFill>
              <a:srgbClr val="FF0000"/>
            </a:solidFill>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96" name="Group 95"/>
          <p:cNvGrpSpPr/>
          <p:nvPr/>
        </p:nvGrpSpPr>
        <p:grpSpPr>
          <a:xfrm>
            <a:off x="2895600" y="1752600"/>
            <a:ext cx="3886200" cy="2057400"/>
            <a:chOff x="2895600" y="1752600"/>
            <a:chExt cx="3886200" cy="2057400"/>
          </a:xfrm>
        </p:grpSpPr>
        <p:cxnSp>
          <p:nvCxnSpPr>
            <p:cNvPr id="47" name="Straight Arrow Connector 46"/>
            <p:cNvCxnSpPr/>
            <p:nvPr/>
          </p:nvCxnSpPr>
          <p:spPr>
            <a:xfrm>
              <a:off x="2895600" y="3276600"/>
              <a:ext cx="1219200" cy="533400"/>
            </a:xfrm>
            <a:prstGeom prst="straightConnector1">
              <a:avLst/>
            </a:prstGeom>
            <a:ln w="101600">
              <a:solidFill>
                <a:srgbClr val="FF0000"/>
              </a:solidFill>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562600" y="2514600"/>
              <a:ext cx="1219200" cy="457200"/>
            </a:xfrm>
            <a:prstGeom prst="straightConnector1">
              <a:avLst/>
            </a:prstGeom>
            <a:ln w="101600">
              <a:solidFill>
                <a:srgbClr val="FF0000"/>
              </a:solidFill>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876800" y="1752600"/>
              <a:ext cx="381000" cy="457200"/>
            </a:xfrm>
            <a:prstGeom prst="straightConnector1">
              <a:avLst/>
            </a:prstGeom>
            <a:ln w="101600">
              <a:solidFill>
                <a:srgbClr val="FF0000"/>
              </a:solidFill>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7772400" y="4038600"/>
            <a:ext cx="609600" cy="457200"/>
          </a:xfrm>
          <a:prstGeom prst="straightConnector1">
            <a:avLst/>
          </a:prstGeom>
          <a:ln w="101600">
            <a:solidFill>
              <a:srgbClr val="FF0000"/>
            </a:solidFill>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0" y="5638800"/>
            <a:ext cx="1828800" cy="5334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TextBox 59"/>
          <p:cNvSpPr txBox="1"/>
          <p:nvPr/>
        </p:nvSpPr>
        <p:spPr>
          <a:xfrm rot="668383">
            <a:off x="4383037" y="5105981"/>
            <a:ext cx="2435470" cy="646331"/>
          </a:xfrm>
          <a:prstGeom prst="rect">
            <a:avLst/>
          </a:prstGeom>
          <a:solidFill>
            <a:schemeClr val="bg1"/>
          </a:solidFill>
        </p:spPr>
        <p:txBody>
          <a:bodyPr wrap="square" rtlCol="0">
            <a:spAutoFit/>
          </a:bodyPr>
          <a:lstStyle/>
          <a:p>
            <a:pPr algn="r"/>
            <a:r>
              <a:rPr lang="en-US" sz="3600" b="1" dirty="0" smtClean="0">
                <a:solidFill>
                  <a:srgbClr val="FF0000"/>
                </a:solidFill>
                <a:effectLst>
                  <a:outerShdw dist="50800" dir="7800000" algn="ctr" rotWithShape="0">
                    <a:schemeClr val="tx1"/>
                  </a:outerShdw>
                </a:effectLst>
              </a:rPr>
              <a:t>DOUBLED!</a:t>
            </a:r>
          </a:p>
        </p:txBody>
      </p:sp>
      <p:cxnSp>
        <p:nvCxnSpPr>
          <p:cNvPr id="53" name="Straight Arrow Connector 52"/>
          <p:cNvCxnSpPr/>
          <p:nvPr/>
        </p:nvCxnSpPr>
        <p:spPr>
          <a:xfrm>
            <a:off x="4343400" y="5562600"/>
            <a:ext cx="2819400" cy="457200"/>
          </a:xfrm>
          <a:prstGeom prst="straightConnector1">
            <a:avLst/>
          </a:prstGeom>
          <a:ln w="101600">
            <a:solidFill>
              <a:srgbClr val="FF0000"/>
            </a:solidFill>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0" y="4038600"/>
            <a:ext cx="1828800" cy="5334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p:cNvSpPr txBox="1"/>
          <p:nvPr/>
        </p:nvSpPr>
        <p:spPr>
          <a:xfrm rot="1420880">
            <a:off x="7134166" y="3476428"/>
            <a:ext cx="1991756" cy="523220"/>
          </a:xfrm>
          <a:prstGeom prst="rect">
            <a:avLst/>
          </a:prstGeom>
          <a:solidFill>
            <a:schemeClr val="bg1"/>
          </a:solidFill>
        </p:spPr>
        <p:txBody>
          <a:bodyPr wrap="square" rtlCol="0">
            <a:spAutoFit/>
          </a:bodyPr>
          <a:lstStyle/>
          <a:p>
            <a:pPr algn="ctr"/>
            <a:r>
              <a:rPr lang="en-US" sz="2800" b="1" spc="-150" dirty="0" smtClean="0">
                <a:solidFill>
                  <a:srgbClr val="FF0000"/>
                </a:solidFill>
                <a:effectLst>
                  <a:outerShdw dist="50800" dir="7800000" algn="ctr" rotWithShape="0">
                    <a:schemeClr val="tx1"/>
                  </a:outerShdw>
                </a:effectLst>
              </a:rPr>
              <a:t>10% increase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71"/>
                                        </p:tgtEl>
                                      </p:cBhvr>
                                    </p:animEffect>
                                    <p:set>
                                      <p:cBhvr>
                                        <p:cTn id="7" dur="1" fill="hold">
                                          <p:stCondLst>
                                            <p:cond delay="999"/>
                                          </p:stCondLst>
                                        </p:cTn>
                                        <p:tgtEl>
                                          <p:spTgt spid="7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10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10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33333E-6 0 L 3.33333E-6 0.06667 " pathEditMode="relative" rAng="0" ptsTypes="AA">
                                      <p:cBhvr>
                                        <p:cTn id="19" dur="1000" fill="hold"/>
                                        <p:tgtEl>
                                          <p:spTgt spid="45"/>
                                        </p:tgtEl>
                                        <p:attrNameLst>
                                          <p:attrName>ppt_x</p:attrName>
                                          <p:attrName>ppt_y</p:attrName>
                                        </p:attrNameLst>
                                      </p:cBhvr>
                                      <p:rCtr x="0" y="33"/>
                                    </p:animMotion>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1000"/>
                                        <p:tgtEl>
                                          <p:spTgt spid="45"/>
                                        </p:tgtEl>
                                      </p:cBhvr>
                                    </p:animEffect>
                                    <p:set>
                                      <p:cBhvr>
                                        <p:cTn id="24" dur="1" fill="hold">
                                          <p:stCondLst>
                                            <p:cond delay="999"/>
                                          </p:stCondLst>
                                        </p:cTn>
                                        <p:tgtEl>
                                          <p:spTgt spid="45"/>
                                        </p:tgtEl>
                                        <p:attrNameLst>
                                          <p:attrName>style.visibility</p:attrName>
                                        </p:attrNameLst>
                                      </p:cBhvr>
                                      <p:to>
                                        <p:strVal val="hidden"/>
                                      </p:to>
                                    </p:se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10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30"/>
                                        </p:tgtEl>
                                      </p:cBhvr>
                                    </p:animEffect>
                                    <p:set>
                                      <p:cBhvr>
                                        <p:cTn id="36" dur="1" fill="hold">
                                          <p:stCondLst>
                                            <p:cond delay="999"/>
                                          </p:stCondLst>
                                        </p:cTn>
                                        <p:tgtEl>
                                          <p:spTgt spid="3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23"/>
                                        </p:tgtEl>
                                      </p:cBhvr>
                                    </p:animEffect>
                                    <p:set>
                                      <p:cBhvr>
                                        <p:cTn id="39" dur="1" fill="hold">
                                          <p:stCondLst>
                                            <p:cond delay="999"/>
                                          </p:stCondLst>
                                        </p:cTn>
                                        <p:tgtEl>
                                          <p:spTgt spid="23"/>
                                        </p:tgtEl>
                                        <p:attrNameLst>
                                          <p:attrName>style.visibility</p:attrName>
                                        </p:attrNameLst>
                                      </p:cBhvr>
                                      <p:to>
                                        <p:strVal val="hidden"/>
                                      </p:to>
                                    </p:se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2000"/>
                                        <p:tgtEl>
                                          <p:spTgt spid="96"/>
                                        </p:tgtEl>
                                      </p:cBhvr>
                                    </p:animEffect>
                                  </p:childTnLst>
                                </p:cTn>
                              </p:par>
                            </p:childTnLst>
                          </p:cTn>
                        </p:par>
                        <p:par>
                          <p:cTn id="44" fill="hold">
                            <p:stCondLst>
                              <p:cond delay="3000"/>
                            </p:stCondLst>
                            <p:childTnLst>
                              <p:par>
                                <p:cTn id="45" presetID="22" presetClass="entr" presetSubtype="1"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up)">
                                      <p:cBhvr>
                                        <p:cTn id="47" dur="1000"/>
                                        <p:tgtEl>
                                          <p:spTgt spid="51"/>
                                        </p:tgtEl>
                                      </p:cBhvr>
                                    </p:animEffect>
                                  </p:childTnLst>
                                </p:cTn>
                              </p:par>
                            </p:childTnLst>
                          </p:cTn>
                        </p:par>
                        <p:par>
                          <p:cTn id="48" fill="hold">
                            <p:stCondLst>
                              <p:cond delay="4000"/>
                            </p:stCondLst>
                            <p:childTnLst>
                              <p:par>
                                <p:cTn id="49" presetID="22" presetClass="entr" presetSubtype="1"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up)">
                                      <p:cBhvr>
                                        <p:cTn id="51" dur="10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00"/>
                                        <p:tgtEl>
                                          <p:spTgt spid="96"/>
                                        </p:tgtEl>
                                      </p:cBhvr>
                                    </p:animEffect>
                                    <p:set>
                                      <p:cBhvr>
                                        <p:cTn id="56" dur="1" fill="hold">
                                          <p:stCondLst>
                                            <p:cond delay="999"/>
                                          </p:stCondLst>
                                        </p:cTn>
                                        <p:tgtEl>
                                          <p:spTgt spid="9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1000"/>
                                        <p:tgtEl>
                                          <p:spTgt spid="53"/>
                                        </p:tgtEl>
                                      </p:cBhvr>
                                    </p:animEffect>
                                    <p:set>
                                      <p:cBhvr>
                                        <p:cTn id="59" dur="1" fill="hold">
                                          <p:stCondLst>
                                            <p:cond delay="999"/>
                                          </p:stCondLst>
                                        </p:cTn>
                                        <p:tgtEl>
                                          <p:spTgt spid="53"/>
                                        </p:tgtEl>
                                        <p:attrNameLst>
                                          <p:attrName>style.visibility</p:attrName>
                                        </p:attrNameLst>
                                      </p:cBhvr>
                                      <p:to>
                                        <p:strVal val="hidden"/>
                                      </p:to>
                                    </p:se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wipe(left)">
                                      <p:cBhvr>
                                        <p:cTn id="63" dur="1000"/>
                                        <p:tgtEl>
                                          <p:spTgt spid="94"/>
                                        </p:tgtEl>
                                      </p:cBhvr>
                                    </p:animEffect>
                                  </p:childTnLst>
                                </p:cTn>
                              </p:par>
                            </p:childTnLst>
                          </p:cTn>
                        </p:par>
                      </p:childTnLst>
                    </p:cTn>
                  </p:par>
                  <p:par>
                    <p:cTn id="64" fill="hold">
                      <p:stCondLst>
                        <p:cond delay="indefinite"/>
                      </p:stCondLst>
                      <p:childTnLst>
                        <p:par>
                          <p:cTn id="65" fill="hold">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p:cTn id="68" dur="1000" fill="hold"/>
                                        <p:tgtEl>
                                          <p:spTgt spid="95"/>
                                        </p:tgtEl>
                                        <p:attrNameLst>
                                          <p:attrName>ppt_w</p:attrName>
                                        </p:attrNameLst>
                                      </p:cBhvr>
                                      <p:tavLst>
                                        <p:tav tm="0">
                                          <p:val>
                                            <p:fltVal val="0"/>
                                          </p:val>
                                        </p:tav>
                                        <p:tav tm="100000">
                                          <p:val>
                                            <p:strVal val="#ppt_w"/>
                                          </p:val>
                                        </p:tav>
                                      </p:tavLst>
                                    </p:anim>
                                    <p:anim calcmode="lin" valueType="num">
                                      <p:cBhvr>
                                        <p:cTn id="69" dur="1000" fill="hold"/>
                                        <p:tgtEl>
                                          <p:spTgt spid="95"/>
                                        </p:tgtEl>
                                        <p:attrNameLst>
                                          <p:attrName>ppt_h</p:attrName>
                                        </p:attrNameLst>
                                      </p:cBhvr>
                                      <p:tavLst>
                                        <p:tav tm="0">
                                          <p:val>
                                            <p:fltVal val="0"/>
                                          </p:val>
                                        </p:tav>
                                        <p:tav tm="100000">
                                          <p:val>
                                            <p:strVal val="#ppt_h"/>
                                          </p:val>
                                        </p:tav>
                                      </p:tavLst>
                                    </p:anim>
                                    <p:anim calcmode="lin" valueType="num">
                                      <p:cBhvr>
                                        <p:cTn id="70" dur="1000" fill="hold"/>
                                        <p:tgtEl>
                                          <p:spTgt spid="95"/>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ipe(left)">
                                      <p:cBhvr>
                                        <p:cTn id="76" dur="1000"/>
                                        <p:tgtEl>
                                          <p:spTgt spid="57"/>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wipe(left)">
                                      <p:cBhvr>
                                        <p:cTn id="80" dur="1000"/>
                                        <p:tgtEl>
                                          <p:spTgt spid="53"/>
                                        </p:tgtEl>
                                      </p:cBhvr>
                                    </p:animEffect>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p:cTn id="85" dur="1000" fill="hold"/>
                                        <p:tgtEl>
                                          <p:spTgt spid="60"/>
                                        </p:tgtEl>
                                        <p:attrNameLst>
                                          <p:attrName>ppt_w</p:attrName>
                                        </p:attrNameLst>
                                      </p:cBhvr>
                                      <p:tavLst>
                                        <p:tav tm="0">
                                          <p:val>
                                            <p:fltVal val="0"/>
                                          </p:val>
                                        </p:tav>
                                        <p:tav tm="100000">
                                          <p:val>
                                            <p:strVal val="#ppt_w"/>
                                          </p:val>
                                        </p:tav>
                                      </p:tavLst>
                                    </p:anim>
                                    <p:anim calcmode="lin" valueType="num">
                                      <p:cBhvr>
                                        <p:cTn id="86" dur="1000" fill="hold"/>
                                        <p:tgtEl>
                                          <p:spTgt spid="60"/>
                                        </p:tgtEl>
                                        <p:attrNameLst>
                                          <p:attrName>ppt_h</p:attrName>
                                        </p:attrNameLst>
                                      </p:cBhvr>
                                      <p:tavLst>
                                        <p:tav tm="0">
                                          <p:val>
                                            <p:fltVal val="0"/>
                                          </p:val>
                                        </p:tav>
                                        <p:tav tm="100000">
                                          <p:val>
                                            <p:strVal val="#ppt_h"/>
                                          </p:val>
                                        </p:tav>
                                      </p:tavLst>
                                    </p:anim>
                                    <p:anim calcmode="lin" valueType="num">
                                      <p:cBhvr>
                                        <p:cTn id="87" dur="1000" fill="hold"/>
                                        <p:tgtEl>
                                          <p:spTgt spid="60"/>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94" grpId="0" animBg="1"/>
      <p:bldP spid="9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0" y="0"/>
            <a:ext cx="9144000" cy="6858000"/>
            <a:chOff x="0" y="0"/>
            <a:chExt cx="9144000" cy="6858000"/>
          </a:xfrm>
        </p:grpSpPr>
        <p:grpSp>
          <p:nvGrpSpPr>
            <p:cNvPr id="27" name="Group 26"/>
            <p:cNvGrpSpPr/>
            <p:nvPr/>
          </p:nvGrpSpPr>
          <p:grpSpPr>
            <a:xfrm>
              <a:off x="0" y="685800"/>
              <a:ext cx="9144000" cy="6172200"/>
              <a:chOff x="0" y="685800"/>
              <a:chExt cx="9144000" cy="6172200"/>
            </a:xfrm>
          </p:grpSpPr>
          <p:grpSp>
            <p:nvGrpSpPr>
              <p:cNvPr id="28" name="Group 60"/>
              <p:cNvGrpSpPr/>
              <p:nvPr/>
            </p:nvGrpSpPr>
            <p:grpSpPr>
              <a:xfrm>
                <a:off x="0" y="685800"/>
                <a:ext cx="9144000" cy="6172200"/>
                <a:chOff x="0" y="685801"/>
                <a:chExt cx="9144000" cy="6172200"/>
              </a:xfrm>
            </p:grpSpPr>
            <p:pic>
              <p:nvPicPr>
                <p:cNvPr id="41" name="Picture 1"/>
                <p:cNvPicPr>
                  <a:picLocks noChangeAspect="1" noChangeArrowheads="1"/>
                </p:cNvPicPr>
                <p:nvPr/>
              </p:nvPicPr>
              <p:blipFill>
                <a:blip r:embed="rId2" cstate="print"/>
                <a:srcRect l="15625" t="29494" r="40703" b="66666"/>
                <a:stretch>
                  <a:fillRect/>
                </a:stretch>
              </p:blipFill>
              <p:spPr bwMode="auto">
                <a:xfrm>
                  <a:off x="0" y="685801"/>
                  <a:ext cx="9144000" cy="685800"/>
                </a:xfrm>
                <a:prstGeom prst="rect">
                  <a:avLst/>
                </a:prstGeom>
                <a:noFill/>
                <a:ln w="9525">
                  <a:noFill/>
                  <a:miter lim="800000"/>
                  <a:headEnd/>
                  <a:tailEnd/>
                </a:ln>
              </p:spPr>
            </p:pic>
            <p:pic>
              <p:nvPicPr>
                <p:cNvPr id="42" name="Picture 1"/>
                <p:cNvPicPr>
                  <a:picLocks noChangeAspect="1" noChangeArrowheads="1"/>
                </p:cNvPicPr>
                <p:nvPr/>
              </p:nvPicPr>
              <p:blipFill>
                <a:blip r:embed="rId2" cstate="print"/>
                <a:srcRect l="26719" t="88541" r="42031" b="7292"/>
                <a:stretch>
                  <a:fillRect/>
                </a:stretch>
              </p:blipFill>
              <p:spPr bwMode="auto">
                <a:xfrm>
                  <a:off x="0" y="1259613"/>
                  <a:ext cx="9144000" cy="645387"/>
                </a:xfrm>
                <a:prstGeom prst="rect">
                  <a:avLst/>
                </a:prstGeom>
                <a:noFill/>
                <a:ln w="9525">
                  <a:noFill/>
                  <a:miter lim="800000"/>
                  <a:headEnd/>
                  <a:tailEnd/>
                </a:ln>
              </p:spPr>
            </p:pic>
            <p:grpSp>
              <p:nvGrpSpPr>
                <p:cNvPr id="43" name="Group 17"/>
                <p:cNvGrpSpPr/>
                <p:nvPr/>
              </p:nvGrpSpPr>
              <p:grpSpPr>
                <a:xfrm>
                  <a:off x="0" y="1752600"/>
                  <a:ext cx="9144000" cy="5105401"/>
                  <a:chOff x="381000" y="1981200"/>
                  <a:chExt cx="8763000" cy="4876801"/>
                </a:xfrm>
              </p:grpSpPr>
              <p:pic>
                <p:nvPicPr>
                  <p:cNvPr id="44" name="Picture 1"/>
                  <p:cNvPicPr>
                    <a:picLocks noChangeAspect="1" noChangeArrowheads="1"/>
                  </p:cNvPicPr>
                  <p:nvPr/>
                </p:nvPicPr>
                <p:blipFill>
                  <a:blip r:embed="rId2" cstate="print"/>
                  <a:srcRect l="17448" t="35703" r="22656" b="11459"/>
                  <a:stretch>
                    <a:fillRect/>
                  </a:stretch>
                </p:blipFill>
                <p:spPr bwMode="auto">
                  <a:xfrm>
                    <a:off x="381000" y="1981200"/>
                    <a:ext cx="8763000" cy="4876801"/>
                  </a:xfrm>
                  <a:prstGeom prst="rect">
                    <a:avLst/>
                  </a:prstGeom>
                  <a:noFill/>
                  <a:ln w="9525">
                    <a:noFill/>
                    <a:miter lim="800000"/>
                    <a:headEnd/>
                    <a:tailEnd/>
                  </a:ln>
                </p:spPr>
              </p:pic>
              <p:sp>
                <p:nvSpPr>
                  <p:cNvPr id="45" name="TextBox 11"/>
                  <p:cNvSpPr txBox="1"/>
                  <p:nvPr/>
                </p:nvSpPr>
                <p:spPr>
                  <a:xfrm>
                    <a:off x="838200" y="1981200"/>
                    <a:ext cx="1066800" cy="461665"/>
                  </a:xfrm>
                  <a:prstGeom prst="rect">
                    <a:avLst/>
                  </a:prstGeom>
                  <a:solidFill>
                    <a:schemeClr val="bg1"/>
                  </a:solidFill>
                </p:spPr>
                <p:txBody>
                  <a:bodyPr wrap="square" rtlCol="0">
                    <a:spAutoFit/>
                  </a:bodyPr>
                  <a:lstStyle/>
                  <a:p>
                    <a:pPr algn="r"/>
                    <a:r>
                      <a:rPr lang="en-US" sz="2400" b="1" dirty="0" smtClean="0"/>
                      <a:t>Africa</a:t>
                    </a:r>
                  </a:p>
                </p:txBody>
              </p:sp>
              <p:sp>
                <p:nvSpPr>
                  <p:cNvPr id="48" name="TextBox 47"/>
                  <p:cNvSpPr txBox="1"/>
                  <p:nvPr/>
                </p:nvSpPr>
                <p:spPr>
                  <a:xfrm>
                    <a:off x="381000" y="4186535"/>
                    <a:ext cx="1600200" cy="461665"/>
                  </a:xfrm>
                  <a:prstGeom prst="rect">
                    <a:avLst/>
                  </a:prstGeom>
                  <a:solidFill>
                    <a:schemeClr val="bg1"/>
                  </a:solidFill>
                </p:spPr>
                <p:txBody>
                  <a:bodyPr wrap="square" rtlCol="0">
                    <a:spAutoFit/>
                  </a:bodyPr>
                  <a:lstStyle/>
                  <a:p>
                    <a:pPr algn="r"/>
                    <a:r>
                      <a:rPr lang="en-US" sz="2400" b="1" dirty="0" smtClean="0"/>
                      <a:t>N. America</a:t>
                    </a:r>
                  </a:p>
                </p:txBody>
              </p:sp>
              <p:sp>
                <p:nvSpPr>
                  <p:cNvPr id="52" name="TextBox 51"/>
                  <p:cNvSpPr txBox="1"/>
                  <p:nvPr/>
                </p:nvSpPr>
                <p:spPr>
                  <a:xfrm>
                    <a:off x="381000" y="5715000"/>
                    <a:ext cx="1600200" cy="461665"/>
                  </a:xfrm>
                  <a:prstGeom prst="rect">
                    <a:avLst/>
                  </a:prstGeom>
                  <a:solidFill>
                    <a:schemeClr val="bg1"/>
                  </a:solidFill>
                </p:spPr>
                <p:txBody>
                  <a:bodyPr wrap="square" rtlCol="0">
                    <a:spAutoFit/>
                  </a:bodyPr>
                  <a:lstStyle/>
                  <a:p>
                    <a:pPr algn="r"/>
                    <a:r>
                      <a:rPr lang="en-US" sz="2400" b="1" dirty="0" smtClean="0"/>
                      <a:t>S. America</a:t>
                    </a:r>
                  </a:p>
                </p:txBody>
              </p:sp>
              <p:sp>
                <p:nvSpPr>
                  <p:cNvPr id="54" name="TextBox 53"/>
                  <p:cNvSpPr txBox="1"/>
                  <p:nvPr/>
                </p:nvSpPr>
                <p:spPr>
                  <a:xfrm>
                    <a:off x="914400" y="2743200"/>
                    <a:ext cx="1066800" cy="461665"/>
                  </a:xfrm>
                  <a:prstGeom prst="rect">
                    <a:avLst/>
                  </a:prstGeom>
                  <a:solidFill>
                    <a:schemeClr val="bg1"/>
                  </a:solidFill>
                </p:spPr>
                <p:txBody>
                  <a:bodyPr wrap="square" rtlCol="0">
                    <a:spAutoFit/>
                  </a:bodyPr>
                  <a:lstStyle/>
                  <a:p>
                    <a:pPr algn="r"/>
                    <a:r>
                      <a:rPr lang="en-US" sz="2400" b="1" dirty="0" smtClean="0"/>
                      <a:t>Asia</a:t>
                    </a:r>
                  </a:p>
                </p:txBody>
              </p:sp>
              <p:sp>
                <p:nvSpPr>
                  <p:cNvPr id="55" name="TextBox 54"/>
                  <p:cNvSpPr txBox="1"/>
                  <p:nvPr/>
                </p:nvSpPr>
                <p:spPr>
                  <a:xfrm>
                    <a:off x="838200" y="3505200"/>
                    <a:ext cx="1143000" cy="461665"/>
                  </a:xfrm>
                  <a:prstGeom prst="rect">
                    <a:avLst/>
                  </a:prstGeom>
                  <a:solidFill>
                    <a:schemeClr val="bg1"/>
                  </a:solidFill>
                </p:spPr>
                <p:txBody>
                  <a:bodyPr wrap="square" rtlCol="0">
                    <a:spAutoFit/>
                  </a:bodyPr>
                  <a:lstStyle/>
                  <a:p>
                    <a:pPr algn="r"/>
                    <a:r>
                      <a:rPr lang="en-US" sz="2400" b="1" dirty="0" smtClean="0"/>
                      <a:t>Europe</a:t>
                    </a:r>
                  </a:p>
                </p:txBody>
              </p:sp>
              <p:sp>
                <p:nvSpPr>
                  <p:cNvPr id="56" name="TextBox 55"/>
                  <p:cNvSpPr txBox="1"/>
                  <p:nvPr/>
                </p:nvSpPr>
                <p:spPr>
                  <a:xfrm>
                    <a:off x="762000" y="5029200"/>
                    <a:ext cx="1219200" cy="461665"/>
                  </a:xfrm>
                  <a:prstGeom prst="rect">
                    <a:avLst/>
                  </a:prstGeom>
                  <a:solidFill>
                    <a:schemeClr val="bg1"/>
                  </a:solidFill>
                </p:spPr>
                <p:txBody>
                  <a:bodyPr wrap="square" rtlCol="0">
                    <a:spAutoFit/>
                  </a:bodyPr>
                  <a:lstStyle/>
                  <a:p>
                    <a:pPr algn="r"/>
                    <a:r>
                      <a:rPr lang="en-US" sz="2400" b="1" dirty="0" smtClean="0"/>
                      <a:t>Oceana</a:t>
                    </a:r>
                  </a:p>
                </p:txBody>
              </p:sp>
            </p:grpSp>
          </p:grpSp>
          <p:cxnSp>
            <p:nvCxnSpPr>
              <p:cNvPr id="29" name="Straight Arrow Connector 28"/>
              <p:cNvCxnSpPr/>
              <p:nvPr/>
            </p:nvCxnSpPr>
            <p:spPr>
              <a:xfrm>
                <a:off x="7772400" y="4038600"/>
                <a:ext cx="609600" cy="457200"/>
              </a:xfrm>
              <a:prstGeom prst="straightConnector1">
                <a:avLst/>
              </a:prstGeom>
              <a:ln w="101600">
                <a:solidFill>
                  <a:srgbClr val="FF0000"/>
                </a:solidFill>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0" y="5638800"/>
                <a:ext cx="1828800" cy="5334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rot="668383">
                <a:off x="4383037" y="5105981"/>
                <a:ext cx="2435470" cy="646331"/>
              </a:xfrm>
              <a:prstGeom prst="rect">
                <a:avLst/>
              </a:prstGeom>
              <a:solidFill>
                <a:schemeClr val="bg1"/>
              </a:solidFill>
            </p:spPr>
            <p:txBody>
              <a:bodyPr wrap="square" rtlCol="0">
                <a:spAutoFit/>
              </a:bodyPr>
              <a:lstStyle/>
              <a:p>
                <a:pPr algn="r"/>
                <a:r>
                  <a:rPr lang="en-US" sz="3600" b="1" dirty="0" smtClean="0">
                    <a:solidFill>
                      <a:srgbClr val="FF0000"/>
                    </a:solidFill>
                    <a:effectLst>
                      <a:outerShdw dist="50800" dir="7800000" algn="ctr" rotWithShape="0">
                        <a:schemeClr val="tx1"/>
                      </a:outerShdw>
                    </a:effectLst>
                  </a:rPr>
                  <a:t>DOUBLED!</a:t>
                </a:r>
              </a:p>
            </p:txBody>
          </p:sp>
          <p:cxnSp>
            <p:nvCxnSpPr>
              <p:cNvPr id="33" name="Straight Arrow Connector 32"/>
              <p:cNvCxnSpPr/>
              <p:nvPr/>
            </p:nvCxnSpPr>
            <p:spPr>
              <a:xfrm>
                <a:off x="4343400" y="5562600"/>
                <a:ext cx="2819400" cy="457200"/>
              </a:xfrm>
              <a:prstGeom prst="straightConnector1">
                <a:avLst/>
              </a:prstGeom>
              <a:ln w="101600">
                <a:solidFill>
                  <a:srgbClr val="FF0000"/>
                </a:solidFill>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0" y="4038600"/>
                <a:ext cx="1828800" cy="533400"/>
              </a:xfrm>
              <a:prstGeom prst="ellipse">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rot="1420880">
                <a:off x="7134166" y="3476428"/>
                <a:ext cx="1991756" cy="523220"/>
              </a:xfrm>
              <a:prstGeom prst="rect">
                <a:avLst/>
              </a:prstGeom>
              <a:solidFill>
                <a:schemeClr val="bg1"/>
              </a:solidFill>
            </p:spPr>
            <p:txBody>
              <a:bodyPr wrap="square" rtlCol="0">
                <a:spAutoFit/>
              </a:bodyPr>
              <a:lstStyle/>
              <a:p>
                <a:pPr algn="ctr"/>
                <a:r>
                  <a:rPr lang="en-US" sz="2800" b="1" spc="-150" dirty="0" smtClean="0">
                    <a:solidFill>
                      <a:srgbClr val="FF0000"/>
                    </a:solidFill>
                    <a:effectLst>
                      <a:outerShdw dist="50800" dir="7800000" algn="ctr" rotWithShape="0">
                        <a:schemeClr val="tx1"/>
                      </a:outerShdw>
                    </a:effectLst>
                  </a:rPr>
                  <a:t>10% increase</a:t>
                </a:r>
              </a:p>
            </p:txBody>
          </p:sp>
        </p:grpSp>
        <p:sp useBgFill="1">
          <p:nvSpPr>
            <p:cNvPr id="37" name="Rectangle 36"/>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Protection of Forests</a:t>
              </a:r>
            </a:p>
          </p:txBody>
        </p:sp>
      </p:grpSp>
      <p:grpSp>
        <p:nvGrpSpPr>
          <p:cNvPr id="57" name="Group 56"/>
          <p:cNvGrpSpPr/>
          <p:nvPr/>
        </p:nvGrpSpPr>
        <p:grpSpPr>
          <a:xfrm>
            <a:off x="0" y="0"/>
            <a:ext cx="9144000" cy="6779776"/>
            <a:chOff x="0" y="0"/>
            <a:chExt cx="9144000" cy="6779776"/>
          </a:xfrm>
        </p:grpSpPr>
        <p:grpSp>
          <p:nvGrpSpPr>
            <p:cNvPr id="8" name="Group 25"/>
            <p:cNvGrpSpPr/>
            <p:nvPr/>
          </p:nvGrpSpPr>
          <p:grpSpPr>
            <a:xfrm>
              <a:off x="0" y="0"/>
              <a:ext cx="9144000" cy="6779776"/>
              <a:chOff x="0" y="0"/>
              <a:chExt cx="9144000" cy="6779776"/>
            </a:xfrm>
          </p:grpSpPr>
          <p:grpSp>
            <p:nvGrpSpPr>
              <p:cNvPr id="9" name="Group 10"/>
              <p:cNvGrpSpPr/>
              <p:nvPr/>
            </p:nvGrpSpPr>
            <p:grpSpPr>
              <a:xfrm>
                <a:off x="0" y="0"/>
                <a:ext cx="9144000" cy="6779776"/>
                <a:chOff x="0" y="0"/>
                <a:chExt cx="9144000" cy="6779776"/>
              </a:xfrm>
            </p:grpSpPr>
            <p:sp useBgFill="1">
              <p:nvSpPr>
                <p:cNvPr id="4" name="Rectangle 3"/>
                <p:cNvSpPr/>
                <p:nvPr/>
              </p:nvSpPr>
              <p:spPr>
                <a:xfrm>
                  <a:off x="0" y="685800"/>
                  <a:ext cx="9144000" cy="6093976"/>
                </a:xfrm>
                <a:prstGeom prst="rect">
                  <a:avLst/>
                </a:prstGeom>
              </p:spPr>
              <p:txBody>
                <a:bodyPr wrap="square">
                  <a:spAutoFit/>
                </a:bodyPr>
                <a:lstStyle/>
                <a:p>
                  <a:r>
                    <a:rPr lang="en-US" sz="3000" b="1" dirty="0" smtClean="0"/>
                    <a:t>  COMMERCIAL USES:   </a:t>
                  </a:r>
                </a:p>
                <a:p>
                  <a:r>
                    <a:rPr lang="en-US" sz="3000" b="1" dirty="0" smtClean="0"/>
                    <a:t>	- recreation/tourism 	</a:t>
                  </a:r>
                </a:p>
                <a:p>
                  <a:r>
                    <a:rPr lang="en-US" sz="3000" b="1" dirty="0" smtClean="0"/>
                    <a:t>	- wood for fuel, pulp, paper, lumber</a:t>
                  </a:r>
                </a:p>
                <a:p>
                  <a:r>
                    <a:rPr lang="en-US" sz="3000" b="1" dirty="0" smtClean="0"/>
                    <a:t>	- non-wood products: gums, resins, dyes </a:t>
                  </a:r>
                </a:p>
                <a:p>
                  <a:r>
                    <a:rPr lang="en-US" sz="3000" b="1" dirty="0" smtClean="0"/>
                    <a:t>	- employment opportunities</a:t>
                  </a:r>
                </a:p>
                <a:p>
                  <a:endParaRPr lang="en-US" sz="3000" b="1" dirty="0" smtClean="0"/>
                </a:p>
                <a:p>
                  <a:r>
                    <a:rPr lang="en-US" sz="3000" b="1" dirty="0" smtClean="0"/>
                    <a:t>   ECOLOGICAL USES: </a:t>
                  </a:r>
                </a:p>
                <a:p>
                  <a:r>
                    <a:rPr lang="en-US" sz="3000" b="1" dirty="0" smtClean="0"/>
                    <a:t>	- protection of forest resources</a:t>
                  </a:r>
                </a:p>
                <a:p>
                  <a:r>
                    <a:rPr lang="en-US" sz="3000" b="1" dirty="0" smtClean="0"/>
                    <a:t>	- contribution to global carbon cycle</a:t>
                  </a:r>
                </a:p>
                <a:p>
                  <a:endParaRPr lang="en-US" sz="3000" b="1" dirty="0" smtClean="0"/>
                </a:p>
                <a:p>
                  <a:endParaRPr lang="en-US" sz="3000" b="1" dirty="0" smtClean="0"/>
                </a:p>
                <a:p>
                  <a:endParaRPr lang="en-US" sz="3000" b="1" dirty="0" smtClean="0"/>
                </a:p>
                <a:p>
                  <a:endParaRPr lang="en-US" sz="3000" b="1" dirty="0"/>
                </a:p>
              </p:txBody>
            </p:sp>
            <p:sp>
              <p:nvSpPr>
                <p:cNvPr id="18" name="Right Arrow 17"/>
                <p:cNvSpPr/>
                <p:nvPr/>
              </p:nvSpPr>
              <p:spPr>
                <a:xfrm>
                  <a:off x="0" y="16002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Arrow 23"/>
                <p:cNvSpPr/>
                <p:nvPr/>
              </p:nvSpPr>
              <p:spPr>
                <a:xfrm>
                  <a:off x="0" y="39624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Arrow 24"/>
                <p:cNvSpPr/>
                <p:nvPr/>
              </p:nvSpPr>
              <p:spPr>
                <a:xfrm>
                  <a:off x="0" y="25146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Arrow 30"/>
                <p:cNvSpPr/>
                <p:nvPr/>
              </p:nvSpPr>
              <p:spPr>
                <a:xfrm>
                  <a:off x="0" y="44196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2" name="Rectangle 1"/>
                <p:cNvSpPr/>
                <p:nvPr/>
              </p:nvSpPr>
              <p:spPr>
                <a:xfrm>
                  <a:off x="0" y="0"/>
                  <a:ext cx="9144000" cy="769441"/>
                </a:xfrm>
                <a:prstGeom prst="rect">
                  <a:avLst/>
                </a:prstGeom>
              </p:spPr>
              <p:txBody>
                <a:bodyPr wrap="square">
                  <a:spAutoFit/>
                </a:bodyPr>
                <a:lstStyle/>
                <a:p>
                  <a:pPr algn="ctr"/>
                  <a:r>
                    <a:rPr lang="en-US" sz="4400" b="1" dirty="0" smtClean="0">
                      <a:solidFill>
                        <a:srgbClr val="2E3917"/>
                      </a:solidFill>
                      <a:effectLst>
                        <a:outerShdw dist="50800" dir="7200000" algn="ctr" rotWithShape="0">
                          <a:schemeClr val="bg1"/>
                        </a:outerShdw>
                      </a:effectLst>
                    </a:rPr>
                    <a:t>Uses of Forests</a:t>
                  </a:r>
                </a:p>
              </p:txBody>
            </p:sp>
          </p:grpSp>
          <p:pic>
            <p:nvPicPr>
              <p:cNvPr id="36" name="Picture 3" descr="C:\Documents and Settings\Phillips\Local Settings\Temporary Internet Files\Content.IE5\4YG8EIKC\MC900434713[1].wmf"/>
              <p:cNvPicPr>
                <a:picLocks noChangeAspect="1" noChangeArrowheads="1"/>
              </p:cNvPicPr>
              <p:nvPr/>
            </p:nvPicPr>
            <p:blipFill>
              <a:blip r:embed="rId3" cstate="print"/>
              <a:srcRect/>
              <a:stretch>
                <a:fillRect/>
              </a:stretch>
            </p:blipFill>
            <p:spPr bwMode="auto">
              <a:xfrm>
                <a:off x="6781800" y="1295400"/>
                <a:ext cx="685800" cy="718850"/>
              </a:xfrm>
              <a:prstGeom prst="rect">
                <a:avLst/>
              </a:prstGeom>
              <a:noFill/>
            </p:spPr>
          </p:pic>
        </p:grpSp>
        <p:pic>
          <p:nvPicPr>
            <p:cNvPr id="40" name="Picture 3" descr="C:\Documents and Settings\Phillips\Local Settings\Temporary Internet Files\Content.IE5\4YG8EIKC\MC900434713[1].wmf"/>
            <p:cNvPicPr>
              <a:picLocks noChangeAspect="1" noChangeArrowheads="1"/>
            </p:cNvPicPr>
            <p:nvPr/>
          </p:nvPicPr>
          <p:blipFill>
            <a:blip r:embed="rId3" cstate="print"/>
            <a:srcRect/>
            <a:stretch>
              <a:fillRect/>
            </a:stretch>
          </p:blipFill>
          <p:spPr bwMode="auto">
            <a:xfrm>
              <a:off x="5486400" y="2286000"/>
              <a:ext cx="685800" cy="718850"/>
            </a:xfrm>
            <a:prstGeom prst="rect">
              <a:avLst/>
            </a:prstGeom>
            <a:noFill/>
          </p:spPr>
        </p:pic>
      </p:grpSp>
      <p:sp>
        <p:nvSpPr>
          <p:cNvPr id="123908" name="AutoShape 4" descr="data:image/jpeg;base64,/9j/4AAQSkZJRgABAQAAAQABAAD/2wCEAAkGBwgHBgkIBwgKCgkLDRYPDQwMDRsUFRAWIB0iIiAdHx8kKDQsJCYxJx8fLT0tMTU3Ojo6Iys/RD84QzQ5OjcBCgoKDQwNGg8PGjclHyU3Nzc3Nzc3Nzc3Nzc3Nzc3Nzc3Nzc3Nzc3Nzc3Nzc3Nzc3Nzc3Nzc3Nzc3Nzc3Nzc3N//AABEIAI8AyAMBEQACEQEDEQH/xAAcAAEAAQUBAQAAAAAAAAAAAAAABQECAwQHBgj/xAA6EAABAwMBAwoEAwgDAAAAAAAAAQIDBAURBhIhMQcTQVFhcYGRocEUI0JSImKxFRcyQ5LC0eFzgqL/xAAbAQEAAgMBAQAAAAAAAAAAAAAAAQQDBQYCB//EADIRAQACAgECAwUHBAMBAAAAAAABAgMEEQUhEjFBBiJRYXETFJGhscHRMjNSgUJD8ST/2gAMAwEAAhEDEQA/AO4gAAAAAAAAAAAAAAAAAAAAAAAAAAAAAAAAAAAAAAAAAAAAAAAAAAAAAAAAAAAAAAAAAAAAAAAAAAAAAAAAAAAAAAAAAAAAAAAAAAAAAAAAAAAAAAAAAAAAAAAAAAAAAAAAAAAAAAAAAAAAAAAAAAAAAAAAAAAAFFXCZAgLlrTT9tcrKm5RukRcKyFqyqnfsouAIv8Aebp7bxmsx93Mbv1yBKW3Wmnrk5rKa5xNkcuEjmRY3L3bSJkCfauURd2/qALwA83edb2S0SOhlqlnqG8Yadu2qd68E8VMV81KecthrdL2tiPFWvEfPsgH8qtKj8MtNSretZGoYfvdfg2Mezmbj+uPz/hv27lKsdU9rKpZ6JztyLKzLf6kzjxwe67WOfNWzdD28cc1iLfR7CnnjqImywSMkiemWvYuUVCxy1FqzWeJZQgAAAAAAAAplOsDWrLjRULNutrIKdnXNIjE9SJtEebJTFfJPFImfoiX620012yt4pl7lVU80Q8fbY/itR0zcn/rn8G5Q6istwcjKO60cr1+hsybXlxJjJS3lLDk1M+Lvekx/pJ7SdZ7V1UXPACNv97obFb31lwl2GJuY1P4pHfa1OlQOK6m1ndNQvc2WR1NRqu6licuFT8y/Uvp2AQTEToAuwBY9ExvAntM6yumnpGtjkdU0f1U0r1xj8q/Svp2ATGteUF90iSiszpKelexFlkX8MjlXi1McETpXp7ins5bRPgh0fRtHDav2+SeZ57R8Pq8RG9F4bik6iLR5Q2G70IeuVjyHpLaY1PXacq0fA50tI5fm0qu/C7tTqd2+ZlxZrY5+TXb/TsW5TvHFvj/AC7ra7hTXOghrKORJIZm7TXJ79pta2i0cw4XLivivNLxxMNsljAAAAAAwVdXBRU8lRVSNihibtPe9cI1CJmIjmXqlLXt4axzLlOp+UesrHvp7FtUlPvRahyJzj+5PpT17ijl2pntR1ej0ClI8ez3n4PESvkqZeeqZHzSrxfI5XL5qVLTNu8ugpjpjjilYiPkqiYQh7WPa1eLUXvCE5YtYXmySNSKpdUUycaeddpvgvFPDyM1Ni9PXs1m30nW2ImePDb4x/Hk65pjVNv1BRPmpnLFLCnz4JFTaj7e1O02OPJGSOYcfu6OXTv4bx29JcY1zqaTUN7kla9fgoVVlNH0I37u9ePdgyKaAY9FUDZjcBn3YAwvUDCqgWSIrmLjinAx5aReF3R27a2Tn0nzYYJs+Br7V4dhjy892/HLuMUwuVtyq9+SGXljVSJh6dJ5Hbs5J6y0Pcuw5PiIUXoXcjsf+VL2nfzq5b2i1ojw54+k/s6onAuuYAAAABa5cAcV5RNUPvdyfRUr1/Z1M7CIn816blcvYnBPM1uxl8c+GPJ2nRunxgxxmvHvT+UPItKzeMzAhkxuJ4GJ44GFVUC6KeaBXrBK+Jz43Ruc1cZa5MKnkeqWmk8wr7WvTYxTjvHaf1Qk73RSujduwvobalovXmHz/ZwW18s47ejJDLk9MDejkAzpJuAsc7IGPIDIEfN8qqcibkdhxTzV4l03Tcs2xRE+jbifuKlm+xyz7WTwswrkS9PV8l73N1pRI3OHRyo7u2FX9UQz6v8AdhqOuxH3KfrDuhs3DgAAAA85ygXV1o0xVTRPVk8qczE5F3o527KdyZUxZr+Ckyv9M1vvG1Ws+XnP0hwVMImE4JuNS+gqooGVriUL9vcBje4DEqhC0CNvLMNZM3r2Xexc1L/8XNe0OvHhrmj6S1ad5ecukI3hDOjgKq4CmQAGvcIFRIp8phVVmOnKIi+5W2I9W76RbnmpF0FGzqccNhFPCzC9u8h6dB5H7a6a8VVxc35dPFzbV6Fc7/Sepc1K+94nO+0WeIx1w+szz+Dr6cC+5JUAAAAc25aZlSitMH0une/xa3H9ylPc/ph0Xs5WJz3t8I/dylV3lB1yoQqjieRXaAtV2QKZCFuQLJ6OS4RfCwbKSvxsq5cIZ9b+5DV9ZrE6VuWhV2uptUrI6nZVHJlrmruU2bhV8agbDVArkCqKBcgGGaLbk2upDX58nNuHX9J1ZrrxaY81zGKhWmW7rThmRpHLLFZb9ntNZeK5lFQRbcz9+/cjE+5y9CE0pN54hi2djHq45yZZ7fq77pqyU9htMVDTb0b+KR68ZHrxcptseOKV4h8+29q+1mnLf/yEse1YAAAAHO+Welc+0W+ra1VSGoVrl6kc3j5tTzKm5HuRLoPZ3JFdi1Z9Y/RyNeJr3YKZCDaJ4DaApkBkIAMsFZ8DIyo5nnlau5iuxnxwWNaOcnLT9cyRXUmPjMNW6XOpuj2c+yONrF/CyNFTxXKmycS12NwBmQCqAXIgEzpWxzX+809FEipGq7U0ifQxOK+yd4HSLxyW0NQ90lpqn0rl/lSJts8OlPUqZNWtp5rLf6fX8mGkUyViYj/Tz7+S69tfhk1E5v3LI5PTZMH3PJ8W2j2j1OO9ZSVt5KpFcjrpcWtb0spmb/N3+D3XT/ylVz+03McYcf4ugWWyW+y03w9up2xN+p3Fz161XipcpStI4hzmztZtm/jyzzKSRMHtXVAAAAACJ1TaUvdhrLflEfLGvNqvQ9N7V8zxkr4qzCzqbE6+euWPSXzxLG+KR8crFZIxVa9q8WqnFDTzHHZ9GraL1i1fKWJQlRRCFCQAqELmpkiUxDoujtB0170vNUV21FNVPzSy43xtblEXHSiqq7unCdhsdWnFfE47r+39pmjDXyr+rxOoNM3CwVawXCBWov8ABMzKxydy+3EtNCi+awBXYAqjAJfT+nbhfqpILfArmovzJnoqRx96+3EDuGlNNUmmqHmKf5k0i5mnVMLIvsidCAToAAAAAAAAAAAoqZA5nyk6MknlkvNqiV71TNTAziv52p19aeJS2cHPv183SdF6rGP/AOfNPb0n9vo5Yreoocuu4WqgeeFME8nCqNUcnC5rAmKvWaH0hNqCqSeoa5ltidmR/DnV+xvupnwYZyTzPk1HVeqV1KeCne8/l83cIYmQxMjiajWMREa1E3IicENo4aZmZ5lbU0sFXA6CpiZLE7c5j2oqL4BDyNx5NLBVuV9OlRRuXohflvk7OPDAEX+6ak2s/tWfH/C3P6gSlt5M7BSOR9Qk9Y5FziZ+G+TcZ8cgeupqWGkhbDSxMhiamGsjaiIngBmAAAAAAAAAAAAABRWooHjNT8n9uvL31NI74Gsdvc5jcskX8zfdCvl1q37x2luNHrWfViKW96vwn0+jn1z0Df6FztmiWqjTg+mcjs/9dy+hStrZa+nLpsHXNLLHvW8M/NDOsd1a7Zda69F6lpn/AODF9nf/ABXo3NWe8ZK/jDfoNG6grXNSK1VDEX6p05pE/q3+h6rgyW9FfL1bRxeeTn6d3ttP8mMML2zXyoSdU3/DRZRni7ivoW8enEd7y0G57RXvE116+H5+rolPBFBCyKCNscbEw1jEwjU6kQuxHHk5u1ptMzaeZllCAAAAAAAAAAAAAAAAAAAAAAAAAAAAAAAAAAAAAAAAAAAAAAAAAAAAAAAAAAAAAAAAAAAAAAAAAAAAAAAAAAAAAAAAAAAAAAAAAAAAAAAAAH//2Q==">
            <a:hlinkClick r:id="rId4"/>
          </p:cNvPr>
          <p:cNvSpPr>
            <a:spLocks noChangeAspect="1" noChangeArrowheads="1"/>
          </p:cNvSpPr>
          <p:nvPr/>
        </p:nvSpPr>
        <p:spPr bwMode="auto">
          <a:xfrm>
            <a:off x="34925" y="-571500"/>
            <a:ext cx="1905000" cy="1362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 name="Picture 3" descr="C:\Documents and Settings\Phillips\Local Settings\Temporary Internet Files\Content.IE5\4YG8EIKC\MC900434713[1].wmf"/>
          <p:cNvPicPr>
            <a:picLocks noChangeAspect="1" noChangeArrowheads="1"/>
          </p:cNvPicPr>
          <p:nvPr/>
        </p:nvPicPr>
        <p:blipFill>
          <a:blip r:embed="rId3" cstate="print"/>
          <a:srcRect/>
          <a:stretch>
            <a:fillRect/>
          </a:stretch>
        </p:blipFill>
        <p:spPr bwMode="auto">
          <a:xfrm>
            <a:off x="6019800" y="3581400"/>
            <a:ext cx="685800" cy="718850"/>
          </a:xfrm>
          <a:prstGeom prst="rect">
            <a:avLst/>
          </a:prstGeom>
          <a:noFill/>
        </p:spPr>
      </p:pic>
      <p:sp>
        <p:nvSpPr>
          <p:cNvPr id="59" name="Rectangle 58"/>
          <p:cNvSpPr/>
          <p:nvPr/>
        </p:nvSpPr>
        <p:spPr>
          <a:xfrm>
            <a:off x="1143000" y="4343400"/>
            <a:ext cx="5638800" cy="6096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2819400" y="5181600"/>
            <a:ext cx="5055358" cy="769441"/>
          </a:xfrm>
          <a:prstGeom prst="rect">
            <a:avLst/>
          </a:prstGeom>
          <a:noFill/>
        </p:spPr>
        <p:txBody>
          <a:bodyPr wrap="none" rtlCol="0">
            <a:spAutoFit/>
          </a:bodyPr>
          <a:lstStyle/>
          <a:p>
            <a:r>
              <a:rPr lang="en-US" sz="4400" b="1" dirty="0" smtClean="0">
                <a:solidFill>
                  <a:srgbClr val="0070C0"/>
                </a:solidFill>
                <a:effectLst>
                  <a:outerShdw dist="50800" dir="5400000" algn="ctr" rotWithShape="0">
                    <a:schemeClr val="tx1"/>
                  </a:outerShdw>
                </a:effectLst>
              </a:rPr>
              <a:t>the next section .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58"/>
                                        </p:tgtEl>
                                      </p:cBhvr>
                                    </p:animEffect>
                                    <p:set>
                                      <p:cBhvr>
                                        <p:cTn id="7" dur="1" fill="hold">
                                          <p:stCondLst>
                                            <p:cond delay="999"/>
                                          </p:stCondLst>
                                        </p:cTn>
                                        <p:tgtEl>
                                          <p:spTgt spid="5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0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10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left)">
                                      <p:cBhvr>
                                        <p:cTn id="25"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0" y="685800"/>
            <a:ext cx="9144000" cy="6093976"/>
            <a:chOff x="0" y="685800"/>
            <a:chExt cx="9144000" cy="6093976"/>
          </a:xfrm>
        </p:grpSpPr>
        <p:sp useBgFill="1">
          <p:nvSpPr>
            <p:cNvPr id="37" name="Rectangle 36"/>
            <p:cNvSpPr/>
            <p:nvPr/>
          </p:nvSpPr>
          <p:spPr>
            <a:xfrm>
              <a:off x="0" y="685800"/>
              <a:ext cx="9144000" cy="6093976"/>
            </a:xfrm>
            <a:prstGeom prst="rect">
              <a:avLst/>
            </a:prstGeom>
          </p:spPr>
          <p:txBody>
            <a:bodyPr wrap="square">
              <a:spAutoFit/>
            </a:bodyPr>
            <a:lstStyle/>
            <a:p>
              <a:r>
                <a:rPr lang="en-US" sz="3000" b="1" dirty="0" smtClean="0"/>
                <a:t>  COMMERCIAL USES:   </a:t>
              </a:r>
            </a:p>
            <a:p>
              <a:r>
                <a:rPr lang="en-US" sz="3000" b="1" dirty="0" smtClean="0"/>
                <a:t>	- recreation/tourism 	</a:t>
              </a:r>
            </a:p>
            <a:p>
              <a:r>
                <a:rPr lang="en-US" sz="3000" b="1" dirty="0" smtClean="0"/>
                <a:t>	- wood for fuel, pulp, paper, lumber</a:t>
              </a:r>
            </a:p>
            <a:p>
              <a:r>
                <a:rPr lang="en-US" sz="3000" b="1" dirty="0" smtClean="0"/>
                <a:t>	- non-wood products: gums, resins, dyes </a:t>
              </a:r>
            </a:p>
            <a:p>
              <a:r>
                <a:rPr lang="en-US" sz="3000" b="1" dirty="0" smtClean="0"/>
                <a:t>	- employment opportunities</a:t>
              </a:r>
            </a:p>
            <a:p>
              <a:endParaRPr lang="en-US" sz="3000" b="1" dirty="0" smtClean="0"/>
            </a:p>
            <a:p>
              <a:r>
                <a:rPr lang="en-US" sz="3000" b="1" dirty="0" smtClean="0"/>
                <a:t>   ECOLOGICAL USES: </a:t>
              </a:r>
            </a:p>
            <a:p>
              <a:r>
                <a:rPr lang="en-US" sz="3000" b="1" dirty="0" smtClean="0"/>
                <a:t>	- protection of forest resources</a:t>
              </a:r>
            </a:p>
            <a:p>
              <a:r>
                <a:rPr lang="en-US" sz="3000" b="1" dirty="0" smtClean="0"/>
                <a:t>	- contribution to global carbon cycle</a:t>
              </a:r>
            </a:p>
            <a:p>
              <a:endParaRPr lang="en-US" sz="3000" b="1" dirty="0" smtClean="0"/>
            </a:p>
            <a:p>
              <a:endParaRPr lang="en-US" sz="3000" b="1" dirty="0" smtClean="0"/>
            </a:p>
            <a:p>
              <a:endParaRPr lang="en-US" sz="3000" b="1" dirty="0" smtClean="0"/>
            </a:p>
            <a:p>
              <a:endParaRPr lang="en-US" sz="3000" b="1" dirty="0"/>
            </a:p>
          </p:txBody>
        </p:sp>
        <p:sp>
          <p:nvSpPr>
            <p:cNvPr id="38" name="Right Arrow 37"/>
            <p:cNvSpPr/>
            <p:nvPr/>
          </p:nvSpPr>
          <p:spPr>
            <a:xfrm>
              <a:off x="0" y="16002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ight Arrow 38"/>
            <p:cNvSpPr/>
            <p:nvPr/>
          </p:nvSpPr>
          <p:spPr>
            <a:xfrm>
              <a:off x="0" y="39624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ight Arrow 39"/>
            <p:cNvSpPr/>
            <p:nvPr/>
          </p:nvSpPr>
          <p:spPr>
            <a:xfrm>
              <a:off x="0" y="25146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Arrow 40"/>
            <p:cNvSpPr/>
            <p:nvPr/>
          </p:nvSpPr>
          <p:spPr>
            <a:xfrm>
              <a:off x="0" y="4419600"/>
              <a:ext cx="1143000" cy="533400"/>
            </a:xfrm>
            <a:prstGeom prst="rightArrow">
              <a:avLst>
                <a:gd name="adj1" fmla="val 32222"/>
                <a:gd name="adj2" fmla="val 70000"/>
              </a:avLst>
            </a:prstGeom>
            <a:solidFill>
              <a:srgbClr val="FF0000"/>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2" name="Picture 3" descr="C:\Documents and Settings\Phillips\Local Settings\Temporary Internet Files\Content.IE5\4YG8EIKC\MC900434713[1].wmf"/>
            <p:cNvPicPr>
              <a:picLocks noChangeAspect="1" noChangeArrowheads="1"/>
            </p:cNvPicPr>
            <p:nvPr/>
          </p:nvPicPr>
          <p:blipFill>
            <a:blip r:embed="rId3" cstate="print"/>
            <a:srcRect/>
            <a:stretch>
              <a:fillRect/>
            </a:stretch>
          </p:blipFill>
          <p:spPr bwMode="auto">
            <a:xfrm>
              <a:off x="6781800" y="1295400"/>
              <a:ext cx="685800" cy="718850"/>
            </a:xfrm>
            <a:prstGeom prst="rect">
              <a:avLst/>
            </a:prstGeom>
            <a:noFill/>
          </p:spPr>
        </p:pic>
        <p:pic>
          <p:nvPicPr>
            <p:cNvPr id="43" name="Picture 3" descr="C:\Documents and Settings\Phillips\Local Settings\Temporary Internet Files\Content.IE5\4YG8EIKC\MC900434713[1].wmf"/>
            <p:cNvPicPr>
              <a:picLocks noChangeAspect="1" noChangeArrowheads="1"/>
            </p:cNvPicPr>
            <p:nvPr/>
          </p:nvPicPr>
          <p:blipFill>
            <a:blip r:embed="rId3" cstate="print"/>
            <a:srcRect/>
            <a:stretch>
              <a:fillRect/>
            </a:stretch>
          </p:blipFill>
          <p:spPr bwMode="auto">
            <a:xfrm>
              <a:off x="5486400" y="2286000"/>
              <a:ext cx="685800" cy="718850"/>
            </a:xfrm>
            <a:prstGeom prst="rect">
              <a:avLst/>
            </a:prstGeom>
            <a:noFill/>
          </p:spPr>
        </p:pic>
        <p:pic>
          <p:nvPicPr>
            <p:cNvPr id="44" name="Picture 3" descr="C:\Documents and Settings\Phillips\Local Settings\Temporary Internet Files\Content.IE5\4YG8EIKC\MC900434713[1].wmf"/>
            <p:cNvPicPr>
              <a:picLocks noChangeAspect="1" noChangeArrowheads="1"/>
            </p:cNvPicPr>
            <p:nvPr/>
          </p:nvPicPr>
          <p:blipFill>
            <a:blip r:embed="rId3" cstate="print"/>
            <a:srcRect/>
            <a:stretch>
              <a:fillRect/>
            </a:stretch>
          </p:blipFill>
          <p:spPr bwMode="auto">
            <a:xfrm>
              <a:off x="6019800" y="3581400"/>
              <a:ext cx="685800" cy="718850"/>
            </a:xfrm>
            <a:prstGeom prst="rect">
              <a:avLst/>
            </a:prstGeom>
            <a:noFill/>
          </p:spPr>
        </p:pic>
        <p:sp>
          <p:nvSpPr>
            <p:cNvPr id="45" name="Rectangle 44"/>
            <p:cNvSpPr/>
            <p:nvPr/>
          </p:nvSpPr>
          <p:spPr>
            <a:xfrm>
              <a:off x="1143000" y="4343400"/>
              <a:ext cx="5638800" cy="6096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2819400" y="5181600"/>
              <a:ext cx="5055358" cy="769441"/>
            </a:xfrm>
            <a:prstGeom prst="rect">
              <a:avLst/>
            </a:prstGeom>
            <a:noFill/>
          </p:spPr>
          <p:txBody>
            <a:bodyPr wrap="none" rtlCol="0">
              <a:spAutoFit/>
            </a:bodyPr>
            <a:lstStyle/>
            <a:p>
              <a:r>
                <a:rPr lang="en-US" sz="4400" b="1" dirty="0" smtClean="0">
                  <a:solidFill>
                    <a:srgbClr val="0070C0"/>
                  </a:solidFill>
                  <a:effectLst>
                    <a:outerShdw dist="50800" dir="5400000" algn="ctr" rotWithShape="0">
                      <a:schemeClr val="tx1"/>
                    </a:outerShdw>
                  </a:effectLst>
                </a:rPr>
                <a:t>the next section . . . .</a:t>
              </a:r>
            </a:p>
          </p:txBody>
        </p:sp>
      </p:grpSp>
      <p:grpSp>
        <p:nvGrpSpPr>
          <p:cNvPr id="15" name="Group 14"/>
          <p:cNvGrpSpPr/>
          <p:nvPr/>
        </p:nvGrpSpPr>
        <p:grpSpPr>
          <a:xfrm>
            <a:off x="0" y="762000"/>
            <a:ext cx="9144000" cy="6096000"/>
            <a:chOff x="0" y="762000"/>
            <a:chExt cx="9144000" cy="6096000"/>
          </a:xfrm>
        </p:grpSpPr>
        <p:sp useBgFill="1">
          <p:nvSpPr>
            <p:cNvPr id="14" name="Rectangle 13"/>
            <p:cNvSpPr/>
            <p:nvPr/>
          </p:nvSpPr>
          <p:spPr>
            <a:xfrm>
              <a:off x="0" y="762000"/>
              <a:ext cx="9144000" cy="6096000"/>
            </a:xfrm>
            <a:prstGeom prst="rect">
              <a:avLst/>
            </a:prstGeom>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p:cNvGrpSpPr/>
            <p:nvPr/>
          </p:nvGrpSpPr>
          <p:grpSpPr>
            <a:xfrm>
              <a:off x="914400" y="1630826"/>
              <a:ext cx="8229600" cy="2941174"/>
              <a:chOff x="914400" y="1630826"/>
              <a:chExt cx="8229600" cy="2941174"/>
            </a:xfrm>
          </p:grpSpPr>
          <p:sp>
            <p:nvSpPr>
              <p:cNvPr id="4" name="TextBox 3"/>
              <p:cNvSpPr txBox="1"/>
              <p:nvPr/>
            </p:nvSpPr>
            <p:spPr>
              <a:xfrm>
                <a:off x="1295400" y="1771233"/>
                <a:ext cx="7848600" cy="2800767"/>
              </a:xfrm>
              <a:prstGeom prst="rect">
                <a:avLst/>
              </a:prstGeom>
              <a:noFill/>
            </p:spPr>
            <p:txBody>
              <a:bodyPr wrap="square" rtlCol="0">
                <a:spAutoFit/>
              </a:bodyPr>
              <a:lstStyle/>
              <a:p>
                <a:pPr>
                  <a:buFontTx/>
                  <a:buChar char="-"/>
                </a:pPr>
                <a:r>
                  <a:rPr lang="en-US" sz="4400" b="1" dirty="0" smtClean="0">
                    <a:effectLst>
                      <a:outerShdw dist="50800" dir="7200000" algn="ctr" rotWithShape="0">
                        <a:schemeClr val="bg1"/>
                      </a:outerShdw>
                    </a:effectLst>
                  </a:rPr>
                  <a:t> Definition of a ‘Forest’</a:t>
                </a:r>
                <a:endParaRPr lang="en-US" sz="1000" b="1" dirty="0" smtClean="0">
                  <a:effectLst>
                    <a:outerShdw dist="50800" dir="7200000" algn="ctr" rotWithShape="0">
                      <a:schemeClr val="bg1"/>
                    </a:outerShdw>
                  </a:effectLst>
                </a:endParaRPr>
              </a:p>
              <a:p>
                <a:pPr>
                  <a:buFontTx/>
                  <a:buChar char="-"/>
                </a:pPr>
                <a:r>
                  <a:rPr lang="en-US" sz="4400" b="1" dirty="0" smtClean="0">
                    <a:effectLst>
                      <a:outerShdw dist="50800" dir="7200000" algn="ctr" rotWithShape="0">
                        <a:schemeClr val="bg1"/>
                      </a:outerShdw>
                    </a:effectLst>
                  </a:rPr>
                  <a:t> Where Forests Grow</a:t>
                </a:r>
                <a:endParaRPr lang="en-US" sz="1000" b="1" dirty="0" smtClean="0">
                  <a:effectLst>
                    <a:outerShdw dist="50800" dir="7200000" algn="ctr" rotWithShape="0">
                      <a:schemeClr val="bg1"/>
                    </a:outerShdw>
                  </a:effectLst>
                </a:endParaRPr>
              </a:p>
              <a:p>
                <a:pPr>
                  <a:buFontTx/>
                  <a:buChar char="-"/>
                </a:pPr>
                <a:r>
                  <a:rPr lang="en-US" sz="4400" b="1" dirty="0" smtClean="0">
                    <a:effectLst>
                      <a:outerShdw dist="50800" dir="7200000" algn="ctr" rotWithShape="0">
                        <a:schemeClr val="bg1"/>
                      </a:outerShdw>
                    </a:effectLst>
                  </a:rPr>
                  <a:t> Uses of Forests</a:t>
                </a:r>
              </a:p>
              <a:p>
                <a:r>
                  <a:rPr lang="en-US" sz="4400" b="1" dirty="0" smtClean="0">
                    <a:effectLst>
                      <a:outerShdw dist="50800" dir="7200000" algn="ctr" rotWithShape="0">
                        <a:schemeClr val="bg1"/>
                      </a:outerShdw>
                    </a:effectLst>
                  </a:rPr>
                  <a:t>- Future of Our Forests</a:t>
                </a:r>
              </a:p>
            </p:txBody>
          </p:sp>
          <p:pic>
            <p:nvPicPr>
              <p:cNvPr id="5" name="Picture 3" descr="C:\Documents and Settings\Phillips\Local Settings\Temporary Internet Files\Content.IE5\4YG8EIKC\MC900434713[1].wmf"/>
              <p:cNvPicPr>
                <a:picLocks noChangeAspect="1" noChangeArrowheads="1"/>
              </p:cNvPicPr>
              <p:nvPr/>
            </p:nvPicPr>
            <p:blipFill>
              <a:blip r:embed="rId3" cstate="print"/>
              <a:srcRect/>
              <a:stretch>
                <a:fillRect/>
              </a:stretch>
            </p:blipFill>
            <p:spPr bwMode="auto">
              <a:xfrm>
                <a:off x="914400" y="2380833"/>
                <a:ext cx="685800" cy="718850"/>
              </a:xfrm>
              <a:prstGeom prst="rect">
                <a:avLst/>
              </a:prstGeom>
              <a:noFill/>
            </p:spPr>
          </p:pic>
          <p:pic>
            <p:nvPicPr>
              <p:cNvPr id="8" name="Picture 3" descr="C:\Documents and Settings\Phillips\Local Settings\Temporary Internet Files\Content.IE5\4YG8EIKC\MC900434713[1].wmf"/>
              <p:cNvPicPr>
                <a:picLocks noChangeAspect="1" noChangeArrowheads="1"/>
              </p:cNvPicPr>
              <p:nvPr/>
            </p:nvPicPr>
            <p:blipFill>
              <a:blip r:embed="rId3" cstate="print"/>
              <a:srcRect/>
              <a:stretch>
                <a:fillRect/>
              </a:stretch>
            </p:blipFill>
            <p:spPr bwMode="auto">
              <a:xfrm>
                <a:off x="914400" y="1630826"/>
                <a:ext cx="685800" cy="718850"/>
              </a:xfrm>
              <a:prstGeom prst="rect">
                <a:avLst/>
              </a:prstGeom>
              <a:noFill/>
            </p:spPr>
          </p:pic>
        </p:grpSp>
      </p:grpSp>
      <p:sp useBgFill="1">
        <p:nvSpPr>
          <p:cNvPr id="6" name="TextBox 5"/>
          <p:cNvSpPr txBox="1"/>
          <p:nvPr/>
        </p:nvSpPr>
        <p:spPr>
          <a:xfrm>
            <a:off x="1524000" y="3810000"/>
            <a:ext cx="5257800" cy="769441"/>
          </a:xfrm>
          <a:prstGeom prst="rect">
            <a:avLst/>
          </a:prstGeom>
        </p:spPr>
        <p:txBody>
          <a:bodyPr wrap="square" rtlCol="0">
            <a:spAutoFit/>
          </a:bodyPr>
          <a:lstStyle/>
          <a:p>
            <a:r>
              <a:rPr lang="en-US" sz="4400" b="1" dirty="0" smtClean="0">
                <a:effectLst>
                  <a:outerShdw dist="50800" dir="7200000" algn="ctr" rotWithShape="0">
                    <a:schemeClr val="bg1"/>
                  </a:outerShdw>
                </a:effectLst>
              </a:rPr>
              <a:t>Future of Our Forests</a:t>
            </a:r>
          </a:p>
        </p:txBody>
      </p:sp>
      <p:sp>
        <p:nvSpPr>
          <p:cNvPr id="7" name="TextBox 6"/>
          <p:cNvSpPr txBox="1"/>
          <p:nvPr/>
        </p:nvSpPr>
        <p:spPr>
          <a:xfrm>
            <a:off x="0" y="0"/>
            <a:ext cx="9144000" cy="769441"/>
          </a:xfrm>
          <a:prstGeom prst="rect">
            <a:avLst/>
          </a:prstGeom>
          <a:noFill/>
        </p:spPr>
        <p:txBody>
          <a:bodyPr wrap="square" rtlCol="0">
            <a:spAutoFit/>
          </a:bodyPr>
          <a:lstStyle/>
          <a:p>
            <a:pPr algn="ctr"/>
            <a:r>
              <a:rPr lang="en-US" sz="4400" b="1" dirty="0" smtClean="0">
                <a:effectLst>
                  <a:outerShdw dist="50800" dir="7200000" algn="ctr" rotWithShape="0">
                    <a:schemeClr val="bg1"/>
                  </a:outerShdw>
                </a:effectLst>
              </a:rPr>
              <a:t>Uses of Forests</a:t>
            </a:r>
          </a:p>
        </p:txBody>
      </p:sp>
      <p:pic>
        <p:nvPicPr>
          <p:cNvPr id="10" name="Picture 3" descr="C:\Documents and Settings\Phillips\Local Settings\Temporary Internet Files\Content.IE5\4YG8EIKC\MC900434713[1].wmf"/>
          <p:cNvPicPr>
            <a:picLocks noChangeAspect="1" noChangeArrowheads="1"/>
          </p:cNvPicPr>
          <p:nvPr/>
        </p:nvPicPr>
        <p:blipFill>
          <a:blip r:embed="rId3" cstate="print"/>
          <a:srcRect/>
          <a:stretch>
            <a:fillRect/>
          </a:stretch>
        </p:blipFill>
        <p:spPr bwMode="auto">
          <a:xfrm>
            <a:off x="914400" y="3124200"/>
            <a:ext cx="685800" cy="718850"/>
          </a:xfrm>
          <a:prstGeom prst="rect">
            <a:avLst/>
          </a:prstGeom>
          <a:noFill/>
        </p:spPr>
      </p:pic>
      <p:sp>
        <p:nvSpPr>
          <p:cNvPr id="12" name="Rectangle 11"/>
          <p:cNvSpPr/>
          <p:nvPr/>
        </p:nvSpPr>
        <p:spPr>
          <a:xfrm>
            <a:off x="1524000" y="3810000"/>
            <a:ext cx="5181600" cy="7620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13" name="TextBox 12"/>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Future of Our Forests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36"/>
                                        </p:tgtEl>
                                      </p:cBhvr>
                                    </p:animEffect>
                                    <p:set>
                                      <p:cBhvr>
                                        <p:cTn id="7" dur="1" fill="hold">
                                          <p:stCondLst>
                                            <p:cond delay="999"/>
                                          </p:stCondLst>
                                        </p:cTn>
                                        <p:tgtEl>
                                          <p:spTgt spid="3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22" presetClass="entr" presetSubtype="4"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par>
                                <p:cTn id="31" presetID="64" presetClass="path" presetSubtype="0" accel="50000" decel="50000" fill="hold" grpId="1" nodeType="withEffect">
                                  <p:stCondLst>
                                    <p:cond delay="0"/>
                                  </p:stCondLst>
                                  <p:childTnLst>
                                    <p:animMotion origin="layout" path="M 3.33333E-6 -4.07407E-6 L 0.05416 -0.5449 " pathEditMode="relative" rAng="0" ptsTypes="AA">
                                      <p:cBhvr>
                                        <p:cTn id="32" dur="1000" fill="hold"/>
                                        <p:tgtEl>
                                          <p:spTgt spid="6"/>
                                        </p:tgtEl>
                                        <p:attrNameLst>
                                          <p:attrName>ppt_x</p:attrName>
                                          <p:attrName>ppt_y</p:attrName>
                                        </p:attrNameLst>
                                      </p:cBhvr>
                                      <p:rCtr x="27" y="-272"/>
                                    </p:animMotion>
                                  </p:childTnLst>
                                </p:cTn>
                              </p:par>
                              <p:par>
                                <p:cTn id="33" presetID="10" presetClass="exit" presetSubtype="0" fill="hold" nodeType="withEffect">
                                  <p:stCondLst>
                                    <p:cond delay="0"/>
                                  </p:stCondLst>
                                  <p:childTnLst>
                                    <p:animEffect transition="out" filter="fade">
                                      <p:cBhvr>
                                        <p:cTn id="34" dur="1000"/>
                                        <p:tgtEl>
                                          <p:spTgt spid="10"/>
                                        </p:tgtEl>
                                      </p:cBhvr>
                                    </p:animEffect>
                                    <p:set>
                                      <p:cBhvr>
                                        <p:cTn id="35" dur="1" fill="hold">
                                          <p:stCondLst>
                                            <p:cond delay="9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12"/>
                                        </p:tgtEl>
                                      </p:cBhvr>
                                    </p:animEffect>
                                    <p:set>
                                      <p:cBhvr>
                                        <p:cTn id="38" dur="1" fill="hold">
                                          <p:stCondLst>
                                            <p:cond delay="999"/>
                                          </p:stCondLst>
                                        </p:cTn>
                                        <p:tgtEl>
                                          <p:spTgt spid="12"/>
                                        </p:tgtEl>
                                        <p:attrNameLst>
                                          <p:attrName>style.visibility</p:attrName>
                                        </p:attrNameLst>
                                      </p:cBhvr>
                                      <p:to>
                                        <p:strVal val="hidden"/>
                                      </p:to>
                                    </p:set>
                                  </p:childTnLst>
                                </p:cTn>
                              </p:par>
                              <p:par>
                                <p:cTn id="39" presetID="10" presetClass="entr" presetSubtype="0" fill="hold" grpId="0" nodeType="withEffect">
                                  <p:stCondLst>
                                    <p:cond delay="50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childTnLst>
                                </p:cTn>
                              </p:par>
                              <p:par>
                                <p:cTn id="42" presetID="10" presetClass="exit" presetSubtype="0" fill="hold" grpId="2" nodeType="withEffect">
                                  <p:stCondLst>
                                    <p:cond delay="500"/>
                                  </p:stCondLst>
                                  <p:childTnLst>
                                    <p:animEffect transition="out" filter="fade">
                                      <p:cBhvr>
                                        <p:cTn id="43" dur="1000"/>
                                        <p:tgtEl>
                                          <p:spTgt spid="6"/>
                                        </p:tgtEl>
                                      </p:cBhvr>
                                    </p:animEffect>
                                    <p:set>
                                      <p:cBhvr>
                                        <p:cTn id="44" dur="1" fill="hold">
                                          <p:stCondLst>
                                            <p:cond delay="999"/>
                                          </p:stCondLst>
                                        </p:cTn>
                                        <p:tgtEl>
                                          <p:spTgt spid="6"/>
                                        </p:tgtEl>
                                        <p:attrNameLst>
                                          <p:attrName>style.visibility</p:attrName>
                                        </p:attrNameLst>
                                      </p:cBhvr>
                                      <p:to>
                                        <p:strVal val="hidden"/>
                                      </p:to>
                                    </p:set>
                                  </p:childTnLst>
                                </p:cTn>
                              </p:par>
                              <p:par>
                                <p:cTn id="45" presetID="10" presetClass="exit" presetSubtype="0" fill="hold" nodeType="withEffect">
                                  <p:stCondLst>
                                    <p:cond delay="500"/>
                                  </p:stCondLst>
                                  <p:childTnLst>
                                    <p:animEffect transition="out" filter="fade">
                                      <p:cBhvr>
                                        <p:cTn id="46" dur="1000"/>
                                        <p:tgtEl>
                                          <p:spTgt spid="15"/>
                                        </p:tgtEl>
                                      </p:cBhvr>
                                    </p:animEffect>
                                    <p:set>
                                      <p:cBhvr>
                                        <p:cTn id="47"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p:bldP spid="12" grpId="0" animBg="1"/>
      <p:bldP spid="12" grpId="1" animBg="1"/>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extBox 1"/>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Future of Our Forests</a:t>
            </a:r>
          </a:p>
        </p:txBody>
      </p:sp>
      <p:sp>
        <p:nvSpPr>
          <p:cNvPr id="3" name="TextBox 2"/>
          <p:cNvSpPr txBox="1"/>
          <p:nvPr/>
        </p:nvSpPr>
        <p:spPr>
          <a:xfrm>
            <a:off x="609600" y="1447800"/>
            <a:ext cx="8534400" cy="2123658"/>
          </a:xfrm>
          <a:prstGeom prst="rect">
            <a:avLst/>
          </a:prstGeom>
          <a:noFill/>
        </p:spPr>
        <p:txBody>
          <a:bodyPr wrap="square" rtlCol="0">
            <a:spAutoFit/>
          </a:bodyPr>
          <a:lstStyle/>
          <a:p>
            <a:r>
              <a:rPr lang="en-US" sz="4400" b="1" dirty="0" smtClean="0">
                <a:effectLst>
                  <a:outerShdw dist="50800" dir="7200000" algn="ctr" rotWithShape="0">
                    <a:schemeClr val="bg1"/>
                  </a:outerShdw>
                </a:effectLst>
              </a:rPr>
              <a:t>	- the ‘carbon cycle’</a:t>
            </a:r>
          </a:p>
          <a:p>
            <a:r>
              <a:rPr lang="en-US" sz="4400" b="1" dirty="0" smtClean="0">
                <a:effectLst>
                  <a:outerShdw dist="50800" dir="7200000" algn="ctr" rotWithShape="0">
                    <a:schemeClr val="bg1"/>
                  </a:outerShdw>
                </a:effectLst>
              </a:rPr>
              <a:t>	- impact of forest biomass</a:t>
            </a:r>
          </a:p>
          <a:p>
            <a:r>
              <a:rPr lang="en-US" sz="4400" b="1" dirty="0" smtClean="0">
                <a:effectLst>
                  <a:outerShdw dist="50800" dir="7200000" algn="ctr" rotWithShape="0">
                    <a:schemeClr val="bg1"/>
                  </a:outerShdw>
                </a:effectLst>
              </a:rPr>
              <a:t>	- looking to the future</a:t>
            </a:r>
            <a:endParaRPr lang="en-US" sz="1000" b="1" dirty="0" smtClean="0">
              <a:effectLst>
                <a:outerShdw dist="50800" dir="7200000" algn="ctr" rotWithShape="0">
                  <a:schemeClr val="bg1"/>
                </a:outerShdw>
              </a:effectLst>
            </a:endParaRPr>
          </a:p>
        </p:txBody>
      </p:sp>
      <p:sp>
        <p:nvSpPr>
          <p:cNvPr id="4" name="Rectangle 3"/>
          <p:cNvSpPr/>
          <p:nvPr/>
        </p:nvSpPr>
        <p:spPr>
          <a:xfrm>
            <a:off x="1752600" y="1524000"/>
            <a:ext cx="4419600" cy="6096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676400" y="1447800"/>
            <a:ext cx="4800600" cy="769441"/>
          </a:xfrm>
          <a:prstGeom prst="rect">
            <a:avLst/>
          </a:prstGeom>
          <a:noFill/>
        </p:spPr>
        <p:txBody>
          <a:bodyPr wrap="square" rtlCol="0">
            <a:spAutoFit/>
          </a:bodyPr>
          <a:lstStyle/>
          <a:p>
            <a:r>
              <a:rPr lang="en-US" sz="4400" b="1" dirty="0" smtClean="0">
                <a:effectLst>
                  <a:outerShdw dist="50800" dir="7200000" algn="ctr" rotWithShape="0">
                    <a:schemeClr val="bg1"/>
                  </a:outerShdw>
                </a:effectLst>
              </a:rPr>
              <a:t>The ‘Carbon Cycle’</a:t>
            </a:r>
          </a:p>
        </p:txBody>
      </p:sp>
      <p:sp useBgFill="1">
        <p:nvSpPr>
          <p:cNvPr id="6" name="TextBox 5"/>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The ‘Carbon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64" presetClass="path" presetSubtype="0" accel="50000" decel="50000" fill="hold" grpId="0" nodeType="withEffect">
                                  <p:stCondLst>
                                    <p:cond delay="0"/>
                                  </p:stCondLst>
                                  <p:childTnLst>
                                    <p:animMotion origin="layout" path="M 2.22222E-6 3.33333E-6 L 0.06597 -0.2 " pathEditMode="relative" rAng="0" ptsTypes="AA">
                                      <p:cBhvr>
                                        <p:cTn id="28" dur="1000" fill="hold"/>
                                        <p:tgtEl>
                                          <p:spTgt spid="5">
                                            <p:txEl>
                                              <p:pRg st="0" end="0"/>
                                            </p:txEl>
                                          </p:spTgt>
                                        </p:tgtEl>
                                        <p:attrNameLst>
                                          <p:attrName>ppt_x</p:attrName>
                                          <p:attrName>ppt_y</p:attrName>
                                        </p:attrNameLst>
                                      </p:cBhvr>
                                      <p:rCtr x="33" y="-100"/>
                                    </p:animMotion>
                                  </p:childTnLst>
                                </p:cTn>
                              </p:par>
                              <p:par>
                                <p:cTn id="29" presetID="10" presetClass="exit" presetSubtype="0" fill="hold" grpId="1" nodeType="withEffect">
                                  <p:stCondLst>
                                    <p:cond delay="500"/>
                                  </p:stCondLst>
                                  <p:childTnLst>
                                    <p:animEffect transition="out" filter="fade">
                                      <p:cBhvr>
                                        <p:cTn id="30" dur="1000"/>
                                        <p:tgtEl>
                                          <p:spTgt spid="4"/>
                                        </p:tgtEl>
                                      </p:cBhvr>
                                    </p:animEffect>
                                    <p:set>
                                      <p:cBhvr>
                                        <p:cTn id="31" dur="1" fill="hold">
                                          <p:stCondLst>
                                            <p:cond delay="999"/>
                                          </p:stCondLst>
                                        </p:cTn>
                                        <p:tgtEl>
                                          <p:spTgt spid="4"/>
                                        </p:tgtEl>
                                        <p:attrNameLst>
                                          <p:attrName>style.visibility</p:attrName>
                                        </p:attrNameLst>
                                      </p:cBhvr>
                                      <p:to>
                                        <p:strVal val="hidden"/>
                                      </p:to>
                                    </p:set>
                                  </p:childTnLst>
                                </p:cTn>
                              </p:par>
                              <p:par>
                                <p:cTn id="32" presetID="10" presetClass="exit" presetSubtype="0" fill="hold" grpId="0" nodeType="withEffect">
                                  <p:stCondLst>
                                    <p:cond delay="500"/>
                                  </p:stCondLst>
                                  <p:childTnLst>
                                    <p:animEffect transition="out" filter="fade">
                                      <p:cBhvr>
                                        <p:cTn id="33" dur="1000"/>
                                        <p:tgtEl>
                                          <p:spTgt spid="3">
                                            <p:txEl>
                                              <p:pRg st="0" end="0"/>
                                            </p:txEl>
                                          </p:spTgt>
                                        </p:tgtEl>
                                      </p:cBhvr>
                                    </p:animEffect>
                                    <p:set>
                                      <p:cBhvr>
                                        <p:cTn id="34" dur="1" fill="hold">
                                          <p:stCondLst>
                                            <p:cond delay="999"/>
                                          </p:stCondLst>
                                        </p:cTn>
                                        <p:tgtEl>
                                          <p:spTgt spid="3">
                                            <p:txEl>
                                              <p:pRg st="0" end="0"/>
                                            </p:txEl>
                                          </p:spTgt>
                                        </p:tgtEl>
                                        <p:attrNameLst>
                                          <p:attrName>style.visibility</p:attrName>
                                        </p:attrNameLst>
                                      </p:cBhvr>
                                      <p:to>
                                        <p:strVal val="hidden"/>
                                      </p:to>
                                    </p:set>
                                  </p:childTnLst>
                                </p:cTn>
                              </p:par>
                              <p:par>
                                <p:cTn id="35" presetID="10" presetClass="exit" presetSubtype="0" fill="hold" grpId="0" nodeType="withEffect">
                                  <p:stCondLst>
                                    <p:cond delay="500"/>
                                  </p:stCondLst>
                                  <p:childTnLst>
                                    <p:animEffect transition="out" filter="fade">
                                      <p:cBhvr>
                                        <p:cTn id="36" dur="1000"/>
                                        <p:tgtEl>
                                          <p:spTgt spid="3">
                                            <p:txEl>
                                              <p:pRg st="1" end="1"/>
                                            </p:txEl>
                                          </p:spTgt>
                                        </p:tgtEl>
                                      </p:cBhvr>
                                    </p:animEffect>
                                    <p:set>
                                      <p:cBhvr>
                                        <p:cTn id="37" dur="1" fill="hold">
                                          <p:stCondLst>
                                            <p:cond delay="999"/>
                                          </p:stCondLst>
                                        </p:cTn>
                                        <p:tgtEl>
                                          <p:spTgt spid="3">
                                            <p:txEl>
                                              <p:pRg st="1" end="1"/>
                                            </p:txEl>
                                          </p:spTgt>
                                        </p:tgtEl>
                                        <p:attrNameLst>
                                          <p:attrName>style.visibility</p:attrName>
                                        </p:attrNameLst>
                                      </p:cBhvr>
                                      <p:to>
                                        <p:strVal val="hidden"/>
                                      </p:to>
                                    </p:set>
                                  </p:childTnLst>
                                </p:cTn>
                              </p:par>
                              <p:par>
                                <p:cTn id="38" presetID="10" presetClass="exit" presetSubtype="0" fill="hold" grpId="0" nodeType="withEffect">
                                  <p:stCondLst>
                                    <p:cond delay="500"/>
                                  </p:stCondLst>
                                  <p:childTnLst>
                                    <p:animEffect transition="out" filter="fade">
                                      <p:cBhvr>
                                        <p:cTn id="39" dur="1000"/>
                                        <p:tgtEl>
                                          <p:spTgt spid="3">
                                            <p:txEl>
                                              <p:pRg st="2" end="2"/>
                                            </p:txEl>
                                          </p:spTgt>
                                        </p:tgtEl>
                                      </p:cBhvr>
                                    </p:animEffect>
                                    <p:set>
                                      <p:cBhvr>
                                        <p:cTn id="40" dur="1" fill="hold">
                                          <p:stCondLst>
                                            <p:cond delay="999"/>
                                          </p:stCondLst>
                                        </p:cTn>
                                        <p:tgtEl>
                                          <p:spTgt spid="3">
                                            <p:txEl>
                                              <p:pRg st="2" end="2"/>
                                            </p:txEl>
                                          </p:spTgt>
                                        </p:tgtEl>
                                        <p:attrNameLst>
                                          <p:attrName>style.visibility</p:attrName>
                                        </p:attrNameLst>
                                      </p:cBhvr>
                                      <p:to>
                                        <p:strVal val="hidden"/>
                                      </p:to>
                                    </p:set>
                                  </p:childTnLst>
                                </p:cTn>
                              </p:par>
                              <p:par>
                                <p:cTn id="41" presetID="10" presetClass="entr" presetSubtype="0" fill="hold" grpId="0" nodeType="withEffect">
                                  <p:stCondLst>
                                    <p:cond delay="5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childTnLst>
                                </p:cTn>
                              </p:par>
                              <p:par>
                                <p:cTn id="44" presetID="10" presetClass="exit" presetSubtype="0" fill="hold" grpId="1" nodeType="withEffect">
                                  <p:stCondLst>
                                    <p:cond delay="500"/>
                                  </p:stCondLst>
                                  <p:childTnLst>
                                    <p:animEffect transition="out" filter="fade">
                                      <p:cBhvr>
                                        <p:cTn id="45" dur="1000"/>
                                        <p:tgtEl>
                                          <p:spTgt spid="5">
                                            <p:txEl>
                                              <p:pRg st="0" end="0"/>
                                            </p:txEl>
                                          </p:spTgt>
                                        </p:tgtEl>
                                      </p:cBhvr>
                                    </p:animEffect>
                                    <p:set>
                                      <p:cBhvr>
                                        <p:cTn id="46" dur="1" fill="hold">
                                          <p:stCondLst>
                                            <p:cond delay="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animBg="1"/>
      <p:bldP spid="4" grpId="1" animBg="1"/>
      <p:bldP spid="5" grpId="0" build="allAtOnce"/>
      <p:bldP spid="5" grpId="1" build="allAtOnce"/>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Box 2"/>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The ‘Carbon Cycle’</a:t>
            </a:r>
          </a:p>
        </p:txBody>
      </p:sp>
      <p:sp>
        <p:nvSpPr>
          <p:cNvPr id="4" name="TextBox 3"/>
          <p:cNvSpPr txBox="1"/>
          <p:nvPr/>
        </p:nvSpPr>
        <p:spPr>
          <a:xfrm>
            <a:off x="0" y="990600"/>
            <a:ext cx="9144000" cy="4031873"/>
          </a:xfrm>
          <a:prstGeom prst="rect">
            <a:avLst/>
          </a:prstGeom>
          <a:noFill/>
        </p:spPr>
        <p:txBody>
          <a:bodyPr wrap="square" rtlCol="0">
            <a:spAutoFit/>
          </a:bodyPr>
          <a:lstStyle/>
          <a:p>
            <a:pPr>
              <a:buFontTx/>
              <a:buChar char="-"/>
            </a:pPr>
            <a:r>
              <a:rPr lang="en-US" sz="3200" b="1" dirty="0" smtClean="0">
                <a:effectLst>
                  <a:outerShdw dist="50800" dir="7200000" algn="ctr" rotWithShape="0">
                    <a:schemeClr val="bg1"/>
                  </a:outerShdw>
                </a:effectLst>
              </a:rPr>
              <a:t> amount of carbon on earth is essentially constant</a:t>
            </a:r>
          </a:p>
          <a:p>
            <a:pPr>
              <a:buFontTx/>
              <a:buChar char="-"/>
            </a:pPr>
            <a:r>
              <a:rPr lang="en-US" sz="3200" b="1" dirty="0" smtClean="0">
                <a:effectLst>
                  <a:outerShdw dist="50800" dir="7200000" algn="ctr" rotWithShape="0">
                    <a:schemeClr val="bg1"/>
                  </a:outerShdw>
                </a:effectLst>
              </a:rPr>
              <a:t> carbon is held in 4 major ‘stores’:</a:t>
            </a:r>
          </a:p>
          <a:p>
            <a:pPr lvl="2"/>
            <a:r>
              <a:rPr lang="en-US" sz="3200" b="1" u="sng" dirty="0" smtClean="0">
                <a:effectLst>
                  <a:outerShdw dist="50800" dir="7200000" algn="ctr" rotWithShape="0">
                    <a:schemeClr val="bg1"/>
                  </a:outerShdw>
                </a:effectLst>
              </a:rPr>
              <a:t>Atmosphere</a:t>
            </a:r>
            <a:r>
              <a:rPr lang="en-US" sz="3200" b="1" dirty="0" smtClean="0">
                <a:effectLst>
                  <a:outerShdw dist="50800" dir="7200000" algn="ctr" rotWithShape="0">
                    <a:schemeClr val="bg1"/>
                  </a:outerShdw>
                </a:effectLst>
              </a:rPr>
              <a:t> as the gas carbon dioxide</a:t>
            </a:r>
          </a:p>
          <a:p>
            <a:pPr lvl="2"/>
            <a:r>
              <a:rPr lang="en-US" sz="3200" b="1" u="sng" dirty="0" smtClean="0">
                <a:effectLst>
                  <a:outerShdw dist="50800" dir="7200000" algn="ctr" rotWithShape="0">
                    <a:schemeClr val="bg1"/>
                  </a:outerShdw>
                </a:effectLst>
              </a:rPr>
              <a:t>Biosphere</a:t>
            </a:r>
            <a:r>
              <a:rPr lang="en-US" sz="3200" b="1" dirty="0" smtClean="0">
                <a:effectLst>
                  <a:outerShdw dist="50800" dir="7200000" algn="ctr" rotWithShape="0">
                    <a:schemeClr val="bg1"/>
                  </a:outerShdw>
                </a:effectLst>
              </a:rPr>
              <a:t> as organic matter in biomass</a:t>
            </a:r>
          </a:p>
          <a:p>
            <a:pPr lvl="2"/>
            <a:r>
              <a:rPr lang="en-US" sz="3200" b="1" u="sng" dirty="0" smtClean="0">
                <a:effectLst>
                  <a:outerShdw dist="50800" dir="7200000" algn="ctr" rotWithShape="0">
                    <a:schemeClr val="bg1"/>
                  </a:outerShdw>
                </a:effectLst>
              </a:rPr>
              <a:t>Lithosphere</a:t>
            </a:r>
            <a:r>
              <a:rPr lang="en-US" sz="3200" b="1" dirty="0" smtClean="0">
                <a:effectLst>
                  <a:outerShdw dist="50800" dir="7200000" algn="ctr" rotWithShape="0">
                    <a:schemeClr val="bg1"/>
                  </a:outerShdw>
                </a:effectLst>
              </a:rPr>
              <a:t> (earth) as rocks (limestone, chalk)</a:t>
            </a:r>
          </a:p>
          <a:p>
            <a:pPr lvl="2"/>
            <a:r>
              <a:rPr lang="en-US" sz="3200" b="1" dirty="0" smtClean="0">
                <a:effectLst>
                  <a:outerShdw dist="50800" dir="7200000" algn="ctr" rotWithShape="0">
                    <a:schemeClr val="bg1"/>
                  </a:outerShdw>
                </a:effectLst>
              </a:rPr>
              <a:t>		   &amp; fossil fuel</a:t>
            </a:r>
          </a:p>
          <a:p>
            <a:pPr lvl="2"/>
            <a:r>
              <a:rPr lang="en-US" sz="3200" b="1" u="sng" dirty="0" smtClean="0">
                <a:effectLst>
                  <a:outerShdw dist="50800" dir="7200000" algn="ctr" rotWithShape="0">
                    <a:schemeClr val="bg1"/>
                  </a:outerShdw>
                </a:effectLst>
              </a:rPr>
              <a:t>Ocean</a:t>
            </a:r>
            <a:r>
              <a:rPr lang="en-US" sz="3200" b="1" dirty="0" smtClean="0">
                <a:effectLst>
                  <a:outerShdw dist="50800" dir="7200000" algn="ctr" rotWithShape="0">
                    <a:schemeClr val="bg1"/>
                  </a:outerShdw>
                </a:effectLst>
              </a:rPr>
              <a:t> as dissolved carbon dioxide </a:t>
            </a:r>
          </a:p>
          <a:p>
            <a:pPr lvl="2"/>
            <a:r>
              <a:rPr lang="en-US" sz="3200" b="1" dirty="0" smtClean="0">
                <a:effectLst>
                  <a:outerShdw dist="50800" dir="7200000" algn="ctr" rotWithShape="0">
                    <a:schemeClr val="bg1"/>
                  </a:outerShdw>
                </a:effectLst>
              </a:rPr>
              <a:t>	   &amp; aquatic biomass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10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cstate="print"/>
          <a:srcRect/>
          <a:stretch>
            <a:fillRect/>
          </a:stretch>
        </p:blipFill>
        <p:spPr bwMode="auto">
          <a:xfrm>
            <a:off x="-1042416" y="-1335024"/>
            <a:ext cx="10304463" cy="9847263"/>
          </a:xfrm>
          <a:prstGeom prst="rect">
            <a:avLst/>
          </a:prstGeom>
          <a:noFill/>
          <a:ln w="9525">
            <a:noFill/>
            <a:miter lim="800000"/>
            <a:headEnd/>
            <a:tailEnd/>
          </a:ln>
          <a:effectLst/>
        </p:spPr>
      </p:pic>
      <p:sp>
        <p:nvSpPr>
          <p:cNvPr id="15" name="TextBox 14"/>
          <p:cNvSpPr txBox="1">
            <a:spLocks noChangeArrowheads="1"/>
          </p:cNvSpPr>
          <p:nvPr/>
        </p:nvSpPr>
        <p:spPr bwMode="auto">
          <a:xfrm>
            <a:off x="0" y="6088559"/>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5 – Our Water Resources</a:t>
            </a:r>
          </a:p>
        </p:txBody>
      </p:sp>
      <p:sp>
        <p:nvSpPr>
          <p:cNvPr id="17" name="TextBox 16"/>
          <p:cNvSpPr txBox="1">
            <a:spLocks noChangeArrowheads="1"/>
          </p:cNvSpPr>
          <p:nvPr/>
        </p:nvSpPr>
        <p:spPr bwMode="auto">
          <a:xfrm>
            <a:off x="0" y="6088559"/>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3 – </a:t>
            </a:r>
            <a:r>
              <a:rPr lang="en-US" sz="4100" b="1" dirty="0" smtClean="0">
                <a:effectLst>
                  <a:outerShdw dist="50800" dir="7200000" algn="ctr" rotWithShape="0">
                    <a:schemeClr val="bg1"/>
                  </a:outerShdw>
                </a:effectLst>
                <a:latin typeface="Calibri" pitchFamily="34" charset="0"/>
              </a:rPr>
              <a:t>Our Rock &amp; Mineral Resources</a:t>
            </a:r>
          </a:p>
        </p:txBody>
      </p:sp>
      <p:sp>
        <p:nvSpPr>
          <p:cNvPr id="19" name="TextBox 3"/>
          <p:cNvSpPr txBox="1">
            <a:spLocks noChangeArrowheads="1"/>
          </p:cNvSpPr>
          <p:nvPr/>
        </p:nvSpPr>
        <p:spPr bwMode="auto">
          <a:xfrm>
            <a:off x="0" y="6088559"/>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1 – Geology Creates Resources</a:t>
            </a:r>
            <a:endParaRPr lang="en-US" sz="4400" b="1" dirty="0">
              <a:effectLst>
                <a:outerShdw dist="50800" dir="7200000" algn="ctr" rotWithShape="0">
                  <a:schemeClr val="bg1"/>
                </a:outerShdw>
              </a:effectLst>
              <a:latin typeface="Calibri" pitchFamily="34" charset="0"/>
            </a:endParaRPr>
          </a:p>
        </p:txBody>
      </p:sp>
      <p:sp>
        <p:nvSpPr>
          <p:cNvPr id="16" name="TextBox 15"/>
          <p:cNvSpPr txBox="1">
            <a:spLocks noChangeArrowheads="1"/>
          </p:cNvSpPr>
          <p:nvPr/>
        </p:nvSpPr>
        <p:spPr bwMode="auto">
          <a:xfrm>
            <a:off x="0" y="609600"/>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6 – Our Resources in ‘Google’</a:t>
            </a:r>
          </a:p>
        </p:txBody>
      </p:sp>
      <p:sp>
        <p:nvSpPr>
          <p:cNvPr id="18" name="TextBox 17"/>
          <p:cNvSpPr txBox="1">
            <a:spLocks noChangeArrowheads="1"/>
          </p:cNvSpPr>
          <p:nvPr/>
        </p:nvSpPr>
        <p:spPr bwMode="auto">
          <a:xfrm>
            <a:off x="0" y="609600"/>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4 – Our Hydrocarbon Resources</a:t>
            </a:r>
          </a:p>
        </p:txBody>
      </p:sp>
      <p:sp>
        <p:nvSpPr>
          <p:cNvPr id="20" name="TextBox 19"/>
          <p:cNvSpPr txBox="1">
            <a:spLocks noChangeArrowheads="1"/>
          </p:cNvSpPr>
          <p:nvPr/>
        </p:nvSpPr>
        <p:spPr bwMode="auto">
          <a:xfrm>
            <a:off x="0" y="609600"/>
            <a:ext cx="9144000" cy="769441"/>
          </a:xfrm>
          <a:prstGeom prst="rect">
            <a:avLst/>
          </a:prstGeom>
          <a:solidFill>
            <a:schemeClr val="bg1">
              <a:alpha val="70000"/>
            </a:schemeClr>
          </a:solidFill>
          <a:ln w="9525">
            <a:noFill/>
            <a:miter lim="800000"/>
            <a:headEnd/>
            <a:tailEnd/>
          </a:ln>
        </p:spPr>
        <p:txBody>
          <a:bodyPr wrap="square">
            <a:spAutoFit/>
          </a:bodyPr>
          <a:lstStyle/>
          <a:p>
            <a:pPr>
              <a:defRPr/>
            </a:pPr>
            <a:r>
              <a:rPr lang="en-US" sz="4400" b="1" dirty="0" smtClean="0">
                <a:effectLst>
                  <a:outerShdw dist="50800" dir="7200000" algn="ctr" rotWithShape="0">
                    <a:schemeClr val="bg1"/>
                  </a:outerShdw>
                </a:effectLst>
                <a:latin typeface="Calibri" pitchFamily="34" charset="0"/>
              </a:rPr>
              <a:t> Week 2 – Our Forest Resources </a:t>
            </a:r>
          </a:p>
        </p:txBody>
      </p:sp>
      <p:sp>
        <p:nvSpPr>
          <p:cNvPr id="11" name="TextBox 3"/>
          <p:cNvSpPr txBox="1">
            <a:spLocks noChangeArrowheads="1"/>
          </p:cNvSpPr>
          <p:nvPr/>
        </p:nvSpPr>
        <p:spPr bwMode="auto">
          <a:xfrm>
            <a:off x="0" y="0"/>
            <a:ext cx="9144000" cy="646331"/>
          </a:xfrm>
          <a:prstGeom prst="rect">
            <a:avLst/>
          </a:prstGeom>
          <a:solidFill>
            <a:schemeClr val="tx2">
              <a:lumMod val="60000"/>
              <a:lumOff val="40000"/>
            </a:schemeClr>
          </a:solidFill>
          <a:ln w="9525">
            <a:noFill/>
            <a:miter lim="800000"/>
            <a:headEnd/>
            <a:tailEnd/>
          </a:ln>
        </p:spPr>
        <p:txBody>
          <a:bodyPr wrap="square">
            <a:spAutoFit/>
          </a:bodyPr>
          <a:lstStyle/>
          <a:p>
            <a:pPr>
              <a:defRPr/>
            </a:pPr>
            <a:r>
              <a:rPr lang="en-US" sz="3600" b="1" dirty="0" smtClean="0">
                <a:solidFill>
                  <a:schemeClr val="bg1"/>
                </a:solidFill>
                <a:effectLst>
                  <a:outerShdw dist="50800" dir="7200000" algn="ctr" rotWithShape="0">
                    <a:schemeClr val="tx1"/>
                  </a:outerShdw>
                </a:effectLst>
                <a:latin typeface="Calibri" pitchFamily="34" charset="0"/>
              </a:rPr>
              <a:t>	Natural Resources of North America</a:t>
            </a:r>
            <a:endParaRPr lang="en-US" sz="3600" b="1" dirty="0">
              <a:solidFill>
                <a:schemeClr val="bg1"/>
              </a:solidFill>
              <a:effectLst>
                <a:outerShdw dist="50800" dir="7200000" algn="ctr" rotWithShape="0">
                  <a:schemeClr val="tx1"/>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42" presetClass="path" presetSubtype="0" accel="50000" decel="50000" fill="hold" grpId="0" nodeType="afterEffect">
                                  <p:stCondLst>
                                    <p:cond delay="0"/>
                                  </p:stCondLst>
                                  <p:childTnLst>
                                    <p:animMotion origin="layout" path="M 0 2.59259E-6 L 0 0.61065 " pathEditMode="relative" rAng="0" ptsTypes="AA">
                                      <p:cBhvr>
                                        <p:cTn id="22" dur="1000" fill="hold"/>
                                        <p:tgtEl>
                                          <p:spTgt spid="16"/>
                                        </p:tgtEl>
                                        <p:attrNameLst>
                                          <p:attrName>ppt_x</p:attrName>
                                          <p:attrName>ppt_y</p:attrName>
                                        </p:attrNameLst>
                                      </p:cBhvr>
                                      <p:rCtr x="0" y="305"/>
                                    </p:animMotion>
                                  </p:childTnLst>
                                </p:cTn>
                              </p:par>
                              <p:par>
                                <p:cTn id="23" presetID="64" presetClass="path" presetSubtype="0" accel="50000" decel="50000" fill="hold" grpId="0" nodeType="withEffect">
                                  <p:stCondLst>
                                    <p:cond delay="0"/>
                                  </p:stCondLst>
                                  <p:childTnLst>
                                    <p:animMotion origin="layout" path="M 0 0 L 0 -0.28819 " pathEditMode="relative" rAng="0" ptsTypes="AA">
                                      <p:cBhvr>
                                        <p:cTn id="24" dur="1000" fill="hold"/>
                                        <p:tgtEl>
                                          <p:spTgt spid="15"/>
                                        </p:tgtEl>
                                        <p:attrNameLst>
                                          <p:attrName>ppt_x</p:attrName>
                                          <p:attrName>ppt_y</p:attrName>
                                        </p:attrNameLst>
                                      </p:cBhvr>
                                      <p:rCtr x="0" y="-144"/>
                                    </p:animMotion>
                                  </p:childTnLst>
                                </p:cTn>
                              </p:par>
                              <p:par>
                                <p:cTn id="25" presetID="64" presetClass="path" presetSubtype="0" accel="50000" decel="50000" fill="hold" grpId="1" nodeType="withEffect">
                                  <p:stCondLst>
                                    <p:cond delay="0"/>
                                  </p:stCondLst>
                                  <p:childTnLst>
                                    <p:animMotion origin="layout" path="M 0 -0.00047 L 0 0.41065 " pathEditMode="relative" rAng="0" ptsTypes="AA">
                                      <p:cBhvr>
                                        <p:cTn id="26" dur="1000" fill="hold"/>
                                        <p:tgtEl>
                                          <p:spTgt spid="18"/>
                                        </p:tgtEl>
                                        <p:attrNameLst>
                                          <p:attrName>ppt_x</p:attrName>
                                          <p:attrName>ppt_y</p:attrName>
                                        </p:attrNameLst>
                                      </p:cBhvr>
                                      <p:rCtr x="0" y="206"/>
                                    </p:animMotion>
                                  </p:childTnLst>
                                </p:cTn>
                              </p:par>
                              <p:par>
                                <p:cTn id="27" presetID="42" presetClass="path" presetSubtype="0" accel="50000" decel="50000" fill="hold" grpId="1" nodeType="withEffect">
                                  <p:stCondLst>
                                    <p:cond delay="0"/>
                                  </p:stCondLst>
                                  <p:childTnLst>
                                    <p:animMotion origin="layout" path="M 0 0 L 0 -0.49931 " pathEditMode="relative" rAng="0" ptsTypes="AA">
                                      <p:cBhvr>
                                        <p:cTn id="28" dur="1000" fill="hold"/>
                                        <p:tgtEl>
                                          <p:spTgt spid="17"/>
                                        </p:tgtEl>
                                        <p:attrNameLst>
                                          <p:attrName>ppt_x</p:attrName>
                                          <p:attrName>ppt_y</p:attrName>
                                        </p:attrNameLst>
                                      </p:cBhvr>
                                      <p:rCtr x="0" y="-250"/>
                                    </p:animMotion>
                                  </p:childTnLst>
                                </p:cTn>
                              </p:par>
                              <p:par>
                                <p:cTn id="29" presetID="42" presetClass="path" presetSubtype="0" accel="50000" decel="50000" fill="hold" grpId="1" nodeType="withEffect">
                                  <p:stCondLst>
                                    <p:cond delay="0"/>
                                  </p:stCondLst>
                                  <p:childTnLst>
                                    <p:animMotion origin="layout" path="M 0 2.59259E-6 L 0 0.19953 " pathEditMode="relative" rAng="0" ptsTypes="AA">
                                      <p:cBhvr>
                                        <p:cTn id="30" dur="1000" fill="hold"/>
                                        <p:tgtEl>
                                          <p:spTgt spid="20"/>
                                        </p:tgtEl>
                                        <p:attrNameLst>
                                          <p:attrName>ppt_x</p:attrName>
                                          <p:attrName>ppt_y</p:attrName>
                                        </p:attrNameLst>
                                      </p:cBhvr>
                                      <p:rCtr x="0" y="100"/>
                                    </p:animMotion>
                                  </p:childTnLst>
                                </p:cTn>
                              </p:par>
                              <p:par>
                                <p:cTn id="31" presetID="42" presetClass="path" presetSubtype="0" accel="50000" decel="50000" fill="hold" grpId="1" nodeType="withEffect">
                                  <p:stCondLst>
                                    <p:cond delay="0"/>
                                  </p:stCondLst>
                                  <p:childTnLst>
                                    <p:animMotion origin="layout" path="M 0 0 L 0 -0.69931 " pathEditMode="relative" rAng="0" ptsTypes="AA">
                                      <p:cBhvr>
                                        <p:cTn id="32" dur="1000" fill="hold"/>
                                        <p:tgtEl>
                                          <p:spTgt spid="19"/>
                                        </p:tgtEl>
                                        <p:attrNameLst>
                                          <p:attrName>ppt_x</p:attrName>
                                          <p:attrName>ppt_y</p:attrName>
                                        </p:attrNameLst>
                                      </p:cBhvr>
                                      <p:rCtr x="0" y="-3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9" grpId="0" animBg="1"/>
      <p:bldP spid="19" grpId="1" animBg="1"/>
      <p:bldP spid="16" grpId="0" animBg="1"/>
      <p:bldP spid="18" grpId="0" animBg="1"/>
      <p:bldP spid="18" grpId="1" animBg="1"/>
      <p:bldP spid="20" grpId="0" animBg="1"/>
      <p:bldP spid="20"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0" y="990600"/>
            <a:ext cx="9144000" cy="4031873"/>
          </a:xfrm>
          <a:prstGeom prst="rect">
            <a:avLst/>
          </a:prstGeom>
          <a:noFill/>
        </p:spPr>
        <p:txBody>
          <a:bodyPr wrap="square" rtlCol="0">
            <a:spAutoFit/>
          </a:bodyPr>
          <a:lstStyle/>
          <a:p>
            <a:pPr>
              <a:buFontTx/>
              <a:buChar char="-"/>
            </a:pPr>
            <a:r>
              <a:rPr lang="en-US" sz="3200" b="1" dirty="0" smtClean="0">
                <a:effectLst>
                  <a:outerShdw dist="50800" dir="7200000" algn="ctr" rotWithShape="0">
                    <a:schemeClr val="bg1"/>
                  </a:outerShdw>
                </a:effectLst>
              </a:rPr>
              <a:t> amount of carbon on earth is essentially constant</a:t>
            </a:r>
          </a:p>
          <a:p>
            <a:pPr>
              <a:buFontTx/>
              <a:buChar char="-"/>
            </a:pPr>
            <a:r>
              <a:rPr lang="en-US" sz="3200" b="1" dirty="0" smtClean="0">
                <a:effectLst>
                  <a:outerShdw dist="50800" dir="7200000" algn="ctr" rotWithShape="0">
                    <a:schemeClr val="bg1"/>
                  </a:outerShdw>
                </a:effectLst>
              </a:rPr>
              <a:t> carbon is held in 4 major ‘stores’:</a:t>
            </a:r>
          </a:p>
          <a:p>
            <a:pPr lvl="2"/>
            <a:r>
              <a:rPr lang="en-US" sz="3200" b="1" u="sng" dirty="0" smtClean="0">
                <a:effectLst>
                  <a:outerShdw dist="50800" dir="7200000" algn="ctr" rotWithShape="0">
                    <a:schemeClr val="bg1"/>
                  </a:outerShdw>
                </a:effectLst>
              </a:rPr>
              <a:t>Atmosphere</a:t>
            </a:r>
            <a:r>
              <a:rPr lang="en-US" sz="3200" b="1" dirty="0" smtClean="0">
                <a:effectLst>
                  <a:outerShdw dist="50800" dir="7200000" algn="ctr" rotWithShape="0">
                    <a:schemeClr val="bg1"/>
                  </a:outerShdw>
                </a:effectLst>
              </a:rPr>
              <a:t> as the gas carbon dioxide</a:t>
            </a:r>
          </a:p>
          <a:p>
            <a:pPr lvl="2"/>
            <a:r>
              <a:rPr lang="en-US" sz="3200" b="1" u="sng" dirty="0" smtClean="0">
                <a:effectLst>
                  <a:outerShdw dist="50800" dir="7200000" algn="ctr" rotWithShape="0">
                    <a:schemeClr val="bg1"/>
                  </a:outerShdw>
                </a:effectLst>
              </a:rPr>
              <a:t>Biosphere</a:t>
            </a:r>
            <a:r>
              <a:rPr lang="en-US" sz="3200" b="1" dirty="0" smtClean="0">
                <a:effectLst>
                  <a:outerShdw dist="50800" dir="7200000" algn="ctr" rotWithShape="0">
                    <a:schemeClr val="bg1"/>
                  </a:outerShdw>
                </a:effectLst>
              </a:rPr>
              <a:t> as organic matter in biomass</a:t>
            </a:r>
          </a:p>
          <a:p>
            <a:pPr lvl="2"/>
            <a:r>
              <a:rPr lang="en-US" sz="3200" b="1" u="sng" dirty="0" smtClean="0">
                <a:effectLst>
                  <a:outerShdw dist="50800" dir="7200000" algn="ctr" rotWithShape="0">
                    <a:schemeClr val="bg1"/>
                  </a:outerShdw>
                </a:effectLst>
              </a:rPr>
              <a:t>Lithosphere</a:t>
            </a:r>
            <a:r>
              <a:rPr lang="en-US" sz="3200" b="1" dirty="0" smtClean="0">
                <a:effectLst>
                  <a:outerShdw dist="50800" dir="7200000" algn="ctr" rotWithShape="0">
                    <a:schemeClr val="bg1"/>
                  </a:outerShdw>
                </a:effectLst>
              </a:rPr>
              <a:t> (earth) as rocks (limestone, chalk)</a:t>
            </a:r>
          </a:p>
          <a:p>
            <a:pPr lvl="2"/>
            <a:r>
              <a:rPr lang="en-US" sz="3200" b="1" dirty="0" smtClean="0">
                <a:effectLst>
                  <a:outerShdw dist="50800" dir="7200000" algn="ctr" rotWithShape="0">
                    <a:schemeClr val="bg1"/>
                  </a:outerShdw>
                </a:effectLst>
              </a:rPr>
              <a:t>		   &amp; fossil fuel</a:t>
            </a:r>
          </a:p>
          <a:p>
            <a:pPr lvl="2"/>
            <a:r>
              <a:rPr lang="en-US" sz="3200" b="1" u="sng" dirty="0" smtClean="0">
                <a:effectLst>
                  <a:outerShdw dist="50800" dir="7200000" algn="ctr" rotWithShape="0">
                    <a:schemeClr val="bg1"/>
                  </a:outerShdw>
                </a:effectLst>
              </a:rPr>
              <a:t>Ocean</a:t>
            </a:r>
            <a:r>
              <a:rPr lang="en-US" sz="3200" b="1" dirty="0" smtClean="0">
                <a:effectLst>
                  <a:outerShdw dist="50800" dir="7200000" algn="ctr" rotWithShape="0">
                    <a:schemeClr val="bg1"/>
                  </a:outerShdw>
                </a:effectLst>
              </a:rPr>
              <a:t> as dissolved carbon dioxide </a:t>
            </a:r>
          </a:p>
          <a:p>
            <a:pPr lvl="2"/>
            <a:r>
              <a:rPr lang="en-US" sz="3200" b="1" dirty="0" smtClean="0">
                <a:effectLst>
                  <a:outerShdw dist="50800" dir="7200000" algn="ctr" rotWithShape="0">
                    <a:schemeClr val="bg1"/>
                  </a:outerShdw>
                </a:effectLst>
              </a:rPr>
              <a:t>	   &amp; aquatic biomass</a:t>
            </a:r>
          </a:p>
        </p:txBody>
      </p:sp>
      <p:sp useBgFill="1">
        <p:nvSpPr>
          <p:cNvPr id="5" name="TextBox 4"/>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The ‘Carbon Cycle’</a:t>
            </a:r>
          </a:p>
        </p:txBody>
      </p:sp>
      <p:grpSp>
        <p:nvGrpSpPr>
          <p:cNvPr id="51" name="Group 50"/>
          <p:cNvGrpSpPr/>
          <p:nvPr/>
        </p:nvGrpSpPr>
        <p:grpSpPr>
          <a:xfrm>
            <a:off x="0" y="914401"/>
            <a:ext cx="9144000" cy="5943600"/>
            <a:chOff x="0" y="914401"/>
            <a:chExt cx="9144000" cy="5943600"/>
          </a:xfrm>
        </p:grpSpPr>
        <p:pic>
          <p:nvPicPr>
            <p:cNvPr id="3" name="Picture 2" descr="http://www.physicalgeography.net/fundamentals/images/carboncycle.jpg"/>
            <p:cNvPicPr/>
            <p:nvPr/>
          </p:nvPicPr>
          <p:blipFill>
            <a:blip r:embed="rId2" cstate="print"/>
            <a:srcRect/>
            <a:stretch>
              <a:fillRect/>
            </a:stretch>
          </p:blipFill>
          <p:spPr bwMode="auto">
            <a:xfrm>
              <a:off x="0" y="914401"/>
              <a:ext cx="9144000" cy="5943600"/>
            </a:xfrm>
            <a:prstGeom prst="rect">
              <a:avLst/>
            </a:prstGeom>
            <a:noFill/>
            <a:ln w="9525">
              <a:noFill/>
              <a:miter lim="800000"/>
              <a:headEnd/>
              <a:tailEnd/>
            </a:ln>
          </p:spPr>
        </p:pic>
        <p:sp>
          <p:nvSpPr>
            <p:cNvPr id="20" name="Rectangle 19"/>
            <p:cNvSpPr/>
            <p:nvPr/>
          </p:nvSpPr>
          <p:spPr>
            <a:xfrm>
              <a:off x="4343400" y="2667000"/>
              <a:ext cx="4724400" cy="1981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2133600" y="4724400"/>
              <a:ext cx="2286000" cy="3048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4343400" y="2743200"/>
              <a:ext cx="4572000" cy="1950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76200" y="2667000"/>
              <a:ext cx="2133600" cy="1950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1981200" y="2667000"/>
              <a:ext cx="457200" cy="9144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2362200" y="2514600"/>
              <a:ext cx="762000" cy="6858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89338" y="4535214"/>
              <a:ext cx="2322786" cy="627993"/>
            </a:xfrm>
            <a:custGeom>
              <a:avLst/>
              <a:gdLst>
                <a:gd name="connsiteX0" fmla="*/ 5255 w 2322786"/>
                <a:gd name="connsiteY0" fmla="*/ 52552 h 627993"/>
                <a:gd name="connsiteX1" fmla="*/ 367862 w 2322786"/>
                <a:gd name="connsiteY1" fmla="*/ 52552 h 627993"/>
                <a:gd name="connsiteX2" fmla="*/ 746234 w 2322786"/>
                <a:gd name="connsiteY2" fmla="*/ 68317 h 627993"/>
                <a:gd name="connsiteX3" fmla="*/ 1108841 w 2322786"/>
                <a:gd name="connsiteY3" fmla="*/ 52552 h 627993"/>
                <a:gd name="connsiteX4" fmla="*/ 1408386 w 2322786"/>
                <a:gd name="connsiteY4" fmla="*/ 5255 h 627993"/>
                <a:gd name="connsiteX5" fmla="*/ 1660634 w 2322786"/>
                <a:gd name="connsiteY5" fmla="*/ 68317 h 627993"/>
                <a:gd name="connsiteX6" fmla="*/ 1991710 w 2322786"/>
                <a:gd name="connsiteY6" fmla="*/ 52552 h 627993"/>
                <a:gd name="connsiteX7" fmla="*/ 2228193 w 2322786"/>
                <a:gd name="connsiteY7" fmla="*/ 68317 h 627993"/>
                <a:gd name="connsiteX8" fmla="*/ 2291255 w 2322786"/>
                <a:gd name="connsiteY8" fmla="*/ 84083 h 627993"/>
                <a:gd name="connsiteX9" fmla="*/ 2039007 w 2322786"/>
                <a:gd name="connsiteY9" fmla="*/ 162910 h 627993"/>
                <a:gd name="connsiteX10" fmla="*/ 1960179 w 2322786"/>
                <a:gd name="connsiteY10" fmla="*/ 383627 h 627993"/>
                <a:gd name="connsiteX11" fmla="*/ 1975945 w 2322786"/>
                <a:gd name="connsiteY11" fmla="*/ 588579 h 627993"/>
                <a:gd name="connsiteX12" fmla="*/ 1881352 w 2322786"/>
                <a:gd name="connsiteY12" fmla="*/ 620110 h 627993"/>
                <a:gd name="connsiteX13" fmla="*/ 1613338 w 2322786"/>
                <a:gd name="connsiteY13" fmla="*/ 588579 h 627993"/>
                <a:gd name="connsiteX14" fmla="*/ 1298028 w 2322786"/>
                <a:gd name="connsiteY14" fmla="*/ 588579 h 627993"/>
                <a:gd name="connsiteX15" fmla="*/ 888124 w 2322786"/>
                <a:gd name="connsiteY15" fmla="*/ 588579 h 627993"/>
                <a:gd name="connsiteX16" fmla="*/ 399393 w 2322786"/>
                <a:gd name="connsiteY16" fmla="*/ 367862 h 627993"/>
                <a:gd name="connsiteX17" fmla="*/ 5255 w 2322786"/>
                <a:gd name="connsiteY17" fmla="*/ 52552 h 62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2786" h="627993">
                  <a:moveTo>
                    <a:pt x="5255" y="52552"/>
                  </a:moveTo>
                  <a:cubicBezTo>
                    <a:pt x="0" y="0"/>
                    <a:pt x="244366" y="49925"/>
                    <a:pt x="367862" y="52552"/>
                  </a:cubicBezTo>
                  <a:cubicBezTo>
                    <a:pt x="491358" y="55179"/>
                    <a:pt x="622738" y="68317"/>
                    <a:pt x="746234" y="68317"/>
                  </a:cubicBezTo>
                  <a:cubicBezTo>
                    <a:pt x="869730" y="68317"/>
                    <a:pt x="998482" y="63062"/>
                    <a:pt x="1108841" y="52552"/>
                  </a:cubicBezTo>
                  <a:cubicBezTo>
                    <a:pt x="1219200" y="42042"/>
                    <a:pt x="1316421" y="2628"/>
                    <a:pt x="1408386" y="5255"/>
                  </a:cubicBezTo>
                  <a:cubicBezTo>
                    <a:pt x="1500351" y="7882"/>
                    <a:pt x="1563413" y="60434"/>
                    <a:pt x="1660634" y="68317"/>
                  </a:cubicBezTo>
                  <a:cubicBezTo>
                    <a:pt x="1757855" y="76200"/>
                    <a:pt x="1897117" y="52552"/>
                    <a:pt x="1991710" y="52552"/>
                  </a:cubicBezTo>
                  <a:cubicBezTo>
                    <a:pt x="2086303" y="52552"/>
                    <a:pt x="2178269" y="63062"/>
                    <a:pt x="2228193" y="68317"/>
                  </a:cubicBezTo>
                  <a:cubicBezTo>
                    <a:pt x="2278117" y="73572"/>
                    <a:pt x="2322786" y="68318"/>
                    <a:pt x="2291255" y="84083"/>
                  </a:cubicBezTo>
                  <a:cubicBezTo>
                    <a:pt x="2259724" y="99849"/>
                    <a:pt x="2094186" y="112986"/>
                    <a:pt x="2039007" y="162910"/>
                  </a:cubicBezTo>
                  <a:cubicBezTo>
                    <a:pt x="1983828" y="212834"/>
                    <a:pt x="1970689" y="312682"/>
                    <a:pt x="1960179" y="383627"/>
                  </a:cubicBezTo>
                  <a:cubicBezTo>
                    <a:pt x="1949669" y="454572"/>
                    <a:pt x="1989083" y="549165"/>
                    <a:pt x="1975945" y="588579"/>
                  </a:cubicBezTo>
                  <a:cubicBezTo>
                    <a:pt x="1962807" y="627993"/>
                    <a:pt x="1941786" y="620110"/>
                    <a:pt x="1881352" y="620110"/>
                  </a:cubicBezTo>
                  <a:cubicBezTo>
                    <a:pt x="1820918" y="620110"/>
                    <a:pt x="1710559" y="593834"/>
                    <a:pt x="1613338" y="588579"/>
                  </a:cubicBezTo>
                  <a:cubicBezTo>
                    <a:pt x="1516117" y="583324"/>
                    <a:pt x="1298028" y="588579"/>
                    <a:pt x="1298028" y="588579"/>
                  </a:cubicBezTo>
                  <a:cubicBezTo>
                    <a:pt x="1177159" y="588579"/>
                    <a:pt x="1037896" y="625365"/>
                    <a:pt x="888124" y="588579"/>
                  </a:cubicBezTo>
                  <a:cubicBezTo>
                    <a:pt x="738352" y="551793"/>
                    <a:pt x="541283" y="457200"/>
                    <a:pt x="399393" y="367862"/>
                  </a:cubicBezTo>
                  <a:cubicBezTo>
                    <a:pt x="257503" y="278524"/>
                    <a:pt x="10510" y="105104"/>
                    <a:pt x="5255" y="52552"/>
                  </a:cubicBezTo>
                  <a:close/>
                </a:path>
              </a:pathLst>
            </a:cu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5181600" y="4724400"/>
              <a:ext cx="1828800" cy="3810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6934200" y="4724400"/>
              <a:ext cx="1981200" cy="2286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334000" y="1752600"/>
              <a:ext cx="1713186" cy="959069"/>
            </a:xfrm>
            <a:custGeom>
              <a:avLst/>
              <a:gdLst>
                <a:gd name="connsiteX0" fmla="*/ 1497724 w 1497724"/>
                <a:gd name="connsiteY0" fmla="*/ 898635 h 898635"/>
                <a:gd name="connsiteX1" fmla="*/ 504497 w 1497724"/>
                <a:gd name="connsiteY1" fmla="*/ 252249 h 898635"/>
                <a:gd name="connsiteX2" fmla="*/ 0 w 1497724"/>
                <a:gd name="connsiteY2" fmla="*/ 0 h 898635"/>
                <a:gd name="connsiteX0" fmla="*/ 1497724 w 1497724"/>
                <a:gd name="connsiteY0" fmla="*/ 827237 h 827237"/>
                <a:gd name="connsiteX1" fmla="*/ 504497 w 1497724"/>
                <a:gd name="connsiteY1" fmla="*/ 180851 h 827237"/>
                <a:gd name="connsiteX2" fmla="*/ 0 w 1497724"/>
                <a:gd name="connsiteY2" fmla="*/ 0 h 827237"/>
              </a:gdLst>
              <a:ahLst/>
              <a:cxnLst>
                <a:cxn ang="0">
                  <a:pos x="connsiteX0" y="connsiteY0"/>
                </a:cxn>
                <a:cxn ang="0">
                  <a:pos x="connsiteX1" y="connsiteY1"/>
                </a:cxn>
                <a:cxn ang="0">
                  <a:pos x="connsiteX2" y="connsiteY2"/>
                </a:cxn>
              </a:cxnLst>
              <a:rect l="l" t="t" r="r" b="b"/>
              <a:pathLst>
                <a:path w="1497724" h="827237">
                  <a:moveTo>
                    <a:pt x="1497724" y="827237"/>
                  </a:moveTo>
                  <a:cubicBezTo>
                    <a:pt x="1125921" y="578930"/>
                    <a:pt x="754118" y="318724"/>
                    <a:pt x="504497" y="180851"/>
                  </a:cubicBezTo>
                  <a:cubicBezTo>
                    <a:pt x="254876" y="42978"/>
                    <a:pt x="0" y="0"/>
                    <a:pt x="0" y="0"/>
                  </a:cubicBezTo>
                </a:path>
              </a:pathLst>
            </a:custGeom>
            <a:ln w="177800">
              <a:solidFill>
                <a:srgbClr val="BCCF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Triangle 29"/>
            <p:cNvSpPr/>
            <p:nvPr/>
          </p:nvSpPr>
          <p:spPr>
            <a:xfrm>
              <a:off x="4343400" y="4724400"/>
              <a:ext cx="685800" cy="304800"/>
            </a:xfrm>
            <a:prstGeom prst="rtTriangle">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Triangle 30"/>
            <p:cNvSpPr/>
            <p:nvPr/>
          </p:nvSpPr>
          <p:spPr>
            <a:xfrm rot="10800000">
              <a:off x="4343400" y="4724400"/>
              <a:ext cx="685800" cy="304800"/>
            </a:xfrm>
            <a:prstGeom prst="rtTriangle">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ectangle 28"/>
            <p:cNvSpPr/>
            <p:nvPr/>
          </p:nvSpPr>
          <p:spPr>
            <a:xfrm rot="2871895" flipV="1">
              <a:off x="5999977" y="5321757"/>
              <a:ext cx="1178526" cy="264075"/>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ectangle 45"/>
            <p:cNvSpPr/>
            <p:nvPr/>
          </p:nvSpPr>
          <p:spPr>
            <a:xfrm>
              <a:off x="6019800" y="6172200"/>
              <a:ext cx="30480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ectangle 46"/>
            <p:cNvSpPr/>
            <p:nvPr/>
          </p:nvSpPr>
          <p:spPr>
            <a:xfrm>
              <a:off x="6019800" y="6019800"/>
              <a:ext cx="6096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p:cNvSpPr/>
            <p:nvPr/>
          </p:nvSpPr>
          <p:spPr>
            <a:xfrm>
              <a:off x="762000" y="5334000"/>
              <a:ext cx="1600200" cy="228600"/>
            </a:xfrm>
            <a:prstGeom prst="rect">
              <a:avLst/>
            </a:prstGeom>
            <a:solidFill>
              <a:srgbClr val="494949"/>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3" name="Picture 72" descr="http://www.physicalgeography.net/fundamentals/images/carboncycle.jpg"/>
            <p:cNvPicPr/>
            <p:nvPr/>
          </p:nvPicPr>
          <p:blipFill>
            <a:blip r:embed="rId2" cstate="print"/>
            <a:srcRect l="25833" t="51282" r="65000" b="35897"/>
            <a:stretch>
              <a:fillRect/>
            </a:stretch>
          </p:blipFill>
          <p:spPr bwMode="auto">
            <a:xfrm>
              <a:off x="3124200" y="3962400"/>
              <a:ext cx="838200" cy="762000"/>
            </a:xfrm>
            <a:prstGeom prst="rect">
              <a:avLst/>
            </a:prstGeom>
            <a:noFill/>
            <a:ln w="9525">
              <a:noFill/>
              <a:miter lim="800000"/>
              <a:headEnd/>
              <a:tailEnd/>
            </a:ln>
          </p:spPr>
        </p:pic>
        <p:pic>
          <p:nvPicPr>
            <p:cNvPr id="74" name="Picture 73" descr="http://www.physicalgeography.net/fundamentals/images/carboncycle.jpg"/>
            <p:cNvPicPr/>
            <p:nvPr/>
          </p:nvPicPr>
          <p:blipFill>
            <a:blip r:embed="rId2" cstate="print"/>
            <a:srcRect l="25833" t="51282" r="65000" b="35897"/>
            <a:stretch>
              <a:fillRect/>
            </a:stretch>
          </p:blipFill>
          <p:spPr bwMode="auto">
            <a:xfrm flipH="1">
              <a:off x="3733800" y="3962400"/>
              <a:ext cx="609600" cy="762000"/>
            </a:xfrm>
            <a:prstGeom prst="rect">
              <a:avLst/>
            </a:prstGeom>
            <a:noFill/>
            <a:ln w="9525">
              <a:noFill/>
              <a:miter lim="800000"/>
              <a:headEnd/>
              <a:tailEnd/>
            </a:ln>
          </p:spPr>
        </p:pic>
        <p:pic>
          <p:nvPicPr>
            <p:cNvPr id="78" name="Picture 77" descr="http://www.physicalgeography.net/fundamentals/images/carboncycle.jpg"/>
            <p:cNvPicPr/>
            <p:nvPr/>
          </p:nvPicPr>
          <p:blipFill>
            <a:blip r:embed="rId2" cstate="print"/>
            <a:srcRect l="31667" t="79743" r="36666" b="15744"/>
            <a:stretch>
              <a:fillRect/>
            </a:stretch>
          </p:blipFill>
          <p:spPr bwMode="auto">
            <a:xfrm>
              <a:off x="2679192" y="5431536"/>
              <a:ext cx="2895600" cy="26822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53"/>
                                        </p:tgtEl>
                                      </p:cBhvr>
                                    </p:animEffect>
                                    <p:anim calcmode="lin" valueType="num">
                                      <p:cBhvr>
                                        <p:cTn id="7" dur="1000"/>
                                        <p:tgtEl>
                                          <p:spTgt spid="53"/>
                                        </p:tgtEl>
                                        <p:attrNameLst>
                                          <p:attrName>ppt_x</p:attrName>
                                        </p:attrNameLst>
                                      </p:cBhvr>
                                      <p:tavLst>
                                        <p:tav tm="0">
                                          <p:val>
                                            <p:strVal val="ppt_x"/>
                                          </p:val>
                                        </p:tav>
                                        <p:tav tm="100000">
                                          <p:val>
                                            <p:strVal val="ppt_x"/>
                                          </p:val>
                                        </p:tav>
                                      </p:tavLst>
                                    </p:anim>
                                    <p:anim calcmode="lin" valueType="num">
                                      <p:cBhvr>
                                        <p:cTn id="8" dur="1000"/>
                                        <p:tgtEl>
                                          <p:spTgt spid="53"/>
                                        </p:tgtEl>
                                        <p:attrNameLst>
                                          <p:attrName>ppt_y</p:attrName>
                                        </p:attrNameLst>
                                      </p:cBhvr>
                                      <p:tavLst>
                                        <p:tav tm="0">
                                          <p:val>
                                            <p:strVal val="ppt_y"/>
                                          </p:val>
                                        </p:tav>
                                        <p:tav tm="100000">
                                          <p:val>
                                            <p:strVal val="ppt_y+.1"/>
                                          </p:val>
                                        </p:tav>
                                      </p:tavLst>
                                    </p:anim>
                                    <p:set>
                                      <p:cBhvr>
                                        <p:cTn id="9" dur="1" fill="hold">
                                          <p:stCondLst>
                                            <p:cond delay="999"/>
                                          </p:stCondLst>
                                        </p:cTn>
                                        <p:tgtEl>
                                          <p:spTgt spid="53"/>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hysicalgeography.net/fundamentals/images/carboncycle.jpg"/>
          <p:cNvPicPr/>
          <p:nvPr/>
        </p:nvPicPr>
        <p:blipFill>
          <a:blip r:embed="rId2" cstate="print"/>
          <a:srcRect/>
          <a:stretch>
            <a:fillRect/>
          </a:stretch>
        </p:blipFill>
        <p:spPr bwMode="auto">
          <a:xfrm>
            <a:off x="0" y="914401"/>
            <a:ext cx="9144000" cy="5943600"/>
          </a:xfrm>
          <a:prstGeom prst="rect">
            <a:avLst/>
          </a:prstGeom>
          <a:noFill/>
          <a:ln w="9525">
            <a:noFill/>
            <a:miter lim="800000"/>
            <a:headEnd/>
            <a:tailEnd/>
          </a:ln>
        </p:spPr>
      </p:pic>
      <p:sp>
        <p:nvSpPr>
          <p:cNvPr id="20" name="Rectangle 19"/>
          <p:cNvSpPr/>
          <p:nvPr/>
        </p:nvSpPr>
        <p:spPr>
          <a:xfrm>
            <a:off x="4343400" y="2667000"/>
            <a:ext cx="4724400" cy="1981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2133600" y="4724400"/>
            <a:ext cx="2286000" cy="3048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4343400" y="2743200"/>
            <a:ext cx="4572000" cy="1950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5" name="TextBox 4"/>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The ‘Carbon Cycle’</a:t>
            </a:r>
          </a:p>
        </p:txBody>
      </p:sp>
      <p:sp>
        <p:nvSpPr>
          <p:cNvPr id="8" name="Rectangle 7"/>
          <p:cNvSpPr/>
          <p:nvPr/>
        </p:nvSpPr>
        <p:spPr>
          <a:xfrm>
            <a:off x="1752600" y="6019800"/>
            <a:ext cx="3886200" cy="533400"/>
          </a:xfrm>
          <a:prstGeom prst="rect">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2580" name="Picture 4" descr="C:\Documents and Settings\Phillips\Local Settings\Temporary Internet Files\Content.IE5\8ZBXQAGA\MC900434736[1].png"/>
          <p:cNvPicPr>
            <a:picLocks noChangeAspect="1" noChangeArrowheads="1"/>
          </p:cNvPicPr>
          <p:nvPr/>
        </p:nvPicPr>
        <p:blipFill>
          <a:blip r:embed="rId3" cstate="print"/>
          <a:srcRect/>
          <a:stretch>
            <a:fillRect/>
          </a:stretch>
        </p:blipFill>
        <p:spPr bwMode="auto">
          <a:xfrm>
            <a:off x="533400" y="304800"/>
            <a:ext cx="1142857" cy="1142857"/>
          </a:xfrm>
          <a:prstGeom prst="rect">
            <a:avLst/>
          </a:prstGeom>
          <a:noFill/>
        </p:spPr>
      </p:pic>
      <p:sp>
        <p:nvSpPr>
          <p:cNvPr id="15" name="Rectangle 14"/>
          <p:cNvSpPr/>
          <p:nvPr/>
        </p:nvSpPr>
        <p:spPr>
          <a:xfrm>
            <a:off x="76200" y="2667000"/>
            <a:ext cx="2133600" cy="1950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1981200" y="2667000"/>
            <a:ext cx="457200" cy="9144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2362200" y="2514600"/>
            <a:ext cx="762000" cy="6858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89338" y="4535214"/>
            <a:ext cx="2322786" cy="627993"/>
          </a:xfrm>
          <a:custGeom>
            <a:avLst/>
            <a:gdLst>
              <a:gd name="connsiteX0" fmla="*/ 5255 w 2322786"/>
              <a:gd name="connsiteY0" fmla="*/ 52552 h 627993"/>
              <a:gd name="connsiteX1" fmla="*/ 367862 w 2322786"/>
              <a:gd name="connsiteY1" fmla="*/ 52552 h 627993"/>
              <a:gd name="connsiteX2" fmla="*/ 746234 w 2322786"/>
              <a:gd name="connsiteY2" fmla="*/ 68317 h 627993"/>
              <a:gd name="connsiteX3" fmla="*/ 1108841 w 2322786"/>
              <a:gd name="connsiteY3" fmla="*/ 52552 h 627993"/>
              <a:gd name="connsiteX4" fmla="*/ 1408386 w 2322786"/>
              <a:gd name="connsiteY4" fmla="*/ 5255 h 627993"/>
              <a:gd name="connsiteX5" fmla="*/ 1660634 w 2322786"/>
              <a:gd name="connsiteY5" fmla="*/ 68317 h 627993"/>
              <a:gd name="connsiteX6" fmla="*/ 1991710 w 2322786"/>
              <a:gd name="connsiteY6" fmla="*/ 52552 h 627993"/>
              <a:gd name="connsiteX7" fmla="*/ 2228193 w 2322786"/>
              <a:gd name="connsiteY7" fmla="*/ 68317 h 627993"/>
              <a:gd name="connsiteX8" fmla="*/ 2291255 w 2322786"/>
              <a:gd name="connsiteY8" fmla="*/ 84083 h 627993"/>
              <a:gd name="connsiteX9" fmla="*/ 2039007 w 2322786"/>
              <a:gd name="connsiteY9" fmla="*/ 162910 h 627993"/>
              <a:gd name="connsiteX10" fmla="*/ 1960179 w 2322786"/>
              <a:gd name="connsiteY10" fmla="*/ 383627 h 627993"/>
              <a:gd name="connsiteX11" fmla="*/ 1975945 w 2322786"/>
              <a:gd name="connsiteY11" fmla="*/ 588579 h 627993"/>
              <a:gd name="connsiteX12" fmla="*/ 1881352 w 2322786"/>
              <a:gd name="connsiteY12" fmla="*/ 620110 h 627993"/>
              <a:gd name="connsiteX13" fmla="*/ 1613338 w 2322786"/>
              <a:gd name="connsiteY13" fmla="*/ 588579 h 627993"/>
              <a:gd name="connsiteX14" fmla="*/ 1298028 w 2322786"/>
              <a:gd name="connsiteY14" fmla="*/ 588579 h 627993"/>
              <a:gd name="connsiteX15" fmla="*/ 888124 w 2322786"/>
              <a:gd name="connsiteY15" fmla="*/ 588579 h 627993"/>
              <a:gd name="connsiteX16" fmla="*/ 399393 w 2322786"/>
              <a:gd name="connsiteY16" fmla="*/ 367862 h 627993"/>
              <a:gd name="connsiteX17" fmla="*/ 5255 w 2322786"/>
              <a:gd name="connsiteY17" fmla="*/ 52552 h 62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2786" h="627993">
                <a:moveTo>
                  <a:pt x="5255" y="52552"/>
                </a:moveTo>
                <a:cubicBezTo>
                  <a:pt x="0" y="0"/>
                  <a:pt x="244366" y="49925"/>
                  <a:pt x="367862" y="52552"/>
                </a:cubicBezTo>
                <a:cubicBezTo>
                  <a:pt x="491358" y="55179"/>
                  <a:pt x="622738" y="68317"/>
                  <a:pt x="746234" y="68317"/>
                </a:cubicBezTo>
                <a:cubicBezTo>
                  <a:pt x="869730" y="68317"/>
                  <a:pt x="998482" y="63062"/>
                  <a:pt x="1108841" y="52552"/>
                </a:cubicBezTo>
                <a:cubicBezTo>
                  <a:pt x="1219200" y="42042"/>
                  <a:pt x="1316421" y="2628"/>
                  <a:pt x="1408386" y="5255"/>
                </a:cubicBezTo>
                <a:cubicBezTo>
                  <a:pt x="1500351" y="7882"/>
                  <a:pt x="1563413" y="60434"/>
                  <a:pt x="1660634" y="68317"/>
                </a:cubicBezTo>
                <a:cubicBezTo>
                  <a:pt x="1757855" y="76200"/>
                  <a:pt x="1897117" y="52552"/>
                  <a:pt x="1991710" y="52552"/>
                </a:cubicBezTo>
                <a:cubicBezTo>
                  <a:pt x="2086303" y="52552"/>
                  <a:pt x="2178269" y="63062"/>
                  <a:pt x="2228193" y="68317"/>
                </a:cubicBezTo>
                <a:cubicBezTo>
                  <a:pt x="2278117" y="73572"/>
                  <a:pt x="2322786" y="68318"/>
                  <a:pt x="2291255" y="84083"/>
                </a:cubicBezTo>
                <a:cubicBezTo>
                  <a:pt x="2259724" y="99849"/>
                  <a:pt x="2094186" y="112986"/>
                  <a:pt x="2039007" y="162910"/>
                </a:cubicBezTo>
                <a:cubicBezTo>
                  <a:pt x="1983828" y="212834"/>
                  <a:pt x="1970689" y="312682"/>
                  <a:pt x="1960179" y="383627"/>
                </a:cubicBezTo>
                <a:cubicBezTo>
                  <a:pt x="1949669" y="454572"/>
                  <a:pt x="1989083" y="549165"/>
                  <a:pt x="1975945" y="588579"/>
                </a:cubicBezTo>
                <a:cubicBezTo>
                  <a:pt x="1962807" y="627993"/>
                  <a:pt x="1941786" y="620110"/>
                  <a:pt x="1881352" y="620110"/>
                </a:cubicBezTo>
                <a:cubicBezTo>
                  <a:pt x="1820918" y="620110"/>
                  <a:pt x="1710559" y="593834"/>
                  <a:pt x="1613338" y="588579"/>
                </a:cubicBezTo>
                <a:cubicBezTo>
                  <a:pt x="1516117" y="583324"/>
                  <a:pt x="1298028" y="588579"/>
                  <a:pt x="1298028" y="588579"/>
                </a:cubicBezTo>
                <a:cubicBezTo>
                  <a:pt x="1177159" y="588579"/>
                  <a:pt x="1037896" y="625365"/>
                  <a:pt x="888124" y="588579"/>
                </a:cubicBezTo>
                <a:cubicBezTo>
                  <a:pt x="738352" y="551793"/>
                  <a:pt x="541283" y="457200"/>
                  <a:pt x="399393" y="367862"/>
                </a:cubicBezTo>
                <a:cubicBezTo>
                  <a:pt x="257503" y="278524"/>
                  <a:pt x="10510" y="105104"/>
                  <a:pt x="5255" y="52552"/>
                </a:cubicBezTo>
                <a:close/>
              </a:path>
            </a:pathLst>
          </a:cu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5181600" y="4724400"/>
            <a:ext cx="1828800" cy="3810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6934200" y="4724400"/>
            <a:ext cx="1981200" cy="2286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334000" y="1752600"/>
            <a:ext cx="1713186" cy="959069"/>
          </a:xfrm>
          <a:custGeom>
            <a:avLst/>
            <a:gdLst>
              <a:gd name="connsiteX0" fmla="*/ 1497724 w 1497724"/>
              <a:gd name="connsiteY0" fmla="*/ 898635 h 898635"/>
              <a:gd name="connsiteX1" fmla="*/ 504497 w 1497724"/>
              <a:gd name="connsiteY1" fmla="*/ 252249 h 898635"/>
              <a:gd name="connsiteX2" fmla="*/ 0 w 1497724"/>
              <a:gd name="connsiteY2" fmla="*/ 0 h 898635"/>
              <a:gd name="connsiteX0" fmla="*/ 1497724 w 1497724"/>
              <a:gd name="connsiteY0" fmla="*/ 827237 h 827237"/>
              <a:gd name="connsiteX1" fmla="*/ 504497 w 1497724"/>
              <a:gd name="connsiteY1" fmla="*/ 180851 h 827237"/>
              <a:gd name="connsiteX2" fmla="*/ 0 w 1497724"/>
              <a:gd name="connsiteY2" fmla="*/ 0 h 827237"/>
            </a:gdLst>
            <a:ahLst/>
            <a:cxnLst>
              <a:cxn ang="0">
                <a:pos x="connsiteX0" y="connsiteY0"/>
              </a:cxn>
              <a:cxn ang="0">
                <a:pos x="connsiteX1" y="connsiteY1"/>
              </a:cxn>
              <a:cxn ang="0">
                <a:pos x="connsiteX2" y="connsiteY2"/>
              </a:cxn>
            </a:cxnLst>
            <a:rect l="l" t="t" r="r" b="b"/>
            <a:pathLst>
              <a:path w="1497724" h="827237">
                <a:moveTo>
                  <a:pt x="1497724" y="827237"/>
                </a:moveTo>
                <a:cubicBezTo>
                  <a:pt x="1125921" y="578930"/>
                  <a:pt x="754118" y="318724"/>
                  <a:pt x="504497" y="180851"/>
                </a:cubicBezTo>
                <a:cubicBezTo>
                  <a:pt x="254876" y="42978"/>
                  <a:pt x="0" y="0"/>
                  <a:pt x="0" y="0"/>
                </a:cubicBezTo>
              </a:path>
            </a:pathLst>
          </a:custGeom>
          <a:ln w="177800">
            <a:solidFill>
              <a:srgbClr val="BCCF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2743200" y="1295400"/>
            <a:ext cx="3886200" cy="457200"/>
          </a:xfrm>
          <a:prstGeom prst="rect">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Triangle 29"/>
          <p:cNvSpPr/>
          <p:nvPr/>
        </p:nvSpPr>
        <p:spPr>
          <a:xfrm>
            <a:off x="4343400" y="4724400"/>
            <a:ext cx="685800" cy="304800"/>
          </a:xfrm>
          <a:prstGeom prst="rtTriangle">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Triangle 30"/>
          <p:cNvSpPr/>
          <p:nvPr/>
        </p:nvSpPr>
        <p:spPr>
          <a:xfrm rot="10800000">
            <a:off x="4343400" y="4724400"/>
            <a:ext cx="685800" cy="304800"/>
          </a:xfrm>
          <a:prstGeom prst="rtTriangle">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533400" y="4495800"/>
            <a:ext cx="2895600" cy="492443"/>
          </a:xfrm>
          <a:prstGeom prst="rect">
            <a:avLst/>
          </a:prstGeom>
          <a:noFill/>
          <a:ln w="50800">
            <a:noFill/>
          </a:ln>
        </p:spPr>
        <p:txBody>
          <a:bodyPr wrap="square" rtlCol="0">
            <a:spAutoFit/>
          </a:bodyPr>
          <a:lstStyle/>
          <a:p>
            <a:r>
              <a:rPr lang="en-US" sz="2600" b="1" dirty="0" smtClean="0">
                <a:solidFill>
                  <a:srgbClr val="00B050"/>
                </a:solidFill>
                <a:effectLst>
                  <a:outerShdw dist="38100" dir="5400000" algn="ctr" rotWithShape="0">
                    <a:schemeClr val="tx1"/>
                  </a:outerShdw>
                </a:effectLst>
              </a:rPr>
              <a:t>organic soil matter</a:t>
            </a:r>
            <a:endParaRPr lang="en-US" sz="2600" b="1" baseline="-25000" dirty="0" smtClean="0">
              <a:solidFill>
                <a:srgbClr val="00B050"/>
              </a:solidFill>
              <a:effectLst>
                <a:outerShdw dist="38100" dir="5400000" algn="ctr" rotWithShape="0">
                  <a:schemeClr val="tx1"/>
                </a:outerShdw>
              </a:effectLst>
            </a:endParaRPr>
          </a:p>
        </p:txBody>
      </p:sp>
      <p:sp>
        <p:nvSpPr>
          <p:cNvPr id="29" name="Rectangle 28"/>
          <p:cNvSpPr/>
          <p:nvPr/>
        </p:nvSpPr>
        <p:spPr>
          <a:xfrm rot="2871895" flipV="1">
            <a:off x="5999977" y="5321757"/>
            <a:ext cx="1178526" cy="264075"/>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800600" y="4572000"/>
            <a:ext cx="2362200" cy="461665"/>
          </a:xfrm>
          <a:prstGeom prst="rect">
            <a:avLst/>
          </a:prstGeom>
          <a:noFill/>
          <a:ln w="50800">
            <a:noFill/>
          </a:ln>
        </p:spPr>
        <p:txBody>
          <a:bodyPr wrap="square" rtlCol="0">
            <a:spAutoFit/>
          </a:bodyPr>
          <a:lstStyle/>
          <a:p>
            <a:r>
              <a:rPr lang="en-US" sz="2400" b="1" dirty="0" smtClean="0">
                <a:solidFill>
                  <a:srgbClr val="00B050"/>
                </a:solidFill>
                <a:effectLst>
                  <a:outerShdw dist="38100" dir="5400000" algn="ctr" rotWithShape="0">
                    <a:schemeClr val="tx1"/>
                  </a:outerShdw>
                </a:effectLst>
              </a:rPr>
              <a:t>aquatic biomass</a:t>
            </a:r>
            <a:endParaRPr lang="en-US" sz="2400" b="1" baseline="-25000" dirty="0" smtClean="0">
              <a:solidFill>
                <a:srgbClr val="00B050"/>
              </a:solidFill>
              <a:effectLst>
                <a:outerShdw dist="38100" dir="5400000" algn="ctr" rotWithShape="0">
                  <a:schemeClr val="tx1"/>
                </a:outerShdw>
              </a:effectLst>
            </a:endParaRPr>
          </a:p>
        </p:txBody>
      </p:sp>
      <p:sp>
        <p:nvSpPr>
          <p:cNvPr id="9" name="Rectangle 8"/>
          <p:cNvSpPr/>
          <p:nvPr/>
        </p:nvSpPr>
        <p:spPr>
          <a:xfrm>
            <a:off x="6858000" y="4953000"/>
            <a:ext cx="2057400" cy="685800"/>
          </a:xfrm>
          <a:prstGeom prst="rect">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638800" y="17526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46" name="Rectangle 45"/>
          <p:cNvSpPr/>
          <p:nvPr/>
        </p:nvSpPr>
        <p:spPr>
          <a:xfrm>
            <a:off x="6019800" y="6172200"/>
            <a:ext cx="30480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ectangle 46"/>
          <p:cNvSpPr/>
          <p:nvPr/>
        </p:nvSpPr>
        <p:spPr>
          <a:xfrm>
            <a:off x="6019800" y="6019800"/>
            <a:ext cx="6096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p:cNvSpPr/>
          <p:nvPr/>
        </p:nvSpPr>
        <p:spPr>
          <a:xfrm>
            <a:off x="762000" y="5334000"/>
            <a:ext cx="1600200" cy="228600"/>
          </a:xfrm>
          <a:prstGeom prst="rect">
            <a:avLst/>
          </a:prstGeom>
          <a:solidFill>
            <a:srgbClr val="494949"/>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609600" y="5257800"/>
            <a:ext cx="1981200" cy="523220"/>
          </a:xfrm>
          <a:prstGeom prst="rect">
            <a:avLst/>
          </a:prstGeom>
          <a:noFill/>
          <a:ln w="50800">
            <a:noFill/>
          </a:ln>
        </p:spPr>
        <p:txBody>
          <a:bodyPr wrap="square" rtlCol="0">
            <a:spAutoFit/>
          </a:bodyPr>
          <a:lstStyle/>
          <a:p>
            <a:pPr algn="ctr"/>
            <a:r>
              <a:rPr lang="en-US" sz="2800" b="1" dirty="0" smtClean="0">
                <a:solidFill>
                  <a:schemeClr val="bg1"/>
                </a:solidFill>
                <a:effectLst>
                  <a:outerShdw dist="38100" dir="5400000" algn="ctr" rotWithShape="0">
                    <a:schemeClr val="tx1"/>
                  </a:outerShdw>
                </a:effectLst>
              </a:rPr>
              <a:t>coal, oil, gas</a:t>
            </a:r>
            <a:endParaRPr lang="en-US" sz="2800" b="1" baseline="-25000" dirty="0" smtClean="0">
              <a:solidFill>
                <a:schemeClr val="bg1"/>
              </a:solidFill>
              <a:effectLst>
                <a:outerShdw dist="38100" dir="5400000" algn="ctr" rotWithShape="0">
                  <a:schemeClr val="tx1"/>
                </a:outerShdw>
              </a:effectLst>
            </a:endParaRPr>
          </a:p>
        </p:txBody>
      </p:sp>
      <p:pic>
        <p:nvPicPr>
          <p:cNvPr id="73" name="Picture 72" descr="http://www.physicalgeography.net/fundamentals/images/carboncycle.jpg"/>
          <p:cNvPicPr/>
          <p:nvPr/>
        </p:nvPicPr>
        <p:blipFill>
          <a:blip r:embed="rId2" cstate="print"/>
          <a:srcRect l="25833" t="51282" r="65000" b="35897"/>
          <a:stretch>
            <a:fillRect/>
          </a:stretch>
        </p:blipFill>
        <p:spPr bwMode="auto">
          <a:xfrm>
            <a:off x="3124200" y="3962400"/>
            <a:ext cx="838200" cy="762000"/>
          </a:xfrm>
          <a:prstGeom prst="rect">
            <a:avLst/>
          </a:prstGeom>
          <a:noFill/>
          <a:ln w="9525">
            <a:noFill/>
            <a:miter lim="800000"/>
            <a:headEnd/>
            <a:tailEnd/>
          </a:ln>
        </p:spPr>
      </p:pic>
      <p:pic>
        <p:nvPicPr>
          <p:cNvPr id="74" name="Picture 73" descr="http://www.physicalgeography.net/fundamentals/images/carboncycle.jpg"/>
          <p:cNvPicPr/>
          <p:nvPr/>
        </p:nvPicPr>
        <p:blipFill>
          <a:blip r:embed="rId2" cstate="print"/>
          <a:srcRect l="25833" t="51282" r="65000" b="35897"/>
          <a:stretch>
            <a:fillRect/>
          </a:stretch>
        </p:blipFill>
        <p:spPr bwMode="auto">
          <a:xfrm flipH="1">
            <a:off x="3733800" y="3962400"/>
            <a:ext cx="609600" cy="762000"/>
          </a:xfrm>
          <a:prstGeom prst="rect">
            <a:avLst/>
          </a:prstGeom>
          <a:noFill/>
          <a:ln w="9525">
            <a:noFill/>
            <a:miter lim="800000"/>
            <a:headEnd/>
            <a:tailEnd/>
          </a:ln>
        </p:spPr>
      </p:pic>
      <p:pic>
        <p:nvPicPr>
          <p:cNvPr id="78" name="Picture 77" descr="http://www.physicalgeography.net/fundamentals/images/carboncycle.jpg"/>
          <p:cNvPicPr/>
          <p:nvPr/>
        </p:nvPicPr>
        <p:blipFill>
          <a:blip r:embed="rId2" cstate="print"/>
          <a:srcRect l="31667" t="79743" r="36666" b="15744"/>
          <a:stretch>
            <a:fillRect/>
          </a:stretch>
        </p:blipFill>
        <p:spPr bwMode="auto">
          <a:xfrm>
            <a:off x="2679192" y="5431536"/>
            <a:ext cx="2895600" cy="268224"/>
          </a:xfrm>
          <a:prstGeom prst="rect">
            <a:avLst/>
          </a:prstGeom>
          <a:noFill/>
          <a:ln w="9525">
            <a:noFill/>
            <a:miter lim="800000"/>
            <a:headEnd/>
            <a:tailEnd/>
          </a:ln>
        </p:spPr>
      </p:pic>
      <p:sp>
        <p:nvSpPr>
          <p:cNvPr id="79" name="TextBox 78"/>
          <p:cNvSpPr txBox="1"/>
          <p:nvPr/>
        </p:nvSpPr>
        <p:spPr>
          <a:xfrm>
            <a:off x="3200400" y="5334000"/>
            <a:ext cx="1981200" cy="523220"/>
          </a:xfrm>
          <a:prstGeom prst="rect">
            <a:avLst/>
          </a:prstGeom>
          <a:noFill/>
          <a:ln w="50800">
            <a:noFill/>
          </a:ln>
        </p:spPr>
        <p:txBody>
          <a:bodyPr wrap="square" rtlCol="0">
            <a:spAutoFit/>
          </a:bodyPr>
          <a:lstStyle/>
          <a:p>
            <a:pPr algn="ctr"/>
            <a:r>
              <a:rPr lang="en-US" sz="2800" b="1" dirty="0" smtClean="0">
                <a:solidFill>
                  <a:srgbClr val="565656"/>
                </a:solidFill>
                <a:effectLst>
                  <a:outerShdw dist="38100" dir="7200000" algn="ctr" rotWithShape="0">
                    <a:schemeClr val="tx1"/>
                  </a:outerShdw>
                </a:effectLst>
              </a:rPr>
              <a:t>limestone</a:t>
            </a:r>
            <a:endParaRPr lang="en-US" sz="2800" b="1" baseline="-25000" dirty="0" smtClean="0">
              <a:solidFill>
                <a:srgbClr val="565656"/>
              </a:solidFill>
              <a:effectLst>
                <a:outerShdw dist="38100" dir="7200000" algn="ctr" rotWithShape="0">
                  <a:schemeClr val="tx1"/>
                </a:outerShdw>
              </a:effectLst>
            </a:endParaRPr>
          </a:p>
        </p:txBody>
      </p:sp>
      <p:sp>
        <p:nvSpPr>
          <p:cNvPr id="83" name="TextBox 82"/>
          <p:cNvSpPr txBox="1"/>
          <p:nvPr/>
        </p:nvSpPr>
        <p:spPr>
          <a:xfrm>
            <a:off x="6477000" y="25146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4" name="TextBox 83"/>
          <p:cNvSpPr txBox="1"/>
          <p:nvPr/>
        </p:nvSpPr>
        <p:spPr>
          <a:xfrm>
            <a:off x="5410200" y="25908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7" name="Rectangle 6"/>
          <p:cNvSpPr/>
          <p:nvPr/>
        </p:nvSpPr>
        <p:spPr>
          <a:xfrm>
            <a:off x="2133600" y="3276600"/>
            <a:ext cx="2133600" cy="685800"/>
          </a:xfrm>
          <a:prstGeom prst="rect">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838200" y="3911025"/>
            <a:ext cx="1600200" cy="584775"/>
          </a:xfrm>
          <a:prstGeom prst="rect">
            <a:avLst/>
          </a:prstGeom>
          <a:noFill/>
          <a:ln w="50800">
            <a:noFill/>
          </a:ln>
        </p:spPr>
        <p:txBody>
          <a:bodyPr wrap="square" rtlCol="0">
            <a:spAutoFit/>
          </a:bodyPr>
          <a:lstStyle/>
          <a:p>
            <a:r>
              <a:rPr lang="en-US" sz="3200" b="1" dirty="0" smtClean="0">
                <a:solidFill>
                  <a:srgbClr val="00B050"/>
                </a:solidFill>
                <a:effectLst>
                  <a:outerShdw dist="50800" dir="5400000" algn="ctr" rotWithShape="0">
                    <a:schemeClr val="tx1"/>
                  </a:outerShdw>
                </a:effectLst>
              </a:rPr>
              <a:t>biomass</a:t>
            </a:r>
            <a:endParaRPr lang="en-US" sz="3200" b="1" baseline="-25000" dirty="0" smtClean="0">
              <a:solidFill>
                <a:srgbClr val="00B050"/>
              </a:solidFill>
              <a:effectLst>
                <a:outerShdw dist="50800" dir="5400000" algn="ctr" rotWithShape="0">
                  <a:schemeClr val="tx1"/>
                </a:outerShdw>
              </a:effectLst>
            </a:endParaRPr>
          </a:p>
        </p:txBody>
      </p:sp>
      <p:sp>
        <p:nvSpPr>
          <p:cNvPr id="58" name="TextBox 57"/>
          <p:cNvSpPr txBox="1"/>
          <p:nvPr/>
        </p:nvSpPr>
        <p:spPr>
          <a:xfrm rot="21005082">
            <a:off x="5983146" y="5056062"/>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anim calcmode="lin" valueType="num">
                                      <p:cBhvr>
                                        <p:cTn id="12" dur="2000" fill="hold"/>
                                        <p:tgtEl>
                                          <p:spTgt spid="12"/>
                                        </p:tgtEl>
                                        <p:attrNameLst>
                                          <p:attrName>ppt_x</p:attrName>
                                        </p:attrNameLst>
                                      </p:cBhvr>
                                      <p:tavLst>
                                        <p:tav tm="0">
                                          <p:val>
                                            <p:strVal val="#ppt_x"/>
                                          </p:val>
                                        </p:tav>
                                        <p:tav tm="100000">
                                          <p:val>
                                            <p:strVal val="#ppt_x"/>
                                          </p:val>
                                        </p:tav>
                                      </p:tavLst>
                                    </p:anim>
                                    <p:anim calcmode="lin" valueType="num">
                                      <p:cBhvr>
                                        <p:cTn id="13" dur="2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2" nodeType="withEffect">
                                  <p:stCondLst>
                                    <p:cond delay="0"/>
                                  </p:stCondLst>
                                  <p:iterate type="lt">
                                    <p:tmPct val="0"/>
                                  </p:iterate>
                                  <p:childTnLst>
                                    <p:set>
                                      <p:cBhvr>
                                        <p:cTn id="15" dur="1" fill="hold">
                                          <p:stCondLst>
                                            <p:cond delay="0"/>
                                          </p:stCondLst>
                                        </p:cTn>
                                        <p:tgtEl>
                                          <p:spTgt spid="83"/>
                                        </p:tgtEl>
                                        <p:attrNameLst>
                                          <p:attrName>style.visibility</p:attrName>
                                        </p:attrNameLst>
                                      </p:cBhvr>
                                      <p:to>
                                        <p:strVal val="visible"/>
                                      </p:to>
                                    </p:set>
                                    <p:animEffect transition="in" filter="fade">
                                      <p:cBhvr>
                                        <p:cTn id="16" dur="2000"/>
                                        <p:tgtEl>
                                          <p:spTgt spid="83"/>
                                        </p:tgtEl>
                                      </p:cBhvr>
                                    </p:animEffect>
                                    <p:anim calcmode="lin" valueType="num">
                                      <p:cBhvr>
                                        <p:cTn id="17" dur="2000" fill="hold"/>
                                        <p:tgtEl>
                                          <p:spTgt spid="83"/>
                                        </p:tgtEl>
                                        <p:attrNameLst>
                                          <p:attrName>ppt_x</p:attrName>
                                        </p:attrNameLst>
                                      </p:cBhvr>
                                      <p:tavLst>
                                        <p:tav tm="0">
                                          <p:val>
                                            <p:strVal val="#ppt_x"/>
                                          </p:val>
                                        </p:tav>
                                        <p:tav tm="100000">
                                          <p:val>
                                            <p:strVal val="#ppt_x"/>
                                          </p:val>
                                        </p:tav>
                                      </p:tavLst>
                                    </p:anim>
                                    <p:anim calcmode="lin" valueType="num">
                                      <p:cBhvr>
                                        <p:cTn id="18" dur="2000" fill="hold"/>
                                        <p:tgtEl>
                                          <p:spTgt spid="83"/>
                                        </p:tgtEl>
                                        <p:attrNameLst>
                                          <p:attrName>ppt_y</p:attrName>
                                        </p:attrNameLst>
                                      </p:cBhvr>
                                      <p:tavLst>
                                        <p:tav tm="0">
                                          <p:val>
                                            <p:strVal val="#ppt_y+.1"/>
                                          </p:val>
                                        </p:tav>
                                        <p:tav tm="100000">
                                          <p:val>
                                            <p:strVal val="#ppt_y"/>
                                          </p:val>
                                        </p:tav>
                                      </p:tavLst>
                                    </p:anim>
                                  </p:childTnLst>
                                </p:cTn>
                              </p:par>
                              <p:par>
                                <p:cTn id="19" presetID="42" presetClass="entr" presetSubtype="0" fill="hold" grpId="2" nodeType="with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2000"/>
                                        <p:tgtEl>
                                          <p:spTgt spid="84"/>
                                        </p:tgtEl>
                                      </p:cBhvr>
                                    </p:animEffect>
                                    <p:anim calcmode="lin" valueType="num">
                                      <p:cBhvr>
                                        <p:cTn id="22" dur="2000" fill="hold"/>
                                        <p:tgtEl>
                                          <p:spTgt spid="84"/>
                                        </p:tgtEl>
                                        <p:attrNameLst>
                                          <p:attrName>ppt_x</p:attrName>
                                        </p:attrNameLst>
                                      </p:cBhvr>
                                      <p:tavLst>
                                        <p:tav tm="0">
                                          <p:val>
                                            <p:strVal val="#ppt_x"/>
                                          </p:val>
                                        </p:tav>
                                        <p:tav tm="100000">
                                          <p:val>
                                            <p:strVal val="#ppt_x"/>
                                          </p:val>
                                        </p:tav>
                                      </p:tavLst>
                                    </p:anim>
                                    <p:anim calcmode="lin" valueType="num">
                                      <p:cBhvr>
                                        <p:cTn id="23" dur="2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childTnLst>
                          </p:cTn>
                        </p:par>
                        <p:par>
                          <p:cTn id="33" fill="hold">
                            <p:stCondLst>
                              <p:cond delay="2000"/>
                            </p:stCondLst>
                            <p:childTnLst>
                              <p:par>
                                <p:cTn id="34" presetID="53"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ppt_w</p:attrName>
                                        </p:attrNameLst>
                                      </p:cBhvr>
                                      <p:tavLst>
                                        <p:tav tm="0">
                                          <p:val>
                                            <p:fltVal val="0"/>
                                          </p:val>
                                        </p:tav>
                                        <p:tav tm="100000">
                                          <p:val>
                                            <p:strVal val="#ppt_w"/>
                                          </p:val>
                                        </p:tav>
                                      </p:tavLst>
                                    </p:anim>
                                    <p:anim calcmode="lin" valueType="num">
                                      <p:cBhvr>
                                        <p:cTn id="37" dur="1000" fill="hold"/>
                                        <p:tgtEl>
                                          <p:spTgt spid="21"/>
                                        </p:tgtEl>
                                        <p:attrNameLst>
                                          <p:attrName>ppt_h</p:attrName>
                                        </p:attrNameLst>
                                      </p:cBhvr>
                                      <p:tavLst>
                                        <p:tav tm="0">
                                          <p:val>
                                            <p:fltVal val="0"/>
                                          </p:val>
                                        </p:tav>
                                        <p:tav tm="100000">
                                          <p:val>
                                            <p:strVal val="#ppt_h"/>
                                          </p:val>
                                        </p:tav>
                                      </p:tavLst>
                                    </p:anim>
                                    <p:animEffect transition="in" filter="fade">
                                      <p:cBhvr>
                                        <p:cTn id="38" dur="1000"/>
                                        <p:tgtEl>
                                          <p:spTgt spid="21"/>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1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1000"/>
                                        <p:tgtEl>
                                          <p:spTgt spid="7"/>
                                        </p:tgtEl>
                                      </p:cBhvr>
                                    </p:animEffect>
                                    <p:set>
                                      <p:cBhvr>
                                        <p:cTn id="47" dur="1" fill="hold">
                                          <p:stCondLst>
                                            <p:cond delay="999"/>
                                          </p:stCondLst>
                                        </p:cTn>
                                        <p:tgtEl>
                                          <p:spTgt spid="7"/>
                                        </p:tgtEl>
                                        <p:attrNameLst>
                                          <p:attrName>style.visibility</p:attrName>
                                        </p:attrNameLst>
                                      </p:cBhvr>
                                      <p:to>
                                        <p:strVal val="hidden"/>
                                      </p:to>
                                    </p:se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1000"/>
                                        <p:tgtEl>
                                          <p:spTgt spid="9"/>
                                        </p:tgtEl>
                                      </p:cBhvr>
                                    </p:animEffect>
                                  </p:childTnLst>
                                </p:cTn>
                              </p:par>
                            </p:childTnLst>
                          </p:cTn>
                        </p:par>
                        <p:par>
                          <p:cTn id="52" fill="hold">
                            <p:stCondLst>
                              <p:cond delay="2000"/>
                            </p:stCondLst>
                            <p:childTnLst>
                              <p:par>
                                <p:cTn id="53" presetID="53"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fltVal val="0"/>
                                          </p:val>
                                        </p:tav>
                                        <p:tav tm="100000">
                                          <p:val>
                                            <p:strVal val="#ppt_w"/>
                                          </p:val>
                                        </p:tav>
                                      </p:tavLst>
                                    </p:anim>
                                    <p:anim calcmode="lin" valueType="num">
                                      <p:cBhvr>
                                        <p:cTn id="56" dur="1000" fill="hold"/>
                                        <p:tgtEl>
                                          <p:spTgt spid="22"/>
                                        </p:tgtEl>
                                        <p:attrNameLst>
                                          <p:attrName>ppt_h</p:attrName>
                                        </p:attrNameLst>
                                      </p:cBhvr>
                                      <p:tavLst>
                                        <p:tav tm="0">
                                          <p:val>
                                            <p:fltVal val="0"/>
                                          </p:val>
                                        </p:tav>
                                        <p:tav tm="100000">
                                          <p:val>
                                            <p:strVal val="#ppt_h"/>
                                          </p:val>
                                        </p:tav>
                                      </p:tavLst>
                                    </p:anim>
                                    <p:animEffect transition="in" filter="fade">
                                      <p:cBhvr>
                                        <p:cTn id="57" dur="1000"/>
                                        <p:tgtEl>
                                          <p:spTgt spid="22"/>
                                        </p:tgtEl>
                                      </p:cBhvr>
                                    </p:animEffect>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2000"/>
                                        <p:tgtEl>
                                          <p:spTgt spid="58"/>
                                        </p:tgtEl>
                                      </p:cBhvr>
                                    </p:animEffect>
                                    <p:anim calcmode="lin" valueType="num">
                                      <p:cBhvr>
                                        <p:cTn id="62" dur="2000" fill="hold"/>
                                        <p:tgtEl>
                                          <p:spTgt spid="58"/>
                                        </p:tgtEl>
                                        <p:attrNameLst>
                                          <p:attrName>ppt_x</p:attrName>
                                        </p:attrNameLst>
                                      </p:cBhvr>
                                      <p:tavLst>
                                        <p:tav tm="0">
                                          <p:val>
                                            <p:strVal val="#ppt_x"/>
                                          </p:val>
                                        </p:tav>
                                        <p:tav tm="100000">
                                          <p:val>
                                            <p:strVal val="#ppt_x"/>
                                          </p:val>
                                        </p:tav>
                                      </p:tavLst>
                                    </p:anim>
                                    <p:anim calcmode="lin" valueType="num">
                                      <p:cBhvr>
                                        <p:cTn id="63" dur="2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1000"/>
                                        <p:tgtEl>
                                          <p:spTgt spid="9"/>
                                        </p:tgtEl>
                                      </p:cBhvr>
                                    </p:animEffect>
                                    <p:set>
                                      <p:cBhvr>
                                        <p:cTn id="68" dur="1" fill="hold">
                                          <p:stCondLst>
                                            <p:cond delay="999"/>
                                          </p:stCondLst>
                                        </p:cTn>
                                        <p:tgtEl>
                                          <p:spTgt spid="9"/>
                                        </p:tgtEl>
                                        <p:attrNameLst>
                                          <p:attrName>style.visibility</p:attrName>
                                        </p:attrNameLst>
                                      </p:cBhvr>
                                      <p:to>
                                        <p:strVal val="hidden"/>
                                      </p:to>
                                    </p:se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1000"/>
                                        <p:tgtEl>
                                          <p:spTgt spid="8"/>
                                        </p:tgtEl>
                                      </p:cBhvr>
                                    </p:animEffect>
                                  </p:childTnLst>
                                </p:cTn>
                              </p:par>
                            </p:childTnLst>
                          </p:cTn>
                        </p:par>
                        <p:par>
                          <p:cTn id="73" fill="hold">
                            <p:stCondLst>
                              <p:cond delay="2000"/>
                            </p:stCondLst>
                            <p:childTnLst>
                              <p:par>
                                <p:cTn id="74" presetID="53" presetClass="entr" presetSubtype="0" fill="hold" grpId="1"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1000" fill="hold"/>
                                        <p:tgtEl>
                                          <p:spTgt spid="49"/>
                                        </p:tgtEl>
                                        <p:attrNameLst>
                                          <p:attrName>ppt_w</p:attrName>
                                        </p:attrNameLst>
                                      </p:cBhvr>
                                      <p:tavLst>
                                        <p:tav tm="0">
                                          <p:val>
                                            <p:fltVal val="0"/>
                                          </p:val>
                                        </p:tav>
                                        <p:tav tm="100000">
                                          <p:val>
                                            <p:strVal val="#ppt_w"/>
                                          </p:val>
                                        </p:tav>
                                      </p:tavLst>
                                    </p:anim>
                                    <p:anim calcmode="lin" valueType="num">
                                      <p:cBhvr>
                                        <p:cTn id="77" dur="1000" fill="hold"/>
                                        <p:tgtEl>
                                          <p:spTgt spid="49"/>
                                        </p:tgtEl>
                                        <p:attrNameLst>
                                          <p:attrName>ppt_h</p:attrName>
                                        </p:attrNameLst>
                                      </p:cBhvr>
                                      <p:tavLst>
                                        <p:tav tm="0">
                                          <p:val>
                                            <p:fltVal val="0"/>
                                          </p:val>
                                        </p:tav>
                                        <p:tav tm="100000">
                                          <p:val>
                                            <p:strVal val="#ppt_h"/>
                                          </p:val>
                                        </p:tav>
                                      </p:tavLst>
                                    </p:anim>
                                    <p:animEffect transition="in" filter="fade">
                                      <p:cBhvr>
                                        <p:cTn id="78" dur="1000"/>
                                        <p:tgtEl>
                                          <p:spTgt spid="49"/>
                                        </p:tgtEl>
                                      </p:cBhvr>
                                    </p:animEffect>
                                  </p:childTnLst>
                                </p:cTn>
                              </p:par>
                            </p:childTnLst>
                          </p:cTn>
                        </p:par>
                        <p:par>
                          <p:cTn id="79" fill="hold">
                            <p:stCondLst>
                              <p:cond delay="3000"/>
                            </p:stCondLst>
                            <p:childTnLst>
                              <p:par>
                                <p:cTn id="80" presetID="53" presetClass="entr" presetSubtype="0" fill="hold" grpId="0" nodeType="afterEffect">
                                  <p:stCondLst>
                                    <p:cond delay="0"/>
                                  </p:stCondLst>
                                  <p:childTnLst>
                                    <p:set>
                                      <p:cBhvr>
                                        <p:cTn id="81" dur="1" fill="hold">
                                          <p:stCondLst>
                                            <p:cond delay="0"/>
                                          </p:stCondLst>
                                        </p:cTn>
                                        <p:tgtEl>
                                          <p:spTgt spid="79"/>
                                        </p:tgtEl>
                                        <p:attrNameLst>
                                          <p:attrName>style.visibility</p:attrName>
                                        </p:attrNameLst>
                                      </p:cBhvr>
                                      <p:to>
                                        <p:strVal val="visible"/>
                                      </p:to>
                                    </p:set>
                                    <p:anim calcmode="lin" valueType="num">
                                      <p:cBhvr>
                                        <p:cTn id="82" dur="1000" fill="hold"/>
                                        <p:tgtEl>
                                          <p:spTgt spid="79"/>
                                        </p:tgtEl>
                                        <p:attrNameLst>
                                          <p:attrName>ppt_w</p:attrName>
                                        </p:attrNameLst>
                                      </p:cBhvr>
                                      <p:tavLst>
                                        <p:tav tm="0">
                                          <p:val>
                                            <p:fltVal val="0"/>
                                          </p:val>
                                        </p:tav>
                                        <p:tav tm="100000">
                                          <p:val>
                                            <p:strVal val="#ppt_w"/>
                                          </p:val>
                                        </p:tav>
                                      </p:tavLst>
                                    </p:anim>
                                    <p:anim calcmode="lin" valueType="num">
                                      <p:cBhvr>
                                        <p:cTn id="83" dur="1000" fill="hold"/>
                                        <p:tgtEl>
                                          <p:spTgt spid="79"/>
                                        </p:tgtEl>
                                        <p:attrNameLst>
                                          <p:attrName>ppt_h</p:attrName>
                                        </p:attrNameLst>
                                      </p:cBhvr>
                                      <p:tavLst>
                                        <p:tav tm="0">
                                          <p:val>
                                            <p:fltVal val="0"/>
                                          </p:val>
                                        </p:tav>
                                        <p:tav tm="100000">
                                          <p:val>
                                            <p:strVal val="#ppt_h"/>
                                          </p:val>
                                        </p:tav>
                                      </p:tavLst>
                                    </p:anim>
                                    <p:animEffect transition="in" filter="fade">
                                      <p:cBhvr>
                                        <p:cTn id="84" dur="1000"/>
                                        <p:tgtEl>
                                          <p:spTgt spid="7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1000"/>
                                        <p:tgtEl>
                                          <p:spTgt spid="8"/>
                                        </p:tgtEl>
                                      </p:cBhvr>
                                    </p:animEffect>
                                    <p:set>
                                      <p:cBhvr>
                                        <p:cTn id="89" dur="1" fill="hold">
                                          <p:stCondLst>
                                            <p:cond delay="999"/>
                                          </p:stCondLst>
                                        </p:cTn>
                                        <p:tgtEl>
                                          <p:spTgt spid="8"/>
                                        </p:tgtEl>
                                        <p:attrNameLst>
                                          <p:attrName>style.visibility</p:attrName>
                                        </p:attrNameLst>
                                      </p:cBhvr>
                                      <p:to>
                                        <p:strVal val="hidden"/>
                                      </p:to>
                                    </p:set>
                                  </p:childTnLst>
                                </p:cTn>
                              </p:par>
                            </p:childTnLst>
                          </p:cTn>
                        </p:par>
                        <p:par>
                          <p:cTn id="90" fill="hold">
                            <p:stCondLst>
                              <p:cond delay="1000"/>
                            </p:stCondLst>
                            <p:childTnLst>
                              <p:par>
                                <p:cTn id="91" presetID="49" presetClass="entr" presetSubtype="0" decel="100000" fill="hold" nodeType="afterEffect">
                                  <p:stCondLst>
                                    <p:cond delay="0"/>
                                  </p:stCondLst>
                                  <p:childTnLst>
                                    <p:set>
                                      <p:cBhvr>
                                        <p:cTn id="92" dur="1" fill="hold">
                                          <p:stCondLst>
                                            <p:cond delay="0"/>
                                          </p:stCondLst>
                                        </p:cTn>
                                        <p:tgtEl>
                                          <p:spTgt spid="152580"/>
                                        </p:tgtEl>
                                        <p:attrNameLst>
                                          <p:attrName>style.visibility</p:attrName>
                                        </p:attrNameLst>
                                      </p:cBhvr>
                                      <p:to>
                                        <p:strVal val="visible"/>
                                      </p:to>
                                    </p:set>
                                    <p:anim calcmode="lin" valueType="num">
                                      <p:cBhvr>
                                        <p:cTn id="93" dur="1000" fill="hold"/>
                                        <p:tgtEl>
                                          <p:spTgt spid="152580"/>
                                        </p:tgtEl>
                                        <p:attrNameLst>
                                          <p:attrName>ppt_w</p:attrName>
                                        </p:attrNameLst>
                                      </p:cBhvr>
                                      <p:tavLst>
                                        <p:tav tm="0">
                                          <p:val>
                                            <p:fltVal val="0"/>
                                          </p:val>
                                        </p:tav>
                                        <p:tav tm="100000">
                                          <p:val>
                                            <p:strVal val="#ppt_w"/>
                                          </p:val>
                                        </p:tav>
                                      </p:tavLst>
                                    </p:anim>
                                    <p:anim calcmode="lin" valueType="num">
                                      <p:cBhvr>
                                        <p:cTn id="94" dur="1000" fill="hold"/>
                                        <p:tgtEl>
                                          <p:spTgt spid="152580"/>
                                        </p:tgtEl>
                                        <p:attrNameLst>
                                          <p:attrName>ppt_h</p:attrName>
                                        </p:attrNameLst>
                                      </p:cBhvr>
                                      <p:tavLst>
                                        <p:tav tm="0">
                                          <p:val>
                                            <p:fltVal val="0"/>
                                          </p:val>
                                        </p:tav>
                                        <p:tav tm="100000">
                                          <p:val>
                                            <p:strVal val="#ppt_h"/>
                                          </p:val>
                                        </p:tav>
                                      </p:tavLst>
                                    </p:anim>
                                    <p:anim calcmode="lin" valueType="num">
                                      <p:cBhvr>
                                        <p:cTn id="95" dur="1000" fill="hold"/>
                                        <p:tgtEl>
                                          <p:spTgt spid="152580"/>
                                        </p:tgtEl>
                                        <p:attrNameLst>
                                          <p:attrName>style.rotation</p:attrName>
                                        </p:attrNameLst>
                                      </p:cBhvr>
                                      <p:tavLst>
                                        <p:tav tm="0">
                                          <p:val>
                                            <p:fltVal val="360"/>
                                          </p:val>
                                        </p:tav>
                                        <p:tav tm="100000">
                                          <p:val>
                                            <p:fltVal val="0"/>
                                          </p:val>
                                        </p:tav>
                                      </p:tavLst>
                                    </p:anim>
                                    <p:animEffect transition="in" filter="fade">
                                      <p:cBhvr>
                                        <p:cTn id="96" dur="1000"/>
                                        <p:tgtEl>
                                          <p:spTgt spid="152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P spid="6" grpId="1" animBg="1"/>
      <p:bldP spid="27" grpId="0"/>
      <p:bldP spid="22" grpId="0"/>
      <p:bldP spid="9" grpId="0" animBg="1"/>
      <p:bldP spid="9" grpId="1" animBg="1"/>
      <p:bldP spid="12" grpId="0"/>
      <p:bldP spid="49" grpId="1"/>
      <p:bldP spid="79" grpId="0"/>
      <p:bldP spid="83" grpId="2"/>
      <p:bldP spid="84" grpId="2"/>
      <p:bldP spid="7" grpId="0" animBg="1"/>
      <p:bldP spid="7" grpId="1" animBg="1"/>
      <p:bldP spid="21" grpId="0"/>
      <p:bldP spid="5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hysicalgeography.net/fundamentals/images/carboncycle.jpg"/>
          <p:cNvPicPr/>
          <p:nvPr/>
        </p:nvPicPr>
        <p:blipFill>
          <a:blip r:embed="rId2" cstate="print"/>
          <a:srcRect/>
          <a:stretch>
            <a:fillRect/>
          </a:stretch>
        </p:blipFill>
        <p:spPr bwMode="auto">
          <a:xfrm>
            <a:off x="0" y="914401"/>
            <a:ext cx="9144000" cy="5943600"/>
          </a:xfrm>
          <a:prstGeom prst="rect">
            <a:avLst/>
          </a:prstGeom>
          <a:noFill/>
          <a:ln w="9525">
            <a:noFill/>
            <a:miter lim="800000"/>
            <a:headEnd/>
            <a:tailEnd/>
          </a:ln>
        </p:spPr>
      </p:pic>
      <p:sp>
        <p:nvSpPr>
          <p:cNvPr id="20" name="Rectangle 19"/>
          <p:cNvSpPr/>
          <p:nvPr/>
        </p:nvSpPr>
        <p:spPr>
          <a:xfrm>
            <a:off x="4343400" y="2667000"/>
            <a:ext cx="4724400" cy="1981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2133600" y="4724400"/>
            <a:ext cx="2286000" cy="3048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4343400" y="2743200"/>
            <a:ext cx="4572000" cy="1950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5" name="TextBox 4"/>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The ‘Carbon Cycle’</a:t>
            </a:r>
          </a:p>
        </p:txBody>
      </p:sp>
      <p:pic>
        <p:nvPicPr>
          <p:cNvPr id="152580" name="Picture 4" descr="C:\Documents and Settings\Phillips\Local Settings\Temporary Internet Files\Content.IE5\8ZBXQAGA\MC900434736[1].png"/>
          <p:cNvPicPr>
            <a:picLocks noChangeAspect="1" noChangeArrowheads="1"/>
          </p:cNvPicPr>
          <p:nvPr/>
        </p:nvPicPr>
        <p:blipFill>
          <a:blip r:embed="rId3" cstate="print"/>
          <a:srcRect/>
          <a:stretch>
            <a:fillRect/>
          </a:stretch>
        </p:blipFill>
        <p:spPr bwMode="auto">
          <a:xfrm>
            <a:off x="533400" y="304800"/>
            <a:ext cx="1142857" cy="1142857"/>
          </a:xfrm>
          <a:prstGeom prst="rect">
            <a:avLst/>
          </a:prstGeom>
          <a:noFill/>
        </p:spPr>
      </p:pic>
      <p:sp>
        <p:nvSpPr>
          <p:cNvPr id="15" name="Rectangle 14"/>
          <p:cNvSpPr/>
          <p:nvPr/>
        </p:nvSpPr>
        <p:spPr>
          <a:xfrm>
            <a:off x="76200" y="2667000"/>
            <a:ext cx="2133600" cy="1950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1981200" y="2667000"/>
            <a:ext cx="457200" cy="9144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2362200" y="2514600"/>
            <a:ext cx="762000" cy="6858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89338" y="4535214"/>
            <a:ext cx="2322786" cy="627993"/>
          </a:xfrm>
          <a:custGeom>
            <a:avLst/>
            <a:gdLst>
              <a:gd name="connsiteX0" fmla="*/ 5255 w 2322786"/>
              <a:gd name="connsiteY0" fmla="*/ 52552 h 627993"/>
              <a:gd name="connsiteX1" fmla="*/ 367862 w 2322786"/>
              <a:gd name="connsiteY1" fmla="*/ 52552 h 627993"/>
              <a:gd name="connsiteX2" fmla="*/ 746234 w 2322786"/>
              <a:gd name="connsiteY2" fmla="*/ 68317 h 627993"/>
              <a:gd name="connsiteX3" fmla="*/ 1108841 w 2322786"/>
              <a:gd name="connsiteY3" fmla="*/ 52552 h 627993"/>
              <a:gd name="connsiteX4" fmla="*/ 1408386 w 2322786"/>
              <a:gd name="connsiteY4" fmla="*/ 5255 h 627993"/>
              <a:gd name="connsiteX5" fmla="*/ 1660634 w 2322786"/>
              <a:gd name="connsiteY5" fmla="*/ 68317 h 627993"/>
              <a:gd name="connsiteX6" fmla="*/ 1991710 w 2322786"/>
              <a:gd name="connsiteY6" fmla="*/ 52552 h 627993"/>
              <a:gd name="connsiteX7" fmla="*/ 2228193 w 2322786"/>
              <a:gd name="connsiteY7" fmla="*/ 68317 h 627993"/>
              <a:gd name="connsiteX8" fmla="*/ 2291255 w 2322786"/>
              <a:gd name="connsiteY8" fmla="*/ 84083 h 627993"/>
              <a:gd name="connsiteX9" fmla="*/ 2039007 w 2322786"/>
              <a:gd name="connsiteY9" fmla="*/ 162910 h 627993"/>
              <a:gd name="connsiteX10" fmla="*/ 1960179 w 2322786"/>
              <a:gd name="connsiteY10" fmla="*/ 383627 h 627993"/>
              <a:gd name="connsiteX11" fmla="*/ 1975945 w 2322786"/>
              <a:gd name="connsiteY11" fmla="*/ 588579 h 627993"/>
              <a:gd name="connsiteX12" fmla="*/ 1881352 w 2322786"/>
              <a:gd name="connsiteY12" fmla="*/ 620110 h 627993"/>
              <a:gd name="connsiteX13" fmla="*/ 1613338 w 2322786"/>
              <a:gd name="connsiteY13" fmla="*/ 588579 h 627993"/>
              <a:gd name="connsiteX14" fmla="*/ 1298028 w 2322786"/>
              <a:gd name="connsiteY14" fmla="*/ 588579 h 627993"/>
              <a:gd name="connsiteX15" fmla="*/ 888124 w 2322786"/>
              <a:gd name="connsiteY15" fmla="*/ 588579 h 627993"/>
              <a:gd name="connsiteX16" fmla="*/ 399393 w 2322786"/>
              <a:gd name="connsiteY16" fmla="*/ 367862 h 627993"/>
              <a:gd name="connsiteX17" fmla="*/ 5255 w 2322786"/>
              <a:gd name="connsiteY17" fmla="*/ 52552 h 62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2786" h="627993">
                <a:moveTo>
                  <a:pt x="5255" y="52552"/>
                </a:moveTo>
                <a:cubicBezTo>
                  <a:pt x="0" y="0"/>
                  <a:pt x="244366" y="49925"/>
                  <a:pt x="367862" y="52552"/>
                </a:cubicBezTo>
                <a:cubicBezTo>
                  <a:pt x="491358" y="55179"/>
                  <a:pt x="622738" y="68317"/>
                  <a:pt x="746234" y="68317"/>
                </a:cubicBezTo>
                <a:cubicBezTo>
                  <a:pt x="869730" y="68317"/>
                  <a:pt x="998482" y="63062"/>
                  <a:pt x="1108841" y="52552"/>
                </a:cubicBezTo>
                <a:cubicBezTo>
                  <a:pt x="1219200" y="42042"/>
                  <a:pt x="1316421" y="2628"/>
                  <a:pt x="1408386" y="5255"/>
                </a:cubicBezTo>
                <a:cubicBezTo>
                  <a:pt x="1500351" y="7882"/>
                  <a:pt x="1563413" y="60434"/>
                  <a:pt x="1660634" y="68317"/>
                </a:cubicBezTo>
                <a:cubicBezTo>
                  <a:pt x="1757855" y="76200"/>
                  <a:pt x="1897117" y="52552"/>
                  <a:pt x="1991710" y="52552"/>
                </a:cubicBezTo>
                <a:cubicBezTo>
                  <a:pt x="2086303" y="52552"/>
                  <a:pt x="2178269" y="63062"/>
                  <a:pt x="2228193" y="68317"/>
                </a:cubicBezTo>
                <a:cubicBezTo>
                  <a:pt x="2278117" y="73572"/>
                  <a:pt x="2322786" y="68318"/>
                  <a:pt x="2291255" y="84083"/>
                </a:cubicBezTo>
                <a:cubicBezTo>
                  <a:pt x="2259724" y="99849"/>
                  <a:pt x="2094186" y="112986"/>
                  <a:pt x="2039007" y="162910"/>
                </a:cubicBezTo>
                <a:cubicBezTo>
                  <a:pt x="1983828" y="212834"/>
                  <a:pt x="1970689" y="312682"/>
                  <a:pt x="1960179" y="383627"/>
                </a:cubicBezTo>
                <a:cubicBezTo>
                  <a:pt x="1949669" y="454572"/>
                  <a:pt x="1989083" y="549165"/>
                  <a:pt x="1975945" y="588579"/>
                </a:cubicBezTo>
                <a:cubicBezTo>
                  <a:pt x="1962807" y="627993"/>
                  <a:pt x="1941786" y="620110"/>
                  <a:pt x="1881352" y="620110"/>
                </a:cubicBezTo>
                <a:cubicBezTo>
                  <a:pt x="1820918" y="620110"/>
                  <a:pt x="1710559" y="593834"/>
                  <a:pt x="1613338" y="588579"/>
                </a:cubicBezTo>
                <a:cubicBezTo>
                  <a:pt x="1516117" y="583324"/>
                  <a:pt x="1298028" y="588579"/>
                  <a:pt x="1298028" y="588579"/>
                </a:cubicBezTo>
                <a:cubicBezTo>
                  <a:pt x="1177159" y="588579"/>
                  <a:pt x="1037896" y="625365"/>
                  <a:pt x="888124" y="588579"/>
                </a:cubicBezTo>
                <a:cubicBezTo>
                  <a:pt x="738352" y="551793"/>
                  <a:pt x="541283" y="457200"/>
                  <a:pt x="399393" y="367862"/>
                </a:cubicBezTo>
                <a:cubicBezTo>
                  <a:pt x="257503" y="278524"/>
                  <a:pt x="10510" y="105104"/>
                  <a:pt x="5255" y="52552"/>
                </a:cubicBezTo>
                <a:close/>
              </a:path>
            </a:pathLst>
          </a:cu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2057400" y="2743200"/>
            <a:ext cx="2442207" cy="523220"/>
          </a:xfrm>
          <a:prstGeom prst="rect">
            <a:avLst/>
          </a:prstGeom>
          <a:noFill/>
          <a:ln w="25400">
            <a:solidFill>
              <a:srgbClr val="00B050"/>
            </a:solidFill>
          </a:ln>
        </p:spPr>
        <p:txBody>
          <a:bodyPr wrap="none" rtlCol="0">
            <a:spAutoFit/>
          </a:bodyPr>
          <a:lstStyle/>
          <a:p>
            <a:r>
              <a:rPr lang="en-US" sz="2800" b="1" dirty="0" smtClean="0">
                <a:solidFill>
                  <a:srgbClr val="00B050"/>
                </a:solidFill>
                <a:effectLst>
                  <a:outerShdw dist="50800" dir="5400000" algn="ctr" rotWithShape="0">
                    <a:schemeClr val="tx1"/>
                  </a:outerShdw>
                </a:effectLst>
              </a:rPr>
              <a:t>Photosynthesis</a:t>
            </a:r>
            <a:endParaRPr lang="en-US" sz="2800" b="1" baseline="-25000" dirty="0" smtClean="0">
              <a:solidFill>
                <a:srgbClr val="00B050"/>
              </a:solidFill>
              <a:effectLst>
                <a:outerShdw dist="50800" dir="5400000" algn="ctr" rotWithShape="0">
                  <a:schemeClr val="tx1"/>
                </a:outerShdw>
              </a:effectLst>
            </a:endParaRPr>
          </a:p>
        </p:txBody>
      </p:sp>
      <p:sp>
        <p:nvSpPr>
          <p:cNvPr id="23" name="Rectangle 22"/>
          <p:cNvSpPr/>
          <p:nvPr/>
        </p:nvSpPr>
        <p:spPr>
          <a:xfrm>
            <a:off x="5181600" y="4724400"/>
            <a:ext cx="1828800" cy="3810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6934200" y="4724400"/>
            <a:ext cx="1981200" cy="2286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334000" y="1752600"/>
            <a:ext cx="1713186" cy="959069"/>
          </a:xfrm>
          <a:custGeom>
            <a:avLst/>
            <a:gdLst>
              <a:gd name="connsiteX0" fmla="*/ 1497724 w 1497724"/>
              <a:gd name="connsiteY0" fmla="*/ 898635 h 898635"/>
              <a:gd name="connsiteX1" fmla="*/ 504497 w 1497724"/>
              <a:gd name="connsiteY1" fmla="*/ 252249 h 898635"/>
              <a:gd name="connsiteX2" fmla="*/ 0 w 1497724"/>
              <a:gd name="connsiteY2" fmla="*/ 0 h 898635"/>
              <a:gd name="connsiteX0" fmla="*/ 1497724 w 1497724"/>
              <a:gd name="connsiteY0" fmla="*/ 827237 h 827237"/>
              <a:gd name="connsiteX1" fmla="*/ 504497 w 1497724"/>
              <a:gd name="connsiteY1" fmla="*/ 180851 h 827237"/>
              <a:gd name="connsiteX2" fmla="*/ 0 w 1497724"/>
              <a:gd name="connsiteY2" fmla="*/ 0 h 827237"/>
            </a:gdLst>
            <a:ahLst/>
            <a:cxnLst>
              <a:cxn ang="0">
                <a:pos x="connsiteX0" y="connsiteY0"/>
              </a:cxn>
              <a:cxn ang="0">
                <a:pos x="connsiteX1" y="connsiteY1"/>
              </a:cxn>
              <a:cxn ang="0">
                <a:pos x="connsiteX2" y="connsiteY2"/>
              </a:cxn>
            </a:cxnLst>
            <a:rect l="l" t="t" r="r" b="b"/>
            <a:pathLst>
              <a:path w="1497724" h="827237">
                <a:moveTo>
                  <a:pt x="1497724" y="827237"/>
                </a:moveTo>
                <a:cubicBezTo>
                  <a:pt x="1125921" y="578930"/>
                  <a:pt x="754118" y="318724"/>
                  <a:pt x="504497" y="180851"/>
                </a:cubicBezTo>
                <a:cubicBezTo>
                  <a:pt x="254876" y="42978"/>
                  <a:pt x="0" y="0"/>
                  <a:pt x="0" y="0"/>
                </a:cubicBezTo>
              </a:path>
            </a:pathLst>
          </a:custGeom>
          <a:ln w="177800">
            <a:solidFill>
              <a:srgbClr val="BCCF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Triangle 29"/>
          <p:cNvSpPr/>
          <p:nvPr/>
        </p:nvSpPr>
        <p:spPr>
          <a:xfrm>
            <a:off x="4343400" y="4724400"/>
            <a:ext cx="685800" cy="304800"/>
          </a:xfrm>
          <a:prstGeom prst="rtTriangle">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Triangle 30"/>
          <p:cNvSpPr/>
          <p:nvPr/>
        </p:nvSpPr>
        <p:spPr>
          <a:xfrm rot="10800000">
            <a:off x="4343400" y="4724400"/>
            <a:ext cx="685800" cy="304800"/>
          </a:xfrm>
          <a:prstGeom prst="rtTriangle">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533400" y="4495800"/>
            <a:ext cx="2895600" cy="492443"/>
          </a:xfrm>
          <a:prstGeom prst="rect">
            <a:avLst/>
          </a:prstGeom>
          <a:noFill/>
          <a:ln w="50800">
            <a:noFill/>
          </a:ln>
        </p:spPr>
        <p:txBody>
          <a:bodyPr wrap="square" rtlCol="0">
            <a:spAutoFit/>
          </a:bodyPr>
          <a:lstStyle/>
          <a:p>
            <a:r>
              <a:rPr lang="en-US" sz="2600" b="1" dirty="0" smtClean="0">
                <a:solidFill>
                  <a:srgbClr val="00B050"/>
                </a:solidFill>
                <a:effectLst>
                  <a:outerShdw dist="38100" dir="5400000" algn="ctr" rotWithShape="0">
                    <a:schemeClr val="tx1"/>
                  </a:outerShdw>
                </a:effectLst>
              </a:rPr>
              <a:t>organic soil matter</a:t>
            </a:r>
            <a:endParaRPr lang="en-US" sz="2600" b="1" baseline="-25000" dirty="0" smtClean="0">
              <a:solidFill>
                <a:srgbClr val="00B050"/>
              </a:solidFill>
              <a:effectLst>
                <a:outerShdw dist="38100" dir="5400000" algn="ctr" rotWithShape="0">
                  <a:schemeClr val="tx1"/>
                </a:outerShdw>
              </a:effectLst>
            </a:endParaRPr>
          </a:p>
        </p:txBody>
      </p:sp>
      <p:sp>
        <p:nvSpPr>
          <p:cNvPr id="29" name="Rectangle 28"/>
          <p:cNvSpPr/>
          <p:nvPr/>
        </p:nvSpPr>
        <p:spPr>
          <a:xfrm rot="2871895" flipV="1">
            <a:off x="5999977" y="5321757"/>
            <a:ext cx="1178526" cy="264075"/>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800600" y="4572000"/>
            <a:ext cx="2362200" cy="461665"/>
          </a:xfrm>
          <a:prstGeom prst="rect">
            <a:avLst/>
          </a:prstGeom>
          <a:noFill/>
          <a:ln w="50800">
            <a:noFill/>
          </a:ln>
        </p:spPr>
        <p:txBody>
          <a:bodyPr wrap="square" rtlCol="0">
            <a:spAutoFit/>
          </a:bodyPr>
          <a:lstStyle/>
          <a:p>
            <a:r>
              <a:rPr lang="en-US" sz="2400" b="1" dirty="0" smtClean="0">
                <a:solidFill>
                  <a:srgbClr val="00B050"/>
                </a:solidFill>
                <a:effectLst>
                  <a:outerShdw dist="38100" dir="5400000" algn="ctr" rotWithShape="0">
                    <a:schemeClr val="tx1"/>
                  </a:outerShdw>
                </a:effectLst>
              </a:rPr>
              <a:t>aquatic biomass</a:t>
            </a:r>
            <a:endParaRPr lang="en-US" sz="2400" b="1" baseline="-25000" dirty="0" smtClean="0">
              <a:solidFill>
                <a:srgbClr val="00B050"/>
              </a:solidFill>
              <a:effectLst>
                <a:outerShdw dist="38100" dir="5400000" algn="ctr" rotWithShape="0">
                  <a:schemeClr val="tx1"/>
                </a:outerShdw>
              </a:effectLst>
            </a:endParaRPr>
          </a:p>
        </p:txBody>
      </p:sp>
      <p:sp>
        <p:nvSpPr>
          <p:cNvPr id="12" name="TextBox 11"/>
          <p:cNvSpPr txBox="1"/>
          <p:nvPr/>
        </p:nvSpPr>
        <p:spPr>
          <a:xfrm>
            <a:off x="5638800" y="17526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32" name="Freeform 31"/>
          <p:cNvSpPr/>
          <p:nvPr/>
        </p:nvSpPr>
        <p:spPr>
          <a:xfrm rot="18120768" flipH="1">
            <a:off x="1821513" y="1018690"/>
            <a:ext cx="790956" cy="1915383"/>
          </a:xfrm>
          <a:custGeom>
            <a:avLst/>
            <a:gdLst>
              <a:gd name="connsiteX0" fmla="*/ 94593 w 2837793"/>
              <a:gd name="connsiteY0" fmla="*/ 0 h 1411014"/>
              <a:gd name="connsiteX1" fmla="*/ 157655 w 2837793"/>
              <a:gd name="connsiteY1" fmla="*/ 599090 h 1411014"/>
              <a:gd name="connsiteX2" fmla="*/ 1040524 w 2837793"/>
              <a:gd name="connsiteY2" fmla="*/ 1308538 h 1411014"/>
              <a:gd name="connsiteX3" fmla="*/ 2837793 w 2837793"/>
              <a:gd name="connsiteY3" fmla="*/ 1213945 h 1411014"/>
              <a:gd name="connsiteX0" fmla="*/ 94593 w 2837793"/>
              <a:gd name="connsiteY0" fmla="*/ 0 h 1314669"/>
              <a:gd name="connsiteX1" fmla="*/ 157655 w 2837793"/>
              <a:gd name="connsiteY1" fmla="*/ 599090 h 1314669"/>
              <a:gd name="connsiteX2" fmla="*/ 953814 w 2837793"/>
              <a:gd name="connsiteY2" fmla="*/ 1177159 h 1314669"/>
              <a:gd name="connsiteX3" fmla="*/ 1040524 w 2837793"/>
              <a:gd name="connsiteY3" fmla="*/ 1308538 h 1314669"/>
              <a:gd name="connsiteX4" fmla="*/ 2837793 w 2837793"/>
              <a:gd name="connsiteY4" fmla="*/ 1213945 h 1314669"/>
              <a:gd name="connsiteX0" fmla="*/ 0 w 2743200"/>
              <a:gd name="connsiteY0" fmla="*/ 0 h 1395249"/>
              <a:gd name="connsiteX1" fmla="*/ 859221 w 2743200"/>
              <a:gd name="connsiteY1" fmla="*/ 1177159 h 1395249"/>
              <a:gd name="connsiteX2" fmla="*/ 945931 w 2743200"/>
              <a:gd name="connsiteY2" fmla="*/ 1308538 h 1395249"/>
              <a:gd name="connsiteX3" fmla="*/ 2743200 w 2743200"/>
              <a:gd name="connsiteY3" fmla="*/ 1213945 h 1395249"/>
              <a:gd name="connsiteX0" fmla="*/ 0 w 2743200"/>
              <a:gd name="connsiteY0" fmla="*/ 0 h 1314669"/>
              <a:gd name="connsiteX1" fmla="*/ 945931 w 2743200"/>
              <a:gd name="connsiteY1" fmla="*/ 1308538 h 1314669"/>
              <a:gd name="connsiteX2" fmla="*/ 2743200 w 2743200"/>
              <a:gd name="connsiteY2" fmla="*/ 1213945 h 1314669"/>
              <a:gd name="connsiteX0" fmla="*/ 0 w 2743200"/>
              <a:gd name="connsiteY0" fmla="*/ 0 h 1312479"/>
              <a:gd name="connsiteX1" fmla="*/ 630620 w 2743200"/>
              <a:gd name="connsiteY1" fmla="*/ 948560 h 1312479"/>
              <a:gd name="connsiteX2" fmla="*/ 2743200 w 2743200"/>
              <a:gd name="connsiteY2" fmla="*/ 1213945 h 1312479"/>
              <a:gd name="connsiteX0" fmla="*/ 0 w 2743200"/>
              <a:gd name="connsiteY0" fmla="*/ 0 h 1312479"/>
              <a:gd name="connsiteX1" fmla="*/ 630620 w 2743200"/>
              <a:gd name="connsiteY1" fmla="*/ 948560 h 1312479"/>
              <a:gd name="connsiteX2" fmla="*/ 2743200 w 2743200"/>
              <a:gd name="connsiteY2" fmla="*/ 1213945 h 1312479"/>
              <a:gd name="connsiteX0" fmla="*/ 0 w 2743200"/>
              <a:gd name="connsiteY0" fmla="*/ 0 h 1312479"/>
              <a:gd name="connsiteX1" fmla="*/ 630620 w 2743200"/>
              <a:gd name="connsiteY1" fmla="*/ 948560 h 1312479"/>
              <a:gd name="connsiteX2" fmla="*/ 2743200 w 2743200"/>
              <a:gd name="connsiteY2" fmla="*/ 1213945 h 1312479"/>
              <a:gd name="connsiteX0" fmla="*/ 0 w 2655490"/>
              <a:gd name="connsiteY0" fmla="*/ 0 h 1486234"/>
              <a:gd name="connsiteX1" fmla="*/ 630620 w 2655490"/>
              <a:gd name="connsiteY1" fmla="*/ 948560 h 1486234"/>
              <a:gd name="connsiteX2" fmla="*/ 2655490 w 2655490"/>
              <a:gd name="connsiteY2" fmla="*/ 1387700 h 1486234"/>
              <a:gd name="connsiteX0" fmla="*/ 0 w 2655490"/>
              <a:gd name="connsiteY0" fmla="*/ 0 h 1387700"/>
              <a:gd name="connsiteX1" fmla="*/ 630620 w 2655490"/>
              <a:gd name="connsiteY1" fmla="*/ 948560 h 1387700"/>
              <a:gd name="connsiteX2" fmla="*/ 2655490 w 2655490"/>
              <a:gd name="connsiteY2" fmla="*/ 1387700 h 1387700"/>
            </a:gdLst>
            <a:ahLst/>
            <a:cxnLst>
              <a:cxn ang="0">
                <a:pos x="connsiteX0" y="connsiteY0"/>
              </a:cxn>
              <a:cxn ang="0">
                <a:pos x="connsiteX1" y="connsiteY1"/>
              </a:cxn>
              <a:cxn ang="0">
                <a:pos x="connsiteX2" y="connsiteY2"/>
              </a:cxn>
            </a:cxnLst>
            <a:rect l="l" t="t" r="r" b="b"/>
            <a:pathLst>
              <a:path w="2655490" h="1387700">
                <a:moveTo>
                  <a:pt x="0" y="0"/>
                </a:moveTo>
                <a:cubicBezTo>
                  <a:pt x="210207" y="316187"/>
                  <a:pt x="349468" y="571939"/>
                  <a:pt x="630620" y="948560"/>
                </a:cubicBezTo>
                <a:cubicBezTo>
                  <a:pt x="970892" y="1204312"/>
                  <a:pt x="1825952" y="1346167"/>
                  <a:pt x="2655490" y="1387700"/>
                </a:cubicBezTo>
              </a:path>
            </a:pathLst>
          </a:custGeom>
          <a:ln w="1016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657600" y="1954924"/>
            <a:ext cx="1939159" cy="864476"/>
          </a:xfrm>
          <a:custGeom>
            <a:avLst/>
            <a:gdLst>
              <a:gd name="connsiteX0" fmla="*/ 677918 w 677918"/>
              <a:gd name="connsiteY0" fmla="*/ 0 h 504497"/>
              <a:gd name="connsiteX1" fmla="*/ 236483 w 677918"/>
              <a:gd name="connsiteY1" fmla="*/ 110359 h 504497"/>
              <a:gd name="connsiteX2" fmla="*/ 0 w 677918"/>
              <a:gd name="connsiteY2" fmla="*/ 504497 h 504497"/>
            </a:gdLst>
            <a:ahLst/>
            <a:cxnLst>
              <a:cxn ang="0">
                <a:pos x="connsiteX0" y="connsiteY0"/>
              </a:cxn>
              <a:cxn ang="0">
                <a:pos x="connsiteX1" y="connsiteY1"/>
              </a:cxn>
              <a:cxn ang="0">
                <a:pos x="connsiteX2" y="connsiteY2"/>
              </a:cxn>
            </a:cxnLst>
            <a:rect l="l" t="t" r="r" b="b"/>
            <a:pathLst>
              <a:path w="677918" h="504497">
                <a:moveTo>
                  <a:pt x="677918" y="0"/>
                </a:moveTo>
                <a:cubicBezTo>
                  <a:pt x="513693" y="13138"/>
                  <a:pt x="349469" y="26276"/>
                  <a:pt x="236483" y="110359"/>
                </a:cubicBezTo>
                <a:cubicBezTo>
                  <a:pt x="123497" y="194442"/>
                  <a:pt x="61748" y="349469"/>
                  <a:pt x="0" y="504497"/>
                </a:cubicBezTo>
              </a:path>
            </a:pathLst>
          </a:custGeom>
          <a:ln w="1016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612524" y="4997669"/>
            <a:ext cx="1639614" cy="882869"/>
          </a:xfrm>
          <a:custGeom>
            <a:avLst/>
            <a:gdLst>
              <a:gd name="connsiteX0" fmla="*/ 0 w 1639614"/>
              <a:gd name="connsiteY0" fmla="*/ 0 h 882869"/>
              <a:gd name="connsiteX1" fmla="*/ 157655 w 1639614"/>
              <a:gd name="connsiteY1" fmla="*/ 299545 h 882869"/>
              <a:gd name="connsiteX2" fmla="*/ 599090 w 1639614"/>
              <a:gd name="connsiteY2" fmla="*/ 662152 h 882869"/>
              <a:gd name="connsiteX3" fmla="*/ 1639614 w 1639614"/>
              <a:gd name="connsiteY3" fmla="*/ 882869 h 882869"/>
            </a:gdLst>
            <a:ahLst/>
            <a:cxnLst>
              <a:cxn ang="0">
                <a:pos x="connsiteX0" y="connsiteY0"/>
              </a:cxn>
              <a:cxn ang="0">
                <a:pos x="connsiteX1" y="connsiteY1"/>
              </a:cxn>
              <a:cxn ang="0">
                <a:pos x="connsiteX2" y="connsiteY2"/>
              </a:cxn>
              <a:cxn ang="0">
                <a:pos x="connsiteX3" y="connsiteY3"/>
              </a:cxn>
            </a:cxnLst>
            <a:rect l="l" t="t" r="r" b="b"/>
            <a:pathLst>
              <a:path w="1639614" h="882869">
                <a:moveTo>
                  <a:pt x="0" y="0"/>
                </a:moveTo>
                <a:cubicBezTo>
                  <a:pt x="28903" y="94593"/>
                  <a:pt x="57807" y="189186"/>
                  <a:pt x="157655" y="299545"/>
                </a:cubicBezTo>
                <a:cubicBezTo>
                  <a:pt x="257503" y="409904"/>
                  <a:pt x="352097" y="564931"/>
                  <a:pt x="599090" y="662152"/>
                </a:cubicBezTo>
                <a:cubicBezTo>
                  <a:pt x="846083" y="759373"/>
                  <a:pt x="1242848" y="821121"/>
                  <a:pt x="1639614" y="882869"/>
                </a:cubicBezTo>
              </a:path>
            </a:pathLst>
          </a:custGeom>
          <a:ln w="101600">
            <a:solidFill>
              <a:schemeClr val="tx1">
                <a:lumMod val="75000"/>
                <a:lumOff val="25000"/>
              </a:schemeClr>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ectangle 45"/>
          <p:cNvSpPr/>
          <p:nvPr/>
        </p:nvSpPr>
        <p:spPr>
          <a:xfrm>
            <a:off x="6019800" y="6172200"/>
            <a:ext cx="30480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6400800" y="6019800"/>
            <a:ext cx="2743200" cy="523220"/>
          </a:xfrm>
          <a:prstGeom prst="rect">
            <a:avLst/>
          </a:prstGeom>
          <a:noFill/>
          <a:ln w="50800">
            <a:noFill/>
          </a:ln>
        </p:spPr>
        <p:txBody>
          <a:bodyPr wrap="square" rtlCol="0">
            <a:spAutoFit/>
          </a:bodyPr>
          <a:lstStyle/>
          <a:p>
            <a:pPr algn="ctr"/>
            <a:r>
              <a:rPr lang="en-US" sz="2800" b="1" dirty="0" smtClean="0">
                <a:solidFill>
                  <a:srgbClr val="565656"/>
                </a:solidFill>
                <a:effectLst>
                  <a:outerShdw dist="38100" dir="5400000" algn="ctr" rotWithShape="0">
                    <a:schemeClr val="tx1"/>
                  </a:outerShdw>
                </a:effectLst>
              </a:rPr>
              <a:t>marine deposits</a:t>
            </a:r>
            <a:endParaRPr lang="en-US" sz="2800" b="1" baseline="-25000" dirty="0" smtClean="0">
              <a:solidFill>
                <a:srgbClr val="565656"/>
              </a:solidFill>
              <a:effectLst>
                <a:outerShdw dist="38100" dir="5400000" algn="ctr" rotWithShape="0">
                  <a:schemeClr val="tx1"/>
                </a:outerShdw>
              </a:effectLst>
            </a:endParaRPr>
          </a:p>
        </p:txBody>
      </p:sp>
      <p:sp>
        <p:nvSpPr>
          <p:cNvPr id="47" name="Rectangle 46"/>
          <p:cNvSpPr/>
          <p:nvPr/>
        </p:nvSpPr>
        <p:spPr>
          <a:xfrm>
            <a:off x="6019800" y="6019800"/>
            <a:ext cx="6096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p:cNvSpPr/>
          <p:nvPr/>
        </p:nvSpPr>
        <p:spPr>
          <a:xfrm>
            <a:off x="762000" y="5334000"/>
            <a:ext cx="1600200" cy="228600"/>
          </a:xfrm>
          <a:prstGeom prst="rect">
            <a:avLst/>
          </a:prstGeom>
          <a:solidFill>
            <a:srgbClr val="494949"/>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609600" y="5257800"/>
            <a:ext cx="1981200" cy="523220"/>
          </a:xfrm>
          <a:prstGeom prst="rect">
            <a:avLst/>
          </a:prstGeom>
          <a:noFill/>
          <a:ln w="50800">
            <a:noFill/>
          </a:ln>
        </p:spPr>
        <p:txBody>
          <a:bodyPr wrap="square" rtlCol="0">
            <a:spAutoFit/>
          </a:bodyPr>
          <a:lstStyle/>
          <a:p>
            <a:pPr algn="ctr"/>
            <a:r>
              <a:rPr lang="en-US" sz="2800" b="1" dirty="0" smtClean="0">
                <a:solidFill>
                  <a:schemeClr val="bg1"/>
                </a:solidFill>
                <a:effectLst>
                  <a:outerShdw dist="38100" dir="5400000" algn="ctr" rotWithShape="0">
                    <a:schemeClr val="tx1"/>
                  </a:outerShdw>
                </a:effectLst>
              </a:rPr>
              <a:t>coal, oil, gas</a:t>
            </a:r>
            <a:endParaRPr lang="en-US" sz="2800" b="1" baseline="-25000" dirty="0" smtClean="0">
              <a:solidFill>
                <a:schemeClr val="bg1"/>
              </a:solidFill>
              <a:effectLst>
                <a:outerShdw dist="38100" dir="5400000" algn="ctr" rotWithShape="0">
                  <a:schemeClr val="tx1"/>
                </a:outerShdw>
              </a:effectLst>
            </a:endParaRPr>
          </a:p>
        </p:txBody>
      </p:sp>
      <p:grpSp>
        <p:nvGrpSpPr>
          <p:cNvPr id="2" name="Group 70"/>
          <p:cNvGrpSpPr/>
          <p:nvPr/>
        </p:nvGrpSpPr>
        <p:grpSpPr>
          <a:xfrm>
            <a:off x="1066800" y="4953000"/>
            <a:ext cx="1524000" cy="381000"/>
            <a:chOff x="1066800" y="4953000"/>
            <a:chExt cx="1524000" cy="381000"/>
          </a:xfrm>
        </p:grpSpPr>
        <p:cxnSp>
          <p:nvCxnSpPr>
            <p:cNvPr id="52" name="Straight Arrow Connector 51"/>
            <p:cNvCxnSpPr/>
            <p:nvPr/>
          </p:nvCxnSpPr>
          <p:spPr>
            <a:xfrm flipH="1">
              <a:off x="2209800" y="4953000"/>
              <a:ext cx="381000" cy="381000"/>
            </a:xfrm>
            <a:prstGeom prst="straightConnector1">
              <a:avLst/>
            </a:prstGeom>
            <a:ln w="76200">
              <a:solidFill>
                <a:srgbClr val="565656"/>
              </a:solidFill>
              <a:tailEnd type="triangle" w="med" len="med"/>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066800" y="4953000"/>
              <a:ext cx="381000" cy="381000"/>
            </a:xfrm>
            <a:prstGeom prst="straightConnector1">
              <a:avLst/>
            </a:prstGeom>
            <a:ln w="76200">
              <a:solidFill>
                <a:srgbClr val="565656"/>
              </a:solidFill>
              <a:tailEnd type="triangle" w="med" len="med"/>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752600" y="4953000"/>
              <a:ext cx="228600" cy="381000"/>
            </a:xfrm>
            <a:prstGeom prst="straightConnector1">
              <a:avLst/>
            </a:prstGeom>
            <a:ln w="76200">
              <a:solidFill>
                <a:srgbClr val="565656"/>
              </a:solidFill>
              <a:tailEnd type="triangle" w="med" len="med"/>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pic>
        <p:nvPicPr>
          <p:cNvPr id="73" name="Picture 72" descr="http://www.physicalgeography.net/fundamentals/images/carboncycle.jpg"/>
          <p:cNvPicPr/>
          <p:nvPr/>
        </p:nvPicPr>
        <p:blipFill>
          <a:blip r:embed="rId2" cstate="print"/>
          <a:srcRect l="25833" t="51282" r="65000" b="35897"/>
          <a:stretch>
            <a:fillRect/>
          </a:stretch>
        </p:blipFill>
        <p:spPr bwMode="auto">
          <a:xfrm>
            <a:off x="3124200" y="3962400"/>
            <a:ext cx="838200" cy="762000"/>
          </a:xfrm>
          <a:prstGeom prst="rect">
            <a:avLst/>
          </a:prstGeom>
          <a:noFill/>
          <a:ln w="9525">
            <a:noFill/>
            <a:miter lim="800000"/>
            <a:headEnd/>
            <a:tailEnd/>
          </a:ln>
        </p:spPr>
      </p:pic>
      <p:pic>
        <p:nvPicPr>
          <p:cNvPr id="74" name="Picture 73" descr="http://www.physicalgeography.net/fundamentals/images/carboncycle.jpg"/>
          <p:cNvPicPr/>
          <p:nvPr/>
        </p:nvPicPr>
        <p:blipFill>
          <a:blip r:embed="rId2" cstate="print"/>
          <a:srcRect l="25833" t="51282" r="65000" b="35897"/>
          <a:stretch>
            <a:fillRect/>
          </a:stretch>
        </p:blipFill>
        <p:spPr bwMode="auto">
          <a:xfrm flipH="1">
            <a:off x="3733800" y="3962400"/>
            <a:ext cx="609600" cy="762000"/>
          </a:xfrm>
          <a:prstGeom prst="rect">
            <a:avLst/>
          </a:prstGeom>
          <a:noFill/>
          <a:ln w="9525">
            <a:noFill/>
            <a:miter lim="800000"/>
            <a:headEnd/>
            <a:tailEnd/>
          </a:ln>
        </p:spPr>
      </p:pic>
      <p:pic>
        <p:nvPicPr>
          <p:cNvPr id="78" name="Picture 77" descr="http://www.physicalgeography.net/fundamentals/images/carboncycle.jpg"/>
          <p:cNvPicPr/>
          <p:nvPr/>
        </p:nvPicPr>
        <p:blipFill>
          <a:blip r:embed="rId2" cstate="print"/>
          <a:srcRect l="31667" t="79743" r="36666" b="15744"/>
          <a:stretch>
            <a:fillRect/>
          </a:stretch>
        </p:blipFill>
        <p:spPr bwMode="auto">
          <a:xfrm>
            <a:off x="2679192" y="5431536"/>
            <a:ext cx="2895600" cy="268224"/>
          </a:xfrm>
          <a:prstGeom prst="rect">
            <a:avLst/>
          </a:prstGeom>
          <a:noFill/>
          <a:ln w="9525">
            <a:noFill/>
            <a:miter lim="800000"/>
            <a:headEnd/>
            <a:tailEnd/>
          </a:ln>
        </p:spPr>
      </p:pic>
      <p:sp>
        <p:nvSpPr>
          <p:cNvPr id="48" name="Freeform 47"/>
          <p:cNvSpPr/>
          <p:nvPr/>
        </p:nvSpPr>
        <p:spPr>
          <a:xfrm rot="14211230" flipV="1">
            <a:off x="5137176" y="5503895"/>
            <a:ext cx="1384245" cy="825205"/>
          </a:xfrm>
          <a:custGeom>
            <a:avLst/>
            <a:gdLst>
              <a:gd name="connsiteX0" fmla="*/ 0 w 1639614"/>
              <a:gd name="connsiteY0" fmla="*/ 0 h 882869"/>
              <a:gd name="connsiteX1" fmla="*/ 157655 w 1639614"/>
              <a:gd name="connsiteY1" fmla="*/ 299545 h 882869"/>
              <a:gd name="connsiteX2" fmla="*/ 599090 w 1639614"/>
              <a:gd name="connsiteY2" fmla="*/ 662152 h 882869"/>
              <a:gd name="connsiteX3" fmla="*/ 1639614 w 1639614"/>
              <a:gd name="connsiteY3" fmla="*/ 882869 h 882869"/>
            </a:gdLst>
            <a:ahLst/>
            <a:cxnLst>
              <a:cxn ang="0">
                <a:pos x="connsiteX0" y="connsiteY0"/>
              </a:cxn>
              <a:cxn ang="0">
                <a:pos x="connsiteX1" y="connsiteY1"/>
              </a:cxn>
              <a:cxn ang="0">
                <a:pos x="connsiteX2" y="connsiteY2"/>
              </a:cxn>
              <a:cxn ang="0">
                <a:pos x="connsiteX3" y="connsiteY3"/>
              </a:cxn>
            </a:cxnLst>
            <a:rect l="l" t="t" r="r" b="b"/>
            <a:pathLst>
              <a:path w="1639614" h="882869">
                <a:moveTo>
                  <a:pt x="0" y="0"/>
                </a:moveTo>
                <a:cubicBezTo>
                  <a:pt x="28903" y="94593"/>
                  <a:pt x="57807" y="189186"/>
                  <a:pt x="157655" y="299545"/>
                </a:cubicBezTo>
                <a:cubicBezTo>
                  <a:pt x="257503" y="409904"/>
                  <a:pt x="352097" y="564931"/>
                  <a:pt x="599090" y="662152"/>
                </a:cubicBezTo>
                <a:cubicBezTo>
                  <a:pt x="846083" y="759373"/>
                  <a:pt x="1242848" y="821121"/>
                  <a:pt x="1639614" y="882869"/>
                </a:cubicBezTo>
              </a:path>
            </a:pathLst>
          </a:custGeom>
          <a:ln w="101600">
            <a:solidFill>
              <a:schemeClr val="tx1">
                <a:lumMod val="75000"/>
                <a:lumOff val="25000"/>
              </a:schemeClr>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TextBox 78"/>
          <p:cNvSpPr txBox="1"/>
          <p:nvPr/>
        </p:nvSpPr>
        <p:spPr>
          <a:xfrm>
            <a:off x="3200400" y="5334000"/>
            <a:ext cx="1981200" cy="523220"/>
          </a:xfrm>
          <a:prstGeom prst="rect">
            <a:avLst/>
          </a:prstGeom>
          <a:noFill/>
          <a:ln w="50800">
            <a:noFill/>
          </a:ln>
        </p:spPr>
        <p:txBody>
          <a:bodyPr wrap="square" rtlCol="0">
            <a:spAutoFit/>
          </a:bodyPr>
          <a:lstStyle/>
          <a:p>
            <a:pPr algn="ctr"/>
            <a:r>
              <a:rPr lang="en-US" sz="2800" b="1" dirty="0" smtClean="0">
                <a:solidFill>
                  <a:srgbClr val="565656"/>
                </a:solidFill>
                <a:effectLst>
                  <a:outerShdw dist="38100" dir="7200000" algn="ctr" rotWithShape="0">
                    <a:schemeClr val="tx1"/>
                  </a:outerShdw>
                </a:effectLst>
              </a:rPr>
              <a:t>limestone</a:t>
            </a:r>
            <a:endParaRPr lang="en-US" sz="2800" b="1" baseline="-25000" dirty="0" smtClean="0">
              <a:solidFill>
                <a:srgbClr val="565656"/>
              </a:solidFill>
              <a:effectLst>
                <a:outerShdw dist="38100" dir="7200000" algn="ctr" rotWithShape="0">
                  <a:schemeClr val="tx1"/>
                </a:outerShdw>
              </a:effectLst>
            </a:endParaRPr>
          </a:p>
        </p:txBody>
      </p:sp>
      <p:sp>
        <p:nvSpPr>
          <p:cNvPr id="83" name="TextBox 82"/>
          <p:cNvSpPr txBox="1"/>
          <p:nvPr/>
        </p:nvSpPr>
        <p:spPr>
          <a:xfrm>
            <a:off x="6477000" y="25146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4" name="TextBox 83"/>
          <p:cNvSpPr txBox="1"/>
          <p:nvPr/>
        </p:nvSpPr>
        <p:spPr>
          <a:xfrm>
            <a:off x="5410200" y="25908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7" name="TextBox 86"/>
          <p:cNvSpPr txBox="1"/>
          <p:nvPr/>
        </p:nvSpPr>
        <p:spPr>
          <a:xfrm rot="21005082">
            <a:off x="5983146" y="5056062"/>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21" name="TextBox 20"/>
          <p:cNvSpPr txBox="1"/>
          <p:nvPr/>
        </p:nvSpPr>
        <p:spPr>
          <a:xfrm>
            <a:off x="838200" y="3911025"/>
            <a:ext cx="1600200" cy="584775"/>
          </a:xfrm>
          <a:prstGeom prst="rect">
            <a:avLst/>
          </a:prstGeom>
          <a:noFill/>
          <a:ln w="50800">
            <a:noFill/>
          </a:ln>
        </p:spPr>
        <p:txBody>
          <a:bodyPr wrap="square" rtlCol="0">
            <a:spAutoFit/>
          </a:bodyPr>
          <a:lstStyle/>
          <a:p>
            <a:r>
              <a:rPr lang="en-US" sz="3200" b="1" dirty="0" smtClean="0">
                <a:solidFill>
                  <a:srgbClr val="00B050"/>
                </a:solidFill>
                <a:effectLst>
                  <a:outerShdw dist="50800" dir="5400000" algn="ctr" rotWithShape="0">
                    <a:schemeClr val="tx1"/>
                  </a:outerShdw>
                </a:effectLst>
              </a:rPr>
              <a:t>biomass</a:t>
            </a:r>
            <a:endParaRPr lang="en-US" sz="3200" b="1" baseline="-25000" dirty="0" smtClean="0">
              <a:solidFill>
                <a:srgbClr val="00B050"/>
              </a:solidFill>
              <a:effectLst>
                <a:outerShdw dist="50800" dir="5400000" algn="ctr" rotWithShape="0">
                  <a:schemeClr val="tx1"/>
                </a:outerShdw>
              </a:effectLst>
            </a:endParaRPr>
          </a:p>
        </p:txBody>
      </p:sp>
      <p:grpSp>
        <p:nvGrpSpPr>
          <p:cNvPr id="66" name="Group 70"/>
          <p:cNvGrpSpPr/>
          <p:nvPr/>
        </p:nvGrpSpPr>
        <p:grpSpPr>
          <a:xfrm>
            <a:off x="2438400" y="4343400"/>
            <a:ext cx="1219200" cy="304800"/>
            <a:chOff x="1371600" y="4953000"/>
            <a:chExt cx="1219200" cy="304800"/>
          </a:xfrm>
        </p:grpSpPr>
        <p:cxnSp>
          <p:nvCxnSpPr>
            <p:cNvPr id="67" name="Straight Arrow Connector 66"/>
            <p:cNvCxnSpPr/>
            <p:nvPr/>
          </p:nvCxnSpPr>
          <p:spPr>
            <a:xfrm flipH="1">
              <a:off x="1981200" y="4953000"/>
              <a:ext cx="609600" cy="304800"/>
            </a:xfrm>
            <a:prstGeom prst="straightConnector1">
              <a:avLst/>
            </a:prstGeom>
            <a:ln w="76200">
              <a:solidFill>
                <a:srgbClr val="565656"/>
              </a:solidFill>
              <a:tailEnd type="triangle" w="med" len="med"/>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1371600" y="4953000"/>
              <a:ext cx="533400" cy="228600"/>
            </a:xfrm>
            <a:prstGeom prst="straightConnector1">
              <a:avLst/>
            </a:prstGeom>
            <a:ln w="76200">
              <a:solidFill>
                <a:srgbClr val="565656"/>
              </a:solidFill>
              <a:tailEnd type="triangle" w="med" len="med"/>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381000" y="5181600"/>
            <a:ext cx="1899424" cy="980420"/>
            <a:chOff x="381000" y="5181600"/>
            <a:chExt cx="1899424" cy="980420"/>
          </a:xfrm>
        </p:grpSpPr>
        <p:sp>
          <p:nvSpPr>
            <p:cNvPr id="89" name="TextBox 88"/>
            <p:cNvSpPr txBox="1"/>
            <p:nvPr/>
          </p:nvSpPr>
          <p:spPr>
            <a:xfrm>
              <a:off x="1295400" y="5638800"/>
              <a:ext cx="375424" cy="523220"/>
            </a:xfrm>
            <a:prstGeom prst="rect">
              <a:avLst/>
            </a:prstGeom>
            <a:noFill/>
            <a:ln w="50800">
              <a:noFill/>
            </a:ln>
          </p:spPr>
          <p:txBody>
            <a:bodyPr wrap="square" rtlCol="0">
              <a:spAutoFit/>
            </a:bodyPr>
            <a:lstStyle/>
            <a:p>
              <a:r>
                <a:rPr lang="en-US" sz="2800" b="1" dirty="0" smtClean="0">
                  <a:solidFill>
                    <a:srgbClr val="0070C0"/>
                  </a:solidFill>
                  <a:effectLst>
                    <a:outerShdw dist="50800" dir="5400000" algn="ctr" rotWithShape="0">
                      <a:schemeClr val="tx1"/>
                    </a:outerShdw>
                  </a:effectLst>
                </a:rPr>
                <a:t>C</a:t>
              </a:r>
              <a:endParaRPr lang="en-US" sz="2800" b="1" baseline="-25000" dirty="0" smtClean="0">
                <a:solidFill>
                  <a:srgbClr val="0070C0"/>
                </a:solidFill>
                <a:effectLst>
                  <a:outerShdw dist="50800" dir="5400000" algn="ctr" rotWithShape="0">
                    <a:schemeClr val="tx1"/>
                  </a:outerShdw>
                </a:effectLst>
              </a:endParaRPr>
            </a:p>
          </p:txBody>
        </p:sp>
        <p:sp>
          <p:nvSpPr>
            <p:cNvPr id="69" name="TextBox 68"/>
            <p:cNvSpPr txBox="1"/>
            <p:nvPr/>
          </p:nvSpPr>
          <p:spPr>
            <a:xfrm>
              <a:off x="1905000" y="5562600"/>
              <a:ext cx="375424" cy="523220"/>
            </a:xfrm>
            <a:prstGeom prst="rect">
              <a:avLst/>
            </a:prstGeom>
            <a:noFill/>
            <a:ln w="50800">
              <a:noFill/>
            </a:ln>
          </p:spPr>
          <p:txBody>
            <a:bodyPr wrap="square" rtlCol="0">
              <a:spAutoFit/>
            </a:bodyPr>
            <a:lstStyle/>
            <a:p>
              <a:r>
                <a:rPr lang="en-US" sz="2800" b="1" dirty="0" smtClean="0">
                  <a:solidFill>
                    <a:srgbClr val="0070C0"/>
                  </a:solidFill>
                  <a:effectLst>
                    <a:outerShdw dist="50800" dir="5400000" algn="ctr" rotWithShape="0">
                      <a:schemeClr val="tx1"/>
                    </a:outerShdw>
                  </a:effectLst>
                </a:rPr>
                <a:t>C</a:t>
              </a:r>
              <a:endParaRPr lang="en-US" sz="2800" b="1" baseline="-25000" dirty="0" smtClean="0">
                <a:solidFill>
                  <a:srgbClr val="0070C0"/>
                </a:solidFill>
                <a:effectLst>
                  <a:outerShdw dist="50800" dir="5400000" algn="ctr" rotWithShape="0">
                    <a:schemeClr val="tx1"/>
                  </a:outerShdw>
                </a:effectLst>
              </a:endParaRPr>
            </a:p>
          </p:txBody>
        </p:sp>
        <p:sp>
          <p:nvSpPr>
            <p:cNvPr id="71" name="TextBox 70"/>
            <p:cNvSpPr txBox="1"/>
            <p:nvPr/>
          </p:nvSpPr>
          <p:spPr>
            <a:xfrm>
              <a:off x="381000" y="5181600"/>
              <a:ext cx="375424" cy="523220"/>
            </a:xfrm>
            <a:prstGeom prst="rect">
              <a:avLst/>
            </a:prstGeom>
            <a:noFill/>
            <a:ln w="50800">
              <a:noFill/>
            </a:ln>
          </p:spPr>
          <p:txBody>
            <a:bodyPr wrap="square" rtlCol="0">
              <a:spAutoFit/>
            </a:bodyPr>
            <a:lstStyle/>
            <a:p>
              <a:r>
                <a:rPr lang="en-US" sz="2800" b="1" dirty="0" smtClean="0">
                  <a:solidFill>
                    <a:srgbClr val="0070C0"/>
                  </a:solidFill>
                  <a:effectLst>
                    <a:outerShdw dist="50800" dir="5400000" algn="ctr" rotWithShape="0">
                      <a:schemeClr val="tx1"/>
                    </a:outerShdw>
                  </a:effectLst>
                </a:rPr>
                <a:t>C</a:t>
              </a:r>
              <a:endParaRPr lang="en-US" sz="2800" b="1" baseline="-25000" dirty="0" smtClean="0">
                <a:solidFill>
                  <a:srgbClr val="0070C0"/>
                </a:solidFill>
                <a:effectLst>
                  <a:outerShdw dist="50800" dir="5400000" algn="ctr" rotWithShape="0">
                    <a:schemeClr val="tx1"/>
                  </a:outerShdw>
                </a:effectLst>
              </a:endParaRPr>
            </a:p>
          </p:txBody>
        </p:sp>
      </p:grpSp>
      <p:grpSp>
        <p:nvGrpSpPr>
          <p:cNvPr id="80" name="Group 79"/>
          <p:cNvGrpSpPr/>
          <p:nvPr/>
        </p:nvGrpSpPr>
        <p:grpSpPr>
          <a:xfrm>
            <a:off x="3124200" y="5029200"/>
            <a:ext cx="1823224" cy="1270575"/>
            <a:chOff x="3124200" y="5029200"/>
            <a:chExt cx="1823224" cy="1270575"/>
          </a:xfrm>
        </p:grpSpPr>
        <p:sp>
          <p:nvSpPr>
            <p:cNvPr id="88" name="TextBox 87"/>
            <p:cNvSpPr txBox="1"/>
            <p:nvPr/>
          </p:nvSpPr>
          <p:spPr>
            <a:xfrm>
              <a:off x="4572000" y="50292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sp>
          <p:nvSpPr>
            <p:cNvPr id="76" name="TextBox 75"/>
            <p:cNvSpPr txBox="1"/>
            <p:nvPr/>
          </p:nvSpPr>
          <p:spPr>
            <a:xfrm>
              <a:off x="3124200" y="54864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sp>
          <p:nvSpPr>
            <p:cNvPr id="77" name="TextBox 76"/>
            <p:cNvSpPr txBox="1"/>
            <p:nvPr/>
          </p:nvSpPr>
          <p:spPr>
            <a:xfrm>
              <a:off x="4191000" y="57150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55"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strVal val="#ppt_w*0.70"/>
                                          </p:val>
                                        </p:tav>
                                        <p:tav tm="100000">
                                          <p:val>
                                            <p:strVal val="#ppt_w"/>
                                          </p:val>
                                        </p:tav>
                                      </p:tavLst>
                                    </p:anim>
                                    <p:anim calcmode="lin" valueType="num">
                                      <p:cBhvr>
                                        <p:cTn id="16" dur="1000" fill="hold"/>
                                        <p:tgtEl>
                                          <p:spTgt spid="19"/>
                                        </p:tgtEl>
                                        <p:attrNameLst>
                                          <p:attrName>ppt_h</p:attrName>
                                        </p:attrNameLst>
                                      </p:cBhvr>
                                      <p:tavLst>
                                        <p:tav tm="0">
                                          <p:val>
                                            <p:strVal val="#ppt_h"/>
                                          </p:val>
                                        </p:tav>
                                        <p:tav tm="100000">
                                          <p:val>
                                            <p:strVal val="#ppt_h"/>
                                          </p:val>
                                        </p:tav>
                                      </p:tavLst>
                                    </p:anim>
                                    <p:animEffect transition="in" filter="fade">
                                      <p:cBhvr>
                                        <p:cTn id="17" dur="1000"/>
                                        <p:tgtEl>
                                          <p:spTgt spid="19"/>
                                        </p:tgtEl>
                                      </p:cBhvr>
                                    </p:animEffect>
                                  </p:childTnLst>
                                </p:cTn>
                              </p:par>
                              <p:par>
                                <p:cTn id="18" presetID="42" presetClass="path" presetSubtype="0" accel="50000" decel="50000" fill="hold" grpId="0" nodeType="withEffect">
                                  <p:stCondLst>
                                    <p:cond delay="0"/>
                                  </p:stCondLst>
                                  <p:iterate type="lt">
                                    <p:tmPct val="0"/>
                                  </p:iterate>
                                  <p:childTnLst>
                                    <p:animMotion origin="layout" path="M 2.77778E-7 3.7037E-6 L -0.14358 0.27731 " pathEditMode="relative" rAng="0" ptsTypes="AA">
                                      <p:cBhvr>
                                        <p:cTn id="19" dur="3000" fill="hold"/>
                                        <p:tgtEl>
                                          <p:spTgt spid="83"/>
                                        </p:tgtEl>
                                        <p:attrNameLst>
                                          <p:attrName>ppt_x</p:attrName>
                                          <p:attrName>ppt_y</p:attrName>
                                        </p:attrNameLst>
                                      </p:cBhvr>
                                      <p:rCtr x="-72" y="139"/>
                                    </p:animMotion>
                                  </p:childTnLst>
                                </p:cTn>
                              </p:par>
                              <p:par>
                                <p:cTn id="20" presetID="42" presetClass="path" presetSubtype="0" accel="50000" decel="50000" fill="hold" grpId="0" nodeType="withEffect">
                                  <p:stCondLst>
                                    <p:cond delay="0"/>
                                  </p:stCondLst>
                                  <p:childTnLst>
                                    <p:animMotion origin="layout" path="M 1.11022E-16 -3.33333E-6 L -0.23976 0.16667 " pathEditMode="relative" rAng="0" ptsTypes="AA">
                                      <p:cBhvr>
                                        <p:cTn id="21" dur="3000" fill="hold"/>
                                        <p:tgtEl>
                                          <p:spTgt spid="84"/>
                                        </p:tgtEl>
                                        <p:attrNameLst>
                                          <p:attrName>ppt_x</p:attrName>
                                          <p:attrName>ppt_y</p:attrName>
                                        </p:attrNameLst>
                                      </p:cBhvr>
                                      <p:rCtr x="-120" y="83"/>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1000"/>
                                        <p:tgtEl>
                                          <p:spTgt spid="32"/>
                                        </p:tgtEl>
                                      </p:cBhvr>
                                    </p:animEffect>
                                    <p:set>
                                      <p:cBhvr>
                                        <p:cTn id="26" dur="1" fill="hold">
                                          <p:stCondLst>
                                            <p:cond delay="999"/>
                                          </p:stCondLst>
                                        </p:cTn>
                                        <p:tgtEl>
                                          <p:spTgt spid="3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152580"/>
                                        </p:tgtEl>
                                      </p:cBhvr>
                                    </p:animEffect>
                                    <p:set>
                                      <p:cBhvr>
                                        <p:cTn id="29" dur="1" fill="hold">
                                          <p:stCondLst>
                                            <p:cond delay="999"/>
                                          </p:stCondLst>
                                        </p:cTn>
                                        <p:tgtEl>
                                          <p:spTgt spid="152580"/>
                                        </p:tgtEl>
                                        <p:attrNameLst>
                                          <p:attrName>style.visibility</p:attrName>
                                        </p:attrNameLst>
                                      </p:cBhvr>
                                      <p:to>
                                        <p:strVal val="hidden"/>
                                      </p:to>
                                    </p:set>
                                  </p:childTnLst>
                                </p:cTn>
                              </p:par>
                              <p:par>
                                <p:cTn id="30" presetID="22" presetClass="entr" presetSubtype="8" fill="hold" grpId="0" nodeType="withEffect">
                                  <p:stCondLst>
                                    <p:cond delay="50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1000"/>
                                        <p:tgtEl>
                                          <p:spTgt spid="44"/>
                                        </p:tgtEl>
                                      </p:cBhvr>
                                    </p:animEffect>
                                  </p:childTnLst>
                                </p:cTn>
                              </p:par>
                              <p:par>
                                <p:cTn id="33" presetID="53" presetClass="entr" presetSubtype="0" fill="hold" grpId="0" nodeType="withEffect">
                                  <p:stCondLst>
                                    <p:cond delay="1000"/>
                                  </p:stCondLst>
                                  <p:childTnLst>
                                    <p:set>
                                      <p:cBhvr>
                                        <p:cTn id="34" dur="1" fill="hold">
                                          <p:stCondLst>
                                            <p:cond delay="0"/>
                                          </p:stCondLst>
                                        </p:cTn>
                                        <p:tgtEl>
                                          <p:spTgt spid="45"/>
                                        </p:tgtEl>
                                        <p:attrNameLst>
                                          <p:attrName>style.visibility</p:attrName>
                                        </p:attrNameLst>
                                      </p:cBhvr>
                                      <p:to>
                                        <p:strVal val="visible"/>
                                      </p:to>
                                    </p:set>
                                    <p:anim calcmode="lin" valueType="num">
                                      <p:cBhvr>
                                        <p:cTn id="35" dur="1000" fill="hold"/>
                                        <p:tgtEl>
                                          <p:spTgt spid="45"/>
                                        </p:tgtEl>
                                        <p:attrNameLst>
                                          <p:attrName>ppt_w</p:attrName>
                                        </p:attrNameLst>
                                      </p:cBhvr>
                                      <p:tavLst>
                                        <p:tav tm="0">
                                          <p:val>
                                            <p:fltVal val="0"/>
                                          </p:val>
                                        </p:tav>
                                        <p:tav tm="100000">
                                          <p:val>
                                            <p:strVal val="#ppt_w"/>
                                          </p:val>
                                        </p:tav>
                                      </p:tavLst>
                                    </p:anim>
                                    <p:anim calcmode="lin" valueType="num">
                                      <p:cBhvr>
                                        <p:cTn id="36" dur="1000" fill="hold"/>
                                        <p:tgtEl>
                                          <p:spTgt spid="45"/>
                                        </p:tgtEl>
                                        <p:attrNameLst>
                                          <p:attrName>ppt_h</p:attrName>
                                        </p:attrNameLst>
                                      </p:cBhvr>
                                      <p:tavLst>
                                        <p:tav tm="0">
                                          <p:val>
                                            <p:fltVal val="0"/>
                                          </p:val>
                                        </p:tav>
                                        <p:tav tm="100000">
                                          <p:val>
                                            <p:strVal val="#ppt_h"/>
                                          </p:val>
                                        </p:tav>
                                      </p:tavLst>
                                    </p:anim>
                                    <p:animEffect transition="in" filter="fade">
                                      <p:cBhvr>
                                        <p:cTn id="37" dur="10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right)">
                                      <p:cBhvr>
                                        <p:cTn id="42" dur="1000"/>
                                        <p:tgtEl>
                                          <p:spTgt spid="48"/>
                                        </p:tgtEl>
                                      </p:cBhvr>
                                    </p:animEffect>
                                  </p:childTnLst>
                                </p:cTn>
                              </p:par>
                              <p:par>
                                <p:cTn id="43" presetID="42" presetClass="entr" presetSubtype="0"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2000"/>
                                        <p:tgtEl>
                                          <p:spTgt spid="80"/>
                                        </p:tgtEl>
                                      </p:cBhvr>
                                    </p:animEffect>
                                    <p:anim calcmode="lin" valueType="num">
                                      <p:cBhvr>
                                        <p:cTn id="46" dur="2000" fill="hold"/>
                                        <p:tgtEl>
                                          <p:spTgt spid="80"/>
                                        </p:tgtEl>
                                        <p:attrNameLst>
                                          <p:attrName>ppt_x</p:attrName>
                                        </p:attrNameLst>
                                      </p:cBhvr>
                                      <p:tavLst>
                                        <p:tav tm="0">
                                          <p:val>
                                            <p:strVal val="#ppt_x"/>
                                          </p:val>
                                        </p:tav>
                                        <p:tav tm="100000">
                                          <p:val>
                                            <p:strVal val="#ppt_x"/>
                                          </p:val>
                                        </p:tav>
                                      </p:tavLst>
                                    </p:anim>
                                    <p:anim calcmode="lin" valueType="num">
                                      <p:cBhvr>
                                        <p:cTn id="47" dur="2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up)">
                                      <p:cBhvr>
                                        <p:cTn id="52" dur="1000"/>
                                        <p:tgtEl>
                                          <p:spTgt spid="66"/>
                                        </p:tgtEl>
                                      </p:cBhvr>
                                    </p:animEffect>
                                  </p:childTnLst>
                                </p:cTn>
                              </p:par>
                            </p:childTnLst>
                          </p:cTn>
                        </p:par>
                        <p:par>
                          <p:cTn id="53" fill="hold">
                            <p:stCondLst>
                              <p:cond delay="1000"/>
                            </p:stCondLst>
                            <p:childTnLst>
                              <p:par>
                                <p:cTn id="54" presetID="22" presetClass="entr" presetSubtype="1"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up)">
                                      <p:cBhvr>
                                        <p:cTn id="56" dur="2000"/>
                                        <p:tgtEl>
                                          <p:spTgt spid="2"/>
                                        </p:tgtEl>
                                      </p:cBhvr>
                                    </p:animEffect>
                                  </p:childTnLst>
                                </p:cTn>
                              </p:par>
                              <p:par>
                                <p:cTn id="57" presetID="47" presetClass="entr" presetSubtype="0"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2000"/>
                                        <p:tgtEl>
                                          <p:spTgt spid="72"/>
                                        </p:tgtEl>
                                      </p:cBhvr>
                                    </p:animEffect>
                                    <p:anim calcmode="lin" valueType="num">
                                      <p:cBhvr>
                                        <p:cTn id="60" dur="2000" fill="hold"/>
                                        <p:tgtEl>
                                          <p:spTgt spid="72"/>
                                        </p:tgtEl>
                                        <p:attrNameLst>
                                          <p:attrName>ppt_x</p:attrName>
                                        </p:attrNameLst>
                                      </p:cBhvr>
                                      <p:tavLst>
                                        <p:tav tm="0">
                                          <p:val>
                                            <p:strVal val="#ppt_x"/>
                                          </p:val>
                                        </p:tav>
                                        <p:tav tm="100000">
                                          <p:val>
                                            <p:strVal val="#ppt_x"/>
                                          </p:val>
                                        </p:tav>
                                      </p:tavLst>
                                    </p:anim>
                                    <p:anim calcmode="lin" valueType="num">
                                      <p:cBhvr>
                                        <p:cTn id="61" dur="2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2" grpId="1" animBg="1"/>
      <p:bldP spid="34" grpId="0" animBg="1"/>
      <p:bldP spid="44" grpId="0" animBg="1"/>
      <p:bldP spid="45" grpId="0"/>
      <p:bldP spid="48" grpId="0" animBg="1"/>
      <p:bldP spid="83" grpId="0"/>
      <p:bldP spid="8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hysicalgeography.net/fundamentals/images/carboncycle.jpg"/>
          <p:cNvPicPr/>
          <p:nvPr/>
        </p:nvPicPr>
        <p:blipFill>
          <a:blip r:embed="rId2" cstate="print"/>
          <a:srcRect/>
          <a:stretch>
            <a:fillRect/>
          </a:stretch>
        </p:blipFill>
        <p:spPr bwMode="auto">
          <a:xfrm>
            <a:off x="0" y="914401"/>
            <a:ext cx="9144000" cy="5943600"/>
          </a:xfrm>
          <a:prstGeom prst="rect">
            <a:avLst/>
          </a:prstGeom>
          <a:noFill/>
          <a:ln w="9525">
            <a:noFill/>
            <a:miter lim="800000"/>
            <a:headEnd/>
            <a:tailEnd/>
          </a:ln>
        </p:spPr>
      </p:pic>
      <p:sp>
        <p:nvSpPr>
          <p:cNvPr id="77" name="Rectangle 76"/>
          <p:cNvSpPr/>
          <p:nvPr/>
        </p:nvSpPr>
        <p:spPr>
          <a:xfrm>
            <a:off x="3276600" y="3962401"/>
            <a:ext cx="1219200" cy="6096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4343400" y="2667000"/>
            <a:ext cx="4724400" cy="1981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2133600" y="4724400"/>
            <a:ext cx="2286000" cy="3048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4343400" y="2743200"/>
            <a:ext cx="4572000" cy="1950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5" name="TextBox 4"/>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The ‘Carbon Cycle’</a:t>
            </a:r>
          </a:p>
        </p:txBody>
      </p:sp>
      <p:sp>
        <p:nvSpPr>
          <p:cNvPr id="15" name="Rectangle 14"/>
          <p:cNvSpPr/>
          <p:nvPr/>
        </p:nvSpPr>
        <p:spPr>
          <a:xfrm>
            <a:off x="76200" y="2667000"/>
            <a:ext cx="2133600" cy="1950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1981200" y="2667000"/>
            <a:ext cx="457200" cy="9144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2362200" y="2514600"/>
            <a:ext cx="762000" cy="6858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89338" y="4535214"/>
            <a:ext cx="2322786" cy="627993"/>
          </a:xfrm>
          <a:custGeom>
            <a:avLst/>
            <a:gdLst>
              <a:gd name="connsiteX0" fmla="*/ 5255 w 2322786"/>
              <a:gd name="connsiteY0" fmla="*/ 52552 h 627993"/>
              <a:gd name="connsiteX1" fmla="*/ 367862 w 2322786"/>
              <a:gd name="connsiteY1" fmla="*/ 52552 h 627993"/>
              <a:gd name="connsiteX2" fmla="*/ 746234 w 2322786"/>
              <a:gd name="connsiteY2" fmla="*/ 68317 h 627993"/>
              <a:gd name="connsiteX3" fmla="*/ 1108841 w 2322786"/>
              <a:gd name="connsiteY3" fmla="*/ 52552 h 627993"/>
              <a:gd name="connsiteX4" fmla="*/ 1408386 w 2322786"/>
              <a:gd name="connsiteY4" fmla="*/ 5255 h 627993"/>
              <a:gd name="connsiteX5" fmla="*/ 1660634 w 2322786"/>
              <a:gd name="connsiteY5" fmla="*/ 68317 h 627993"/>
              <a:gd name="connsiteX6" fmla="*/ 1991710 w 2322786"/>
              <a:gd name="connsiteY6" fmla="*/ 52552 h 627993"/>
              <a:gd name="connsiteX7" fmla="*/ 2228193 w 2322786"/>
              <a:gd name="connsiteY7" fmla="*/ 68317 h 627993"/>
              <a:gd name="connsiteX8" fmla="*/ 2291255 w 2322786"/>
              <a:gd name="connsiteY8" fmla="*/ 84083 h 627993"/>
              <a:gd name="connsiteX9" fmla="*/ 2039007 w 2322786"/>
              <a:gd name="connsiteY9" fmla="*/ 162910 h 627993"/>
              <a:gd name="connsiteX10" fmla="*/ 1960179 w 2322786"/>
              <a:gd name="connsiteY10" fmla="*/ 383627 h 627993"/>
              <a:gd name="connsiteX11" fmla="*/ 1975945 w 2322786"/>
              <a:gd name="connsiteY11" fmla="*/ 588579 h 627993"/>
              <a:gd name="connsiteX12" fmla="*/ 1881352 w 2322786"/>
              <a:gd name="connsiteY12" fmla="*/ 620110 h 627993"/>
              <a:gd name="connsiteX13" fmla="*/ 1613338 w 2322786"/>
              <a:gd name="connsiteY13" fmla="*/ 588579 h 627993"/>
              <a:gd name="connsiteX14" fmla="*/ 1298028 w 2322786"/>
              <a:gd name="connsiteY14" fmla="*/ 588579 h 627993"/>
              <a:gd name="connsiteX15" fmla="*/ 888124 w 2322786"/>
              <a:gd name="connsiteY15" fmla="*/ 588579 h 627993"/>
              <a:gd name="connsiteX16" fmla="*/ 399393 w 2322786"/>
              <a:gd name="connsiteY16" fmla="*/ 367862 h 627993"/>
              <a:gd name="connsiteX17" fmla="*/ 5255 w 2322786"/>
              <a:gd name="connsiteY17" fmla="*/ 52552 h 62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2786" h="627993">
                <a:moveTo>
                  <a:pt x="5255" y="52552"/>
                </a:moveTo>
                <a:cubicBezTo>
                  <a:pt x="0" y="0"/>
                  <a:pt x="244366" y="49925"/>
                  <a:pt x="367862" y="52552"/>
                </a:cubicBezTo>
                <a:cubicBezTo>
                  <a:pt x="491358" y="55179"/>
                  <a:pt x="622738" y="68317"/>
                  <a:pt x="746234" y="68317"/>
                </a:cubicBezTo>
                <a:cubicBezTo>
                  <a:pt x="869730" y="68317"/>
                  <a:pt x="998482" y="63062"/>
                  <a:pt x="1108841" y="52552"/>
                </a:cubicBezTo>
                <a:cubicBezTo>
                  <a:pt x="1219200" y="42042"/>
                  <a:pt x="1316421" y="2628"/>
                  <a:pt x="1408386" y="5255"/>
                </a:cubicBezTo>
                <a:cubicBezTo>
                  <a:pt x="1500351" y="7882"/>
                  <a:pt x="1563413" y="60434"/>
                  <a:pt x="1660634" y="68317"/>
                </a:cubicBezTo>
                <a:cubicBezTo>
                  <a:pt x="1757855" y="76200"/>
                  <a:pt x="1897117" y="52552"/>
                  <a:pt x="1991710" y="52552"/>
                </a:cubicBezTo>
                <a:cubicBezTo>
                  <a:pt x="2086303" y="52552"/>
                  <a:pt x="2178269" y="63062"/>
                  <a:pt x="2228193" y="68317"/>
                </a:cubicBezTo>
                <a:cubicBezTo>
                  <a:pt x="2278117" y="73572"/>
                  <a:pt x="2322786" y="68318"/>
                  <a:pt x="2291255" y="84083"/>
                </a:cubicBezTo>
                <a:cubicBezTo>
                  <a:pt x="2259724" y="99849"/>
                  <a:pt x="2094186" y="112986"/>
                  <a:pt x="2039007" y="162910"/>
                </a:cubicBezTo>
                <a:cubicBezTo>
                  <a:pt x="1983828" y="212834"/>
                  <a:pt x="1970689" y="312682"/>
                  <a:pt x="1960179" y="383627"/>
                </a:cubicBezTo>
                <a:cubicBezTo>
                  <a:pt x="1949669" y="454572"/>
                  <a:pt x="1989083" y="549165"/>
                  <a:pt x="1975945" y="588579"/>
                </a:cubicBezTo>
                <a:cubicBezTo>
                  <a:pt x="1962807" y="627993"/>
                  <a:pt x="1941786" y="620110"/>
                  <a:pt x="1881352" y="620110"/>
                </a:cubicBezTo>
                <a:cubicBezTo>
                  <a:pt x="1820918" y="620110"/>
                  <a:pt x="1710559" y="593834"/>
                  <a:pt x="1613338" y="588579"/>
                </a:cubicBezTo>
                <a:cubicBezTo>
                  <a:pt x="1516117" y="583324"/>
                  <a:pt x="1298028" y="588579"/>
                  <a:pt x="1298028" y="588579"/>
                </a:cubicBezTo>
                <a:cubicBezTo>
                  <a:pt x="1177159" y="588579"/>
                  <a:pt x="1037896" y="625365"/>
                  <a:pt x="888124" y="588579"/>
                </a:cubicBezTo>
                <a:cubicBezTo>
                  <a:pt x="738352" y="551793"/>
                  <a:pt x="541283" y="457200"/>
                  <a:pt x="399393" y="367862"/>
                </a:cubicBezTo>
                <a:cubicBezTo>
                  <a:pt x="257503" y="278524"/>
                  <a:pt x="10510" y="105104"/>
                  <a:pt x="5255" y="52552"/>
                </a:cubicBezTo>
                <a:close/>
              </a:path>
            </a:pathLst>
          </a:cu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5181600" y="4724400"/>
            <a:ext cx="1828800" cy="3810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6934200" y="4724400"/>
            <a:ext cx="1981200" cy="2286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334000" y="1752600"/>
            <a:ext cx="1713186" cy="959069"/>
          </a:xfrm>
          <a:custGeom>
            <a:avLst/>
            <a:gdLst>
              <a:gd name="connsiteX0" fmla="*/ 1497724 w 1497724"/>
              <a:gd name="connsiteY0" fmla="*/ 898635 h 898635"/>
              <a:gd name="connsiteX1" fmla="*/ 504497 w 1497724"/>
              <a:gd name="connsiteY1" fmla="*/ 252249 h 898635"/>
              <a:gd name="connsiteX2" fmla="*/ 0 w 1497724"/>
              <a:gd name="connsiteY2" fmla="*/ 0 h 898635"/>
              <a:gd name="connsiteX0" fmla="*/ 1497724 w 1497724"/>
              <a:gd name="connsiteY0" fmla="*/ 827237 h 827237"/>
              <a:gd name="connsiteX1" fmla="*/ 504497 w 1497724"/>
              <a:gd name="connsiteY1" fmla="*/ 180851 h 827237"/>
              <a:gd name="connsiteX2" fmla="*/ 0 w 1497724"/>
              <a:gd name="connsiteY2" fmla="*/ 0 h 827237"/>
            </a:gdLst>
            <a:ahLst/>
            <a:cxnLst>
              <a:cxn ang="0">
                <a:pos x="connsiteX0" y="connsiteY0"/>
              </a:cxn>
              <a:cxn ang="0">
                <a:pos x="connsiteX1" y="connsiteY1"/>
              </a:cxn>
              <a:cxn ang="0">
                <a:pos x="connsiteX2" y="connsiteY2"/>
              </a:cxn>
            </a:cxnLst>
            <a:rect l="l" t="t" r="r" b="b"/>
            <a:pathLst>
              <a:path w="1497724" h="827237">
                <a:moveTo>
                  <a:pt x="1497724" y="827237"/>
                </a:moveTo>
                <a:cubicBezTo>
                  <a:pt x="1125921" y="578930"/>
                  <a:pt x="754118" y="318724"/>
                  <a:pt x="504497" y="180851"/>
                </a:cubicBezTo>
                <a:cubicBezTo>
                  <a:pt x="254876" y="42978"/>
                  <a:pt x="0" y="0"/>
                  <a:pt x="0" y="0"/>
                </a:cubicBezTo>
              </a:path>
            </a:pathLst>
          </a:custGeom>
          <a:ln w="177800">
            <a:solidFill>
              <a:srgbClr val="BCCF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Triangle 29"/>
          <p:cNvSpPr/>
          <p:nvPr/>
        </p:nvSpPr>
        <p:spPr>
          <a:xfrm>
            <a:off x="4343400" y="4724400"/>
            <a:ext cx="685800" cy="304800"/>
          </a:xfrm>
          <a:prstGeom prst="rtTriangle">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Triangle 30"/>
          <p:cNvSpPr/>
          <p:nvPr/>
        </p:nvSpPr>
        <p:spPr>
          <a:xfrm rot="10800000">
            <a:off x="4343400" y="4724400"/>
            <a:ext cx="685800" cy="304800"/>
          </a:xfrm>
          <a:prstGeom prst="rtTriangle">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533400" y="4495800"/>
            <a:ext cx="2895600" cy="492443"/>
          </a:xfrm>
          <a:prstGeom prst="rect">
            <a:avLst/>
          </a:prstGeom>
          <a:noFill/>
          <a:ln w="50800">
            <a:noFill/>
          </a:ln>
        </p:spPr>
        <p:txBody>
          <a:bodyPr wrap="square" rtlCol="0">
            <a:spAutoFit/>
          </a:bodyPr>
          <a:lstStyle/>
          <a:p>
            <a:r>
              <a:rPr lang="en-US" sz="2600" b="1" dirty="0" smtClean="0">
                <a:solidFill>
                  <a:srgbClr val="00B050"/>
                </a:solidFill>
                <a:effectLst>
                  <a:outerShdw dist="38100" dir="5400000" algn="ctr" rotWithShape="0">
                    <a:schemeClr val="tx1"/>
                  </a:outerShdw>
                </a:effectLst>
              </a:rPr>
              <a:t>organic soil matter</a:t>
            </a:r>
            <a:endParaRPr lang="en-US" sz="2600" b="1" baseline="-25000" dirty="0" smtClean="0">
              <a:solidFill>
                <a:srgbClr val="00B050"/>
              </a:solidFill>
              <a:effectLst>
                <a:outerShdw dist="38100" dir="5400000" algn="ctr" rotWithShape="0">
                  <a:schemeClr val="tx1"/>
                </a:outerShdw>
              </a:effectLst>
            </a:endParaRPr>
          </a:p>
        </p:txBody>
      </p:sp>
      <p:sp>
        <p:nvSpPr>
          <p:cNvPr id="29" name="Rectangle 28"/>
          <p:cNvSpPr/>
          <p:nvPr/>
        </p:nvSpPr>
        <p:spPr>
          <a:xfrm rot="2871895" flipV="1">
            <a:off x="5999977" y="5321757"/>
            <a:ext cx="1178526" cy="264075"/>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800600" y="4572000"/>
            <a:ext cx="2362200" cy="461665"/>
          </a:xfrm>
          <a:prstGeom prst="rect">
            <a:avLst/>
          </a:prstGeom>
          <a:noFill/>
          <a:ln w="50800">
            <a:noFill/>
          </a:ln>
        </p:spPr>
        <p:txBody>
          <a:bodyPr wrap="square" rtlCol="0">
            <a:spAutoFit/>
          </a:bodyPr>
          <a:lstStyle/>
          <a:p>
            <a:r>
              <a:rPr lang="en-US" sz="2400" b="1" dirty="0" smtClean="0">
                <a:solidFill>
                  <a:srgbClr val="00B050"/>
                </a:solidFill>
                <a:effectLst>
                  <a:outerShdw dist="38100" dir="5400000" algn="ctr" rotWithShape="0">
                    <a:schemeClr val="tx1"/>
                  </a:outerShdw>
                </a:effectLst>
              </a:rPr>
              <a:t>aquatic biomass</a:t>
            </a:r>
            <a:endParaRPr lang="en-US" sz="2400" b="1" baseline="-25000" dirty="0" smtClean="0">
              <a:solidFill>
                <a:srgbClr val="00B050"/>
              </a:solidFill>
              <a:effectLst>
                <a:outerShdw dist="38100" dir="5400000" algn="ctr" rotWithShape="0">
                  <a:schemeClr val="tx1"/>
                </a:outerShdw>
              </a:effectLst>
            </a:endParaRPr>
          </a:p>
        </p:txBody>
      </p:sp>
      <p:sp>
        <p:nvSpPr>
          <p:cNvPr id="12" name="TextBox 11"/>
          <p:cNvSpPr txBox="1"/>
          <p:nvPr/>
        </p:nvSpPr>
        <p:spPr>
          <a:xfrm>
            <a:off x="5638800" y="17526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46" name="Rectangle 45"/>
          <p:cNvSpPr/>
          <p:nvPr/>
        </p:nvSpPr>
        <p:spPr>
          <a:xfrm>
            <a:off x="6019800" y="6172200"/>
            <a:ext cx="30480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6400800" y="6019800"/>
            <a:ext cx="2743200" cy="523220"/>
          </a:xfrm>
          <a:prstGeom prst="rect">
            <a:avLst/>
          </a:prstGeom>
          <a:noFill/>
          <a:ln w="50800">
            <a:noFill/>
          </a:ln>
        </p:spPr>
        <p:txBody>
          <a:bodyPr wrap="square" rtlCol="0">
            <a:spAutoFit/>
          </a:bodyPr>
          <a:lstStyle/>
          <a:p>
            <a:pPr algn="ctr"/>
            <a:r>
              <a:rPr lang="en-US" sz="2800" b="1" dirty="0" smtClean="0">
                <a:solidFill>
                  <a:srgbClr val="565656"/>
                </a:solidFill>
                <a:effectLst>
                  <a:outerShdw dist="38100" dir="5400000" algn="ctr" rotWithShape="0">
                    <a:schemeClr val="tx1"/>
                  </a:outerShdw>
                </a:effectLst>
              </a:rPr>
              <a:t>marine deposits</a:t>
            </a:r>
            <a:endParaRPr lang="en-US" sz="2800" b="1" baseline="-25000" dirty="0" smtClean="0">
              <a:solidFill>
                <a:srgbClr val="565656"/>
              </a:solidFill>
              <a:effectLst>
                <a:outerShdw dist="38100" dir="5400000" algn="ctr" rotWithShape="0">
                  <a:schemeClr val="tx1"/>
                </a:outerShdw>
              </a:effectLst>
            </a:endParaRPr>
          </a:p>
        </p:txBody>
      </p:sp>
      <p:sp>
        <p:nvSpPr>
          <p:cNvPr id="47" name="Rectangle 46"/>
          <p:cNvSpPr/>
          <p:nvPr/>
        </p:nvSpPr>
        <p:spPr>
          <a:xfrm>
            <a:off x="6019800" y="6019800"/>
            <a:ext cx="6096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p:cNvSpPr/>
          <p:nvPr/>
        </p:nvSpPr>
        <p:spPr>
          <a:xfrm>
            <a:off x="762000" y="5334000"/>
            <a:ext cx="1600200" cy="228600"/>
          </a:xfrm>
          <a:prstGeom prst="rect">
            <a:avLst/>
          </a:prstGeom>
          <a:solidFill>
            <a:srgbClr val="494949"/>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609600" y="5257800"/>
            <a:ext cx="1981200" cy="523220"/>
          </a:xfrm>
          <a:prstGeom prst="rect">
            <a:avLst/>
          </a:prstGeom>
          <a:noFill/>
          <a:ln w="50800">
            <a:noFill/>
          </a:ln>
        </p:spPr>
        <p:txBody>
          <a:bodyPr wrap="square" rtlCol="0">
            <a:spAutoFit/>
          </a:bodyPr>
          <a:lstStyle/>
          <a:p>
            <a:pPr algn="ctr"/>
            <a:r>
              <a:rPr lang="en-US" sz="2800" b="1" dirty="0" smtClean="0">
                <a:solidFill>
                  <a:schemeClr val="bg1"/>
                </a:solidFill>
                <a:effectLst>
                  <a:outerShdw dist="38100" dir="5400000" algn="ctr" rotWithShape="0">
                    <a:schemeClr val="tx1"/>
                  </a:outerShdw>
                </a:effectLst>
              </a:rPr>
              <a:t>coal, oil, gas</a:t>
            </a:r>
            <a:endParaRPr lang="en-US" sz="2800" b="1" baseline="-25000" dirty="0" smtClean="0">
              <a:solidFill>
                <a:schemeClr val="bg1"/>
              </a:solidFill>
              <a:effectLst>
                <a:outerShdw dist="38100" dir="5400000" algn="ctr" rotWithShape="0">
                  <a:schemeClr val="tx1"/>
                </a:outerShdw>
              </a:effectLst>
            </a:endParaRPr>
          </a:p>
        </p:txBody>
      </p:sp>
      <p:pic>
        <p:nvPicPr>
          <p:cNvPr id="73" name="Picture 72" descr="http://www.physicalgeography.net/fundamentals/images/carboncycle.jpg"/>
          <p:cNvPicPr/>
          <p:nvPr/>
        </p:nvPicPr>
        <p:blipFill>
          <a:blip r:embed="rId2" cstate="print"/>
          <a:srcRect l="25833" t="51282" r="65000" b="35897"/>
          <a:stretch>
            <a:fillRect/>
          </a:stretch>
        </p:blipFill>
        <p:spPr bwMode="auto">
          <a:xfrm>
            <a:off x="3124200" y="3962400"/>
            <a:ext cx="838200" cy="762000"/>
          </a:xfrm>
          <a:prstGeom prst="rect">
            <a:avLst/>
          </a:prstGeom>
          <a:noFill/>
          <a:ln w="9525">
            <a:noFill/>
            <a:miter lim="800000"/>
            <a:headEnd/>
            <a:tailEnd/>
          </a:ln>
        </p:spPr>
      </p:pic>
      <p:pic>
        <p:nvPicPr>
          <p:cNvPr id="74" name="Picture 73" descr="http://www.physicalgeography.net/fundamentals/images/carboncycle.jpg"/>
          <p:cNvPicPr/>
          <p:nvPr/>
        </p:nvPicPr>
        <p:blipFill>
          <a:blip r:embed="rId2" cstate="print"/>
          <a:srcRect l="25833" t="51282" r="65000" b="35897"/>
          <a:stretch>
            <a:fillRect/>
          </a:stretch>
        </p:blipFill>
        <p:spPr bwMode="auto">
          <a:xfrm flipH="1">
            <a:off x="3733800" y="3962400"/>
            <a:ext cx="609600" cy="762000"/>
          </a:xfrm>
          <a:prstGeom prst="rect">
            <a:avLst/>
          </a:prstGeom>
          <a:noFill/>
          <a:ln w="9525">
            <a:noFill/>
            <a:miter lim="800000"/>
            <a:headEnd/>
            <a:tailEnd/>
          </a:ln>
        </p:spPr>
      </p:pic>
      <p:pic>
        <p:nvPicPr>
          <p:cNvPr id="78" name="Picture 77" descr="http://www.physicalgeography.net/fundamentals/images/carboncycle.jpg"/>
          <p:cNvPicPr/>
          <p:nvPr/>
        </p:nvPicPr>
        <p:blipFill>
          <a:blip r:embed="rId2" cstate="print"/>
          <a:srcRect l="31667" t="79743" r="36666" b="15744"/>
          <a:stretch>
            <a:fillRect/>
          </a:stretch>
        </p:blipFill>
        <p:spPr bwMode="auto">
          <a:xfrm>
            <a:off x="2679192" y="5431536"/>
            <a:ext cx="2895600" cy="268224"/>
          </a:xfrm>
          <a:prstGeom prst="rect">
            <a:avLst/>
          </a:prstGeom>
          <a:noFill/>
          <a:ln w="9525">
            <a:noFill/>
            <a:miter lim="800000"/>
            <a:headEnd/>
            <a:tailEnd/>
          </a:ln>
        </p:spPr>
      </p:pic>
      <p:sp>
        <p:nvSpPr>
          <p:cNvPr id="79" name="TextBox 78"/>
          <p:cNvSpPr txBox="1"/>
          <p:nvPr/>
        </p:nvSpPr>
        <p:spPr>
          <a:xfrm>
            <a:off x="3200400" y="5334000"/>
            <a:ext cx="1981200" cy="523220"/>
          </a:xfrm>
          <a:prstGeom prst="rect">
            <a:avLst/>
          </a:prstGeom>
          <a:noFill/>
          <a:ln w="50800">
            <a:noFill/>
          </a:ln>
        </p:spPr>
        <p:txBody>
          <a:bodyPr wrap="square" rtlCol="0">
            <a:spAutoFit/>
          </a:bodyPr>
          <a:lstStyle/>
          <a:p>
            <a:pPr algn="ctr"/>
            <a:r>
              <a:rPr lang="en-US" sz="2800" b="1" dirty="0" smtClean="0">
                <a:solidFill>
                  <a:srgbClr val="565656"/>
                </a:solidFill>
                <a:effectLst>
                  <a:outerShdw dist="38100" dir="7200000" algn="ctr" rotWithShape="0">
                    <a:schemeClr val="tx1"/>
                  </a:outerShdw>
                </a:effectLst>
              </a:rPr>
              <a:t>limestone</a:t>
            </a:r>
            <a:endParaRPr lang="en-US" sz="2800" b="1" baseline="-25000" dirty="0" smtClean="0">
              <a:solidFill>
                <a:srgbClr val="565656"/>
              </a:solidFill>
              <a:effectLst>
                <a:outerShdw dist="38100" dir="7200000" algn="ctr" rotWithShape="0">
                  <a:schemeClr val="tx1"/>
                </a:outerShdw>
              </a:effectLst>
            </a:endParaRPr>
          </a:p>
        </p:txBody>
      </p:sp>
      <p:sp>
        <p:nvSpPr>
          <p:cNvPr id="83" name="TextBox 82"/>
          <p:cNvSpPr txBox="1"/>
          <p:nvPr/>
        </p:nvSpPr>
        <p:spPr>
          <a:xfrm>
            <a:off x="5157216" y="4407408"/>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7" name="TextBox 86"/>
          <p:cNvSpPr txBox="1"/>
          <p:nvPr/>
        </p:nvSpPr>
        <p:spPr>
          <a:xfrm rot="21005082">
            <a:off x="5983146" y="5056062"/>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91" name="TextBox 90"/>
          <p:cNvSpPr txBox="1"/>
          <p:nvPr/>
        </p:nvSpPr>
        <p:spPr>
          <a:xfrm>
            <a:off x="4953000" y="3124200"/>
            <a:ext cx="2514600" cy="954107"/>
          </a:xfrm>
          <a:prstGeom prst="rect">
            <a:avLst/>
          </a:prstGeom>
          <a:noFill/>
          <a:ln w="50800">
            <a:noFill/>
          </a:ln>
        </p:spPr>
        <p:txBody>
          <a:bodyPr wrap="square" rtlCol="0">
            <a:spAutoFit/>
          </a:bodyPr>
          <a:lstStyle/>
          <a:p>
            <a:pPr algn="ctr"/>
            <a:r>
              <a:rPr lang="en-US" sz="2800" b="1" dirty="0" smtClean="0"/>
              <a:t>respiration &amp; decomposition</a:t>
            </a:r>
          </a:p>
        </p:txBody>
      </p:sp>
      <p:sp>
        <p:nvSpPr>
          <p:cNvPr id="98" name="Freeform 97"/>
          <p:cNvSpPr/>
          <p:nvPr/>
        </p:nvSpPr>
        <p:spPr>
          <a:xfrm rot="20107376" flipH="1">
            <a:off x="6206515" y="2295239"/>
            <a:ext cx="247710" cy="923914"/>
          </a:xfrm>
          <a:custGeom>
            <a:avLst/>
            <a:gdLst>
              <a:gd name="connsiteX0" fmla="*/ 583324 w 583324"/>
              <a:gd name="connsiteY0" fmla="*/ 346842 h 346842"/>
              <a:gd name="connsiteX1" fmla="*/ 110359 w 583324"/>
              <a:gd name="connsiteY1" fmla="*/ 141890 h 346842"/>
              <a:gd name="connsiteX2" fmla="*/ 0 w 583324"/>
              <a:gd name="connsiteY2" fmla="*/ 0 h 346842"/>
            </a:gdLst>
            <a:ahLst/>
            <a:cxnLst>
              <a:cxn ang="0">
                <a:pos x="connsiteX0" y="connsiteY0"/>
              </a:cxn>
              <a:cxn ang="0">
                <a:pos x="connsiteX1" y="connsiteY1"/>
              </a:cxn>
              <a:cxn ang="0">
                <a:pos x="connsiteX2" y="connsiteY2"/>
              </a:cxn>
            </a:cxnLst>
            <a:rect l="l" t="t" r="r" b="b"/>
            <a:pathLst>
              <a:path w="583324" h="346842">
                <a:moveTo>
                  <a:pt x="583324" y="346842"/>
                </a:moveTo>
                <a:cubicBezTo>
                  <a:pt x="395452" y="273269"/>
                  <a:pt x="207580" y="199697"/>
                  <a:pt x="110359" y="141890"/>
                </a:cubicBezTo>
                <a:cubicBezTo>
                  <a:pt x="13138" y="84083"/>
                  <a:pt x="6569" y="42041"/>
                  <a:pt x="0" y="0"/>
                </a:cubicBezTo>
              </a:path>
            </a:pathLst>
          </a:cu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838200" y="3911025"/>
            <a:ext cx="1600200" cy="584775"/>
          </a:xfrm>
          <a:prstGeom prst="rect">
            <a:avLst/>
          </a:prstGeom>
          <a:noFill/>
          <a:ln w="50800">
            <a:noFill/>
          </a:ln>
        </p:spPr>
        <p:txBody>
          <a:bodyPr wrap="square" rtlCol="0">
            <a:spAutoFit/>
          </a:bodyPr>
          <a:lstStyle/>
          <a:p>
            <a:r>
              <a:rPr lang="en-US" sz="3200" b="1" dirty="0" smtClean="0">
                <a:solidFill>
                  <a:srgbClr val="00B050"/>
                </a:solidFill>
                <a:effectLst>
                  <a:outerShdw dist="50800" dir="5400000" algn="ctr" rotWithShape="0">
                    <a:schemeClr val="tx1"/>
                  </a:outerShdw>
                </a:effectLst>
              </a:rPr>
              <a:t>biomass</a:t>
            </a:r>
            <a:endParaRPr lang="en-US" sz="3200" b="1" baseline="-25000" dirty="0" smtClean="0">
              <a:solidFill>
                <a:srgbClr val="00B050"/>
              </a:solidFill>
              <a:effectLst>
                <a:outerShdw dist="50800" dir="5400000" algn="ctr" rotWithShape="0">
                  <a:schemeClr val="tx1"/>
                </a:outerShdw>
              </a:effectLst>
            </a:endParaRPr>
          </a:p>
        </p:txBody>
      </p:sp>
      <p:grpSp>
        <p:nvGrpSpPr>
          <p:cNvPr id="82" name="Group 81"/>
          <p:cNvGrpSpPr/>
          <p:nvPr/>
        </p:nvGrpSpPr>
        <p:grpSpPr>
          <a:xfrm>
            <a:off x="1066800" y="1954924"/>
            <a:ext cx="6185338" cy="4653696"/>
            <a:chOff x="1066800" y="1954924"/>
            <a:chExt cx="6185338" cy="4653696"/>
          </a:xfrm>
        </p:grpSpPr>
        <p:grpSp>
          <p:nvGrpSpPr>
            <p:cNvPr id="81" name="Group 80"/>
            <p:cNvGrpSpPr/>
            <p:nvPr/>
          </p:nvGrpSpPr>
          <p:grpSpPr>
            <a:xfrm>
              <a:off x="1066800" y="1954924"/>
              <a:ext cx="6185338" cy="4653696"/>
              <a:chOff x="1066800" y="1954924"/>
              <a:chExt cx="6185338" cy="4653696"/>
            </a:xfrm>
          </p:grpSpPr>
          <p:sp>
            <p:nvSpPr>
              <p:cNvPr id="19" name="TextBox 18"/>
              <p:cNvSpPr txBox="1"/>
              <p:nvPr/>
            </p:nvSpPr>
            <p:spPr>
              <a:xfrm>
                <a:off x="2057400" y="2743200"/>
                <a:ext cx="2442207" cy="523220"/>
              </a:xfrm>
              <a:prstGeom prst="rect">
                <a:avLst/>
              </a:prstGeom>
              <a:noFill/>
              <a:ln w="50800">
                <a:noFill/>
              </a:ln>
            </p:spPr>
            <p:txBody>
              <a:bodyPr wrap="none" rtlCol="0">
                <a:spAutoFit/>
              </a:bodyPr>
              <a:lstStyle/>
              <a:p>
                <a:r>
                  <a:rPr lang="en-US" sz="2800" b="1" dirty="0" smtClean="0">
                    <a:solidFill>
                      <a:srgbClr val="00B050"/>
                    </a:solidFill>
                    <a:effectLst>
                      <a:outerShdw dist="50800" dir="5400000" algn="ctr" rotWithShape="0">
                        <a:schemeClr val="tx1"/>
                      </a:outerShdw>
                    </a:effectLst>
                  </a:rPr>
                  <a:t>Photosynthesis</a:t>
                </a:r>
                <a:endParaRPr lang="en-US" sz="2800" b="1" baseline="-25000" dirty="0" smtClean="0">
                  <a:solidFill>
                    <a:srgbClr val="00B050"/>
                  </a:solidFill>
                  <a:effectLst>
                    <a:outerShdw dist="50800" dir="5400000" algn="ctr" rotWithShape="0">
                      <a:schemeClr val="tx1"/>
                    </a:outerShdw>
                  </a:effectLst>
                </a:endParaRPr>
              </a:p>
            </p:txBody>
          </p:sp>
          <p:sp>
            <p:nvSpPr>
              <p:cNvPr id="34" name="Freeform 33"/>
              <p:cNvSpPr/>
              <p:nvPr/>
            </p:nvSpPr>
            <p:spPr>
              <a:xfrm>
                <a:off x="3657600" y="1954924"/>
                <a:ext cx="1939159" cy="864476"/>
              </a:xfrm>
              <a:custGeom>
                <a:avLst/>
                <a:gdLst>
                  <a:gd name="connsiteX0" fmla="*/ 677918 w 677918"/>
                  <a:gd name="connsiteY0" fmla="*/ 0 h 504497"/>
                  <a:gd name="connsiteX1" fmla="*/ 236483 w 677918"/>
                  <a:gd name="connsiteY1" fmla="*/ 110359 h 504497"/>
                  <a:gd name="connsiteX2" fmla="*/ 0 w 677918"/>
                  <a:gd name="connsiteY2" fmla="*/ 504497 h 504497"/>
                </a:gdLst>
                <a:ahLst/>
                <a:cxnLst>
                  <a:cxn ang="0">
                    <a:pos x="connsiteX0" y="connsiteY0"/>
                  </a:cxn>
                  <a:cxn ang="0">
                    <a:pos x="connsiteX1" y="connsiteY1"/>
                  </a:cxn>
                  <a:cxn ang="0">
                    <a:pos x="connsiteX2" y="connsiteY2"/>
                  </a:cxn>
                </a:cxnLst>
                <a:rect l="l" t="t" r="r" b="b"/>
                <a:pathLst>
                  <a:path w="677918" h="504497">
                    <a:moveTo>
                      <a:pt x="677918" y="0"/>
                    </a:moveTo>
                    <a:cubicBezTo>
                      <a:pt x="513693" y="13138"/>
                      <a:pt x="349469" y="26276"/>
                      <a:pt x="236483" y="110359"/>
                    </a:cubicBezTo>
                    <a:cubicBezTo>
                      <a:pt x="123497" y="194442"/>
                      <a:pt x="61748" y="349469"/>
                      <a:pt x="0" y="504497"/>
                    </a:cubicBezTo>
                  </a:path>
                </a:pathLst>
              </a:custGeom>
              <a:ln w="1016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612524" y="4997669"/>
                <a:ext cx="1639614" cy="882869"/>
              </a:xfrm>
              <a:custGeom>
                <a:avLst/>
                <a:gdLst>
                  <a:gd name="connsiteX0" fmla="*/ 0 w 1639614"/>
                  <a:gd name="connsiteY0" fmla="*/ 0 h 882869"/>
                  <a:gd name="connsiteX1" fmla="*/ 157655 w 1639614"/>
                  <a:gd name="connsiteY1" fmla="*/ 299545 h 882869"/>
                  <a:gd name="connsiteX2" fmla="*/ 599090 w 1639614"/>
                  <a:gd name="connsiteY2" fmla="*/ 662152 h 882869"/>
                  <a:gd name="connsiteX3" fmla="*/ 1639614 w 1639614"/>
                  <a:gd name="connsiteY3" fmla="*/ 882869 h 882869"/>
                </a:gdLst>
                <a:ahLst/>
                <a:cxnLst>
                  <a:cxn ang="0">
                    <a:pos x="connsiteX0" y="connsiteY0"/>
                  </a:cxn>
                  <a:cxn ang="0">
                    <a:pos x="connsiteX1" y="connsiteY1"/>
                  </a:cxn>
                  <a:cxn ang="0">
                    <a:pos x="connsiteX2" y="connsiteY2"/>
                  </a:cxn>
                  <a:cxn ang="0">
                    <a:pos x="connsiteX3" y="connsiteY3"/>
                  </a:cxn>
                </a:cxnLst>
                <a:rect l="l" t="t" r="r" b="b"/>
                <a:pathLst>
                  <a:path w="1639614" h="882869">
                    <a:moveTo>
                      <a:pt x="0" y="0"/>
                    </a:moveTo>
                    <a:cubicBezTo>
                      <a:pt x="28903" y="94593"/>
                      <a:pt x="57807" y="189186"/>
                      <a:pt x="157655" y="299545"/>
                    </a:cubicBezTo>
                    <a:cubicBezTo>
                      <a:pt x="257503" y="409904"/>
                      <a:pt x="352097" y="564931"/>
                      <a:pt x="599090" y="662152"/>
                    </a:cubicBezTo>
                    <a:cubicBezTo>
                      <a:pt x="846083" y="759373"/>
                      <a:pt x="1242848" y="821121"/>
                      <a:pt x="1639614" y="882869"/>
                    </a:cubicBezTo>
                  </a:path>
                </a:pathLst>
              </a:custGeom>
              <a:ln w="101600">
                <a:solidFill>
                  <a:schemeClr val="tx1">
                    <a:lumMod val="75000"/>
                    <a:lumOff val="25000"/>
                  </a:schemeClr>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70"/>
              <p:cNvGrpSpPr/>
              <p:nvPr/>
            </p:nvGrpSpPr>
            <p:grpSpPr>
              <a:xfrm>
                <a:off x="1066800" y="4953000"/>
                <a:ext cx="1524000" cy="381000"/>
                <a:chOff x="1066800" y="4953000"/>
                <a:chExt cx="1524000" cy="381000"/>
              </a:xfrm>
            </p:grpSpPr>
            <p:cxnSp>
              <p:nvCxnSpPr>
                <p:cNvPr id="52" name="Straight Arrow Connector 51"/>
                <p:cNvCxnSpPr/>
                <p:nvPr/>
              </p:nvCxnSpPr>
              <p:spPr>
                <a:xfrm flipH="1">
                  <a:off x="2209800" y="4953000"/>
                  <a:ext cx="381000" cy="381000"/>
                </a:xfrm>
                <a:prstGeom prst="straightConnector1">
                  <a:avLst/>
                </a:prstGeom>
                <a:ln w="76200">
                  <a:solidFill>
                    <a:srgbClr val="565656"/>
                  </a:solidFill>
                  <a:tailEnd type="triangle" w="med" len="med"/>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066800" y="4953000"/>
                  <a:ext cx="381000" cy="381000"/>
                </a:xfrm>
                <a:prstGeom prst="straightConnector1">
                  <a:avLst/>
                </a:prstGeom>
                <a:ln w="76200">
                  <a:solidFill>
                    <a:srgbClr val="565656"/>
                  </a:solidFill>
                  <a:tailEnd type="triangle" w="med" len="med"/>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752600" y="4953000"/>
                  <a:ext cx="228600" cy="381000"/>
                </a:xfrm>
                <a:prstGeom prst="straightConnector1">
                  <a:avLst/>
                </a:prstGeom>
                <a:ln w="76200">
                  <a:solidFill>
                    <a:srgbClr val="565656"/>
                  </a:solidFill>
                  <a:tailEnd type="triangle" w="med" len="med"/>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sp>
            <p:nvSpPr>
              <p:cNvPr id="48" name="Freeform 47"/>
              <p:cNvSpPr/>
              <p:nvPr/>
            </p:nvSpPr>
            <p:spPr>
              <a:xfrm rot="14211230" flipV="1">
                <a:off x="5137176" y="5503895"/>
                <a:ext cx="1384245" cy="825205"/>
              </a:xfrm>
              <a:custGeom>
                <a:avLst/>
                <a:gdLst>
                  <a:gd name="connsiteX0" fmla="*/ 0 w 1639614"/>
                  <a:gd name="connsiteY0" fmla="*/ 0 h 882869"/>
                  <a:gd name="connsiteX1" fmla="*/ 157655 w 1639614"/>
                  <a:gd name="connsiteY1" fmla="*/ 299545 h 882869"/>
                  <a:gd name="connsiteX2" fmla="*/ 599090 w 1639614"/>
                  <a:gd name="connsiteY2" fmla="*/ 662152 h 882869"/>
                  <a:gd name="connsiteX3" fmla="*/ 1639614 w 1639614"/>
                  <a:gd name="connsiteY3" fmla="*/ 882869 h 882869"/>
                </a:gdLst>
                <a:ahLst/>
                <a:cxnLst>
                  <a:cxn ang="0">
                    <a:pos x="connsiteX0" y="connsiteY0"/>
                  </a:cxn>
                  <a:cxn ang="0">
                    <a:pos x="connsiteX1" y="connsiteY1"/>
                  </a:cxn>
                  <a:cxn ang="0">
                    <a:pos x="connsiteX2" y="connsiteY2"/>
                  </a:cxn>
                  <a:cxn ang="0">
                    <a:pos x="connsiteX3" y="connsiteY3"/>
                  </a:cxn>
                </a:cxnLst>
                <a:rect l="l" t="t" r="r" b="b"/>
                <a:pathLst>
                  <a:path w="1639614" h="882869">
                    <a:moveTo>
                      <a:pt x="0" y="0"/>
                    </a:moveTo>
                    <a:cubicBezTo>
                      <a:pt x="28903" y="94593"/>
                      <a:pt x="57807" y="189186"/>
                      <a:pt x="157655" y="299545"/>
                    </a:cubicBezTo>
                    <a:cubicBezTo>
                      <a:pt x="257503" y="409904"/>
                      <a:pt x="352097" y="564931"/>
                      <a:pt x="599090" y="662152"/>
                    </a:cubicBezTo>
                    <a:cubicBezTo>
                      <a:pt x="846083" y="759373"/>
                      <a:pt x="1242848" y="821121"/>
                      <a:pt x="1639614" y="882869"/>
                    </a:cubicBezTo>
                  </a:path>
                </a:pathLst>
              </a:custGeom>
              <a:ln w="101600">
                <a:solidFill>
                  <a:schemeClr val="tx1">
                    <a:lumMod val="75000"/>
                    <a:lumOff val="25000"/>
                  </a:schemeClr>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70"/>
            <p:cNvGrpSpPr/>
            <p:nvPr/>
          </p:nvGrpSpPr>
          <p:grpSpPr>
            <a:xfrm>
              <a:off x="2438400" y="4343400"/>
              <a:ext cx="1219200" cy="304800"/>
              <a:chOff x="1371600" y="4953000"/>
              <a:chExt cx="1219200" cy="304800"/>
            </a:xfrm>
          </p:grpSpPr>
          <p:cxnSp>
            <p:nvCxnSpPr>
              <p:cNvPr id="59" name="Straight Arrow Connector 58"/>
              <p:cNvCxnSpPr/>
              <p:nvPr/>
            </p:nvCxnSpPr>
            <p:spPr>
              <a:xfrm flipH="1">
                <a:off x="1981200" y="4953000"/>
                <a:ext cx="609600" cy="304800"/>
              </a:xfrm>
              <a:prstGeom prst="straightConnector1">
                <a:avLst/>
              </a:prstGeom>
              <a:ln w="76200">
                <a:solidFill>
                  <a:srgbClr val="565656"/>
                </a:solidFill>
                <a:tailEnd type="triangle" w="med" len="med"/>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1371600" y="4953000"/>
                <a:ext cx="533400" cy="228600"/>
              </a:xfrm>
              <a:prstGeom prst="straightConnector1">
                <a:avLst/>
              </a:prstGeom>
              <a:ln w="76200">
                <a:solidFill>
                  <a:srgbClr val="565656"/>
                </a:solidFill>
                <a:tailEnd type="triangle" w="med" len="med"/>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grpSp>
        <p:nvGrpSpPr>
          <p:cNvPr id="6" name="Group 94"/>
          <p:cNvGrpSpPr/>
          <p:nvPr/>
        </p:nvGrpSpPr>
        <p:grpSpPr>
          <a:xfrm>
            <a:off x="2895600" y="4038600"/>
            <a:ext cx="3429000" cy="838201"/>
            <a:chOff x="2895600" y="4038600"/>
            <a:chExt cx="3429000" cy="838201"/>
          </a:xfrm>
        </p:grpSpPr>
        <p:sp>
          <p:nvSpPr>
            <p:cNvPr id="92" name="Freeform 91"/>
            <p:cNvSpPr/>
            <p:nvPr/>
          </p:nvSpPr>
          <p:spPr>
            <a:xfrm>
              <a:off x="2895600" y="4038600"/>
              <a:ext cx="2590800" cy="457200"/>
            </a:xfrm>
            <a:custGeom>
              <a:avLst/>
              <a:gdLst>
                <a:gd name="connsiteX0" fmla="*/ 0 w 930166"/>
                <a:gd name="connsiteY0" fmla="*/ 204952 h 204952"/>
                <a:gd name="connsiteX1" fmla="*/ 520262 w 930166"/>
                <a:gd name="connsiteY1" fmla="*/ 157655 h 204952"/>
                <a:gd name="connsiteX2" fmla="*/ 930166 w 930166"/>
                <a:gd name="connsiteY2" fmla="*/ 0 h 204952"/>
                <a:gd name="connsiteX0" fmla="*/ 0 w 930166"/>
                <a:gd name="connsiteY0" fmla="*/ 204952 h 290349"/>
                <a:gd name="connsiteX1" fmla="*/ 542596 w 930166"/>
                <a:gd name="connsiteY1" fmla="*/ 256190 h 290349"/>
                <a:gd name="connsiteX2" fmla="*/ 930166 w 930166"/>
                <a:gd name="connsiteY2" fmla="*/ 0 h 290349"/>
                <a:gd name="connsiteX0" fmla="*/ 0 w 930166"/>
                <a:gd name="connsiteY0" fmla="*/ 204951 h 290348"/>
                <a:gd name="connsiteX1" fmla="*/ 542596 w 930166"/>
                <a:gd name="connsiteY1" fmla="*/ 256190 h 290348"/>
                <a:gd name="connsiteX2" fmla="*/ 930166 w 930166"/>
                <a:gd name="connsiteY2" fmla="*/ 0 h 290348"/>
                <a:gd name="connsiteX0" fmla="*/ 0 w 930166"/>
                <a:gd name="connsiteY0" fmla="*/ 204951 h 290348"/>
                <a:gd name="connsiteX1" fmla="*/ 542596 w 930166"/>
                <a:gd name="connsiteY1" fmla="*/ 256190 h 290348"/>
                <a:gd name="connsiteX2" fmla="*/ 930166 w 930166"/>
                <a:gd name="connsiteY2" fmla="*/ 0 h 290348"/>
                <a:gd name="connsiteX0" fmla="*/ 0 w 930166"/>
                <a:gd name="connsiteY0" fmla="*/ 204951 h 290348"/>
                <a:gd name="connsiteX1" fmla="*/ 542596 w 930166"/>
                <a:gd name="connsiteY1" fmla="*/ 256190 h 290348"/>
                <a:gd name="connsiteX2" fmla="*/ 930166 w 930166"/>
                <a:gd name="connsiteY2" fmla="*/ 0 h 290348"/>
              </a:gdLst>
              <a:ahLst/>
              <a:cxnLst>
                <a:cxn ang="0">
                  <a:pos x="connsiteX0" y="connsiteY0"/>
                </a:cxn>
                <a:cxn ang="0">
                  <a:pos x="connsiteX1" y="connsiteY1"/>
                </a:cxn>
                <a:cxn ang="0">
                  <a:pos x="connsiteX2" y="connsiteY2"/>
                </a:cxn>
              </a:cxnLst>
              <a:rect l="l" t="t" r="r" b="b"/>
              <a:pathLst>
                <a:path w="930166" h="290348">
                  <a:moveTo>
                    <a:pt x="0" y="204951"/>
                  </a:moveTo>
                  <a:cubicBezTo>
                    <a:pt x="172282" y="280363"/>
                    <a:pt x="387568" y="290348"/>
                    <a:pt x="542596" y="256190"/>
                  </a:cubicBezTo>
                  <a:cubicBezTo>
                    <a:pt x="697624" y="222032"/>
                    <a:pt x="838163" y="122721"/>
                    <a:pt x="930166" y="0"/>
                  </a:cubicBezTo>
                </a:path>
              </a:pathLst>
            </a:cu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3352800" y="4114800"/>
              <a:ext cx="2590800" cy="762001"/>
            </a:xfrm>
            <a:custGeom>
              <a:avLst/>
              <a:gdLst>
                <a:gd name="connsiteX0" fmla="*/ 0 w 930166"/>
                <a:gd name="connsiteY0" fmla="*/ 204952 h 204952"/>
                <a:gd name="connsiteX1" fmla="*/ 520262 w 930166"/>
                <a:gd name="connsiteY1" fmla="*/ 157655 h 204952"/>
                <a:gd name="connsiteX2" fmla="*/ 930166 w 930166"/>
                <a:gd name="connsiteY2" fmla="*/ 0 h 204952"/>
              </a:gdLst>
              <a:ahLst/>
              <a:cxnLst>
                <a:cxn ang="0">
                  <a:pos x="connsiteX0" y="connsiteY0"/>
                </a:cxn>
                <a:cxn ang="0">
                  <a:pos x="connsiteX1" y="connsiteY1"/>
                </a:cxn>
                <a:cxn ang="0">
                  <a:pos x="connsiteX2" y="connsiteY2"/>
                </a:cxn>
              </a:cxnLst>
              <a:rect l="l" t="t" r="r" b="b"/>
              <a:pathLst>
                <a:path w="930166" h="204952">
                  <a:moveTo>
                    <a:pt x="0" y="204952"/>
                  </a:moveTo>
                  <a:cubicBezTo>
                    <a:pt x="182617" y="198383"/>
                    <a:pt x="365234" y="191814"/>
                    <a:pt x="520262" y="157655"/>
                  </a:cubicBezTo>
                  <a:cubicBezTo>
                    <a:pt x="675290" y="123496"/>
                    <a:pt x="802728" y="61748"/>
                    <a:pt x="930166" y="0"/>
                  </a:cubicBezTo>
                </a:path>
              </a:pathLst>
            </a:cu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6096000" y="4038600"/>
              <a:ext cx="228600" cy="609600"/>
            </a:xfrm>
            <a:custGeom>
              <a:avLst/>
              <a:gdLst>
                <a:gd name="connsiteX0" fmla="*/ 583324 w 583324"/>
                <a:gd name="connsiteY0" fmla="*/ 346842 h 346842"/>
                <a:gd name="connsiteX1" fmla="*/ 110359 w 583324"/>
                <a:gd name="connsiteY1" fmla="*/ 141890 h 346842"/>
                <a:gd name="connsiteX2" fmla="*/ 0 w 583324"/>
                <a:gd name="connsiteY2" fmla="*/ 0 h 346842"/>
              </a:gdLst>
              <a:ahLst/>
              <a:cxnLst>
                <a:cxn ang="0">
                  <a:pos x="connsiteX0" y="connsiteY0"/>
                </a:cxn>
                <a:cxn ang="0">
                  <a:pos x="connsiteX1" y="connsiteY1"/>
                </a:cxn>
                <a:cxn ang="0">
                  <a:pos x="connsiteX2" y="connsiteY2"/>
                </a:cxn>
              </a:cxnLst>
              <a:rect l="l" t="t" r="r" b="b"/>
              <a:pathLst>
                <a:path w="583324" h="346842">
                  <a:moveTo>
                    <a:pt x="583324" y="346842"/>
                  </a:moveTo>
                  <a:cubicBezTo>
                    <a:pt x="395452" y="273269"/>
                    <a:pt x="207580" y="199697"/>
                    <a:pt x="110359" y="141890"/>
                  </a:cubicBezTo>
                  <a:cubicBezTo>
                    <a:pt x="13138" y="84083"/>
                    <a:pt x="6569" y="42041"/>
                    <a:pt x="0" y="0"/>
                  </a:cubicBezTo>
                </a:path>
              </a:pathLst>
            </a:cu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4" name="TextBox 83"/>
          <p:cNvSpPr txBox="1"/>
          <p:nvPr/>
        </p:nvSpPr>
        <p:spPr>
          <a:xfrm>
            <a:off x="3209544" y="37338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grpSp>
        <p:nvGrpSpPr>
          <p:cNvPr id="57" name="Group 56"/>
          <p:cNvGrpSpPr/>
          <p:nvPr/>
        </p:nvGrpSpPr>
        <p:grpSpPr>
          <a:xfrm>
            <a:off x="381000" y="5181600"/>
            <a:ext cx="1899424" cy="980420"/>
            <a:chOff x="381000" y="5181600"/>
            <a:chExt cx="1899424" cy="980420"/>
          </a:xfrm>
        </p:grpSpPr>
        <p:sp>
          <p:nvSpPr>
            <p:cNvPr id="58" name="TextBox 57"/>
            <p:cNvSpPr txBox="1"/>
            <p:nvPr/>
          </p:nvSpPr>
          <p:spPr>
            <a:xfrm>
              <a:off x="1295400" y="5638800"/>
              <a:ext cx="375424" cy="523220"/>
            </a:xfrm>
            <a:prstGeom prst="rect">
              <a:avLst/>
            </a:prstGeom>
            <a:noFill/>
            <a:ln w="50800">
              <a:noFill/>
            </a:ln>
          </p:spPr>
          <p:txBody>
            <a:bodyPr wrap="square" rtlCol="0">
              <a:spAutoFit/>
            </a:bodyPr>
            <a:lstStyle/>
            <a:p>
              <a:r>
                <a:rPr lang="en-US" sz="2800" b="1" dirty="0" smtClean="0">
                  <a:solidFill>
                    <a:srgbClr val="0070C0"/>
                  </a:solidFill>
                  <a:effectLst>
                    <a:outerShdw dist="50800" dir="5400000" algn="ctr" rotWithShape="0">
                      <a:schemeClr val="tx1"/>
                    </a:outerShdw>
                  </a:effectLst>
                </a:rPr>
                <a:t>C</a:t>
              </a:r>
              <a:endParaRPr lang="en-US" sz="2800" b="1" baseline="-25000" dirty="0" smtClean="0">
                <a:solidFill>
                  <a:srgbClr val="0070C0"/>
                </a:solidFill>
                <a:effectLst>
                  <a:outerShdw dist="50800" dir="5400000" algn="ctr" rotWithShape="0">
                    <a:schemeClr val="tx1"/>
                  </a:outerShdw>
                </a:effectLst>
              </a:endParaRPr>
            </a:p>
          </p:txBody>
        </p:sp>
        <p:sp>
          <p:nvSpPr>
            <p:cNvPr id="60" name="TextBox 59"/>
            <p:cNvSpPr txBox="1"/>
            <p:nvPr/>
          </p:nvSpPr>
          <p:spPr>
            <a:xfrm>
              <a:off x="1905000" y="5562600"/>
              <a:ext cx="375424" cy="523220"/>
            </a:xfrm>
            <a:prstGeom prst="rect">
              <a:avLst/>
            </a:prstGeom>
            <a:noFill/>
            <a:ln w="50800">
              <a:noFill/>
            </a:ln>
          </p:spPr>
          <p:txBody>
            <a:bodyPr wrap="square" rtlCol="0">
              <a:spAutoFit/>
            </a:bodyPr>
            <a:lstStyle/>
            <a:p>
              <a:r>
                <a:rPr lang="en-US" sz="2800" b="1" dirty="0" smtClean="0">
                  <a:solidFill>
                    <a:srgbClr val="0070C0"/>
                  </a:solidFill>
                  <a:effectLst>
                    <a:outerShdw dist="50800" dir="5400000" algn="ctr" rotWithShape="0">
                      <a:schemeClr val="tx1"/>
                    </a:outerShdw>
                  </a:effectLst>
                </a:rPr>
                <a:t>C</a:t>
              </a:r>
              <a:endParaRPr lang="en-US" sz="2800" b="1" baseline="-25000" dirty="0" smtClean="0">
                <a:solidFill>
                  <a:srgbClr val="0070C0"/>
                </a:solidFill>
                <a:effectLst>
                  <a:outerShdw dist="50800" dir="5400000" algn="ctr" rotWithShape="0">
                    <a:schemeClr val="tx1"/>
                  </a:outerShdw>
                </a:effectLst>
              </a:endParaRPr>
            </a:p>
          </p:txBody>
        </p:sp>
        <p:sp>
          <p:nvSpPr>
            <p:cNvPr id="62" name="TextBox 61"/>
            <p:cNvSpPr txBox="1"/>
            <p:nvPr/>
          </p:nvSpPr>
          <p:spPr>
            <a:xfrm>
              <a:off x="381000" y="5181600"/>
              <a:ext cx="375424" cy="523220"/>
            </a:xfrm>
            <a:prstGeom prst="rect">
              <a:avLst/>
            </a:prstGeom>
            <a:noFill/>
            <a:ln w="50800">
              <a:noFill/>
            </a:ln>
          </p:spPr>
          <p:txBody>
            <a:bodyPr wrap="square" rtlCol="0">
              <a:spAutoFit/>
            </a:bodyPr>
            <a:lstStyle/>
            <a:p>
              <a:r>
                <a:rPr lang="en-US" sz="2800" b="1" dirty="0" smtClean="0">
                  <a:solidFill>
                    <a:srgbClr val="0070C0"/>
                  </a:solidFill>
                  <a:effectLst>
                    <a:outerShdw dist="50800" dir="5400000" algn="ctr" rotWithShape="0">
                      <a:schemeClr val="tx1"/>
                    </a:outerShdw>
                  </a:effectLst>
                </a:rPr>
                <a:t>C</a:t>
              </a:r>
              <a:endParaRPr lang="en-US" sz="2800" b="1" baseline="-25000" dirty="0" smtClean="0">
                <a:solidFill>
                  <a:srgbClr val="0070C0"/>
                </a:solidFill>
                <a:effectLst>
                  <a:outerShdw dist="50800" dir="5400000" algn="ctr" rotWithShape="0">
                    <a:schemeClr val="tx1"/>
                  </a:outerShdw>
                </a:effectLst>
              </a:endParaRPr>
            </a:p>
          </p:txBody>
        </p:sp>
      </p:grpSp>
      <p:grpSp>
        <p:nvGrpSpPr>
          <p:cNvPr id="63" name="Group 62"/>
          <p:cNvGrpSpPr/>
          <p:nvPr/>
        </p:nvGrpSpPr>
        <p:grpSpPr>
          <a:xfrm>
            <a:off x="3124200" y="5029200"/>
            <a:ext cx="1823224" cy="1270575"/>
            <a:chOff x="3124200" y="5029200"/>
            <a:chExt cx="1823224" cy="1270575"/>
          </a:xfrm>
        </p:grpSpPr>
        <p:sp>
          <p:nvSpPr>
            <p:cNvPr id="64" name="TextBox 63"/>
            <p:cNvSpPr txBox="1"/>
            <p:nvPr/>
          </p:nvSpPr>
          <p:spPr>
            <a:xfrm>
              <a:off x="4572000" y="50292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sp>
          <p:nvSpPr>
            <p:cNvPr id="65" name="TextBox 64"/>
            <p:cNvSpPr txBox="1"/>
            <p:nvPr/>
          </p:nvSpPr>
          <p:spPr>
            <a:xfrm>
              <a:off x="3124200" y="54864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sp>
          <p:nvSpPr>
            <p:cNvPr id="66" name="TextBox 65"/>
            <p:cNvSpPr txBox="1"/>
            <p:nvPr/>
          </p:nvSpPr>
          <p:spPr>
            <a:xfrm>
              <a:off x="4191000" y="57150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grpSp>
      <p:sp>
        <p:nvSpPr>
          <p:cNvPr id="67" name="Freeform 66"/>
          <p:cNvSpPr/>
          <p:nvPr/>
        </p:nvSpPr>
        <p:spPr>
          <a:xfrm>
            <a:off x="2427890" y="1371600"/>
            <a:ext cx="1655379" cy="3657600"/>
          </a:xfrm>
          <a:custGeom>
            <a:avLst/>
            <a:gdLst>
              <a:gd name="connsiteX0" fmla="*/ 1324303 w 1655379"/>
              <a:gd name="connsiteY0" fmla="*/ 0 h 3657600"/>
              <a:gd name="connsiteX1" fmla="*/ 331076 w 1655379"/>
              <a:gd name="connsiteY1" fmla="*/ 441434 h 3657600"/>
              <a:gd name="connsiteX2" fmla="*/ 63062 w 1655379"/>
              <a:gd name="connsiteY2" fmla="*/ 1513490 h 3657600"/>
              <a:gd name="connsiteX3" fmla="*/ 709448 w 1655379"/>
              <a:gd name="connsiteY3" fmla="*/ 3011214 h 3657600"/>
              <a:gd name="connsiteX4" fmla="*/ 1655379 w 1655379"/>
              <a:gd name="connsiteY4" fmla="*/ 365760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379" h="3657600">
                <a:moveTo>
                  <a:pt x="1324303" y="0"/>
                </a:moveTo>
                <a:cubicBezTo>
                  <a:pt x="932793" y="94593"/>
                  <a:pt x="541283" y="189186"/>
                  <a:pt x="331076" y="441434"/>
                </a:cubicBezTo>
                <a:cubicBezTo>
                  <a:pt x="120869" y="693682"/>
                  <a:pt x="0" y="1085193"/>
                  <a:pt x="63062" y="1513490"/>
                </a:cubicBezTo>
                <a:cubicBezTo>
                  <a:pt x="126124" y="1941787"/>
                  <a:pt x="444062" y="2653862"/>
                  <a:pt x="709448" y="3011214"/>
                </a:cubicBezTo>
                <a:cubicBezTo>
                  <a:pt x="974834" y="3368566"/>
                  <a:pt x="1510862" y="3560379"/>
                  <a:pt x="1655379" y="3657600"/>
                </a:cubicBezTo>
              </a:path>
            </a:pathLst>
          </a:custGeom>
          <a:ln w="152400" cap="rnd">
            <a:solidFill>
              <a:srgbClr val="00B050">
                <a:alpha val="45000"/>
              </a:srgbClr>
            </a:solidFill>
            <a:tailEnd type="triangle" w="sm" len="sm"/>
          </a:ln>
          <a:effectLst>
            <a:outerShdw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rot="11160299">
            <a:off x="4911178" y="1295753"/>
            <a:ext cx="1655379" cy="3657600"/>
          </a:xfrm>
          <a:custGeom>
            <a:avLst/>
            <a:gdLst>
              <a:gd name="connsiteX0" fmla="*/ 1324303 w 1655379"/>
              <a:gd name="connsiteY0" fmla="*/ 0 h 3657600"/>
              <a:gd name="connsiteX1" fmla="*/ 331076 w 1655379"/>
              <a:gd name="connsiteY1" fmla="*/ 441434 h 3657600"/>
              <a:gd name="connsiteX2" fmla="*/ 63062 w 1655379"/>
              <a:gd name="connsiteY2" fmla="*/ 1513490 h 3657600"/>
              <a:gd name="connsiteX3" fmla="*/ 709448 w 1655379"/>
              <a:gd name="connsiteY3" fmla="*/ 3011214 h 3657600"/>
              <a:gd name="connsiteX4" fmla="*/ 1655379 w 1655379"/>
              <a:gd name="connsiteY4" fmla="*/ 365760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379" h="3657600">
                <a:moveTo>
                  <a:pt x="1324303" y="0"/>
                </a:moveTo>
                <a:cubicBezTo>
                  <a:pt x="932793" y="94593"/>
                  <a:pt x="541283" y="189186"/>
                  <a:pt x="331076" y="441434"/>
                </a:cubicBezTo>
                <a:cubicBezTo>
                  <a:pt x="120869" y="693682"/>
                  <a:pt x="0" y="1085193"/>
                  <a:pt x="63062" y="1513490"/>
                </a:cubicBezTo>
                <a:cubicBezTo>
                  <a:pt x="126124" y="1941787"/>
                  <a:pt x="444062" y="2653862"/>
                  <a:pt x="709448" y="3011214"/>
                </a:cubicBezTo>
                <a:cubicBezTo>
                  <a:pt x="974834" y="3368566"/>
                  <a:pt x="1510862" y="3560379"/>
                  <a:pt x="1655379" y="3657600"/>
                </a:cubicBezTo>
              </a:path>
            </a:pathLst>
          </a:custGeom>
          <a:ln w="152400" cap="rnd">
            <a:solidFill>
              <a:srgbClr val="FF0000">
                <a:alpha val="52000"/>
              </a:srgbClr>
            </a:solidFill>
            <a:tailEnd type="triangle" w="sm" len="sm"/>
          </a:ln>
          <a:effectLst>
            <a:outerShdw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2380154" y="1295401"/>
            <a:ext cx="1655379" cy="3657600"/>
          </a:xfrm>
          <a:custGeom>
            <a:avLst/>
            <a:gdLst>
              <a:gd name="connsiteX0" fmla="*/ 1324303 w 1655379"/>
              <a:gd name="connsiteY0" fmla="*/ 0 h 3657600"/>
              <a:gd name="connsiteX1" fmla="*/ 331076 w 1655379"/>
              <a:gd name="connsiteY1" fmla="*/ 441434 h 3657600"/>
              <a:gd name="connsiteX2" fmla="*/ 63062 w 1655379"/>
              <a:gd name="connsiteY2" fmla="*/ 1513490 h 3657600"/>
              <a:gd name="connsiteX3" fmla="*/ 709448 w 1655379"/>
              <a:gd name="connsiteY3" fmla="*/ 3011214 h 3657600"/>
              <a:gd name="connsiteX4" fmla="*/ 1655379 w 1655379"/>
              <a:gd name="connsiteY4" fmla="*/ 365760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379" h="3657600">
                <a:moveTo>
                  <a:pt x="1324303" y="0"/>
                </a:moveTo>
                <a:cubicBezTo>
                  <a:pt x="932793" y="94593"/>
                  <a:pt x="541283" y="189186"/>
                  <a:pt x="331076" y="441434"/>
                </a:cubicBezTo>
                <a:cubicBezTo>
                  <a:pt x="120869" y="693682"/>
                  <a:pt x="0" y="1085193"/>
                  <a:pt x="63062" y="1513490"/>
                </a:cubicBezTo>
                <a:cubicBezTo>
                  <a:pt x="126124" y="1941787"/>
                  <a:pt x="444062" y="2653862"/>
                  <a:pt x="709448" y="3011214"/>
                </a:cubicBezTo>
                <a:cubicBezTo>
                  <a:pt x="974834" y="3368566"/>
                  <a:pt x="1510862" y="3560379"/>
                  <a:pt x="1655379" y="3657600"/>
                </a:cubicBezTo>
              </a:path>
            </a:pathLst>
          </a:custGeom>
          <a:ln w="152400" cap="rnd">
            <a:solidFill>
              <a:srgbClr val="00B050">
                <a:alpha val="45000"/>
              </a:srgbClr>
            </a:solidFill>
            <a:tailEnd type="triangle" w="sm" len="sm"/>
          </a:ln>
          <a:effectLst>
            <a:outerShdw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rot="11160299">
            <a:off x="4863442" y="1219554"/>
            <a:ext cx="1655379" cy="3657600"/>
          </a:xfrm>
          <a:custGeom>
            <a:avLst/>
            <a:gdLst>
              <a:gd name="connsiteX0" fmla="*/ 1324303 w 1655379"/>
              <a:gd name="connsiteY0" fmla="*/ 0 h 3657600"/>
              <a:gd name="connsiteX1" fmla="*/ 331076 w 1655379"/>
              <a:gd name="connsiteY1" fmla="*/ 441434 h 3657600"/>
              <a:gd name="connsiteX2" fmla="*/ 63062 w 1655379"/>
              <a:gd name="connsiteY2" fmla="*/ 1513490 h 3657600"/>
              <a:gd name="connsiteX3" fmla="*/ 709448 w 1655379"/>
              <a:gd name="connsiteY3" fmla="*/ 3011214 h 3657600"/>
              <a:gd name="connsiteX4" fmla="*/ 1655379 w 1655379"/>
              <a:gd name="connsiteY4" fmla="*/ 365760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379" h="3657600">
                <a:moveTo>
                  <a:pt x="1324303" y="0"/>
                </a:moveTo>
                <a:cubicBezTo>
                  <a:pt x="932793" y="94593"/>
                  <a:pt x="541283" y="189186"/>
                  <a:pt x="331076" y="441434"/>
                </a:cubicBezTo>
                <a:cubicBezTo>
                  <a:pt x="120869" y="693682"/>
                  <a:pt x="0" y="1085193"/>
                  <a:pt x="63062" y="1513490"/>
                </a:cubicBezTo>
                <a:cubicBezTo>
                  <a:pt x="126124" y="1941787"/>
                  <a:pt x="444062" y="2653862"/>
                  <a:pt x="709448" y="3011214"/>
                </a:cubicBezTo>
                <a:cubicBezTo>
                  <a:pt x="974834" y="3368566"/>
                  <a:pt x="1510862" y="3560379"/>
                  <a:pt x="1655379" y="3657600"/>
                </a:cubicBezTo>
              </a:path>
            </a:pathLst>
          </a:custGeom>
          <a:ln w="152400" cap="rnd">
            <a:solidFill>
              <a:srgbClr val="FF0000">
                <a:alpha val="52000"/>
              </a:srgbClr>
            </a:solidFill>
            <a:tailEnd type="triangle" w="sm" len="sm"/>
          </a:ln>
          <a:effectLst>
            <a:outerShdw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TextBox 84"/>
          <p:cNvSpPr txBox="1"/>
          <p:nvPr/>
        </p:nvSpPr>
        <p:spPr>
          <a:xfrm>
            <a:off x="3200400" y="37338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6" name="TextBox 85"/>
          <p:cNvSpPr txBox="1"/>
          <p:nvPr/>
        </p:nvSpPr>
        <p:spPr>
          <a:xfrm>
            <a:off x="5181600" y="44196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pic>
        <p:nvPicPr>
          <p:cNvPr id="95" name="Picture 2" descr="C:\Documents and Settings\Phillips\Local Settings\Temporary Internet Files\Content.IE5\IFH2K956\MC900334730[1].wmf"/>
          <p:cNvPicPr>
            <a:picLocks noChangeAspect="1" noChangeArrowheads="1"/>
          </p:cNvPicPr>
          <p:nvPr/>
        </p:nvPicPr>
        <p:blipFill>
          <a:blip r:embed="rId3" cstate="print"/>
          <a:srcRect/>
          <a:stretch>
            <a:fillRect/>
          </a:stretch>
        </p:blipFill>
        <p:spPr bwMode="auto">
          <a:xfrm>
            <a:off x="1295400" y="3662642"/>
            <a:ext cx="1066800" cy="1137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 calcmode="lin" valueType="num">
                                      <p:cBhvr>
                                        <p:cTn id="10" dur="1000" fill="hold"/>
                                        <p:tgtEl>
                                          <p:spTgt spid="91"/>
                                        </p:tgtEl>
                                        <p:attrNameLst>
                                          <p:attrName>ppt_w</p:attrName>
                                        </p:attrNameLst>
                                      </p:cBhvr>
                                      <p:tavLst>
                                        <p:tav tm="0">
                                          <p:val>
                                            <p:strVal val="#ppt_w*0.70"/>
                                          </p:val>
                                        </p:tav>
                                        <p:tav tm="100000">
                                          <p:val>
                                            <p:strVal val="#ppt_w"/>
                                          </p:val>
                                        </p:tav>
                                      </p:tavLst>
                                    </p:anim>
                                    <p:anim calcmode="lin" valueType="num">
                                      <p:cBhvr>
                                        <p:cTn id="11" dur="1000" fill="hold"/>
                                        <p:tgtEl>
                                          <p:spTgt spid="91"/>
                                        </p:tgtEl>
                                        <p:attrNameLst>
                                          <p:attrName>ppt_h</p:attrName>
                                        </p:attrNameLst>
                                      </p:cBhvr>
                                      <p:tavLst>
                                        <p:tav tm="0">
                                          <p:val>
                                            <p:strVal val="#ppt_h"/>
                                          </p:val>
                                        </p:tav>
                                        <p:tav tm="100000">
                                          <p:val>
                                            <p:strVal val="#ppt_h"/>
                                          </p:val>
                                        </p:tav>
                                      </p:tavLst>
                                    </p:anim>
                                    <p:animEffect transition="in" filter="fade">
                                      <p:cBhvr>
                                        <p:cTn id="12" dur="1000"/>
                                        <p:tgtEl>
                                          <p:spTgt spid="91"/>
                                        </p:tgtEl>
                                      </p:cBhvr>
                                    </p:animEffect>
                                  </p:childTnLst>
                                </p:cTn>
                              </p:par>
                            </p:childTnLst>
                          </p:cTn>
                        </p:par>
                        <p:par>
                          <p:cTn id="13" fill="hold">
                            <p:stCondLst>
                              <p:cond delay="2000"/>
                            </p:stCondLst>
                            <p:childTnLst>
                              <p:par>
                                <p:cTn id="14" presetID="63" presetClass="path" presetSubtype="0" accel="50000" decel="50000" fill="hold" grpId="1" nodeType="afterEffect">
                                  <p:stCondLst>
                                    <p:cond delay="0"/>
                                  </p:stCondLst>
                                  <p:childTnLst>
                                    <p:animMotion origin="layout" path="M 3.33333E-6 1.11111E-6 L 0.25833 -0.22222 " pathEditMode="relative" rAng="0" ptsTypes="AA">
                                      <p:cBhvr>
                                        <p:cTn id="15" dur="2000" fill="hold"/>
                                        <p:tgtEl>
                                          <p:spTgt spid="84"/>
                                        </p:tgtEl>
                                        <p:attrNameLst>
                                          <p:attrName>ppt_x</p:attrName>
                                          <p:attrName>ppt_y</p:attrName>
                                        </p:attrNameLst>
                                      </p:cBhvr>
                                      <p:rCtr x="129" y="-111"/>
                                    </p:animMotion>
                                  </p:childTnLst>
                                </p:cTn>
                              </p:par>
                              <p:par>
                                <p:cTn id="16" presetID="64" presetClass="path" presetSubtype="0" accel="50000" decel="50000" fill="hold" grpId="1" nodeType="withEffect">
                                  <p:stCondLst>
                                    <p:cond delay="0"/>
                                  </p:stCondLst>
                                  <p:iterate type="lt">
                                    <p:tmPct val="0"/>
                                  </p:iterate>
                                  <p:childTnLst>
                                    <p:animMotion origin="layout" path="M 3.33333E-6 -4.81481E-6 L 0.11996 -0.35995 " pathEditMode="relative" rAng="0" ptsTypes="AA">
                                      <p:cBhvr>
                                        <p:cTn id="17" dur="2000" fill="hold"/>
                                        <p:tgtEl>
                                          <p:spTgt spid="83"/>
                                        </p:tgtEl>
                                        <p:attrNameLst>
                                          <p:attrName>ppt_x</p:attrName>
                                          <p:attrName>ppt_y</p:attrName>
                                        </p:attrNameLst>
                                      </p:cBhvr>
                                      <p:rCtr x="60" y="-180"/>
                                    </p:animMotion>
                                  </p:childTnLst>
                                </p:cTn>
                              </p:par>
                            </p:childTnLst>
                          </p:cTn>
                        </p:par>
                        <p:par>
                          <p:cTn id="18" fill="hold">
                            <p:stCondLst>
                              <p:cond delay="4000"/>
                            </p:stCondLst>
                            <p:childTnLst>
                              <p:par>
                                <p:cTn id="19" presetID="22" presetClass="entr" presetSubtype="4"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1000"/>
                                        <p:tgtEl>
                                          <p:spTgt spid="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up)">
                                      <p:cBhvr>
                                        <p:cTn id="26" dur="1000"/>
                                        <p:tgtEl>
                                          <p:spTgt spid="67"/>
                                        </p:tgtEl>
                                      </p:cBhvr>
                                    </p:animEffect>
                                  </p:childTnLst>
                                </p:cTn>
                              </p:par>
                              <p:par>
                                <p:cTn id="27" presetID="10" presetClass="exit" presetSubtype="0" fill="hold" nodeType="withEffect">
                                  <p:stCondLst>
                                    <p:cond delay="0"/>
                                  </p:stCondLst>
                                  <p:childTnLst>
                                    <p:animEffect transition="out" filter="fade">
                                      <p:cBhvr>
                                        <p:cTn id="28" dur="1000"/>
                                        <p:tgtEl>
                                          <p:spTgt spid="82"/>
                                        </p:tgtEl>
                                      </p:cBhvr>
                                    </p:animEffect>
                                    <p:set>
                                      <p:cBhvr>
                                        <p:cTn id="29" dur="1" fill="hold">
                                          <p:stCondLst>
                                            <p:cond delay="999"/>
                                          </p:stCondLst>
                                        </p:cTn>
                                        <p:tgtEl>
                                          <p:spTgt spid="8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6"/>
                                        </p:tgtEl>
                                      </p:cBhvr>
                                    </p:animEffect>
                                    <p:set>
                                      <p:cBhvr>
                                        <p:cTn id="32" dur="1" fill="hold">
                                          <p:stCondLst>
                                            <p:cond delay="999"/>
                                          </p:stCondLst>
                                        </p:cTn>
                                        <p:tgtEl>
                                          <p:spTgt spid="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1000"/>
                                        <p:tgtEl>
                                          <p:spTgt spid="91"/>
                                        </p:tgtEl>
                                      </p:cBhvr>
                                    </p:animEffect>
                                    <p:set>
                                      <p:cBhvr>
                                        <p:cTn id="35" dur="1" fill="hold">
                                          <p:stCondLst>
                                            <p:cond delay="999"/>
                                          </p:stCondLst>
                                        </p:cTn>
                                        <p:tgtEl>
                                          <p:spTgt spid="9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98"/>
                                        </p:tgtEl>
                                      </p:cBhvr>
                                    </p:animEffect>
                                    <p:set>
                                      <p:cBhvr>
                                        <p:cTn id="38" dur="1" fill="hold">
                                          <p:stCondLst>
                                            <p:cond delay="999"/>
                                          </p:stCondLst>
                                        </p:cTn>
                                        <p:tgtEl>
                                          <p:spTgt spid="98"/>
                                        </p:tgtEl>
                                        <p:attrNameLst>
                                          <p:attrName>style.visibility</p:attrName>
                                        </p:attrNameLst>
                                      </p:cBhvr>
                                      <p:to>
                                        <p:strVal val="hidden"/>
                                      </p:to>
                                    </p:set>
                                  </p:childTnLst>
                                </p:cTn>
                              </p:par>
                              <p:par>
                                <p:cTn id="39" presetID="22" presetClass="exit" presetSubtype="1" fill="hold" grpId="2" nodeType="withEffect">
                                  <p:stCondLst>
                                    <p:cond delay="500"/>
                                  </p:stCondLst>
                                  <p:childTnLst>
                                    <p:animEffect transition="out" filter="wipe(up)">
                                      <p:cBhvr>
                                        <p:cTn id="40" dur="2000"/>
                                        <p:tgtEl>
                                          <p:spTgt spid="67"/>
                                        </p:tgtEl>
                                      </p:cBhvr>
                                    </p:animEffect>
                                    <p:set>
                                      <p:cBhvr>
                                        <p:cTn id="41" dur="1" fill="hold">
                                          <p:stCondLst>
                                            <p:cond delay="1999"/>
                                          </p:stCondLst>
                                        </p:cTn>
                                        <p:tgtEl>
                                          <p:spTgt spid="67"/>
                                        </p:tgtEl>
                                        <p:attrNameLst>
                                          <p:attrName>style.visibility</p:attrName>
                                        </p:attrNameLst>
                                      </p:cBhvr>
                                      <p:to>
                                        <p:strVal val="hidden"/>
                                      </p:to>
                                    </p:set>
                                  </p:childTnLst>
                                </p:cTn>
                              </p:par>
                              <p:par>
                                <p:cTn id="42" presetID="22" presetClass="entr" presetSubtype="4" fill="hold" grpId="0" nodeType="withEffect">
                                  <p:stCondLst>
                                    <p:cond delay="1000"/>
                                  </p:stCondLst>
                                  <p:childTnLst>
                                    <p:set>
                                      <p:cBhvr>
                                        <p:cTn id="43" dur="1" fill="hold">
                                          <p:stCondLst>
                                            <p:cond delay="0"/>
                                          </p:stCondLst>
                                        </p:cTn>
                                        <p:tgtEl>
                                          <p:spTgt spid="68"/>
                                        </p:tgtEl>
                                        <p:attrNameLst>
                                          <p:attrName>style.visibility</p:attrName>
                                        </p:attrNameLst>
                                      </p:cBhvr>
                                      <p:to>
                                        <p:strVal val="visible"/>
                                      </p:to>
                                    </p:set>
                                    <p:animEffect transition="in" filter="wipe(down)">
                                      <p:cBhvr>
                                        <p:cTn id="44" dur="1000"/>
                                        <p:tgtEl>
                                          <p:spTgt spid="68"/>
                                        </p:tgtEl>
                                      </p:cBhvr>
                                    </p:animEffect>
                                  </p:childTnLst>
                                </p:cTn>
                              </p:par>
                              <p:par>
                                <p:cTn id="45" presetID="22" presetClass="exit" presetSubtype="4" fill="hold" grpId="2" nodeType="withEffect">
                                  <p:stCondLst>
                                    <p:cond delay="1500"/>
                                  </p:stCondLst>
                                  <p:childTnLst>
                                    <p:animEffect transition="out" filter="wipe(down)">
                                      <p:cBhvr>
                                        <p:cTn id="46" dur="2000"/>
                                        <p:tgtEl>
                                          <p:spTgt spid="68"/>
                                        </p:tgtEl>
                                      </p:cBhvr>
                                    </p:animEffect>
                                    <p:set>
                                      <p:cBhvr>
                                        <p:cTn id="47" dur="1" fill="hold">
                                          <p:stCondLst>
                                            <p:cond delay="1999"/>
                                          </p:stCondLst>
                                        </p:cTn>
                                        <p:tgtEl>
                                          <p:spTgt spid="68"/>
                                        </p:tgtEl>
                                        <p:attrNameLst>
                                          <p:attrName>style.visibility</p:attrName>
                                        </p:attrNameLst>
                                      </p:cBhvr>
                                      <p:to>
                                        <p:strVal val="hidden"/>
                                      </p:to>
                                    </p:set>
                                  </p:childTnLst>
                                </p:cTn>
                              </p:par>
                              <p:par>
                                <p:cTn id="48" presetID="22" presetClass="entr" presetSubtype="1" fill="hold" grpId="0" nodeType="withEffect">
                                  <p:stCondLst>
                                    <p:cond delay="2500"/>
                                  </p:stCondLst>
                                  <p:childTnLst>
                                    <p:set>
                                      <p:cBhvr>
                                        <p:cTn id="49" dur="1" fill="hold">
                                          <p:stCondLst>
                                            <p:cond delay="0"/>
                                          </p:stCondLst>
                                        </p:cTn>
                                        <p:tgtEl>
                                          <p:spTgt spid="69"/>
                                        </p:tgtEl>
                                        <p:attrNameLst>
                                          <p:attrName>style.visibility</p:attrName>
                                        </p:attrNameLst>
                                      </p:cBhvr>
                                      <p:to>
                                        <p:strVal val="visible"/>
                                      </p:to>
                                    </p:set>
                                    <p:animEffect transition="in" filter="wipe(up)">
                                      <p:cBhvr>
                                        <p:cTn id="50" dur="2000"/>
                                        <p:tgtEl>
                                          <p:spTgt spid="69"/>
                                        </p:tgtEl>
                                      </p:cBhvr>
                                    </p:animEffect>
                                  </p:childTnLst>
                                </p:cTn>
                              </p:par>
                              <p:par>
                                <p:cTn id="51" presetID="22" presetClass="entr" presetSubtype="4" fill="hold" grpId="0" nodeType="withEffect">
                                  <p:stCondLst>
                                    <p:cond delay="3500"/>
                                  </p:stCondLst>
                                  <p:childTnLst>
                                    <p:set>
                                      <p:cBhvr>
                                        <p:cTn id="52" dur="1" fill="hold">
                                          <p:stCondLst>
                                            <p:cond delay="0"/>
                                          </p:stCondLst>
                                        </p:cTn>
                                        <p:tgtEl>
                                          <p:spTgt spid="71"/>
                                        </p:tgtEl>
                                        <p:attrNameLst>
                                          <p:attrName>style.visibility</p:attrName>
                                        </p:attrNameLst>
                                      </p:cBhvr>
                                      <p:to>
                                        <p:strVal val="visible"/>
                                      </p:to>
                                    </p:set>
                                    <p:animEffect transition="in" filter="wipe(down)">
                                      <p:cBhvr>
                                        <p:cTn id="53" dur="2000"/>
                                        <p:tgtEl>
                                          <p:spTgt spid="7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00"/>
                                        <p:tgtEl>
                                          <p:spTgt spid="71"/>
                                        </p:tgtEl>
                                      </p:cBhvr>
                                    </p:animEffect>
                                    <p:set>
                                      <p:cBhvr>
                                        <p:cTn id="58" dur="1" fill="hold">
                                          <p:stCondLst>
                                            <p:cond delay="999"/>
                                          </p:stCondLst>
                                        </p:cTn>
                                        <p:tgtEl>
                                          <p:spTgt spid="71"/>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69"/>
                                        </p:tgtEl>
                                      </p:cBhvr>
                                    </p:animEffect>
                                    <p:set>
                                      <p:cBhvr>
                                        <p:cTn id="61" dur="1" fill="hold">
                                          <p:stCondLst>
                                            <p:cond delay="999"/>
                                          </p:stCondLst>
                                        </p:cTn>
                                        <p:tgtEl>
                                          <p:spTgt spid="69"/>
                                        </p:tgtEl>
                                        <p:attrNameLst>
                                          <p:attrName>style.visibility</p:attrName>
                                        </p:attrNameLst>
                                      </p:cBhvr>
                                      <p:to>
                                        <p:strVal val="hidden"/>
                                      </p:to>
                                    </p:set>
                                  </p:childTnLst>
                                </p:cTn>
                              </p:par>
                            </p:childTnLst>
                          </p:cTn>
                        </p:par>
                        <p:par>
                          <p:cTn id="62" fill="hold">
                            <p:stCondLst>
                              <p:cond delay="1000"/>
                            </p:stCondLst>
                            <p:childTnLst>
                              <p:par>
                                <p:cTn id="63" presetID="53"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 calcmode="lin" valueType="num">
                                      <p:cBhvr>
                                        <p:cTn id="65" dur="1000" fill="hold"/>
                                        <p:tgtEl>
                                          <p:spTgt spid="95"/>
                                        </p:tgtEl>
                                        <p:attrNameLst>
                                          <p:attrName>ppt_w</p:attrName>
                                        </p:attrNameLst>
                                      </p:cBhvr>
                                      <p:tavLst>
                                        <p:tav tm="0">
                                          <p:val>
                                            <p:fltVal val="0"/>
                                          </p:val>
                                        </p:tav>
                                        <p:tav tm="100000">
                                          <p:val>
                                            <p:strVal val="#ppt_w"/>
                                          </p:val>
                                        </p:tav>
                                      </p:tavLst>
                                    </p:anim>
                                    <p:anim calcmode="lin" valueType="num">
                                      <p:cBhvr>
                                        <p:cTn id="66" dur="1000" fill="hold"/>
                                        <p:tgtEl>
                                          <p:spTgt spid="95"/>
                                        </p:tgtEl>
                                        <p:attrNameLst>
                                          <p:attrName>ppt_h</p:attrName>
                                        </p:attrNameLst>
                                      </p:cBhvr>
                                      <p:tavLst>
                                        <p:tav tm="0">
                                          <p:val>
                                            <p:fltVal val="0"/>
                                          </p:val>
                                        </p:tav>
                                        <p:tav tm="100000">
                                          <p:val>
                                            <p:strVal val="#ppt_h"/>
                                          </p:val>
                                        </p:tav>
                                      </p:tavLst>
                                    </p:anim>
                                    <p:animEffect transition="in" filter="fade">
                                      <p:cBhvr>
                                        <p:cTn id="6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1"/>
      <p:bldP spid="91" grpId="0"/>
      <p:bldP spid="91" grpId="1"/>
      <p:bldP spid="98" grpId="0" animBg="1"/>
      <p:bldP spid="98" grpId="1" animBg="1"/>
      <p:bldP spid="84" grpId="1"/>
      <p:bldP spid="67" grpId="0" animBg="1"/>
      <p:bldP spid="67" grpId="2" animBg="1"/>
      <p:bldP spid="68" grpId="0" animBg="1"/>
      <p:bldP spid="68" grpId="2" animBg="1"/>
      <p:bldP spid="69" grpId="0" animBg="1"/>
      <p:bldP spid="69" grpId="1" animBg="1"/>
      <p:bldP spid="71" grpId="0" animBg="1"/>
      <p:bldP spid="71"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hysicalgeography.net/fundamentals/images/carboncycle.jpg"/>
          <p:cNvPicPr/>
          <p:nvPr/>
        </p:nvPicPr>
        <p:blipFill>
          <a:blip r:embed="rId2" cstate="print"/>
          <a:srcRect/>
          <a:stretch>
            <a:fillRect/>
          </a:stretch>
        </p:blipFill>
        <p:spPr bwMode="auto">
          <a:xfrm>
            <a:off x="0" y="914401"/>
            <a:ext cx="9144000" cy="5943600"/>
          </a:xfrm>
          <a:prstGeom prst="rect">
            <a:avLst/>
          </a:prstGeom>
          <a:noFill/>
          <a:ln w="9525">
            <a:noFill/>
            <a:miter lim="800000"/>
            <a:headEnd/>
            <a:tailEnd/>
          </a:ln>
        </p:spPr>
      </p:pic>
      <p:sp>
        <p:nvSpPr>
          <p:cNvPr id="77" name="Rectangle 76"/>
          <p:cNvSpPr/>
          <p:nvPr/>
        </p:nvSpPr>
        <p:spPr>
          <a:xfrm>
            <a:off x="3200400" y="3962400"/>
            <a:ext cx="1295400" cy="68579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4343400" y="2667000"/>
            <a:ext cx="4724400" cy="1981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2133600" y="4724400"/>
            <a:ext cx="2286000" cy="3048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4343400" y="2743200"/>
            <a:ext cx="4572000" cy="1950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5" name="TextBox 4"/>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The ‘Carbon Cycle’</a:t>
            </a:r>
          </a:p>
        </p:txBody>
      </p:sp>
      <p:sp>
        <p:nvSpPr>
          <p:cNvPr id="15" name="Rectangle 14"/>
          <p:cNvSpPr/>
          <p:nvPr/>
        </p:nvSpPr>
        <p:spPr>
          <a:xfrm>
            <a:off x="76200" y="2667000"/>
            <a:ext cx="2133600" cy="1950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1981200" y="2667000"/>
            <a:ext cx="457200" cy="9144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2362200" y="2514600"/>
            <a:ext cx="762000" cy="6858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89338" y="4535214"/>
            <a:ext cx="2322786" cy="627993"/>
          </a:xfrm>
          <a:custGeom>
            <a:avLst/>
            <a:gdLst>
              <a:gd name="connsiteX0" fmla="*/ 5255 w 2322786"/>
              <a:gd name="connsiteY0" fmla="*/ 52552 h 627993"/>
              <a:gd name="connsiteX1" fmla="*/ 367862 w 2322786"/>
              <a:gd name="connsiteY1" fmla="*/ 52552 h 627993"/>
              <a:gd name="connsiteX2" fmla="*/ 746234 w 2322786"/>
              <a:gd name="connsiteY2" fmla="*/ 68317 h 627993"/>
              <a:gd name="connsiteX3" fmla="*/ 1108841 w 2322786"/>
              <a:gd name="connsiteY3" fmla="*/ 52552 h 627993"/>
              <a:gd name="connsiteX4" fmla="*/ 1408386 w 2322786"/>
              <a:gd name="connsiteY4" fmla="*/ 5255 h 627993"/>
              <a:gd name="connsiteX5" fmla="*/ 1660634 w 2322786"/>
              <a:gd name="connsiteY5" fmla="*/ 68317 h 627993"/>
              <a:gd name="connsiteX6" fmla="*/ 1991710 w 2322786"/>
              <a:gd name="connsiteY6" fmla="*/ 52552 h 627993"/>
              <a:gd name="connsiteX7" fmla="*/ 2228193 w 2322786"/>
              <a:gd name="connsiteY7" fmla="*/ 68317 h 627993"/>
              <a:gd name="connsiteX8" fmla="*/ 2291255 w 2322786"/>
              <a:gd name="connsiteY8" fmla="*/ 84083 h 627993"/>
              <a:gd name="connsiteX9" fmla="*/ 2039007 w 2322786"/>
              <a:gd name="connsiteY9" fmla="*/ 162910 h 627993"/>
              <a:gd name="connsiteX10" fmla="*/ 1960179 w 2322786"/>
              <a:gd name="connsiteY10" fmla="*/ 383627 h 627993"/>
              <a:gd name="connsiteX11" fmla="*/ 1975945 w 2322786"/>
              <a:gd name="connsiteY11" fmla="*/ 588579 h 627993"/>
              <a:gd name="connsiteX12" fmla="*/ 1881352 w 2322786"/>
              <a:gd name="connsiteY12" fmla="*/ 620110 h 627993"/>
              <a:gd name="connsiteX13" fmla="*/ 1613338 w 2322786"/>
              <a:gd name="connsiteY13" fmla="*/ 588579 h 627993"/>
              <a:gd name="connsiteX14" fmla="*/ 1298028 w 2322786"/>
              <a:gd name="connsiteY14" fmla="*/ 588579 h 627993"/>
              <a:gd name="connsiteX15" fmla="*/ 888124 w 2322786"/>
              <a:gd name="connsiteY15" fmla="*/ 588579 h 627993"/>
              <a:gd name="connsiteX16" fmla="*/ 399393 w 2322786"/>
              <a:gd name="connsiteY16" fmla="*/ 367862 h 627993"/>
              <a:gd name="connsiteX17" fmla="*/ 5255 w 2322786"/>
              <a:gd name="connsiteY17" fmla="*/ 52552 h 62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2786" h="627993">
                <a:moveTo>
                  <a:pt x="5255" y="52552"/>
                </a:moveTo>
                <a:cubicBezTo>
                  <a:pt x="0" y="0"/>
                  <a:pt x="244366" y="49925"/>
                  <a:pt x="367862" y="52552"/>
                </a:cubicBezTo>
                <a:cubicBezTo>
                  <a:pt x="491358" y="55179"/>
                  <a:pt x="622738" y="68317"/>
                  <a:pt x="746234" y="68317"/>
                </a:cubicBezTo>
                <a:cubicBezTo>
                  <a:pt x="869730" y="68317"/>
                  <a:pt x="998482" y="63062"/>
                  <a:pt x="1108841" y="52552"/>
                </a:cubicBezTo>
                <a:cubicBezTo>
                  <a:pt x="1219200" y="42042"/>
                  <a:pt x="1316421" y="2628"/>
                  <a:pt x="1408386" y="5255"/>
                </a:cubicBezTo>
                <a:cubicBezTo>
                  <a:pt x="1500351" y="7882"/>
                  <a:pt x="1563413" y="60434"/>
                  <a:pt x="1660634" y="68317"/>
                </a:cubicBezTo>
                <a:cubicBezTo>
                  <a:pt x="1757855" y="76200"/>
                  <a:pt x="1897117" y="52552"/>
                  <a:pt x="1991710" y="52552"/>
                </a:cubicBezTo>
                <a:cubicBezTo>
                  <a:pt x="2086303" y="52552"/>
                  <a:pt x="2178269" y="63062"/>
                  <a:pt x="2228193" y="68317"/>
                </a:cubicBezTo>
                <a:cubicBezTo>
                  <a:pt x="2278117" y="73572"/>
                  <a:pt x="2322786" y="68318"/>
                  <a:pt x="2291255" y="84083"/>
                </a:cubicBezTo>
                <a:cubicBezTo>
                  <a:pt x="2259724" y="99849"/>
                  <a:pt x="2094186" y="112986"/>
                  <a:pt x="2039007" y="162910"/>
                </a:cubicBezTo>
                <a:cubicBezTo>
                  <a:pt x="1983828" y="212834"/>
                  <a:pt x="1970689" y="312682"/>
                  <a:pt x="1960179" y="383627"/>
                </a:cubicBezTo>
                <a:cubicBezTo>
                  <a:pt x="1949669" y="454572"/>
                  <a:pt x="1989083" y="549165"/>
                  <a:pt x="1975945" y="588579"/>
                </a:cubicBezTo>
                <a:cubicBezTo>
                  <a:pt x="1962807" y="627993"/>
                  <a:pt x="1941786" y="620110"/>
                  <a:pt x="1881352" y="620110"/>
                </a:cubicBezTo>
                <a:cubicBezTo>
                  <a:pt x="1820918" y="620110"/>
                  <a:pt x="1710559" y="593834"/>
                  <a:pt x="1613338" y="588579"/>
                </a:cubicBezTo>
                <a:cubicBezTo>
                  <a:pt x="1516117" y="583324"/>
                  <a:pt x="1298028" y="588579"/>
                  <a:pt x="1298028" y="588579"/>
                </a:cubicBezTo>
                <a:cubicBezTo>
                  <a:pt x="1177159" y="588579"/>
                  <a:pt x="1037896" y="625365"/>
                  <a:pt x="888124" y="588579"/>
                </a:cubicBezTo>
                <a:cubicBezTo>
                  <a:pt x="738352" y="551793"/>
                  <a:pt x="541283" y="457200"/>
                  <a:pt x="399393" y="367862"/>
                </a:cubicBezTo>
                <a:cubicBezTo>
                  <a:pt x="257503" y="278524"/>
                  <a:pt x="10510" y="105104"/>
                  <a:pt x="5255" y="52552"/>
                </a:cubicBezTo>
                <a:close/>
              </a:path>
            </a:pathLst>
          </a:cu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5181600" y="4724400"/>
            <a:ext cx="1828800" cy="3810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6934200" y="4724400"/>
            <a:ext cx="1981200" cy="2286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334000" y="1752600"/>
            <a:ext cx="1713186" cy="959069"/>
          </a:xfrm>
          <a:custGeom>
            <a:avLst/>
            <a:gdLst>
              <a:gd name="connsiteX0" fmla="*/ 1497724 w 1497724"/>
              <a:gd name="connsiteY0" fmla="*/ 898635 h 898635"/>
              <a:gd name="connsiteX1" fmla="*/ 504497 w 1497724"/>
              <a:gd name="connsiteY1" fmla="*/ 252249 h 898635"/>
              <a:gd name="connsiteX2" fmla="*/ 0 w 1497724"/>
              <a:gd name="connsiteY2" fmla="*/ 0 h 898635"/>
              <a:gd name="connsiteX0" fmla="*/ 1497724 w 1497724"/>
              <a:gd name="connsiteY0" fmla="*/ 827237 h 827237"/>
              <a:gd name="connsiteX1" fmla="*/ 504497 w 1497724"/>
              <a:gd name="connsiteY1" fmla="*/ 180851 h 827237"/>
              <a:gd name="connsiteX2" fmla="*/ 0 w 1497724"/>
              <a:gd name="connsiteY2" fmla="*/ 0 h 827237"/>
            </a:gdLst>
            <a:ahLst/>
            <a:cxnLst>
              <a:cxn ang="0">
                <a:pos x="connsiteX0" y="connsiteY0"/>
              </a:cxn>
              <a:cxn ang="0">
                <a:pos x="connsiteX1" y="connsiteY1"/>
              </a:cxn>
              <a:cxn ang="0">
                <a:pos x="connsiteX2" y="connsiteY2"/>
              </a:cxn>
            </a:cxnLst>
            <a:rect l="l" t="t" r="r" b="b"/>
            <a:pathLst>
              <a:path w="1497724" h="827237">
                <a:moveTo>
                  <a:pt x="1497724" y="827237"/>
                </a:moveTo>
                <a:cubicBezTo>
                  <a:pt x="1125921" y="578930"/>
                  <a:pt x="754118" y="318724"/>
                  <a:pt x="504497" y="180851"/>
                </a:cubicBezTo>
                <a:cubicBezTo>
                  <a:pt x="254876" y="42978"/>
                  <a:pt x="0" y="0"/>
                  <a:pt x="0" y="0"/>
                </a:cubicBezTo>
              </a:path>
            </a:pathLst>
          </a:custGeom>
          <a:ln w="177800">
            <a:solidFill>
              <a:srgbClr val="BCCF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Triangle 29"/>
          <p:cNvSpPr/>
          <p:nvPr/>
        </p:nvSpPr>
        <p:spPr>
          <a:xfrm>
            <a:off x="4343400" y="4724400"/>
            <a:ext cx="685800" cy="304800"/>
          </a:xfrm>
          <a:prstGeom prst="rtTriangle">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Triangle 30"/>
          <p:cNvSpPr/>
          <p:nvPr/>
        </p:nvSpPr>
        <p:spPr>
          <a:xfrm rot="10800000">
            <a:off x="4343400" y="4724400"/>
            <a:ext cx="685800" cy="304800"/>
          </a:xfrm>
          <a:prstGeom prst="rtTriangle">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ectangle 28"/>
          <p:cNvSpPr/>
          <p:nvPr/>
        </p:nvSpPr>
        <p:spPr>
          <a:xfrm rot="2871895" flipV="1">
            <a:off x="5999977" y="5321757"/>
            <a:ext cx="1178526" cy="264075"/>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800600" y="4572000"/>
            <a:ext cx="2362200" cy="461665"/>
          </a:xfrm>
          <a:prstGeom prst="rect">
            <a:avLst/>
          </a:prstGeom>
          <a:noFill/>
          <a:ln w="50800">
            <a:noFill/>
          </a:ln>
        </p:spPr>
        <p:txBody>
          <a:bodyPr wrap="square" rtlCol="0">
            <a:spAutoFit/>
          </a:bodyPr>
          <a:lstStyle/>
          <a:p>
            <a:r>
              <a:rPr lang="en-US" sz="2400" b="1" dirty="0" smtClean="0">
                <a:solidFill>
                  <a:srgbClr val="00B050"/>
                </a:solidFill>
                <a:effectLst>
                  <a:outerShdw dist="38100" dir="5400000" algn="ctr" rotWithShape="0">
                    <a:schemeClr val="tx1"/>
                  </a:outerShdw>
                </a:effectLst>
              </a:rPr>
              <a:t>aquatic biomass</a:t>
            </a:r>
            <a:endParaRPr lang="en-US" sz="2400" b="1" baseline="-25000" dirty="0" smtClean="0">
              <a:solidFill>
                <a:srgbClr val="00B050"/>
              </a:solidFill>
              <a:effectLst>
                <a:outerShdw dist="38100" dir="5400000" algn="ctr" rotWithShape="0">
                  <a:schemeClr val="tx1"/>
                </a:outerShdw>
              </a:effectLst>
            </a:endParaRPr>
          </a:p>
        </p:txBody>
      </p:sp>
      <p:sp>
        <p:nvSpPr>
          <p:cNvPr id="12" name="TextBox 11"/>
          <p:cNvSpPr txBox="1"/>
          <p:nvPr/>
        </p:nvSpPr>
        <p:spPr>
          <a:xfrm>
            <a:off x="5638800" y="17526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46" name="Rectangle 45"/>
          <p:cNvSpPr/>
          <p:nvPr/>
        </p:nvSpPr>
        <p:spPr>
          <a:xfrm>
            <a:off x="6019800" y="6172200"/>
            <a:ext cx="30480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6400800" y="6019800"/>
            <a:ext cx="2743200" cy="523220"/>
          </a:xfrm>
          <a:prstGeom prst="rect">
            <a:avLst/>
          </a:prstGeom>
          <a:noFill/>
          <a:ln w="50800">
            <a:noFill/>
          </a:ln>
        </p:spPr>
        <p:txBody>
          <a:bodyPr wrap="square" rtlCol="0">
            <a:spAutoFit/>
          </a:bodyPr>
          <a:lstStyle/>
          <a:p>
            <a:pPr algn="ctr"/>
            <a:r>
              <a:rPr lang="en-US" sz="2800" b="1" dirty="0" smtClean="0">
                <a:solidFill>
                  <a:srgbClr val="565656"/>
                </a:solidFill>
                <a:effectLst>
                  <a:outerShdw dist="38100" dir="5400000" algn="ctr" rotWithShape="0">
                    <a:schemeClr val="tx1"/>
                  </a:outerShdw>
                </a:effectLst>
              </a:rPr>
              <a:t>marine deposits</a:t>
            </a:r>
            <a:endParaRPr lang="en-US" sz="2800" b="1" baseline="-25000" dirty="0" smtClean="0">
              <a:solidFill>
                <a:srgbClr val="565656"/>
              </a:solidFill>
              <a:effectLst>
                <a:outerShdw dist="38100" dir="5400000" algn="ctr" rotWithShape="0">
                  <a:schemeClr val="tx1"/>
                </a:outerShdw>
              </a:effectLst>
            </a:endParaRPr>
          </a:p>
        </p:txBody>
      </p:sp>
      <p:sp>
        <p:nvSpPr>
          <p:cNvPr id="47" name="Rectangle 46"/>
          <p:cNvSpPr/>
          <p:nvPr/>
        </p:nvSpPr>
        <p:spPr>
          <a:xfrm>
            <a:off x="6019800" y="6019800"/>
            <a:ext cx="6096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p:cNvSpPr/>
          <p:nvPr/>
        </p:nvSpPr>
        <p:spPr>
          <a:xfrm>
            <a:off x="762000" y="5334000"/>
            <a:ext cx="1600200" cy="228600"/>
          </a:xfrm>
          <a:prstGeom prst="rect">
            <a:avLst/>
          </a:prstGeom>
          <a:solidFill>
            <a:srgbClr val="494949"/>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609600" y="5257800"/>
            <a:ext cx="1981200" cy="523220"/>
          </a:xfrm>
          <a:prstGeom prst="rect">
            <a:avLst/>
          </a:prstGeom>
          <a:noFill/>
          <a:ln w="50800">
            <a:noFill/>
          </a:ln>
        </p:spPr>
        <p:txBody>
          <a:bodyPr wrap="square" rtlCol="0">
            <a:spAutoFit/>
          </a:bodyPr>
          <a:lstStyle/>
          <a:p>
            <a:pPr algn="ctr"/>
            <a:r>
              <a:rPr lang="en-US" sz="2800" b="1" dirty="0" smtClean="0">
                <a:solidFill>
                  <a:schemeClr val="bg1"/>
                </a:solidFill>
                <a:effectLst>
                  <a:outerShdw dist="38100" dir="5400000" algn="ctr" rotWithShape="0">
                    <a:schemeClr val="tx1"/>
                  </a:outerShdw>
                </a:effectLst>
              </a:rPr>
              <a:t>coal, oil, gas</a:t>
            </a:r>
            <a:endParaRPr lang="en-US" sz="2800" b="1" baseline="-25000" dirty="0" smtClean="0">
              <a:solidFill>
                <a:schemeClr val="bg1"/>
              </a:solidFill>
              <a:effectLst>
                <a:outerShdw dist="38100" dir="5400000" algn="ctr" rotWithShape="0">
                  <a:schemeClr val="tx1"/>
                </a:outerShdw>
              </a:effectLst>
            </a:endParaRPr>
          </a:p>
        </p:txBody>
      </p:sp>
      <p:pic>
        <p:nvPicPr>
          <p:cNvPr id="78" name="Picture 77" descr="http://www.physicalgeography.net/fundamentals/images/carboncycle.jpg"/>
          <p:cNvPicPr/>
          <p:nvPr/>
        </p:nvPicPr>
        <p:blipFill>
          <a:blip r:embed="rId2" cstate="print"/>
          <a:srcRect l="31667" t="79743" r="36666" b="15744"/>
          <a:stretch>
            <a:fillRect/>
          </a:stretch>
        </p:blipFill>
        <p:spPr bwMode="auto">
          <a:xfrm>
            <a:off x="2679192" y="5431536"/>
            <a:ext cx="2895600" cy="268224"/>
          </a:xfrm>
          <a:prstGeom prst="rect">
            <a:avLst/>
          </a:prstGeom>
          <a:noFill/>
          <a:ln w="9525">
            <a:noFill/>
            <a:miter lim="800000"/>
            <a:headEnd/>
            <a:tailEnd/>
          </a:ln>
        </p:spPr>
      </p:pic>
      <p:sp>
        <p:nvSpPr>
          <p:cNvPr id="79" name="TextBox 78"/>
          <p:cNvSpPr txBox="1"/>
          <p:nvPr/>
        </p:nvSpPr>
        <p:spPr>
          <a:xfrm>
            <a:off x="3200400" y="5334000"/>
            <a:ext cx="1981200" cy="523220"/>
          </a:xfrm>
          <a:prstGeom prst="rect">
            <a:avLst/>
          </a:prstGeom>
          <a:noFill/>
          <a:ln w="50800">
            <a:noFill/>
          </a:ln>
        </p:spPr>
        <p:txBody>
          <a:bodyPr wrap="square" rtlCol="0">
            <a:spAutoFit/>
          </a:bodyPr>
          <a:lstStyle/>
          <a:p>
            <a:pPr algn="ctr"/>
            <a:r>
              <a:rPr lang="en-US" sz="2800" b="1" dirty="0" smtClean="0">
                <a:solidFill>
                  <a:srgbClr val="565656"/>
                </a:solidFill>
                <a:effectLst>
                  <a:outerShdw dist="38100" dir="7200000" algn="ctr" rotWithShape="0">
                    <a:schemeClr val="tx1"/>
                  </a:outerShdw>
                </a:effectLst>
              </a:rPr>
              <a:t>limestone</a:t>
            </a:r>
            <a:endParaRPr lang="en-US" sz="2800" b="1" baseline="-25000" dirty="0" smtClean="0">
              <a:solidFill>
                <a:srgbClr val="565656"/>
              </a:solidFill>
              <a:effectLst>
                <a:outerShdw dist="38100" dir="7200000" algn="ctr" rotWithShape="0">
                  <a:schemeClr val="tx1"/>
                </a:outerShdw>
              </a:effectLst>
            </a:endParaRPr>
          </a:p>
        </p:txBody>
      </p:sp>
      <p:sp>
        <p:nvSpPr>
          <p:cNvPr id="83" name="TextBox 82"/>
          <p:cNvSpPr txBox="1"/>
          <p:nvPr/>
        </p:nvSpPr>
        <p:spPr>
          <a:xfrm>
            <a:off x="5184648" y="4416552"/>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7" name="TextBox 86"/>
          <p:cNvSpPr txBox="1"/>
          <p:nvPr/>
        </p:nvSpPr>
        <p:spPr>
          <a:xfrm rot="21005082">
            <a:off x="5983146" y="5056062"/>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96" name="Freeform 95"/>
          <p:cNvSpPr/>
          <p:nvPr/>
        </p:nvSpPr>
        <p:spPr>
          <a:xfrm rot="5771520">
            <a:off x="1439589" y="3625408"/>
            <a:ext cx="930822" cy="205600"/>
          </a:xfrm>
          <a:custGeom>
            <a:avLst/>
            <a:gdLst>
              <a:gd name="connsiteX0" fmla="*/ 583324 w 583324"/>
              <a:gd name="connsiteY0" fmla="*/ 346842 h 346842"/>
              <a:gd name="connsiteX1" fmla="*/ 110359 w 583324"/>
              <a:gd name="connsiteY1" fmla="*/ 141890 h 346842"/>
              <a:gd name="connsiteX2" fmla="*/ 0 w 583324"/>
              <a:gd name="connsiteY2" fmla="*/ 0 h 346842"/>
            </a:gdLst>
            <a:ahLst/>
            <a:cxnLst>
              <a:cxn ang="0">
                <a:pos x="connsiteX0" y="connsiteY0"/>
              </a:cxn>
              <a:cxn ang="0">
                <a:pos x="connsiteX1" y="connsiteY1"/>
              </a:cxn>
              <a:cxn ang="0">
                <a:pos x="connsiteX2" y="connsiteY2"/>
              </a:cxn>
            </a:cxnLst>
            <a:rect l="l" t="t" r="r" b="b"/>
            <a:pathLst>
              <a:path w="583324" h="346842">
                <a:moveTo>
                  <a:pt x="583324" y="346842"/>
                </a:moveTo>
                <a:cubicBezTo>
                  <a:pt x="395452" y="273269"/>
                  <a:pt x="207580" y="199697"/>
                  <a:pt x="110359" y="141890"/>
                </a:cubicBezTo>
                <a:cubicBezTo>
                  <a:pt x="13138" y="84083"/>
                  <a:pt x="6569" y="42041"/>
                  <a:pt x="0" y="0"/>
                </a:cubicBezTo>
              </a:path>
            </a:pathLst>
          </a:cu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56"/>
          <p:cNvGrpSpPr/>
          <p:nvPr/>
        </p:nvGrpSpPr>
        <p:grpSpPr>
          <a:xfrm>
            <a:off x="381000" y="5181600"/>
            <a:ext cx="1899424" cy="980420"/>
            <a:chOff x="381000" y="5181600"/>
            <a:chExt cx="1899424" cy="980420"/>
          </a:xfrm>
        </p:grpSpPr>
        <p:sp>
          <p:nvSpPr>
            <p:cNvPr id="58" name="TextBox 57"/>
            <p:cNvSpPr txBox="1"/>
            <p:nvPr/>
          </p:nvSpPr>
          <p:spPr>
            <a:xfrm>
              <a:off x="1295400" y="5638800"/>
              <a:ext cx="375424" cy="523220"/>
            </a:xfrm>
            <a:prstGeom prst="rect">
              <a:avLst/>
            </a:prstGeom>
            <a:noFill/>
            <a:ln w="50800">
              <a:noFill/>
            </a:ln>
          </p:spPr>
          <p:txBody>
            <a:bodyPr wrap="square" rtlCol="0">
              <a:spAutoFit/>
            </a:bodyPr>
            <a:lstStyle/>
            <a:p>
              <a:r>
                <a:rPr lang="en-US" sz="2800" b="1" dirty="0" smtClean="0">
                  <a:solidFill>
                    <a:srgbClr val="0070C0"/>
                  </a:solidFill>
                  <a:effectLst>
                    <a:outerShdw dist="50800" dir="5400000" algn="ctr" rotWithShape="0">
                      <a:schemeClr val="tx1"/>
                    </a:outerShdw>
                  </a:effectLst>
                </a:rPr>
                <a:t>C</a:t>
              </a:r>
              <a:endParaRPr lang="en-US" sz="2800" b="1" baseline="-25000" dirty="0" smtClean="0">
                <a:solidFill>
                  <a:srgbClr val="0070C0"/>
                </a:solidFill>
                <a:effectLst>
                  <a:outerShdw dist="50800" dir="5400000" algn="ctr" rotWithShape="0">
                    <a:schemeClr val="tx1"/>
                  </a:outerShdw>
                </a:effectLst>
              </a:endParaRPr>
            </a:p>
          </p:txBody>
        </p:sp>
        <p:sp>
          <p:nvSpPr>
            <p:cNvPr id="60" name="TextBox 59"/>
            <p:cNvSpPr txBox="1"/>
            <p:nvPr/>
          </p:nvSpPr>
          <p:spPr>
            <a:xfrm>
              <a:off x="1905000" y="5562600"/>
              <a:ext cx="375424" cy="523220"/>
            </a:xfrm>
            <a:prstGeom prst="rect">
              <a:avLst/>
            </a:prstGeom>
            <a:noFill/>
            <a:ln w="50800">
              <a:noFill/>
            </a:ln>
          </p:spPr>
          <p:txBody>
            <a:bodyPr wrap="square" rtlCol="0">
              <a:spAutoFit/>
            </a:bodyPr>
            <a:lstStyle/>
            <a:p>
              <a:r>
                <a:rPr lang="en-US" sz="2800" b="1" dirty="0" smtClean="0">
                  <a:solidFill>
                    <a:srgbClr val="0070C0"/>
                  </a:solidFill>
                  <a:effectLst>
                    <a:outerShdw dist="50800" dir="5400000" algn="ctr" rotWithShape="0">
                      <a:schemeClr val="tx1"/>
                    </a:outerShdw>
                  </a:effectLst>
                </a:rPr>
                <a:t>C</a:t>
              </a:r>
              <a:endParaRPr lang="en-US" sz="2800" b="1" baseline="-25000" dirty="0" smtClean="0">
                <a:solidFill>
                  <a:srgbClr val="0070C0"/>
                </a:solidFill>
                <a:effectLst>
                  <a:outerShdw dist="50800" dir="5400000" algn="ctr" rotWithShape="0">
                    <a:schemeClr val="tx1"/>
                  </a:outerShdw>
                </a:effectLst>
              </a:endParaRPr>
            </a:p>
          </p:txBody>
        </p:sp>
        <p:sp>
          <p:nvSpPr>
            <p:cNvPr id="62" name="TextBox 61"/>
            <p:cNvSpPr txBox="1"/>
            <p:nvPr/>
          </p:nvSpPr>
          <p:spPr>
            <a:xfrm>
              <a:off x="381000" y="5181600"/>
              <a:ext cx="375424" cy="523220"/>
            </a:xfrm>
            <a:prstGeom prst="rect">
              <a:avLst/>
            </a:prstGeom>
            <a:noFill/>
            <a:ln w="50800">
              <a:noFill/>
            </a:ln>
          </p:spPr>
          <p:txBody>
            <a:bodyPr wrap="square" rtlCol="0">
              <a:spAutoFit/>
            </a:bodyPr>
            <a:lstStyle/>
            <a:p>
              <a:r>
                <a:rPr lang="en-US" sz="2800" b="1" dirty="0" smtClean="0">
                  <a:solidFill>
                    <a:srgbClr val="0070C0"/>
                  </a:solidFill>
                  <a:effectLst>
                    <a:outerShdw dist="50800" dir="5400000" algn="ctr" rotWithShape="0">
                      <a:schemeClr val="tx1"/>
                    </a:outerShdw>
                  </a:effectLst>
                </a:rPr>
                <a:t>C</a:t>
              </a:r>
              <a:endParaRPr lang="en-US" sz="2800" b="1" baseline="-25000" dirty="0" smtClean="0">
                <a:solidFill>
                  <a:srgbClr val="0070C0"/>
                </a:solidFill>
                <a:effectLst>
                  <a:outerShdw dist="50800" dir="5400000" algn="ctr" rotWithShape="0">
                    <a:schemeClr val="tx1"/>
                  </a:outerShdw>
                </a:effectLst>
              </a:endParaRPr>
            </a:p>
          </p:txBody>
        </p:sp>
      </p:grpSp>
      <p:grpSp>
        <p:nvGrpSpPr>
          <p:cNvPr id="10" name="Group 62"/>
          <p:cNvGrpSpPr/>
          <p:nvPr/>
        </p:nvGrpSpPr>
        <p:grpSpPr>
          <a:xfrm>
            <a:off x="3124200" y="5029200"/>
            <a:ext cx="1823224" cy="1270575"/>
            <a:chOff x="3124200" y="5029200"/>
            <a:chExt cx="1823224" cy="1270575"/>
          </a:xfrm>
        </p:grpSpPr>
        <p:sp>
          <p:nvSpPr>
            <p:cNvPr id="64" name="TextBox 63"/>
            <p:cNvSpPr txBox="1"/>
            <p:nvPr/>
          </p:nvSpPr>
          <p:spPr>
            <a:xfrm>
              <a:off x="4572000" y="50292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sp>
          <p:nvSpPr>
            <p:cNvPr id="65" name="TextBox 64"/>
            <p:cNvSpPr txBox="1"/>
            <p:nvPr/>
          </p:nvSpPr>
          <p:spPr>
            <a:xfrm>
              <a:off x="3124200" y="54864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sp>
          <p:nvSpPr>
            <p:cNvPr id="66" name="TextBox 65"/>
            <p:cNvSpPr txBox="1"/>
            <p:nvPr/>
          </p:nvSpPr>
          <p:spPr>
            <a:xfrm>
              <a:off x="4191000" y="57150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grpSp>
      <p:sp>
        <p:nvSpPr>
          <p:cNvPr id="75" name="TextBox 74"/>
          <p:cNvSpPr txBox="1"/>
          <p:nvPr/>
        </p:nvSpPr>
        <p:spPr>
          <a:xfrm>
            <a:off x="2012052" y="2743200"/>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85" name="TextBox 84"/>
          <p:cNvSpPr txBox="1"/>
          <p:nvPr/>
        </p:nvSpPr>
        <p:spPr>
          <a:xfrm>
            <a:off x="5568696" y="22098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6" name="TextBox 85"/>
          <p:cNvSpPr txBox="1"/>
          <p:nvPr/>
        </p:nvSpPr>
        <p:spPr>
          <a:xfrm>
            <a:off x="6245352" y="1938528"/>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0" name="Freeform 79"/>
          <p:cNvSpPr/>
          <p:nvPr/>
        </p:nvSpPr>
        <p:spPr>
          <a:xfrm>
            <a:off x="3086100" y="4571999"/>
            <a:ext cx="1409700" cy="198120"/>
          </a:xfrm>
          <a:custGeom>
            <a:avLst/>
            <a:gdLst>
              <a:gd name="connsiteX0" fmla="*/ 1112520 w 1112520"/>
              <a:gd name="connsiteY0" fmla="*/ 66040 h 149860"/>
              <a:gd name="connsiteX1" fmla="*/ 914400 w 1112520"/>
              <a:gd name="connsiteY1" fmla="*/ 81280 h 149860"/>
              <a:gd name="connsiteX2" fmla="*/ 609600 w 1112520"/>
              <a:gd name="connsiteY2" fmla="*/ 142240 h 149860"/>
              <a:gd name="connsiteX3" fmla="*/ 213360 w 1112520"/>
              <a:gd name="connsiteY3" fmla="*/ 35560 h 149860"/>
              <a:gd name="connsiteX4" fmla="*/ 0 w 1112520"/>
              <a:gd name="connsiteY4" fmla="*/ 5080 h 149860"/>
              <a:gd name="connsiteX5" fmla="*/ 213360 w 1112520"/>
              <a:gd name="connsiteY5" fmla="*/ 5080 h 149860"/>
              <a:gd name="connsiteX6" fmla="*/ 533400 w 1112520"/>
              <a:gd name="connsiteY6" fmla="*/ 20320 h 149860"/>
              <a:gd name="connsiteX7" fmla="*/ 899160 w 1112520"/>
              <a:gd name="connsiteY7" fmla="*/ 35560 h 149860"/>
              <a:gd name="connsiteX8" fmla="*/ 1036320 w 1112520"/>
              <a:gd name="connsiteY8" fmla="*/ 50800 h 149860"/>
              <a:gd name="connsiteX0" fmla="*/ 1280160 w 1280160"/>
              <a:gd name="connsiteY0" fmla="*/ 20320 h 149860"/>
              <a:gd name="connsiteX1" fmla="*/ 914400 w 1280160"/>
              <a:gd name="connsiteY1" fmla="*/ 81280 h 149860"/>
              <a:gd name="connsiteX2" fmla="*/ 609600 w 1280160"/>
              <a:gd name="connsiteY2" fmla="*/ 142240 h 149860"/>
              <a:gd name="connsiteX3" fmla="*/ 213360 w 1280160"/>
              <a:gd name="connsiteY3" fmla="*/ 35560 h 149860"/>
              <a:gd name="connsiteX4" fmla="*/ 0 w 1280160"/>
              <a:gd name="connsiteY4" fmla="*/ 5080 h 149860"/>
              <a:gd name="connsiteX5" fmla="*/ 213360 w 1280160"/>
              <a:gd name="connsiteY5" fmla="*/ 5080 h 149860"/>
              <a:gd name="connsiteX6" fmla="*/ 533400 w 1280160"/>
              <a:gd name="connsiteY6" fmla="*/ 20320 h 149860"/>
              <a:gd name="connsiteX7" fmla="*/ 899160 w 1280160"/>
              <a:gd name="connsiteY7" fmla="*/ 35560 h 149860"/>
              <a:gd name="connsiteX8" fmla="*/ 1036320 w 1280160"/>
              <a:gd name="connsiteY8" fmla="*/ 50800 h 149860"/>
              <a:gd name="connsiteX0" fmla="*/ 1280160 w 1280160"/>
              <a:gd name="connsiteY0" fmla="*/ 20320 h 149860"/>
              <a:gd name="connsiteX1" fmla="*/ 914400 w 1280160"/>
              <a:gd name="connsiteY1" fmla="*/ 81280 h 149860"/>
              <a:gd name="connsiteX2" fmla="*/ 609600 w 1280160"/>
              <a:gd name="connsiteY2" fmla="*/ 142240 h 149860"/>
              <a:gd name="connsiteX3" fmla="*/ 213360 w 1280160"/>
              <a:gd name="connsiteY3" fmla="*/ 35560 h 149860"/>
              <a:gd name="connsiteX4" fmla="*/ 0 w 1280160"/>
              <a:gd name="connsiteY4" fmla="*/ 5080 h 149860"/>
              <a:gd name="connsiteX5" fmla="*/ 213360 w 1280160"/>
              <a:gd name="connsiteY5" fmla="*/ 5080 h 149860"/>
              <a:gd name="connsiteX6" fmla="*/ 533400 w 1280160"/>
              <a:gd name="connsiteY6" fmla="*/ 20320 h 149860"/>
              <a:gd name="connsiteX7" fmla="*/ 899160 w 1280160"/>
              <a:gd name="connsiteY7" fmla="*/ 35560 h 149860"/>
              <a:gd name="connsiteX8" fmla="*/ 1051560 w 1280160"/>
              <a:gd name="connsiteY8" fmla="*/ 20320 h 149860"/>
              <a:gd name="connsiteX0" fmla="*/ 1280160 w 1280160"/>
              <a:gd name="connsiteY0" fmla="*/ 20320 h 149860"/>
              <a:gd name="connsiteX1" fmla="*/ 914400 w 1280160"/>
              <a:gd name="connsiteY1" fmla="*/ 81280 h 149860"/>
              <a:gd name="connsiteX2" fmla="*/ 609600 w 1280160"/>
              <a:gd name="connsiteY2" fmla="*/ 142240 h 149860"/>
              <a:gd name="connsiteX3" fmla="*/ 213360 w 1280160"/>
              <a:gd name="connsiteY3" fmla="*/ 35560 h 149860"/>
              <a:gd name="connsiteX4" fmla="*/ 0 w 1280160"/>
              <a:gd name="connsiteY4" fmla="*/ 5080 h 149860"/>
              <a:gd name="connsiteX5" fmla="*/ 213360 w 1280160"/>
              <a:gd name="connsiteY5" fmla="*/ 5080 h 149860"/>
              <a:gd name="connsiteX6" fmla="*/ 533400 w 1280160"/>
              <a:gd name="connsiteY6" fmla="*/ 20320 h 149860"/>
              <a:gd name="connsiteX7" fmla="*/ 975360 w 1280160"/>
              <a:gd name="connsiteY7" fmla="*/ 20320 h 149860"/>
              <a:gd name="connsiteX8" fmla="*/ 1051560 w 1280160"/>
              <a:gd name="connsiteY8" fmla="*/ 20320 h 149860"/>
              <a:gd name="connsiteX0" fmla="*/ 1280160 w 1280160"/>
              <a:gd name="connsiteY0" fmla="*/ 76200 h 205740"/>
              <a:gd name="connsiteX1" fmla="*/ 914400 w 1280160"/>
              <a:gd name="connsiteY1" fmla="*/ 137160 h 205740"/>
              <a:gd name="connsiteX2" fmla="*/ 609600 w 1280160"/>
              <a:gd name="connsiteY2" fmla="*/ 198120 h 205740"/>
              <a:gd name="connsiteX3" fmla="*/ 213360 w 1280160"/>
              <a:gd name="connsiteY3" fmla="*/ 91440 h 205740"/>
              <a:gd name="connsiteX4" fmla="*/ 0 w 1280160"/>
              <a:gd name="connsiteY4" fmla="*/ 60960 h 205740"/>
              <a:gd name="connsiteX5" fmla="*/ 213360 w 1280160"/>
              <a:gd name="connsiteY5" fmla="*/ 60960 h 205740"/>
              <a:gd name="connsiteX6" fmla="*/ 533400 w 1280160"/>
              <a:gd name="connsiteY6" fmla="*/ 76200 h 205740"/>
              <a:gd name="connsiteX7" fmla="*/ 975360 w 1280160"/>
              <a:gd name="connsiteY7" fmla="*/ 76200 h 205740"/>
              <a:gd name="connsiteX8" fmla="*/ 1280160 w 1280160"/>
              <a:gd name="connsiteY8" fmla="*/ 0 h 205740"/>
              <a:gd name="connsiteX0" fmla="*/ 1280160 w 1280160"/>
              <a:gd name="connsiteY0" fmla="*/ 76200 h 205740"/>
              <a:gd name="connsiteX1" fmla="*/ 914400 w 1280160"/>
              <a:gd name="connsiteY1" fmla="*/ 137160 h 205740"/>
              <a:gd name="connsiteX2" fmla="*/ 609600 w 1280160"/>
              <a:gd name="connsiteY2" fmla="*/ 198120 h 205740"/>
              <a:gd name="connsiteX3" fmla="*/ 213360 w 1280160"/>
              <a:gd name="connsiteY3" fmla="*/ 91440 h 205740"/>
              <a:gd name="connsiteX4" fmla="*/ 0 w 1280160"/>
              <a:gd name="connsiteY4" fmla="*/ 60960 h 205740"/>
              <a:gd name="connsiteX5" fmla="*/ 213360 w 1280160"/>
              <a:gd name="connsiteY5" fmla="*/ 60960 h 205740"/>
              <a:gd name="connsiteX6" fmla="*/ 533400 w 1280160"/>
              <a:gd name="connsiteY6" fmla="*/ 76200 h 205740"/>
              <a:gd name="connsiteX7" fmla="*/ 975360 w 1280160"/>
              <a:gd name="connsiteY7" fmla="*/ 76200 h 205740"/>
              <a:gd name="connsiteX8" fmla="*/ 1280160 w 1280160"/>
              <a:gd name="connsiteY8" fmla="*/ 0 h 205740"/>
              <a:gd name="connsiteX0" fmla="*/ 1280160 w 1280160"/>
              <a:gd name="connsiteY0" fmla="*/ 76200 h 208280"/>
              <a:gd name="connsiteX1" fmla="*/ 899160 w 1280160"/>
              <a:gd name="connsiteY1" fmla="*/ 152400 h 208280"/>
              <a:gd name="connsiteX2" fmla="*/ 609600 w 1280160"/>
              <a:gd name="connsiteY2" fmla="*/ 198120 h 208280"/>
              <a:gd name="connsiteX3" fmla="*/ 213360 w 1280160"/>
              <a:gd name="connsiteY3" fmla="*/ 91440 h 208280"/>
              <a:gd name="connsiteX4" fmla="*/ 0 w 1280160"/>
              <a:gd name="connsiteY4" fmla="*/ 60960 h 208280"/>
              <a:gd name="connsiteX5" fmla="*/ 213360 w 1280160"/>
              <a:gd name="connsiteY5" fmla="*/ 60960 h 208280"/>
              <a:gd name="connsiteX6" fmla="*/ 533400 w 1280160"/>
              <a:gd name="connsiteY6" fmla="*/ 76200 h 208280"/>
              <a:gd name="connsiteX7" fmla="*/ 975360 w 1280160"/>
              <a:gd name="connsiteY7" fmla="*/ 76200 h 208280"/>
              <a:gd name="connsiteX8" fmla="*/ 1280160 w 1280160"/>
              <a:gd name="connsiteY8" fmla="*/ 0 h 208280"/>
              <a:gd name="connsiteX0" fmla="*/ 1280160 w 1280160"/>
              <a:gd name="connsiteY0" fmla="*/ 76200 h 208280"/>
              <a:gd name="connsiteX1" fmla="*/ 899160 w 1280160"/>
              <a:gd name="connsiteY1" fmla="*/ 152400 h 208280"/>
              <a:gd name="connsiteX2" fmla="*/ 609600 w 1280160"/>
              <a:gd name="connsiteY2" fmla="*/ 198120 h 208280"/>
              <a:gd name="connsiteX3" fmla="*/ 213360 w 1280160"/>
              <a:gd name="connsiteY3" fmla="*/ 91440 h 208280"/>
              <a:gd name="connsiteX4" fmla="*/ 0 w 1280160"/>
              <a:gd name="connsiteY4" fmla="*/ 60960 h 208280"/>
              <a:gd name="connsiteX5" fmla="*/ 213360 w 1280160"/>
              <a:gd name="connsiteY5" fmla="*/ 60960 h 208280"/>
              <a:gd name="connsiteX6" fmla="*/ 533400 w 1280160"/>
              <a:gd name="connsiteY6" fmla="*/ 76200 h 208280"/>
              <a:gd name="connsiteX7" fmla="*/ 975360 w 1280160"/>
              <a:gd name="connsiteY7" fmla="*/ 76200 h 208280"/>
              <a:gd name="connsiteX8" fmla="*/ 1280160 w 1280160"/>
              <a:gd name="connsiteY8" fmla="*/ 0 h 208280"/>
              <a:gd name="connsiteX9" fmla="*/ 1280160 w 1280160"/>
              <a:gd name="connsiteY9" fmla="*/ 76200 h 208280"/>
              <a:gd name="connsiteX0" fmla="*/ 1280160 w 1280160"/>
              <a:gd name="connsiteY0" fmla="*/ 76200 h 198120"/>
              <a:gd name="connsiteX1" fmla="*/ 899160 w 1280160"/>
              <a:gd name="connsiteY1" fmla="*/ 152400 h 198120"/>
              <a:gd name="connsiteX2" fmla="*/ 609600 w 1280160"/>
              <a:gd name="connsiteY2" fmla="*/ 198120 h 198120"/>
              <a:gd name="connsiteX3" fmla="*/ 213360 w 1280160"/>
              <a:gd name="connsiteY3" fmla="*/ 152400 h 198120"/>
              <a:gd name="connsiteX4" fmla="*/ 0 w 1280160"/>
              <a:gd name="connsiteY4" fmla="*/ 60960 h 198120"/>
              <a:gd name="connsiteX5" fmla="*/ 213360 w 1280160"/>
              <a:gd name="connsiteY5" fmla="*/ 60960 h 198120"/>
              <a:gd name="connsiteX6" fmla="*/ 533400 w 1280160"/>
              <a:gd name="connsiteY6" fmla="*/ 76200 h 198120"/>
              <a:gd name="connsiteX7" fmla="*/ 975360 w 1280160"/>
              <a:gd name="connsiteY7" fmla="*/ 76200 h 198120"/>
              <a:gd name="connsiteX8" fmla="*/ 1280160 w 1280160"/>
              <a:gd name="connsiteY8" fmla="*/ 0 h 198120"/>
              <a:gd name="connsiteX9" fmla="*/ 1280160 w 1280160"/>
              <a:gd name="connsiteY9" fmla="*/ 76200 h 198120"/>
              <a:gd name="connsiteX0" fmla="*/ 1371600 w 1371600"/>
              <a:gd name="connsiteY0" fmla="*/ 76200 h 198120"/>
              <a:gd name="connsiteX1" fmla="*/ 990600 w 1371600"/>
              <a:gd name="connsiteY1" fmla="*/ 152400 h 198120"/>
              <a:gd name="connsiteX2" fmla="*/ 701040 w 1371600"/>
              <a:gd name="connsiteY2" fmla="*/ 198120 h 198120"/>
              <a:gd name="connsiteX3" fmla="*/ 304800 w 1371600"/>
              <a:gd name="connsiteY3" fmla="*/ 152400 h 198120"/>
              <a:gd name="connsiteX4" fmla="*/ 0 w 1371600"/>
              <a:gd name="connsiteY4" fmla="*/ 76200 h 198120"/>
              <a:gd name="connsiteX5" fmla="*/ 304800 w 1371600"/>
              <a:gd name="connsiteY5" fmla="*/ 60960 h 198120"/>
              <a:gd name="connsiteX6" fmla="*/ 624840 w 1371600"/>
              <a:gd name="connsiteY6" fmla="*/ 76200 h 198120"/>
              <a:gd name="connsiteX7" fmla="*/ 1066800 w 1371600"/>
              <a:gd name="connsiteY7" fmla="*/ 76200 h 198120"/>
              <a:gd name="connsiteX8" fmla="*/ 1371600 w 1371600"/>
              <a:gd name="connsiteY8" fmla="*/ 0 h 198120"/>
              <a:gd name="connsiteX9" fmla="*/ 1371600 w 1371600"/>
              <a:gd name="connsiteY9" fmla="*/ 76200 h 198120"/>
              <a:gd name="connsiteX0" fmla="*/ 1371600 w 1371600"/>
              <a:gd name="connsiteY0" fmla="*/ 76200 h 198120"/>
              <a:gd name="connsiteX1" fmla="*/ 990600 w 1371600"/>
              <a:gd name="connsiteY1" fmla="*/ 152400 h 198120"/>
              <a:gd name="connsiteX2" fmla="*/ 701040 w 1371600"/>
              <a:gd name="connsiteY2" fmla="*/ 198120 h 198120"/>
              <a:gd name="connsiteX3" fmla="*/ 304800 w 1371600"/>
              <a:gd name="connsiteY3" fmla="*/ 152400 h 198120"/>
              <a:gd name="connsiteX4" fmla="*/ 0 w 1371600"/>
              <a:gd name="connsiteY4" fmla="*/ 76200 h 198120"/>
              <a:gd name="connsiteX5" fmla="*/ 304800 w 1371600"/>
              <a:gd name="connsiteY5" fmla="*/ 60960 h 198120"/>
              <a:gd name="connsiteX6" fmla="*/ 624840 w 1371600"/>
              <a:gd name="connsiteY6" fmla="*/ 76200 h 198120"/>
              <a:gd name="connsiteX7" fmla="*/ 1066800 w 1371600"/>
              <a:gd name="connsiteY7" fmla="*/ 76200 h 198120"/>
              <a:gd name="connsiteX8" fmla="*/ 1371600 w 1371600"/>
              <a:gd name="connsiteY8" fmla="*/ 0 h 198120"/>
              <a:gd name="connsiteX9" fmla="*/ 1371600 w 1371600"/>
              <a:gd name="connsiteY9" fmla="*/ 76200 h 198120"/>
              <a:gd name="connsiteX0" fmla="*/ 1475740 w 1475740"/>
              <a:gd name="connsiteY0" fmla="*/ 609600 h 731520"/>
              <a:gd name="connsiteX1" fmla="*/ 1094740 w 1475740"/>
              <a:gd name="connsiteY1" fmla="*/ 685800 h 731520"/>
              <a:gd name="connsiteX2" fmla="*/ 805180 w 1475740"/>
              <a:gd name="connsiteY2" fmla="*/ 731520 h 731520"/>
              <a:gd name="connsiteX3" fmla="*/ 408940 w 1475740"/>
              <a:gd name="connsiteY3" fmla="*/ 685800 h 731520"/>
              <a:gd name="connsiteX4" fmla="*/ 104140 w 1475740"/>
              <a:gd name="connsiteY4" fmla="*/ 609600 h 731520"/>
              <a:gd name="connsiteX5" fmla="*/ 104140 w 1475740"/>
              <a:gd name="connsiteY5" fmla="*/ 0 h 731520"/>
              <a:gd name="connsiteX6" fmla="*/ 728980 w 1475740"/>
              <a:gd name="connsiteY6" fmla="*/ 609600 h 731520"/>
              <a:gd name="connsiteX7" fmla="*/ 1170940 w 1475740"/>
              <a:gd name="connsiteY7" fmla="*/ 609600 h 731520"/>
              <a:gd name="connsiteX8" fmla="*/ 1475740 w 1475740"/>
              <a:gd name="connsiteY8" fmla="*/ 533400 h 731520"/>
              <a:gd name="connsiteX9" fmla="*/ 1475740 w 1475740"/>
              <a:gd name="connsiteY9" fmla="*/ 609600 h 731520"/>
              <a:gd name="connsiteX0" fmla="*/ 1485618 w 1485618"/>
              <a:gd name="connsiteY0" fmla="*/ 668867 h 790787"/>
              <a:gd name="connsiteX1" fmla="*/ 1104618 w 1485618"/>
              <a:gd name="connsiteY1" fmla="*/ 745067 h 790787"/>
              <a:gd name="connsiteX2" fmla="*/ 815058 w 1485618"/>
              <a:gd name="connsiteY2" fmla="*/ 790787 h 790787"/>
              <a:gd name="connsiteX3" fmla="*/ 418818 w 1485618"/>
              <a:gd name="connsiteY3" fmla="*/ 745067 h 790787"/>
              <a:gd name="connsiteX4" fmla="*/ 114018 w 1485618"/>
              <a:gd name="connsiteY4" fmla="*/ 668867 h 790787"/>
              <a:gd name="connsiteX5" fmla="*/ 54751 w 1485618"/>
              <a:gd name="connsiteY5" fmla="*/ 313267 h 790787"/>
              <a:gd name="connsiteX6" fmla="*/ 114018 w 1485618"/>
              <a:gd name="connsiteY6" fmla="*/ 59267 h 790787"/>
              <a:gd name="connsiteX7" fmla="*/ 738858 w 1485618"/>
              <a:gd name="connsiteY7" fmla="*/ 668867 h 790787"/>
              <a:gd name="connsiteX8" fmla="*/ 1180818 w 1485618"/>
              <a:gd name="connsiteY8" fmla="*/ 668867 h 790787"/>
              <a:gd name="connsiteX9" fmla="*/ 1485618 w 1485618"/>
              <a:gd name="connsiteY9" fmla="*/ 592667 h 790787"/>
              <a:gd name="connsiteX10" fmla="*/ 1485618 w 1485618"/>
              <a:gd name="connsiteY10" fmla="*/ 668867 h 790787"/>
              <a:gd name="connsiteX0" fmla="*/ 1488440 w 1488440"/>
              <a:gd name="connsiteY0" fmla="*/ 673100 h 795020"/>
              <a:gd name="connsiteX1" fmla="*/ 1107440 w 1488440"/>
              <a:gd name="connsiteY1" fmla="*/ 749300 h 795020"/>
              <a:gd name="connsiteX2" fmla="*/ 817880 w 1488440"/>
              <a:gd name="connsiteY2" fmla="*/ 795020 h 795020"/>
              <a:gd name="connsiteX3" fmla="*/ 421640 w 1488440"/>
              <a:gd name="connsiteY3" fmla="*/ 749300 h 795020"/>
              <a:gd name="connsiteX4" fmla="*/ 116840 w 1488440"/>
              <a:gd name="connsiteY4" fmla="*/ 673100 h 795020"/>
              <a:gd name="connsiteX5" fmla="*/ 40640 w 1488440"/>
              <a:gd name="connsiteY5" fmla="*/ 292101 h 795020"/>
              <a:gd name="connsiteX6" fmla="*/ 116840 w 1488440"/>
              <a:gd name="connsiteY6" fmla="*/ 63500 h 795020"/>
              <a:gd name="connsiteX7" fmla="*/ 741680 w 1488440"/>
              <a:gd name="connsiteY7" fmla="*/ 673100 h 795020"/>
              <a:gd name="connsiteX8" fmla="*/ 1183640 w 1488440"/>
              <a:gd name="connsiteY8" fmla="*/ 673100 h 795020"/>
              <a:gd name="connsiteX9" fmla="*/ 1488440 w 1488440"/>
              <a:gd name="connsiteY9" fmla="*/ 596900 h 795020"/>
              <a:gd name="connsiteX10" fmla="*/ 1488440 w 1488440"/>
              <a:gd name="connsiteY10" fmla="*/ 673100 h 795020"/>
              <a:gd name="connsiteX0" fmla="*/ 1463040 w 1463040"/>
              <a:gd name="connsiteY0" fmla="*/ 609600 h 731520"/>
              <a:gd name="connsiteX1" fmla="*/ 1082040 w 1463040"/>
              <a:gd name="connsiteY1" fmla="*/ 685800 h 731520"/>
              <a:gd name="connsiteX2" fmla="*/ 792480 w 1463040"/>
              <a:gd name="connsiteY2" fmla="*/ 731520 h 731520"/>
              <a:gd name="connsiteX3" fmla="*/ 396240 w 1463040"/>
              <a:gd name="connsiteY3" fmla="*/ 685800 h 731520"/>
              <a:gd name="connsiteX4" fmla="*/ 91440 w 1463040"/>
              <a:gd name="connsiteY4" fmla="*/ 609600 h 731520"/>
              <a:gd name="connsiteX5" fmla="*/ 167640 w 1463040"/>
              <a:gd name="connsiteY5" fmla="*/ 609601 h 731520"/>
              <a:gd name="connsiteX6" fmla="*/ 91440 w 1463040"/>
              <a:gd name="connsiteY6" fmla="*/ 0 h 731520"/>
              <a:gd name="connsiteX7" fmla="*/ 716280 w 1463040"/>
              <a:gd name="connsiteY7" fmla="*/ 609600 h 731520"/>
              <a:gd name="connsiteX8" fmla="*/ 1158240 w 1463040"/>
              <a:gd name="connsiteY8" fmla="*/ 609600 h 731520"/>
              <a:gd name="connsiteX9" fmla="*/ 1463040 w 1463040"/>
              <a:gd name="connsiteY9" fmla="*/ 533400 h 731520"/>
              <a:gd name="connsiteX10" fmla="*/ 1463040 w 1463040"/>
              <a:gd name="connsiteY10" fmla="*/ 609600 h 731520"/>
              <a:gd name="connsiteX0" fmla="*/ 1409700 w 1409700"/>
              <a:gd name="connsiteY0" fmla="*/ 76200 h 198120"/>
              <a:gd name="connsiteX1" fmla="*/ 1028700 w 1409700"/>
              <a:gd name="connsiteY1" fmla="*/ 152400 h 198120"/>
              <a:gd name="connsiteX2" fmla="*/ 739140 w 1409700"/>
              <a:gd name="connsiteY2" fmla="*/ 198120 h 198120"/>
              <a:gd name="connsiteX3" fmla="*/ 342900 w 1409700"/>
              <a:gd name="connsiteY3" fmla="*/ 152400 h 198120"/>
              <a:gd name="connsiteX4" fmla="*/ 38100 w 1409700"/>
              <a:gd name="connsiteY4" fmla="*/ 76200 h 198120"/>
              <a:gd name="connsiteX5" fmla="*/ 114300 w 1409700"/>
              <a:gd name="connsiteY5" fmla="*/ 76201 h 198120"/>
              <a:gd name="connsiteX6" fmla="*/ 266700 w 1409700"/>
              <a:gd name="connsiteY6" fmla="*/ 76201 h 198120"/>
              <a:gd name="connsiteX7" fmla="*/ 662940 w 1409700"/>
              <a:gd name="connsiteY7" fmla="*/ 76200 h 198120"/>
              <a:gd name="connsiteX8" fmla="*/ 1104900 w 1409700"/>
              <a:gd name="connsiteY8" fmla="*/ 76200 h 198120"/>
              <a:gd name="connsiteX9" fmla="*/ 1409700 w 1409700"/>
              <a:gd name="connsiteY9" fmla="*/ 0 h 198120"/>
              <a:gd name="connsiteX10" fmla="*/ 1409700 w 1409700"/>
              <a:gd name="connsiteY10" fmla="*/ 7620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700" h="198120">
                <a:moveTo>
                  <a:pt x="1409700" y="76200"/>
                </a:moveTo>
                <a:cubicBezTo>
                  <a:pt x="1352550" y="77470"/>
                  <a:pt x="1140460" y="132080"/>
                  <a:pt x="1028700" y="152400"/>
                </a:cubicBezTo>
                <a:cubicBezTo>
                  <a:pt x="916940" y="172720"/>
                  <a:pt x="853440" y="198120"/>
                  <a:pt x="739140" y="198120"/>
                </a:cubicBezTo>
                <a:cubicBezTo>
                  <a:pt x="624840" y="198120"/>
                  <a:pt x="459740" y="172720"/>
                  <a:pt x="342900" y="152400"/>
                </a:cubicBezTo>
                <a:cubicBezTo>
                  <a:pt x="226060" y="132080"/>
                  <a:pt x="76200" y="88900"/>
                  <a:pt x="38100" y="76200"/>
                </a:cubicBezTo>
                <a:cubicBezTo>
                  <a:pt x="0" y="63500"/>
                  <a:pt x="76200" y="76201"/>
                  <a:pt x="114300" y="76201"/>
                </a:cubicBezTo>
                <a:lnTo>
                  <a:pt x="266700" y="76201"/>
                </a:lnTo>
                <a:lnTo>
                  <a:pt x="662940" y="76200"/>
                </a:lnTo>
                <a:lnTo>
                  <a:pt x="1104900" y="76200"/>
                </a:lnTo>
                <a:cubicBezTo>
                  <a:pt x="1188720" y="81280"/>
                  <a:pt x="1381760" y="7620"/>
                  <a:pt x="1409700" y="0"/>
                </a:cubicBezTo>
                <a:lnTo>
                  <a:pt x="1409700" y="76200"/>
                </a:lnTo>
                <a:close/>
              </a:path>
            </a:pathLst>
          </a:custGeom>
          <a:solidFill>
            <a:srgbClr val="BCCFE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3" name="Picture 72" descr="http://www.physicalgeography.net/fundamentals/images/carboncycle.jpg"/>
          <p:cNvPicPr/>
          <p:nvPr/>
        </p:nvPicPr>
        <p:blipFill>
          <a:blip r:embed="rId2" cstate="print"/>
          <a:srcRect l="25833" t="51282" r="65000" b="35897"/>
          <a:stretch>
            <a:fillRect/>
          </a:stretch>
        </p:blipFill>
        <p:spPr bwMode="auto">
          <a:xfrm>
            <a:off x="3124200" y="3962400"/>
            <a:ext cx="838200" cy="762000"/>
          </a:xfrm>
          <a:prstGeom prst="rect">
            <a:avLst/>
          </a:prstGeom>
          <a:noFill/>
          <a:ln w="9525">
            <a:noFill/>
            <a:miter lim="800000"/>
            <a:headEnd/>
            <a:tailEnd/>
          </a:ln>
        </p:spPr>
      </p:pic>
      <p:pic>
        <p:nvPicPr>
          <p:cNvPr id="74" name="Picture 73" descr="http://www.physicalgeography.net/fundamentals/images/carboncycle.jpg"/>
          <p:cNvPicPr/>
          <p:nvPr/>
        </p:nvPicPr>
        <p:blipFill>
          <a:blip r:embed="rId2" cstate="print"/>
          <a:srcRect l="25833" t="51282" r="65000" b="35897"/>
          <a:stretch>
            <a:fillRect/>
          </a:stretch>
        </p:blipFill>
        <p:spPr bwMode="auto">
          <a:xfrm flipH="1">
            <a:off x="3733800" y="3962400"/>
            <a:ext cx="609600" cy="762000"/>
          </a:xfrm>
          <a:prstGeom prst="rect">
            <a:avLst/>
          </a:prstGeom>
          <a:noFill/>
          <a:ln w="9525">
            <a:noFill/>
            <a:miter lim="800000"/>
            <a:headEnd/>
            <a:tailEnd/>
          </a:ln>
        </p:spPr>
      </p:pic>
      <p:sp>
        <p:nvSpPr>
          <p:cNvPr id="84" name="TextBox 83"/>
          <p:cNvSpPr txBox="1"/>
          <p:nvPr/>
        </p:nvSpPr>
        <p:spPr>
          <a:xfrm>
            <a:off x="3209544" y="37338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grpSp>
        <p:nvGrpSpPr>
          <p:cNvPr id="90" name="Group 89"/>
          <p:cNvGrpSpPr/>
          <p:nvPr/>
        </p:nvGrpSpPr>
        <p:grpSpPr>
          <a:xfrm>
            <a:off x="1600199" y="2133600"/>
            <a:ext cx="1244974" cy="813771"/>
            <a:chOff x="1902332" y="2040148"/>
            <a:chExt cx="1288557" cy="752358"/>
          </a:xfrm>
        </p:grpSpPr>
        <p:sp>
          <p:nvSpPr>
            <p:cNvPr id="82" name="TextBox 81"/>
            <p:cNvSpPr txBox="1"/>
            <p:nvPr/>
          </p:nvSpPr>
          <p:spPr>
            <a:xfrm>
              <a:off x="1902332" y="2392396"/>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88" name="TextBox 87"/>
            <p:cNvSpPr txBox="1"/>
            <p:nvPr/>
          </p:nvSpPr>
          <p:spPr>
            <a:xfrm>
              <a:off x="2138935" y="2040148"/>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89" name="TextBox 88"/>
            <p:cNvSpPr txBox="1"/>
            <p:nvPr/>
          </p:nvSpPr>
          <p:spPr>
            <a:xfrm>
              <a:off x="2612141" y="2321947"/>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grpSp>
      <p:sp>
        <p:nvSpPr>
          <p:cNvPr id="97" name="Freeform 96"/>
          <p:cNvSpPr/>
          <p:nvPr/>
        </p:nvSpPr>
        <p:spPr>
          <a:xfrm>
            <a:off x="2804160" y="2514600"/>
            <a:ext cx="1615440" cy="304800"/>
          </a:xfrm>
          <a:custGeom>
            <a:avLst/>
            <a:gdLst>
              <a:gd name="connsiteX0" fmla="*/ 1615440 w 1615440"/>
              <a:gd name="connsiteY0" fmla="*/ 304800 h 304800"/>
              <a:gd name="connsiteX1" fmla="*/ 594360 w 1615440"/>
              <a:gd name="connsiteY1" fmla="*/ 45720 h 304800"/>
              <a:gd name="connsiteX2" fmla="*/ 0 w 1615440"/>
              <a:gd name="connsiteY2" fmla="*/ 30480 h 304800"/>
            </a:gdLst>
            <a:ahLst/>
            <a:cxnLst>
              <a:cxn ang="0">
                <a:pos x="connsiteX0" y="connsiteY0"/>
              </a:cxn>
              <a:cxn ang="0">
                <a:pos x="connsiteX1" y="connsiteY1"/>
              </a:cxn>
              <a:cxn ang="0">
                <a:pos x="connsiteX2" y="connsiteY2"/>
              </a:cxn>
            </a:cxnLst>
            <a:rect l="l" t="t" r="r" b="b"/>
            <a:pathLst>
              <a:path w="1615440" h="304800">
                <a:moveTo>
                  <a:pt x="1615440" y="304800"/>
                </a:moveTo>
                <a:cubicBezTo>
                  <a:pt x="1239520" y="198120"/>
                  <a:pt x="863600" y="91440"/>
                  <a:pt x="594360" y="45720"/>
                </a:cubicBezTo>
                <a:cubicBezTo>
                  <a:pt x="325120" y="0"/>
                  <a:pt x="73660" y="22860"/>
                  <a:pt x="0" y="30480"/>
                </a:cubicBezTo>
              </a:path>
            </a:pathLst>
          </a:custGeom>
          <a:ln w="101600">
            <a:solidFill>
              <a:schemeClr val="tx1"/>
            </a:solidFill>
            <a:tailEnd type="triangle" w="lg" len="lg"/>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flipV="1">
            <a:off x="3276600" y="3886200"/>
            <a:ext cx="1143000" cy="381000"/>
          </a:xfrm>
          <a:custGeom>
            <a:avLst/>
            <a:gdLst>
              <a:gd name="connsiteX0" fmla="*/ 1615440 w 1615440"/>
              <a:gd name="connsiteY0" fmla="*/ 304800 h 304800"/>
              <a:gd name="connsiteX1" fmla="*/ 594360 w 1615440"/>
              <a:gd name="connsiteY1" fmla="*/ 45720 h 304800"/>
              <a:gd name="connsiteX2" fmla="*/ 0 w 1615440"/>
              <a:gd name="connsiteY2" fmla="*/ 30480 h 304800"/>
            </a:gdLst>
            <a:ahLst/>
            <a:cxnLst>
              <a:cxn ang="0">
                <a:pos x="connsiteX0" y="connsiteY0"/>
              </a:cxn>
              <a:cxn ang="0">
                <a:pos x="connsiteX1" y="connsiteY1"/>
              </a:cxn>
              <a:cxn ang="0">
                <a:pos x="connsiteX2" y="connsiteY2"/>
              </a:cxn>
            </a:cxnLst>
            <a:rect l="l" t="t" r="r" b="b"/>
            <a:pathLst>
              <a:path w="1615440" h="304800">
                <a:moveTo>
                  <a:pt x="1615440" y="304800"/>
                </a:moveTo>
                <a:cubicBezTo>
                  <a:pt x="1239520" y="198120"/>
                  <a:pt x="863600" y="91440"/>
                  <a:pt x="594360" y="45720"/>
                </a:cubicBezTo>
                <a:cubicBezTo>
                  <a:pt x="325120" y="0"/>
                  <a:pt x="73660" y="22860"/>
                  <a:pt x="0" y="30480"/>
                </a:cubicBezTo>
              </a:path>
            </a:pathLst>
          </a:custGeom>
          <a:ln w="101600">
            <a:solidFill>
              <a:schemeClr val="tx1"/>
            </a:solidFill>
            <a:tailEnd type="triangle" w="lg" len="lg"/>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p:cNvSpPr txBox="1"/>
          <p:nvPr/>
        </p:nvSpPr>
        <p:spPr>
          <a:xfrm>
            <a:off x="4419600" y="1917680"/>
            <a:ext cx="4724400" cy="2677656"/>
          </a:xfrm>
          <a:prstGeom prst="rect">
            <a:avLst/>
          </a:prstGeom>
          <a:solidFill>
            <a:schemeClr val="bg1"/>
          </a:solidFill>
          <a:ln w="38100">
            <a:solidFill>
              <a:schemeClr val="tx1"/>
            </a:solidFill>
          </a:ln>
        </p:spPr>
        <p:txBody>
          <a:bodyPr wrap="square" rtlCol="0">
            <a:spAutoFit/>
          </a:bodyPr>
          <a:lstStyle/>
          <a:p>
            <a:pPr algn="ctr"/>
            <a:r>
              <a:rPr lang="en-US" sz="4000" b="1" dirty="0" smtClean="0">
                <a:solidFill>
                  <a:srgbClr val="FF0000"/>
                </a:solidFill>
                <a:effectLst>
                  <a:outerShdw dist="50800" dir="7200000" algn="ctr" rotWithShape="0">
                    <a:schemeClr val="tx1"/>
                  </a:outerShdw>
                </a:effectLst>
              </a:rPr>
              <a:t>Deforestation! </a:t>
            </a:r>
          </a:p>
          <a:p>
            <a:r>
              <a:rPr lang="en-US" sz="3200" b="1" dirty="0" smtClean="0">
                <a:solidFill>
                  <a:srgbClr val="FF0000"/>
                </a:solidFill>
                <a:effectLst>
                  <a:outerShdw dist="50800" dir="7200000" algn="ctr" rotWithShape="0">
                    <a:schemeClr val="tx1"/>
                  </a:outerShdw>
                </a:effectLst>
              </a:rPr>
              <a:t> - increases Atmospheric</a:t>
            </a:r>
          </a:p>
          <a:p>
            <a:r>
              <a:rPr lang="en-US" sz="3200" b="1" dirty="0" smtClean="0">
                <a:solidFill>
                  <a:srgbClr val="FF0000"/>
                </a:solidFill>
                <a:effectLst>
                  <a:outerShdw dist="50800" dir="7200000" algn="ctr" rotWithShape="0">
                    <a:schemeClr val="tx1"/>
                  </a:outerShdw>
                </a:effectLst>
              </a:rPr>
              <a:t>    Carbon</a:t>
            </a:r>
          </a:p>
          <a:p>
            <a:r>
              <a:rPr lang="en-US" sz="3200" b="1" dirty="0" smtClean="0">
                <a:solidFill>
                  <a:srgbClr val="FF0000"/>
                </a:solidFill>
                <a:effectLst>
                  <a:outerShdw dist="50800" dir="7200000" algn="ctr" rotWithShape="0">
                    <a:schemeClr val="tx1"/>
                  </a:outerShdw>
                </a:effectLst>
              </a:rPr>
              <a:t> - decreases capacity of</a:t>
            </a:r>
          </a:p>
          <a:p>
            <a:r>
              <a:rPr lang="en-US" sz="3200" b="1" dirty="0" smtClean="0">
                <a:solidFill>
                  <a:srgbClr val="FF0000"/>
                </a:solidFill>
                <a:effectLst>
                  <a:outerShdw dist="50800" dir="7200000" algn="ctr" rotWithShape="0">
                    <a:schemeClr val="tx1"/>
                  </a:outerShdw>
                </a:effectLst>
              </a:rPr>
              <a:t>   Biosphere Carbon Store</a:t>
            </a:r>
          </a:p>
        </p:txBody>
      </p:sp>
      <p:sp>
        <p:nvSpPr>
          <p:cNvPr id="100" name="TextBox 99"/>
          <p:cNvSpPr txBox="1"/>
          <p:nvPr/>
        </p:nvSpPr>
        <p:spPr>
          <a:xfrm>
            <a:off x="4419600" y="1920240"/>
            <a:ext cx="4724400" cy="707886"/>
          </a:xfrm>
          <a:prstGeom prst="rect">
            <a:avLst/>
          </a:prstGeom>
          <a:solidFill>
            <a:schemeClr val="bg1"/>
          </a:solidFill>
          <a:ln w="38100">
            <a:solidFill>
              <a:schemeClr val="tx1"/>
            </a:solidFill>
          </a:ln>
        </p:spPr>
        <p:txBody>
          <a:bodyPr wrap="square" rtlCol="0">
            <a:spAutoFit/>
          </a:bodyPr>
          <a:lstStyle/>
          <a:p>
            <a:pPr algn="ctr"/>
            <a:r>
              <a:rPr lang="en-US" sz="4000" b="1" dirty="0" smtClean="0">
                <a:solidFill>
                  <a:srgbClr val="FF0000"/>
                </a:solidFill>
                <a:effectLst>
                  <a:outerShdw dist="50800" dir="7200000" algn="ctr" rotWithShape="0">
                    <a:schemeClr val="tx1"/>
                  </a:outerShdw>
                </a:effectLst>
              </a:rPr>
              <a:t>Deforestation! </a:t>
            </a:r>
          </a:p>
        </p:txBody>
      </p:sp>
      <p:sp>
        <p:nvSpPr>
          <p:cNvPr id="27" name="TextBox 26"/>
          <p:cNvSpPr txBox="1"/>
          <p:nvPr/>
        </p:nvSpPr>
        <p:spPr>
          <a:xfrm>
            <a:off x="533400" y="4495800"/>
            <a:ext cx="2895600" cy="492443"/>
          </a:xfrm>
          <a:prstGeom prst="rect">
            <a:avLst/>
          </a:prstGeom>
          <a:noFill/>
          <a:ln w="50800">
            <a:noFill/>
          </a:ln>
        </p:spPr>
        <p:txBody>
          <a:bodyPr wrap="square" rtlCol="0">
            <a:spAutoFit/>
          </a:bodyPr>
          <a:lstStyle/>
          <a:p>
            <a:r>
              <a:rPr lang="en-US" sz="2600" b="1" dirty="0" smtClean="0">
                <a:solidFill>
                  <a:srgbClr val="00B050"/>
                </a:solidFill>
                <a:effectLst>
                  <a:outerShdw dist="38100" dir="5400000" algn="ctr" rotWithShape="0">
                    <a:schemeClr val="tx1"/>
                  </a:outerShdw>
                </a:effectLst>
              </a:rPr>
              <a:t>organic soil matter</a:t>
            </a:r>
            <a:endParaRPr lang="en-US" sz="2600" b="1" baseline="-25000" dirty="0" smtClean="0">
              <a:solidFill>
                <a:srgbClr val="00B050"/>
              </a:solidFill>
              <a:effectLst>
                <a:outerShdw dist="38100" dir="5400000" algn="ctr" rotWithShape="0">
                  <a:schemeClr val="tx1"/>
                </a:outerShdw>
              </a:effectLst>
            </a:endParaRPr>
          </a:p>
        </p:txBody>
      </p:sp>
      <p:sp>
        <p:nvSpPr>
          <p:cNvPr id="21" name="TextBox 20"/>
          <p:cNvSpPr txBox="1"/>
          <p:nvPr/>
        </p:nvSpPr>
        <p:spPr>
          <a:xfrm>
            <a:off x="838200" y="3911025"/>
            <a:ext cx="1600200" cy="584775"/>
          </a:xfrm>
          <a:prstGeom prst="rect">
            <a:avLst/>
          </a:prstGeom>
          <a:noFill/>
          <a:ln w="50800">
            <a:noFill/>
          </a:ln>
        </p:spPr>
        <p:txBody>
          <a:bodyPr wrap="square" rtlCol="0">
            <a:spAutoFit/>
          </a:bodyPr>
          <a:lstStyle/>
          <a:p>
            <a:r>
              <a:rPr lang="en-US" sz="3200" b="1" dirty="0" smtClean="0">
                <a:solidFill>
                  <a:srgbClr val="00B050"/>
                </a:solidFill>
                <a:effectLst>
                  <a:outerShdw dist="50800" dir="5400000" algn="ctr" rotWithShape="0">
                    <a:schemeClr val="tx1"/>
                  </a:outerShdw>
                </a:effectLst>
              </a:rPr>
              <a:t>biomass</a:t>
            </a:r>
            <a:endParaRPr lang="en-US" sz="3200" b="1" baseline="-25000" dirty="0" smtClean="0">
              <a:solidFill>
                <a:srgbClr val="00B050"/>
              </a:solidFill>
              <a:effectLst>
                <a:outerShdw dist="50800" dir="5400000" algn="ctr" rotWithShape="0">
                  <a:schemeClr val="tx1"/>
                </a:outerShdw>
              </a:effectLst>
            </a:endParaRPr>
          </a:p>
        </p:txBody>
      </p:sp>
      <p:pic>
        <p:nvPicPr>
          <p:cNvPr id="2051" name="Picture 3" descr="C:\Documents and Settings\Phillips\Local Settings\Temporary Internet Files\Content.IE5\MSXZNHBH\MC900240161[1].wmf"/>
          <p:cNvPicPr>
            <a:picLocks noChangeAspect="1" noChangeArrowheads="1"/>
          </p:cNvPicPr>
          <p:nvPr/>
        </p:nvPicPr>
        <p:blipFill>
          <a:blip r:embed="rId3" cstate="print"/>
          <a:srcRect/>
          <a:stretch>
            <a:fillRect/>
          </a:stretch>
        </p:blipFill>
        <p:spPr bwMode="auto">
          <a:xfrm>
            <a:off x="0" y="2209800"/>
            <a:ext cx="1812341" cy="2438400"/>
          </a:xfrm>
          <a:prstGeom prst="rect">
            <a:avLst/>
          </a:prstGeom>
          <a:noFill/>
        </p:spPr>
      </p:pic>
      <p:pic>
        <p:nvPicPr>
          <p:cNvPr id="76" name="Picture 2" descr="C:\Documents and Settings\Phillips\Local Settings\Temporary Internet Files\Content.IE5\IFH2K956\MC900334730[1].wmf"/>
          <p:cNvPicPr>
            <a:picLocks noChangeAspect="1" noChangeArrowheads="1"/>
          </p:cNvPicPr>
          <p:nvPr/>
        </p:nvPicPr>
        <p:blipFill>
          <a:blip r:embed="rId4" cstate="print"/>
          <a:srcRect/>
          <a:stretch>
            <a:fillRect/>
          </a:stretch>
        </p:blipFill>
        <p:spPr bwMode="auto">
          <a:xfrm>
            <a:off x="1295400" y="3662642"/>
            <a:ext cx="1066800" cy="1137958"/>
          </a:xfrm>
          <a:prstGeom prst="rect">
            <a:avLst/>
          </a:prstGeom>
          <a:noFill/>
        </p:spPr>
      </p:pic>
      <p:grpSp>
        <p:nvGrpSpPr>
          <p:cNvPr id="103" name="Group 102"/>
          <p:cNvGrpSpPr/>
          <p:nvPr/>
        </p:nvGrpSpPr>
        <p:grpSpPr>
          <a:xfrm>
            <a:off x="0" y="4495800"/>
            <a:ext cx="2819400" cy="1569660"/>
            <a:chOff x="0" y="4495800"/>
            <a:chExt cx="2819400" cy="1569660"/>
          </a:xfrm>
        </p:grpSpPr>
        <p:sp>
          <p:nvSpPr>
            <p:cNvPr id="101" name="Oval 100"/>
            <p:cNvSpPr/>
            <p:nvPr/>
          </p:nvSpPr>
          <p:spPr>
            <a:xfrm>
              <a:off x="457200" y="5257800"/>
              <a:ext cx="2362200" cy="609600"/>
            </a:xfrm>
            <a:prstGeom prst="ellipse">
              <a:avLst/>
            </a:prstGeom>
            <a:ln w="1016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TextBox 101"/>
            <p:cNvSpPr txBox="1"/>
            <p:nvPr/>
          </p:nvSpPr>
          <p:spPr>
            <a:xfrm>
              <a:off x="0" y="4495800"/>
              <a:ext cx="755335" cy="1569660"/>
            </a:xfrm>
            <a:prstGeom prst="rect">
              <a:avLst/>
            </a:prstGeom>
            <a:noFill/>
          </p:spPr>
          <p:txBody>
            <a:bodyPr wrap="none" rtlCol="0">
              <a:spAutoFit/>
            </a:bodyPr>
            <a:lstStyle/>
            <a:p>
              <a:r>
                <a:rPr lang="en-US" sz="9600" b="1" dirty="0" smtClean="0">
                  <a:solidFill>
                    <a:srgbClr val="FF0000"/>
                  </a:solidFill>
                  <a:effectLst>
                    <a:outerShdw dist="50800" dir="5400000" algn="ctr" rotWithShape="0">
                      <a:schemeClr val="tx1"/>
                    </a:outerShdw>
                  </a:effectLst>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down)">
                                      <p:cBhvr>
                                        <p:cTn id="7" dur="1000"/>
                                        <p:tgtEl>
                                          <p:spTgt spid="9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2000"/>
                                        <p:tgtEl>
                                          <p:spTgt spid="75"/>
                                        </p:tgtEl>
                                      </p:cBhvr>
                                    </p:animEffect>
                                    <p:anim calcmode="lin" valueType="num">
                                      <p:cBhvr>
                                        <p:cTn id="11" dur="2000" fill="hold"/>
                                        <p:tgtEl>
                                          <p:spTgt spid="75"/>
                                        </p:tgtEl>
                                        <p:attrNameLst>
                                          <p:attrName>ppt_x</p:attrName>
                                        </p:attrNameLst>
                                      </p:cBhvr>
                                      <p:tavLst>
                                        <p:tav tm="0">
                                          <p:val>
                                            <p:strVal val="#ppt_x"/>
                                          </p:val>
                                        </p:tav>
                                        <p:tav tm="100000">
                                          <p:val>
                                            <p:strVal val="#ppt_x"/>
                                          </p:val>
                                        </p:tav>
                                      </p:tavLst>
                                    </p:anim>
                                    <p:anim calcmode="lin" valueType="num">
                                      <p:cBhvr>
                                        <p:cTn id="12" dur="2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ipe(down)">
                                      <p:cBhvr>
                                        <p:cTn id="17" dur="1000"/>
                                        <p:tgtEl>
                                          <p:spTgt spid="2051"/>
                                        </p:tgtEl>
                                      </p:cBhvr>
                                    </p:animEffect>
                                  </p:childTnLst>
                                </p:cTn>
                              </p:par>
                            </p:childTnLst>
                          </p:cTn>
                        </p:par>
                        <p:par>
                          <p:cTn id="18" fill="hold">
                            <p:stCondLst>
                              <p:cond delay="1000"/>
                            </p:stCondLst>
                            <p:childTnLst>
                              <p:par>
                                <p:cTn id="19" presetID="6" presetClass="emph" presetSubtype="0" fill="hold" nodeType="afterEffect">
                                  <p:stCondLst>
                                    <p:cond delay="0"/>
                                  </p:stCondLst>
                                  <p:childTnLst>
                                    <p:animScale>
                                      <p:cBhvr>
                                        <p:cTn id="20" dur="1000" fill="hold"/>
                                        <p:tgtEl>
                                          <p:spTgt spid="76"/>
                                        </p:tgtEl>
                                      </p:cBhvr>
                                      <p:by x="250000" y="25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2000"/>
                                        <p:tgtEl>
                                          <p:spTgt spid="90"/>
                                        </p:tgtEl>
                                      </p:cBhvr>
                                    </p:animEffect>
                                    <p:anim calcmode="lin" valueType="num">
                                      <p:cBhvr>
                                        <p:cTn id="26" dur="2000" fill="hold"/>
                                        <p:tgtEl>
                                          <p:spTgt spid="90"/>
                                        </p:tgtEl>
                                        <p:attrNameLst>
                                          <p:attrName>ppt_x</p:attrName>
                                        </p:attrNameLst>
                                      </p:cBhvr>
                                      <p:tavLst>
                                        <p:tav tm="0">
                                          <p:val>
                                            <p:strVal val="#ppt_x"/>
                                          </p:val>
                                        </p:tav>
                                        <p:tav tm="100000">
                                          <p:val>
                                            <p:strVal val="#ppt_x"/>
                                          </p:val>
                                        </p:tav>
                                      </p:tavLst>
                                    </p:anim>
                                    <p:anim calcmode="lin" valueType="num">
                                      <p:cBhvr>
                                        <p:cTn id="27" dur="2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2051"/>
                                        </p:tgtEl>
                                      </p:cBhvr>
                                    </p:animEffect>
                                    <p:set>
                                      <p:cBhvr>
                                        <p:cTn id="32" dur="1" fill="hold">
                                          <p:stCondLst>
                                            <p:cond delay="999"/>
                                          </p:stCondLst>
                                        </p:cTn>
                                        <p:tgtEl>
                                          <p:spTgt spid="205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76"/>
                                        </p:tgtEl>
                                      </p:cBhvr>
                                    </p:animEffect>
                                    <p:set>
                                      <p:cBhvr>
                                        <p:cTn id="35" dur="1" fill="hold">
                                          <p:stCondLst>
                                            <p:cond delay="999"/>
                                          </p:stCondLst>
                                        </p:cTn>
                                        <p:tgtEl>
                                          <p:spTgt spid="7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96"/>
                                        </p:tgtEl>
                                      </p:cBhvr>
                                    </p:animEffect>
                                    <p:set>
                                      <p:cBhvr>
                                        <p:cTn id="38" dur="1" fill="hold">
                                          <p:stCondLst>
                                            <p:cond delay="999"/>
                                          </p:stCondLst>
                                        </p:cTn>
                                        <p:tgtEl>
                                          <p:spTgt spid="96"/>
                                        </p:tgtEl>
                                        <p:attrNameLst>
                                          <p:attrName>style.visibility</p:attrName>
                                        </p:attrNameLst>
                                      </p:cBhvr>
                                      <p:to>
                                        <p:strVal val="hidden"/>
                                      </p:to>
                                    </p:set>
                                  </p:childTnLst>
                                </p:cTn>
                              </p:par>
                            </p:childTnLst>
                          </p:cTn>
                        </p:par>
                        <p:par>
                          <p:cTn id="39" fill="hold">
                            <p:stCondLst>
                              <p:cond delay="1000"/>
                            </p:stCondLst>
                            <p:childTnLst>
                              <p:par>
                                <p:cTn id="40" presetID="53" presetClass="entr" presetSubtype="0" fill="hold" grpId="0" nodeType="afterEffect">
                                  <p:stCondLst>
                                    <p:cond delay="0"/>
                                  </p:stCondLst>
                                  <p:childTnLst>
                                    <p:set>
                                      <p:cBhvr>
                                        <p:cTn id="41" dur="1" fill="hold">
                                          <p:stCondLst>
                                            <p:cond delay="0"/>
                                          </p:stCondLst>
                                        </p:cTn>
                                        <p:tgtEl>
                                          <p:spTgt spid="100"/>
                                        </p:tgtEl>
                                        <p:attrNameLst>
                                          <p:attrName>style.visibility</p:attrName>
                                        </p:attrNameLst>
                                      </p:cBhvr>
                                      <p:to>
                                        <p:strVal val="visible"/>
                                      </p:to>
                                    </p:set>
                                    <p:anim calcmode="lin" valueType="num">
                                      <p:cBhvr>
                                        <p:cTn id="42" dur="500" fill="hold"/>
                                        <p:tgtEl>
                                          <p:spTgt spid="100"/>
                                        </p:tgtEl>
                                        <p:attrNameLst>
                                          <p:attrName>ppt_w</p:attrName>
                                        </p:attrNameLst>
                                      </p:cBhvr>
                                      <p:tavLst>
                                        <p:tav tm="0">
                                          <p:val>
                                            <p:fltVal val="0"/>
                                          </p:val>
                                        </p:tav>
                                        <p:tav tm="100000">
                                          <p:val>
                                            <p:strVal val="#ppt_w"/>
                                          </p:val>
                                        </p:tav>
                                      </p:tavLst>
                                    </p:anim>
                                    <p:anim calcmode="lin" valueType="num">
                                      <p:cBhvr>
                                        <p:cTn id="43" dur="500" fill="hold"/>
                                        <p:tgtEl>
                                          <p:spTgt spid="100"/>
                                        </p:tgtEl>
                                        <p:attrNameLst>
                                          <p:attrName>ppt_h</p:attrName>
                                        </p:attrNameLst>
                                      </p:cBhvr>
                                      <p:tavLst>
                                        <p:tav tm="0">
                                          <p:val>
                                            <p:fltVal val="0"/>
                                          </p:val>
                                        </p:tav>
                                        <p:tav tm="100000">
                                          <p:val>
                                            <p:strVal val="#ppt_h"/>
                                          </p:val>
                                        </p:tav>
                                      </p:tavLst>
                                    </p:anim>
                                    <p:animEffect transition="in" filter="fade">
                                      <p:cBhvr>
                                        <p:cTn id="44" dur="500"/>
                                        <p:tgtEl>
                                          <p:spTgt spid="100"/>
                                        </p:tgtEl>
                                      </p:cBhvr>
                                    </p:animEffect>
                                  </p:childTnLst>
                                </p:cTn>
                              </p:par>
                              <p:par>
                                <p:cTn id="45" presetID="51" presetClass="exit" presetSubtype="0" fill="hold" nodeType="withEffect">
                                  <p:stCondLst>
                                    <p:cond delay="0"/>
                                  </p:stCondLst>
                                  <p:childTnLst>
                                    <p:animEffect transition="out" filter="fade">
                                      <p:cBhvr>
                                        <p:cTn id="46" dur="770" accel="100000">
                                          <p:stCondLst>
                                            <p:cond delay="1230"/>
                                          </p:stCondLst>
                                        </p:cTn>
                                        <p:tgtEl>
                                          <p:spTgt spid="74"/>
                                        </p:tgtEl>
                                      </p:cBhvr>
                                    </p:animEffect>
                                    <p:animScale>
                                      <p:cBhvr>
                                        <p:cTn id="47" dur="770" accel="100000">
                                          <p:stCondLst>
                                            <p:cond delay="1230"/>
                                          </p:stCondLst>
                                        </p:cTn>
                                        <p:tgtEl>
                                          <p:spTgt spid="74"/>
                                        </p:tgtEl>
                                      </p:cBhvr>
                                      <p:from x="200000" y="450000"/>
                                      <p:to x="10000" y="10000"/>
                                    </p:animScale>
                                    <p:animScale>
                                      <p:cBhvr>
                                        <p:cTn id="48" dur="1230" decel="100000"/>
                                        <p:tgtEl>
                                          <p:spTgt spid="74"/>
                                        </p:tgtEl>
                                      </p:cBhvr>
                                      <p:from x="100000" y="100000"/>
                                      <p:to x="200000" y="450000"/>
                                    </p:animScale>
                                    <p:anim from="(ppt_x)" to="(0.5)" calcmode="lin" valueType="num">
                                      <p:cBhvr>
                                        <p:cTn id="49" dur="1230" decel="100000"/>
                                        <p:tgtEl>
                                          <p:spTgt spid="74"/>
                                        </p:tgtEl>
                                        <p:attrNameLst>
                                          <p:attrName>ppt_x</p:attrName>
                                        </p:attrNameLst>
                                      </p:cBhvr>
                                    </p:anim>
                                    <p:anim from="(0.5)" to="(0.5)" calcmode="lin" valueType="num">
                                      <p:cBhvr>
                                        <p:cTn id="50" dur="770">
                                          <p:stCondLst>
                                            <p:cond delay="1230"/>
                                          </p:stCondLst>
                                        </p:cTn>
                                        <p:tgtEl>
                                          <p:spTgt spid="74"/>
                                        </p:tgtEl>
                                        <p:attrNameLst>
                                          <p:attrName>ppt_x</p:attrName>
                                        </p:attrNameLst>
                                      </p:cBhvr>
                                    </p:anim>
                                    <p:anim from="(ppt_y)" to="(ppt_y+0.4)" calcmode="lin" valueType="num">
                                      <p:cBhvr>
                                        <p:cTn id="51" dur="1230" decel="100000"/>
                                        <p:tgtEl>
                                          <p:spTgt spid="74"/>
                                        </p:tgtEl>
                                        <p:attrNameLst>
                                          <p:attrName>ppt_y</p:attrName>
                                        </p:attrNameLst>
                                      </p:cBhvr>
                                    </p:anim>
                                    <p:anim from="(ppt_y)" to="(ppt_y)" calcmode="lin" valueType="num">
                                      <p:cBhvr>
                                        <p:cTn id="52" dur="770">
                                          <p:stCondLst>
                                            <p:cond delay="1230"/>
                                          </p:stCondLst>
                                        </p:cTn>
                                        <p:tgtEl>
                                          <p:spTgt spid="74"/>
                                        </p:tgtEl>
                                        <p:attrNameLst>
                                          <p:attrName>ppt_y</p:attrName>
                                        </p:attrNameLst>
                                      </p:cBhvr>
                                    </p:anim>
                                    <p:set>
                                      <p:cBhvr>
                                        <p:cTn id="53" dur="1" fill="hold">
                                          <p:stCondLst>
                                            <p:cond delay="1999"/>
                                          </p:stCondLst>
                                        </p:cTn>
                                        <p:tgtEl>
                                          <p:spTgt spid="74"/>
                                        </p:tgtEl>
                                        <p:attrNameLst>
                                          <p:attrName>style.visibility</p:attrName>
                                        </p:attrNameLst>
                                      </p:cBhvr>
                                      <p:to>
                                        <p:strVal val="hidden"/>
                                      </p:to>
                                    </p:set>
                                  </p:childTnLst>
                                </p:cTn>
                              </p:par>
                              <p:par>
                                <p:cTn id="54" presetID="51" presetClass="exit" presetSubtype="0" fill="hold" nodeType="withEffect">
                                  <p:stCondLst>
                                    <p:cond delay="0"/>
                                  </p:stCondLst>
                                  <p:childTnLst>
                                    <p:animEffect transition="out" filter="fade">
                                      <p:cBhvr>
                                        <p:cTn id="55" dur="770" accel="100000">
                                          <p:stCondLst>
                                            <p:cond delay="1230"/>
                                          </p:stCondLst>
                                        </p:cTn>
                                        <p:tgtEl>
                                          <p:spTgt spid="73"/>
                                        </p:tgtEl>
                                      </p:cBhvr>
                                    </p:animEffect>
                                    <p:animScale>
                                      <p:cBhvr>
                                        <p:cTn id="56" dur="770" accel="100000">
                                          <p:stCondLst>
                                            <p:cond delay="1230"/>
                                          </p:stCondLst>
                                        </p:cTn>
                                        <p:tgtEl>
                                          <p:spTgt spid="73"/>
                                        </p:tgtEl>
                                      </p:cBhvr>
                                      <p:from x="200000" y="450000"/>
                                      <p:to x="10000" y="10000"/>
                                    </p:animScale>
                                    <p:animScale>
                                      <p:cBhvr>
                                        <p:cTn id="57" dur="1230" decel="100000"/>
                                        <p:tgtEl>
                                          <p:spTgt spid="73"/>
                                        </p:tgtEl>
                                      </p:cBhvr>
                                      <p:from x="100000" y="100000"/>
                                      <p:to x="200000" y="450000"/>
                                    </p:animScale>
                                    <p:anim from="(ppt_x)" to="(0.5)" calcmode="lin" valueType="num">
                                      <p:cBhvr>
                                        <p:cTn id="58" dur="1230" decel="100000"/>
                                        <p:tgtEl>
                                          <p:spTgt spid="73"/>
                                        </p:tgtEl>
                                        <p:attrNameLst>
                                          <p:attrName>ppt_x</p:attrName>
                                        </p:attrNameLst>
                                      </p:cBhvr>
                                    </p:anim>
                                    <p:anim from="(0.5)" to="(0.5)" calcmode="lin" valueType="num">
                                      <p:cBhvr>
                                        <p:cTn id="59" dur="770">
                                          <p:stCondLst>
                                            <p:cond delay="1230"/>
                                          </p:stCondLst>
                                        </p:cTn>
                                        <p:tgtEl>
                                          <p:spTgt spid="73"/>
                                        </p:tgtEl>
                                        <p:attrNameLst>
                                          <p:attrName>ppt_x</p:attrName>
                                        </p:attrNameLst>
                                      </p:cBhvr>
                                    </p:anim>
                                    <p:anim from="(ppt_y)" to="(ppt_y+0.4)" calcmode="lin" valueType="num">
                                      <p:cBhvr>
                                        <p:cTn id="60" dur="1230" decel="100000"/>
                                        <p:tgtEl>
                                          <p:spTgt spid="73"/>
                                        </p:tgtEl>
                                        <p:attrNameLst>
                                          <p:attrName>ppt_y</p:attrName>
                                        </p:attrNameLst>
                                      </p:cBhvr>
                                    </p:anim>
                                    <p:anim from="(ppt_y)" to="(ppt_y)" calcmode="lin" valueType="num">
                                      <p:cBhvr>
                                        <p:cTn id="61" dur="770">
                                          <p:stCondLst>
                                            <p:cond delay="1230"/>
                                          </p:stCondLst>
                                        </p:cTn>
                                        <p:tgtEl>
                                          <p:spTgt spid="73"/>
                                        </p:tgtEl>
                                        <p:attrNameLst>
                                          <p:attrName>ppt_y</p:attrName>
                                        </p:attrNameLst>
                                      </p:cBhvr>
                                    </p:anim>
                                    <p:set>
                                      <p:cBhvr>
                                        <p:cTn id="62" dur="1" fill="hold">
                                          <p:stCondLst>
                                            <p:cond delay="1999"/>
                                          </p:stCondLst>
                                        </p:cTn>
                                        <p:tgtEl>
                                          <p:spTgt spid="73"/>
                                        </p:tgtEl>
                                        <p:attrNameLst>
                                          <p:attrName>style.visibility</p:attrName>
                                        </p:attrNameLst>
                                      </p:cBhvr>
                                      <p:to>
                                        <p:strVal val="hidden"/>
                                      </p:to>
                                    </p:set>
                                  </p:childTnLst>
                                </p:cTn>
                              </p:par>
                              <p:par>
                                <p:cTn id="63" presetID="22" presetClass="entr" presetSubtype="4"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wipe(down)">
                                      <p:cBhvr>
                                        <p:cTn id="65" dur="1000"/>
                                        <p:tgtEl>
                                          <p:spTgt spid="80"/>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95">
                                            <p:bg/>
                                          </p:spTgt>
                                        </p:tgtEl>
                                        <p:attrNameLst>
                                          <p:attrName>style.visibility</p:attrName>
                                        </p:attrNameLst>
                                      </p:cBhvr>
                                      <p:to>
                                        <p:strVal val="visible"/>
                                      </p:to>
                                    </p:set>
                                    <p:animEffect transition="in" filter="fade">
                                      <p:cBhvr>
                                        <p:cTn id="69" dur="500"/>
                                        <p:tgtEl>
                                          <p:spTgt spid="95">
                                            <p:bg/>
                                          </p:spTgt>
                                        </p:tgtEl>
                                      </p:cBhvr>
                                    </p:animEffect>
                                  </p:childTnLst>
                                </p:cTn>
                              </p:par>
                              <p:par>
                                <p:cTn id="70" presetID="22" presetClass="entr" presetSubtype="8" fill="hold" nodeType="withEffect">
                                  <p:stCondLst>
                                    <p:cond delay="0"/>
                                  </p:stCondLst>
                                  <p:childTnLst>
                                    <p:set>
                                      <p:cBhvr>
                                        <p:cTn id="71" dur="1" fill="hold">
                                          <p:stCondLst>
                                            <p:cond delay="0"/>
                                          </p:stCondLst>
                                        </p:cTn>
                                        <p:tgtEl>
                                          <p:spTgt spid="95">
                                            <p:txEl>
                                              <p:pRg st="0" end="0"/>
                                            </p:txEl>
                                          </p:spTgt>
                                        </p:tgtEl>
                                        <p:attrNameLst>
                                          <p:attrName>style.visibility</p:attrName>
                                        </p:attrNameLst>
                                      </p:cBhvr>
                                      <p:to>
                                        <p:strVal val="visible"/>
                                      </p:to>
                                    </p:set>
                                    <p:animEffect transition="in" filter="wipe(left)">
                                      <p:cBhvr>
                                        <p:cTn id="72" dur="1000"/>
                                        <p:tgtEl>
                                          <p:spTgt spid="95">
                                            <p:txEl>
                                              <p:pRg st="0" end="0"/>
                                            </p:txEl>
                                          </p:spTgt>
                                        </p:tgtEl>
                                      </p:cBhvr>
                                    </p:animEffect>
                                  </p:childTnLst>
                                </p:cTn>
                              </p:par>
                              <p:par>
                                <p:cTn id="73" presetID="22" presetClass="entr" presetSubtype="8" fill="hold" nodeType="withEffect">
                                  <p:stCondLst>
                                    <p:cond delay="0"/>
                                  </p:stCondLst>
                                  <p:childTnLst>
                                    <p:set>
                                      <p:cBhvr>
                                        <p:cTn id="74" dur="1" fill="hold">
                                          <p:stCondLst>
                                            <p:cond delay="0"/>
                                          </p:stCondLst>
                                        </p:cTn>
                                        <p:tgtEl>
                                          <p:spTgt spid="95">
                                            <p:txEl>
                                              <p:pRg st="1" end="1"/>
                                            </p:txEl>
                                          </p:spTgt>
                                        </p:tgtEl>
                                        <p:attrNameLst>
                                          <p:attrName>style.visibility</p:attrName>
                                        </p:attrNameLst>
                                      </p:cBhvr>
                                      <p:to>
                                        <p:strVal val="visible"/>
                                      </p:to>
                                    </p:set>
                                    <p:animEffect transition="in" filter="wipe(left)">
                                      <p:cBhvr>
                                        <p:cTn id="75" dur="1000"/>
                                        <p:tgtEl>
                                          <p:spTgt spid="95">
                                            <p:txEl>
                                              <p:pRg st="1" end="1"/>
                                            </p:txEl>
                                          </p:spTgt>
                                        </p:tgtEl>
                                      </p:cBhvr>
                                    </p:animEffect>
                                  </p:childTnLst>
                                </p:cTn>
                              </p:par>
                            </p:childTnLst>
                          </p:cTn>
                        </p:par>
                        <p:par>
                          <p:cTn id="76" fill="hold">
                            <p:stCondLst>
                              <p:cond delay="4000"/>
                            </p:stCondLst>
                            <p:childTnLst>
                              <p:par>
                                <p:cTn id="77" presetID="22" presetClass="entr" presetSubtype="8" fill="hold" nodeType="afterEffect">
                                  <p:stCondLst>
                                    <p:cond delay="0"/>
                                  </p:stCondLst>
                                  <p:childTnLst>
                                    <p:set>
                                      <p:cBhvr>
                                        <p:cTn id="78" dur="1" fill="hold">
                                          <p:stCondLst>
                                            <p:cond delay="0"/>
                                          </p:stCondLst>
                                        </p:cTn>
                                        <p:tgtEl>
                                          <p:spTgt spid="95">
                                            <p:txEl>
                                              <p:pRg st="2" end="2"/>
                                            </p:txEl>
                                          </p:spTgt>
                                        </p:tgtEl>
                                        <p:attrNameLst>
                                          <p:attrName>style.visibility</p:attrName>
                                        </p:attrNameLst>
                                      </p:cBhvr>
                                      <p:to>
                                        <p:strVal val="visible"/>
                                      </p:to>
                                    </p:set>
                                    <p:animEffect transition="in" filter="wipe(left)">
                                      <p:cBhvr>
                                        <p:cTn id="79" dur="1000"/>
                                        <p:tgtEl>
                                          <p:spTgt spid="95">
                                            <p:txEl>
                                              <p:pRg st="2" end="2"/>
                                            </p:txEl>
                                          </p:spTgt>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97"/>
                                        </p:tgtEl>
                                        <p:attrNameLst>
                                          <p:attrName>style.visibility</p:attrName>
                                        </p:attrNameLst>
                                      </p:cBhvr>
                                      <p:to>
                                        <p:strVal val="visible"/>
                                      </p:to>
                                    </p:set>
                                    <p:animEffect transition="in" filter="wipe(right)">
                                      <p:cBhvr>
                                        <p:cTn id="82" dur="1000"/>
                                        <p:tgtEl>
                                          <p:spTgt spid="9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95">
                                            <p:txEl>
                                              <p:pRg st="3" end="3"/>
                                            </p:txEl>
                                          </p:spTgt>
                                        </p:tgtEl>
                                        <p:attrNameLst>
                                          <p:attrName>style.visibility</p:attrName>
                                        </p:attrNameLst>
                                      </p:cBhvr>
                                      <p:to>
                                        <p:strVal val="visible"/>
                                      </p:to>
                                    </p:set>
                                    <p:animEffect transition="in" filter="wipe(left)">
                                      <p:cBhvr>
                                        <p:cTn id="87" dur="1000"/>
                                        <p:tgtEl>
                                          <p:spTgt spid="95">
                                            <p:txEl>
                                              <p:pRg st="3" end="3"/>
                                            </p:txEl>
                                          </p:spTgt>
                                        </p:tgtEl>
                                      </p:cBhvr>
                                    </p:animEffect>
                                  </p:childTnLst>
                                </p:cTn>
                              </p:par>
                            </p:childTnLst>
                          </p:cTn>
                        </p:par>
                        <p:par>
                          <p:cTn id="88" fill="hold">
                            <p:stCondLst>
                              <p:cond delay="1000"/>
                            </p:stCondLst>
                            <p:childTnLst>
                              <p:par>
                                <p:cTn id="89" presetID="22" presetClass="entr" presetSubtype="8" fill="hold" nodeType="afterEffect">
                                  <p:stCondLst>
                                    <p:cond delay="0"/>
                                  </p:stCondLst>
                                  <p:childTnLst>
                                    <p:set>
                                      <p:cBhvr>
                                        <p:cTn id="90" dur="1" fill="hold">
                                          <p:stCondLst>
                                            <p:cond delay="0"/>
                                          </p:stCondLst>
                                        </p:cTn>
                                        <p:tgtEl>
                                          <p:spTgt spid="95">
                                            <p:txEl>
                                              <p:pRg st="4" end="4"/>
                                            </p:txEl>
                                          </p:spTgt>
                                        </p:tgtEl>
                                        <p:attrNameLst>
                                          <p:attrName>style.visibility</p:attrName>
                                        </p:attrNameLst>
                                      </p:cBhvr>
                                      <p:to>
                                        <p:strVal val="visible"/>
                                      </p:to>
                                    </p:set>
                                    <p:animEffect transition="in" filter="wipe(left)">
                                      <p:cBhvr>
                                        <p:cTn id="91" dur="1000"/>
                                        <p:tgtEl>
                                          <p:spTgt spid="95">
                                            <p:txEl>
                                              <p:pRg st="4" end="4"/>
                                            </p:txEl>
                                          </p:spTgt>
                                        </p:tgtEl>
                                      </p:cBhvr>
                                    </p:animEffect>
                                  </p:childTnLst>
                                </p:cTn>
                              </p:par>
                              <p:par>
                                <p:cTn id="92" presetID="6" presetClass="emph" presetSubtype="0" fill="hold" grpId="0" nodeType="withEffect">
                                  <p:stCondLst>
                                    <p:cond delay="0"/>
                                  </p:stCondLst>
                                  <p:childTnLst>
                                    <p:animScale>
                                      <p:cBhvr>
                                        <p:cTn id="93" dur="2000" fill="hold"/>
                                        <p:tgtEl>
                                          <p:spTgt spid="84"/>
                                        </p:tgtEl>
                                      </p:cBhvr>
                                      <p:by x="75000" y="75000"/>
                                    </p:animScale>
                                  </p:childTnLst>
                                </p:cTn>
                              </p:par>
                              <p:par>
                                <p:cTn id="94" presetID="35" presetClass="path" presetSubtype="0" accel="50000" decel="50000" fill="hold" grpId="1" nodeType="withEffect">
                                  <p:stCondLst>
                                    <p:cond delay="0"/>
                                  </p:stCondLst>
                                  <p:childTnLst>
                                    <p:animMotion origin="layout" path="M 5.55556E-7 1.11111E-6 L -0.05799 0.00625 " pathEditMode="relative" rAng="0" ptsTypes="AA">
                                      <p:cBhvr>
                                        <p:cTn id="95" dur="2000" fill="hold"/>
                                        <p:tgtEl>
                                          <p:spTgt spid="84"/>
                                        </p:tgtEl>
                                        <p:attrNameLst>
                                          <p:attrName>ppt_x</p:attrName>
                                          <p:attrName>ppt_y</p:attrName>
                                        </p:attrNameLst>
                                      </p:cBhvr>
                                      <p:rCtr x="-29" y="3"/>
                                    </p:animMotion>
                                  </p:childTnLst>
                                </p:cTn>
                              </p:par>
                              <p:par>
                                <p:cTn id="96" presetID="63" presetClass="path" presetSubtype="0" accel="50000" decel="50000" fill="hold" grpId="1" nodeType="withEffect">
                                  <p:stCondLst>
                                    <p:cond delay="0"/>
                                  </p:stCondLst>
                                  <p:childTnLst>
                                    <p:animMotion origin="layout" path="M 3.33333E-6 -2.96296E-6 L 0.1625 0.03148 " pathEditMode="relative" rAng="0" ptsTypes="AA">
                                      <p:cBhvr>
                                        <p:cTn id="97" dur="1000" fill="hold"/>
                                        <p:tgtEl>
                                          <p:spTgt spid="21"/>
                                        </p:tgtEl>
                                        <p:attrNameLst>
                                          <p:attrName>ppt_x</p:attrName>
                                          <p:attrName>ppt_y</p:attrName>
                                        </p:attrNameLst>
                                      </p:cBhvr>
                                      <p:rCtr x="81" y="16"/>
                                    </p:animMotion>
                                  </p:childTnLst>
                                </p:cTn>
                              </p:par>
                              <p:par>
                                <p:cTn id="98" presetID="6" presetClass="emph" presetSubtype="0" fill="hold" grpId="0" nodeType="withEffect">
                                  <p:stCondLst>
                                    <p:cond delay="0"/>
                                  </p:stCondLst>
                                  <p:childTnLst>
                                    <p:animScale>
                                      <p:cBhvr>
                                        <p:cTn id="99" dur="1000" fill="hold"/>
                                        <p:tgtEl>
                                          <p:spTgt spid="21"/>
                                        </p:tgtEl>
                                      </p:cBhvr>
                                      <p:by x="50000" y="50000"/>
                                    </p:animScale>
                                  </p:childTnLst>
                                </p:cTn>
                              </p:par>
                              <p:par>
                                <p:cTn id="100" presetID="63" presetClass="path" presetSubtype="0" accel="50000" decel="50000" fill="hold" grpId="1" nodeType="withEffect">
                                  <p:stCondLst>
                                    <p:cond delay="0"/>
                                  </p:stCondLst>
                                  <p:childTnLst>
                                    <p:animMotion origin="layout" path="M 3.33333E-6 4.81481E-6 L 0.13333 -0.00255 " pathEditMode="relative" rAng="0" ptsTypes="AA">
                                      <p:cBhvr>
                                        <p:cTn id="101" dur="1000" fill="hold"/>
                                        <p:tgtEl>
                                          <p:spTgt spid="27"/>
                                        </p:tgtEl>
                                        <p:attrNameLst>
                                          <p:attrName>ppt_x</p:attrName>
                                          <p:attrName>ppt_y</p:attrName>
                                        </p:attrNameLst>
                                      </p:cBhvr>
                                      <p:rCtr x="67" y="-1"/>
                                    </p:animMotion>
                                  </p:childTnLst>
                                </p:cTn>
                              </p:par>
                              <p:par>
                                <p:cTn id="102" presetID="6" presetClass="emph" presetSubtype="0" fill="hold" grpId="0" nodeType="withEffect">
                                  <p:stCondLst>
                                    <p:cond delay="0"/>
                                  </p:stCondLst>
                                  <p:childTnLst>
                                    <p:animScale>
                                      <p:cBhvr>
                                        <p:cTn id="103" dur="1000" fill="hold"/>
                                        <p:tgtEl>
                                          <p:spTgt spid="27"/>
                                        </p:tgtEl>
                                      </p:cBhvr>
                                      <p:by x="50000" y="50000"/>
                                    </p:animScale>
                                  </p:childTnLst>
                                </p:cTn>
                              </p:par>
                            </p:childTnLst>
                          </p:cTn>
                        </p:par>
                        <p:par>
                          <p:cTn id="104" fill="hold">
                            <p:stCondLst>
                              <p:cond delay="3000"/>
                            </p:stCondLst>
                            <p:childTnLst>
                              <p:par>
                                <p:cTn id="105" presetID="22" presetClass="entr" presetSubtype="2" fill="hold" grpId="0"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wipe(right)">
                                      <p:cBhvr>
                                        <p:cTn id="107" dur="1000"/>
                                        <p:tgtEl>
                                          <p:spTgt spid="9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1000"/>
                                        <p:tgtEl>
                                          <p:spTgt spid="97"/>
                                        </p:tgtEl>
                                      </p:cBhvr>
                                    </p:animEffect>
                                    <p:set>
                                      <p:cBhvr>
                                        <p:cTn id="112" dur="1" fill="hold">
                                          <p:stCondLst>
                                            <p:cond delay="999"/>
                                          </p:stCondLst>
                                        </p:cTn>
                                        <p:tgtEl>
                                          <p:spTgt spid="97"/>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1000"/>
                                        <p:tgtEl>
                                          <p:spTgt spid="99"/>
                                        </p:tgtEl>
                                      </p:cBhvr>
                                    </p:animEffect>
                                    <p:set>
                                      <p:cBhvr>
                                        <p:cTn id="115" dur="1" fill="hold">
                                          <p:stCondLst>
                                            <p:cond delay="999"/>
                                          </p:stCondLst>
                                        </p:cTn>
                                        <p:tgtEl>
                                          <p:spTgt spid="99"/>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1000"/>
                                        <p:tgtEl>
                                          <p:spTgt spid="95">
                                            <p:txEl>
                                              <p:pRg st="0" end="0"/>
                                            </p:txEl>
                                          </p:spTgt>
                                        </p:tgtEl>
                                      </p:cBhvr>
                                    </p:animEffect>
                                    <p:set>
                                      <p:cBhvr>
                                        <p:cTn id="118" dur="1" fill="hold">
                                          <p:stCondLst>
                                            <p:cond delay="999"/>
                                          </p:stCondLst>
                                        </p:cTn>
                                        <p:tgtEl>
                                          <p:spTgt spid="95">
                                            <p:txEl>
                                              <p:pRg st="0" end="0"/>
                                            </p:txEl>
                                          </p:spTgt>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1000"/>
                                        <p:tgtEl>
                                          <p:spTgt spid="95">
                                            <p:txEl>
                                              <p:pRg st="1" end="1"/>
                                            </p:txEl>
                                          </p:spTgt>
                                        </p:tgtEl>
                                      </p:cBhvr>
                                    </p:animEffect>
                                    <p:set>
                                      <p:cBhvr>
                                        <p:cTn id="121" dur="1" fill="hold">
                                          <p:stCondLst>
                                            <p:cond delay="999"/>
                                          </p:stCondLst>
                                        </p:cTn>
                                        <p:tgtEl>
                                          <p:spTgt spid="95">
                                            <p:txEl>
                                              <p:pRg st="1" end="1"/>
                                            </p:txEl>
                                          </p:spTgt>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1000"/>
                                        <p:tgtEl>
                                          <p:spTgt spid="95">
                                            <p:txEl>
                                              <p:pRg st="2" end="2"/>
                                            </p:txEl>
                                          </p:spTgt>
                                        </p:tgtEl>
                                      </p:cBhvr>
                                    </p:animEffect>
                                    <p:set>
                                      <p:cBhvr>
                                        <p:cTn id="124" dur="1" fill="hold">
                                          <p:stCondLst>
                                            <p:cond delay="999"/>
                                          </p:stCondLst>
                                        </p:cTn>
                                        <p:tgtEl>
                                          <p:spTgt spid="95">
                                            <p:txEl>
                                              <p:pRg st="2" end="2"/>
                                            </p:txEl>
                                          </p:spTgt>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1000"/>
                                        <p:tgtEl>
                                          <p:spTgt spid="95">
                                            <p:txEl>
                                              <p:pRg st="3" end="3"/>
                                            </p:txEl>
                                          </p:spTgt>
                                        </p:tgtEl>
                                      </p:cBhvr>
                                    </p:animEffect>
                                    <p:set>
                                      <p:cBhvr>
                                        <p:cTn id="127" dur="1" fill="hold">
                                          <p:stCondLst>
                                            <p:cond delay="999"/>
                                          </p:stCondLst>
                                        </p:cTn>
                                        <p:tgtEl>
                                          <p:spTgt spid="95">
                                            <p:txEl>
                                              <p:pRg st="3" end="3"/>
                                            </p:txEl>
                                          </p:spTgt>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1000"/>
                                        <p:tgtEl>
                                          <p:spTgt spid="95">
                                            <p:txEl>
                                              <p:pRg st="4" end="4"/>
                                            </p:txEl>
                                          </p:spTgt>
                                        </p:tgtEl>
                                      </p:cBhvr>
                                    </p:animEffect>
                                    <p:set>
                                      <p:cBhvr>
                                        <p:cTn id="130" dur="1" fill="hold">
                                          <p:stCondLst>
                                            <p:cond delay="999"/>
                                          </p:stCondLst>
                                        </p:cTn>
                                        <p:tgtEl>
                                          <p:spTgt spid="95">
                                            <p:txEl>
                                              <p:pRg st="4" end="4"/>
                                            </p:txEl>
                                          </p:spTgt>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1000"/>
                                        <p:tgtEl>
                                          <p:spTgt spid="95">
                                            <p:bg/>
                                          </p:spTgt>
                                        </p:tgtEl>
                                      </p:cBhvr>
                                    </p:animEffect>
                                    <p:set>
                                      <p:cBhvr>
                                        <p:cTn id="133" dur="1" fill="hold">
                                          <p:stCondLst>
                                            <p:cond delay="999"/>
                                          </p:stCondLst>
                                        </p:cTn>
                                        <p:tgtEl>
                                          <p:spTgt spid="95">
                                            <p:bg/>
                                          </p:spTgt>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1000"/>
                                        <p:tgtEl>
                                          <p:spTgt spid="100"/>
                                        </p:tgtEl>
                                      </p:cBhvr>
                                    </p:animEffect>
                                    <p:set>
                                      <p:cBhvr>
                                        <p:cTn id="136" dur="1" fill="hold">
                                          <p:stCondLst>
                                            <p:cond delay="999"/>
                                          </p:stCondLst>
                                        </p:cTn>
                                        <p:tgtEl>
                                          <p:spTgt spid="100"/>
                                        </p:tgtEl>
                                        <p:attrNameLst>
                                          <p:attrName>style.visibility</p:attrName>
                                        </p:attrNameLst>
                                      </p:cBhvr>
                                      <p:to>
                                        <p:strVal val="hidden"/>
                                      </p:to>
                                    </p:set>
                                  </p:childTnLst>
                                </p:cTn>
                              </p:par>
                            </p:childTnLst>
                          </p:cTn>
                        </p:par>
                        <p:par>
                          <p:cTn id="137" fill="hold">
                            <p:stCondLst>
                              <p:cond delay="1000"/>
                            </p:stCondLst>
                            <p:childTnLst>
                              <p:par>
                                <p:cTn id="138" presetID="22" presetClass="entr" presetSubtype="8" fill="hold" nodeType="afterEffect">
                                  <p:stCondLst>
                                    <p:cond delay="0"/>
                                  </p:stCondLst>
                                  <p:childTnLst>
                                    <p:set>
                                      <p:cBhvr>
                                        <p:cTn id="139" dur="1" fill="hold">
                                          <p:stCondLst>
                                            <p:cond delay="0"/>
                                          </p:stCondLst>
                                        </p:cTn>
                                        <p:tgtEl>
                                          <p:spTgt spid="103"/>
                                        </p:tgtEl>
                                        <p:attrNameLst>
                                          <p:attrName>style.visibility</p:attrName>
                                        </p:attrNameLst>
                                      </p:cBhvr>
                                      <p:to>
                                        <p:strVal val="visible"/>
                                      </p:to>
                                    </p:set>
                                    <p:animEffect transition="in" filter="wipe(left)">
                                      <p:cBhvr>
                                        <p:cTn id="140"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6" grpId="1" animBg="1"/>
      <p:bldP spid="75" grpId="0"/>
      <p:bldP spid="80" grpId="0" animBg="1"/>
      <p:bldP spid="84" grpId="0"/>
      <p:bldP spid="84" grpId="1"/>
      <p:bldP spid="97" grpId="0" animBg="1"/>
      <p:bldP spid="97" grpId="1" animBg="1"/>
      <p:bldP spid="99" grpId="0" animBg="1"/>
      <p:bldP spid="99" grpId="1" animBg="1"/>
      <p:bldP spid="95" grpId="0" uiExpand="1" build="allAtOnce" animBg="1"/>
      <p:bldP spid="95" grpId="1" build="allAtOnce" animBg="1"/>
      <p:bldP spid="100" grpId="0" animBg="1"/>
      <p:bldP spid="100" grpId="1" animBg="1"/>
      <p:bldP spid="27" grpId="0"/>
      <p:bldP spid="27" grpId="1"/>
      <p:bldP spid="21" grpId="0"/>
      <p:bldP spid="21" grpId="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hysicalgeography.net/fundamentals/images/carboncycle.jpg"/>
          <p:cNvPicPr/>
          <p:nvPr/>
        </p:nvPicPr>
        <p:blipFill>
          <a:blip r:embed="rId3" cstate="print"/>
          <a:srcRect/>
          <a:stretch>
            <a:fillRect/>
          </a:stretch>
        </p:blipFill>
        <p:spPr bwMode="auto">
          <a:xfrm>
            <a:off x="0" y="914401"/>
            <a:ext cx="9144000" cy="5943600"/>
          </a:xfrm>
          <a:prstGeom prst="rect">
            <a:avLst/>
          </a:prstGeom>
          <a:noFill/>
          <a:ln w="9525">
            <a:noFill/>
            <a:miter lim="800000"/>
            <a:headEnd/>
            <a:tailEnd/>
          </a:ln>
        </p:spPr>
      </p:pic>
      <p:sp>
        <p:nvSpPr>
          <p:cNvPr id="61" name="Rectangle 60"/>
          <p:cNvSpPr/>
          <p:nvPr/>
        </p:nvSpPr>
        <p:spPr>
          <a:xfrm>
            <a:off x="1676400" y="3962400"/>
            <a:ext cx="533400" cy="6858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89338" y="4535214"/>
            <a:ext cx="2322786" cy="627993"/>
          </a:xfrm>
          <a:custGeom>
            <a:avLst/>
            <a:gdLst>
              <a:gd name="connsiteX0" fmla="*/ 5255 w 2322786"/>
              <a:gd name="connsiteY0" fmla="*/ 52552 h 627993"/>
              <a:gd name="connsiteX1" fmla="*/ 367862 w 2322786"/>
              <a:gd name="connsiteY1" fmla="*/ 52552 h 627993"/>
              <a:gd name="connsiteX2" fmla="*/ 746234 w 2322786"/>
              <a:gd name="connsiteY2" fmla="*/ 68317 h 627993"/>
              <a:gd name="connsiteX3" fmla="*/ 1108841 w 2322786"/>
              <a:gd name="connsiteY3" fmla="*/ 52552 h 627993"/>
              <a:gd name="connsiteX4" fmla="*/ 1408386 w 2322786"/>
              <a:gd name="connsiteY4" fmla="*/ 5255 h 627993"/>
              <a:gd name="connsiteX5" fmla="*/ 1660634 w 2322786"/>
              <a:gd name="connsiteY5" fmla="*/ 68317 h 627993"/>
              <a:gd name="connsiteX6" fmla="*/ 1991710 w 2322786"/>
              <a:gd name="connsiteY6" fmla="*/ 52552 h 627993"/>
              <a:gd name="connsiteX7" fmla="*/ 2228193 w 2322786"/>
              <a:gd name="connsiteY7" fmla="*/ 68317 h 627993"/>
              <a:gd name="connsiteX8" fmla="*/ 2291255 w 2322786"/>
              <a:gd name="connsiteY8" fmla="*/ 84083 h 627993"/>
              <a:gd name="connsiteX9" fmla="*/ 2039007 w 2322786"/>
              <a:gd name="connsiteY9" fmla="*/ 162910 h 627993"/>
              <a:gd name="connsiteX10" fmla="*/ 1960179 w 2322786"/>
              <a:gd name="connsiteY10" fmla="*/ 383627 h 627993"/>
              <a:gd name="connsiteX11" fmla="*/ 1975945 w 2322786"/>
              <a:gd name="connsiteY11" fmla="*/ 588579 h 627993"/>
              <a:gd name="connsiteX12" fmla="*/ 1881352 w 2322786"/>
              <a:gd name="connsiteY12" fmla="*/ 620110 h 627993"/>
              <a:gd name="connsiteX13" fmla="*/ 1613338 w 2322786"/>
              <a:gd name="connsiteY13" fmla="*/ 588579 h 627993"/>
              <a:gd name="connsiteX14" fmla="*/ 1298028 w 2322786"/>
              <a:gd name="connsiteY14" fmla="*/ 588579 h 627993"/>
              <a:gd name="connsiteX15" fmla="*/ 888124 w 2322786"/>
              <a:gd name="connsiteY15" fmla="*/ 588579 h 627993"/>
              <a:gd name="connsiteX16" fmla="*/ 399393 w 2322786"/>
              <a:gd name="connsiteY16" fmla="*/ 367862 h 627993"/>
              <a:gd name="connsiteX17" fmla="*/ 5255 w 2322786"/>
              <a:gd name="connsiteY17" fmla="*/ 52552 h 62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2786" h="627993">
                <a:moveTo>
                  <a:pt x="5255" y="52552"/>
                </a:moveTo>
                <a:cubicBezTo>
                  <a:pt x="0" y="0"/>
                  <a:pt x="244366" y="49925"/>
                  <a:pt x="367862" y="52552"/>
                </a:cubicBezTo>
                <a:cubicBezTo>
                  <a:pt x="491358" y="55179"/>
                  <a:pt x="622738" y="68317"/>
                  <a:pt x="746234" y="68317"/>
                </a:cubicBezTo>
                <a:cubicBezTo>
                  <a:pt x="869730" y="68317"/>
                  <a:pt x="998482" y="63062"/>
                  <a:pt x="1108841" y="52552"/>
                </a:cubicBezTo>
                <a:cubicBezTo>
                  <a:pt x="1219200" y="42042"/>
                  <a:pt x="1316421" y="2628"/>
                  <a:pt x="1408386" y="5255"/>
                </a:cubicBezTo>
                <a:cubicBezTo>
                  <a:pt x="1500351" y="7882"/>
                  <a:pt x="1563413" y="60434"/>
                  <a:pt x="1660634" y="68317"/>
                </a:cubicBezTo>
                <a:cubicBezTo>
                  <a:pt x="1757855" y="76200"/>
                  <a:pt x="1897117" y="52552"/>
                  <a:pt x="1991710" y="52552"/>
                </a:cubicBezTo>
                <a:cubicBezTo>
                  <a:pt x="2086303" y="52552"/>
                  <a:pt x="2178269" y="63062"/>
                  <a:pt x="2228193" y="68317"/>
                </a:cubicBezTo>
                <a:cubicBezTo>
                  <a:pt x="2278117" y="73572"/>
                  <a:pt x="2322786" y="68318"/>
                  <a:pt x="2291255" y="84083"/>
                </a:cubicBezTo>
                <a:cubicBezTo>
                  <a:pt x="2259724" y="99849"/>
                  <a:pt x="2094186" y="112986"/>
                  <a:pt x="2039007" y="162910"/>
                </a:cubicBezTo>
                <a:cubicBezTo>
                  <a:pt x="1983828" y="212834"/>
                  <a:pt x="1970689" y="312682"/>
                  <a:pt x="1960179" y="383627"/>
                </a:cubicBezTo>
                <a:cubicBezTo>
                  <a:pt x="1949669" y="454572"/>
                  <a:pt x="1989083" y="549165"/>
                  <a:pt x="1975945" y="588579"/>
                </a:cubicBezTo>
                <a:cubicBezTo>
                  <a:pt x="1962807" y="627993"/>
                  <a:pt x="1941786" y="620110"/>
                  <a:pt x="1881352" y="620110"/>
                </a:cubicBezTo>
                <a:cubicBezTo>
                  <a:pt x="1820918" y="620110"/>
                  <a:pt x="1710559" y="593834"/>
                  <a:pt x="1613338" y="588579"/>
                </a:cubicBezTo>
                <a:cubicBezTo>
                  <a:pt x="1516117" y="583324"/>
                  <a:pt x="1298028" y="588579"/>
                  <a:pt x="1298028" y="588579"/>
                </a:cubicBezTo>
                <a:cubicBezTo>
                  <a:pt x="1177159" y="588579"/>
                  <a:pt x="1037896" y="625365"/>
                  <a:pt x="888124" y="588579"/>
                </a:cubicBezTo>
                <a:cubicBezTo>
                  <a:pt x="738352" y="551793"/>
                  <a:pt x="541283" y="457200"/>
                  <a:pt x="399393" y="367862"/>
                </a:cubicBezTo>
                <a:cubicBezTo>
                  <a:pt x="257503" y="278524"/>
                  <a:pt x="10510" y="105104"/>
                  <a:pt x="5255" y="52552"/>
                </a:cubicBezTo>
                <a:close/>
              </a:path>
            </a:pathLst>
          </a:cu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Rectangle 62"/>
          <p:cNvSpPr/>
          <p:nvPr/>
        </p:nvSpPr>
        <p:spPr>
          <a:xfrm>
            <a:off x="1600200" y="2743200"/>
            <a:ext cx="533400" cy="838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Rectangle 76"/>
          <p:cNvSpPr/>
          <p:nvPr/>
        </p:nvSpPr>
        <p:spPr>
          <a:xfrm>
            <a:off x="3200400" y="3962400"/>
            <a:ext cx="1295400" cy="68579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4343400" y="2667000"/>
            <a:ext cx="4724400" cy="1981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2133600" y="4724400"/>
            <a:ext cx="2286000" cy="3048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4343400" y="2743200"/>
            <a:ext cx="4572000" cy="1950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5" name="TextBox 4"/>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The ‘Carbon Cycle’</a:t>
            </a:r>
          </a:p>
        </p:txBody>
      </p:sp>
      <p:sp>
        <p:nvSpPr>
          <p:cNvPr id="15" name="Rectangle 14"/>
          <p:cNvSpPr/>
          <p:nvPr/>
        </p:nvSpPr>
        <p:spPr>
          <a:xfrm>
            <a:off x="76200" y="3810000"/>
            <a:ext cx="1752600" cy="807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2057400" y="2667000"/>
            <a:ext cx="381000" cy="9144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2362200" y="2514600"/>
            <a:ext cx="762000" cy="6858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5181600" y="4724400"/>
            <a:ext cx="1828800" cy="3810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6934200" y="4724400"/>
            <a:ext cx="1981200" cy="2286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334000" y="1752600"/>
            <a:ext cx="1713186" cy="959069"/>
          </a:xfrm>
          <a:custGeom>
            <a:avLst/>
            <a:gdLst>
              <a:gd name="connsiteX0" fmla="*/ 1497724 w 1497724"/>
              <a:gd name="connsiteY0" fmla="*/ 898635 h 898635"/>
              <a:gd name="connsiteX1" fmla="*/ 504497 w 1497724"/>
              <a:gd name="connsiteY1" fmla="*/ 252249 h 898635"/>
              <a:gd name="connsiteX2" fmla="*/ 0 w 1497724"/>
              <a:gd name="connsiteY2" fmla="*/ 0 h 898635"/>
              <a:gd name="connsiteX0" fmla="*/ 1497724 w 1497724"/>
              <a:gd name="connsiteY0" fmla="*/ 827237 h 827237"/>
              <a:gd name="connsiteX1" fmla="*/ 504497 w 1497724"/>
              <a:gd name="connsiteY1" fmla="*/ 180851 h 827237"/>
              <a:gd name="connsiteX2" fmla="*/ 0 w 1497724"/>
              <a:gd name="connsiteY2" fmla="*/ 0 h 827237"/>
            </a:gdLst>
            <a:ahLst/>
            <a:cxnLst>
              <a:cxn ang="0">
                <a:pos x="connsiteX0" y="connsiteY0"/>
              </a:cxn>
              <a:cxn ang="0">
                <a:pos x="connsiteX1" y="connsiteY1"/>
              </a:cxn>
              <a:cxn ang="0">
                <a:pos x="connsiteX2" y="connsiteY2"/>
              </a:cxn>
            </a:cxnLst>
            <a:rect l="l" t="t" r="r" b="b"/>
            <a:pathLst>
              <a:path w="1497724" h="827237">
                <a:moveTo>
                  <a:pt x="1497724" y="827237"/>
                </a:moveTo>
                <a:cubicBezTo>
                  <a:pt x="1125921" y="578930"/>
                  <a:pt x="754118" y="318724"/>
                  <a:pt x="504497" y="180851"/>
                </a:cubicBezTo>
                <a:cubicBezTo>
                  <a:pt x="254876" y="42978"/>
                  <a:pt x="0" y="0"/>
                  <a:pt x="0" y="0"/>
                </a:cubicBezTo>
              </a:path>
            </a:pathLst>
          </a:custGeom>
          <a:ln w="177800">
            <a:solidFill>
              <a:srgbClr val="BCCF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Triangle 29"/>
          <p:cNvSpPr/>
          <p:nvPr/>
        </p:nvSpPr>
        <p:spPr>
          <a:xfrm>
            <a:off x="4343400" y="4724400"/>
            <a:ext cx="685800" cy="304800"/>
          </a:xfrm>
          <a:prstGeom prst="rtTriangle">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Triangle 30"/>
          <p:cNvSpPr/>
          <p:nvPr/>
        </p:nvSpPr>
        <p:spPr>
          <a:xfrm rot="10800000">
            <a:off x="4343400" y="4724400"/>
            <a:ext cx="685800" cy="304800"/>
          </a:xfrm>
          <a:prstGeom prst="rtTriangle">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ectangle 28"/>
          <p:cNvSpPr/>
          <p:nvPr/>
        </p:nvSpPr>
        <p:spPr>
          <a:xfrm rot="2871895" flipV="1">
            <a:off x="5999977" y="5321757"/>
            <a:ext cx="1178526" cy="264075"/>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800600" y="4572000"/>
            <a:ext cx="2362200" cy="461665"/>
          </a:xfrm>
          <a:prstGeom prst="rect">
            <a:avLst/>
          </a:prstGeom>
          <a:noFill/>
          <a:ln w="50800">
            <a:noFill/>
          </a:ln>
        </p:spPr>
        <p:txBody>
          <a:bodyPr wrap="square" rtlCol="0">
            <a:spAutoFit/>
          </a:bodyPr>
          <a:lstStyle/>
          <a:p>
            <a:r>
              <a:rPr lang="en-US" sz="2400" b="1" dirty="0" smtClean="0">
                <a:solidFill>
                  <a:srgbClr val="00B050"/>
                </a:solidFill>
                <a:effectLst>
                  <a:outerShdw dist="38100" dir="5400000" algn="ctr" rotWithShape="0">
                    <a:schemeClr val="tx1"/>
                  </a:outerShdw>
                </a:effectLst>
              </a:rPr>
              <a:t>aquatic biomass</a:t>
            </a:r>
            <a:endParaRPr lang="en-US" sz="2400" b="1" baseline="-25000" dirty="0" smtClean="0">
              <a:solidFill>
                <a:srgbClr val="00B050"/>
              </a:solidFill>
              <a:effectLst>
                <a:outerShdw dist="38100" dir="5400000" algn="ctr" rotWithShape="0">
                  <a:schemeClr val="tx1"/>
                </a:outerShdw>
              </a:effectLst>
            </a:endParaRPr>
          </a:p>
        </p:txBody>
      </p:sp>
      <p:sp>
        <p:nvSpPr>
          <p:cNvPr id="12" name="TextBox 11"/>
          <p:cNvSpPr txBox="1"/>
          <p:nvPr/>
        </p:nvSpPr>
        <p:spPr>
          <a:xfrm>
            <a:off x="5638800" y="17526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46" name="Rectangle 45"/>
          <p:cNvSpPr/>
          <p:nvPr/>
        </p:nvSpPr>
        <p:spPr>
          <a:xfrm>
            <a:off x="6019800" y="6172200"/>
            <a:ext cx="30480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6400800" y="6019800"/>
            <a:ext cx="2743200" cy="523220"/>
          </a:xfrm>
          <a:prstGeom prst="rect">
            <a:avLst/>
          </a:prstGeom>
          <a:noFill/>
          <a:ln w="50800">
            <a:noFill/>
          </a:ln>
        </p:spPr>
        <p:txBody>
          <a:bodyPr wrap="square" rtlCol="0">
            <a:spAutoFit/>
          </a:bodyPr>
          <a:lstStyle/>
          <a:p>
            <a:pPr algn="ctr"/>
            <a:r>
              <a:rPr lang="en-US" sz="2800" b="1" dirty="0" smtClean="0">
                <a:solidFill>
                  <a:srgbClr val="565656"/>
                </a:solidFill>
                <a:effectLst>
                  <a:outerShdw dist="38100" dir="5400000" algn="ctr" rotWithShape="0">
                    <a:schemeClr val="tx1"/>
                  </a:outerShdw>
                </a:effectLst>
              </a:rPr>
              <a:t>marine deposits</a:t>
            </a:r>
            <a:endParaRPr lang="en-US" sz="2800" b="1" baseline="-25000" dirty="0" smtClean="0">
              <a:solidFill>
                <a:srgbClr val="565656"/>
              </a:solidFill>
              <a:effectLst>
                <a:outerShdw dist="38100" dir="5400000" algn="ctr" rotWithShape="0">
                  <a:schemeClr val="tx1"/>
                </a:outerShdw>
              </a:effectLst>
            </a:endParaRPr>
          </a:p>
        </p:txBody>
      </p:sp>
      <p:sp>
        <p:nvSpPr>
          <p:cNvPr id="47" name="Rectangle 46"/>
          <p:cNvSpPr/>
          <p:nvPr/>
        </p:nvSpPr>
        <p:spPr>
          <a:xfrm>
            <a:off x="6019800" y="6019800"/>
            <a:ext cx="6096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p:cNvSpPr/>
          <p:nvPr/>
        </p:nvSpPr>
        <p:spPr>
          <a:xfrm>
            <a:off x="762000" y="5334000"/>
            <a:ext cx="1600200" cy="228600"/>
          </a:xfrm>
          <a:prstGeom prst="rect">
            <a:avLst/>
          </a:prstGeom>
          <a:solidFill>
            <a:srgbClr val="494949"/>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609600" y="5257800"/>
            <a:ext cx="1981200" cy="523220"/>
          </a:xfrm>
          <a:prstGeom prst="rect">
            <a:avLst/>
          </a:prstGeom>
          <a:noFill/>
          <a:ln w="50800">
            <a:noFill/>
          </a:ln>
        </p:spPr>
        <p:txBody>
          <a:bodyPr wrap="square" rtlCol="0">
            <a:spAutoFit/>
          </a:bodyPr>
          <a:lstStyle/>
          <a:p>
            <a:pPr algn="ctr"/>
            <a:r>
              <a:rPr lang="en-US" sz="2800" b="1" dirty="0" smtClean="0">
                <a:solidFill>
                  <a:schemeClr val="bg1"/>
                </a:solidFill>
                <a:effectLst>
                  <a:outerShdw dist="38100" dir="5400000" algn="ctr" rotWithShape="0">
                    <a:schemeClr val="tx1"/>
                  </a:outerShdw>
                </a:effectLst>
              </a:rPr>
              <a:t>coal, oil, gas</a:t>
            </a:r>
            <a:endParaRPr lang="en-US" sz="2800" b="1" baseline="-25000" dirty="0" smtClean="0">
              <a:solidFill>
                <a:schemeClr val="bg1"/>
              </a:solidFill>
              <a:effectLst>
                <a:outerShdw dist="38100" dir="5400000" algn="ctr" rotWithShape="0">
                  <a:schemeClr val="tx1"/>
                </a:outerShdw>
              </a:effectLst>
            </a:endParaRPr>
          </a:p>
        </p:txBody>
      </p:sp>
      <p:pic>
        <p:nvPicPr>
          <p:cNvPr id="78" name="Picture 77" descr="http://www.physicalgeography.net/fundamentals/images/carboncycle.jpg"/>
          <p:cNvPicPr/>
          <p:nvPr/>
        </p:nvPicPr>
        <p:blipFill>
          <a:blip r:embed="rId3" cstate="print"/>
          <a:srcRect l="31667" t="79743" r="36666" b="15744"/>
          <a:stretch>
            <a:fillRect/>
          </a:stretch>
        </p:blipFill>
        <p:spPr bwMode="auto">
          <a:xfrm>
            <a:off x="2679192" y="5431536"/>
            <a:ext cx="2895600" cy="268224"/>
          </a:xfrm>
          <a:prstGeom prst="rect">
            <a:avLst/>
          </a:prstGeom>
          <a:noFill/>
          <a:ln w="9525">
            <a:noFill/>
            <a:miter lim="800000"/>
            <a:headEnd/>
            <a:tailEnd/>
          </a:ln>
        </p:spPr>
      </p:pic>
      <p:sp>
        <p:nvSpPr>
          <p:cNvPr id="79" name="TextBox 78"/>
          <p:cNvSpPr txBox="1"/>
          <p:nvPr/>
        </p:nvSpPr>
        <p:spPr>
          <a:xfrm>
            <a:off x="3200400" y="5334000"/>
            <a:ext cx="1981200" cy="523220"/>
          </a:xfrm>
          <a:prstGeom prst="rect">
            <a:avLst/>
          </a:prstGeom>
          <a:noFill/>
          <a:ln w="50800">
            <a:noFill/>
          </a:ln>
        </p:spPr>
        <p:txBody>
          <a:bodyPr wrap="square" rtlCol="0">
            <a:spAutoFit/>
          </a:bodyPr>
          <a:lstStyle/>
          <a:p>
            <a:pPr algn="ctr"/>
            <a:r>
              <a:rPr lang="en-US" sz="2800" b="1" dirty="0" smtClean="0">
                <a:solidFill>
                  <a:srgbClr val="565656"/>
                </a:solidFill>
                <a:effectLst>
                  <a:outerShdw dist="38100" dir="7200000" algn="ctr" rotWithShape="0">
                    <a:schemeClr val="tx1"/>
                  </a:outerShdw>
                </a:effectLst>
              </a:rPr>
              <a:t>limestone</a:t>
            </a:r>
            <a:endParaRPr lang="en-US" sz="2800" b="1" baseline="-25000" dirty="0" smtClean="0">
              <a:solidFill>
                <a:srgbClr val="565656"/>
              </a:solidFill>
              <a:effectLst>
                <a:outerShdw dist="38100" dir="7200000" algn="ctr" rotWithShape="0">
                  <a:schemeClr val="tx1"/>
                </a:outerShdw>
              </a:effectLst>
            </a:endParaRPr>
          </a:p>
        </p:txBody>
      </p:sp>
      <p:sp>
        <p:nvSpPr>
          <p:cNvPr id="83" name="TextBox 82"/>
          <p:cNvSpPr txBox="1"/>
          <p:nvPr/>
        </p:nvSpPr>
        <p:spPr>
          <a:xfrm>
            <a:off x="5184648" y="4416552"/>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7" name="TextBox 86"/>
          <p:cNvSpPr txBox="1"/>
          <p:nvPr/>
        </p:nvSpPr>
        <p:spPr>
          <a:xfrm rot="21005082">
            <a:off x="5983146" y="5056062"/>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21" name="TextBox 20"/>
          <p:cNvSpPr txBox="1"/>
          <p:nvPr/>
        </p:nvSpPr>
        <p:spPr>
          <a:xfrm>
            <a:off x="2667000" y="4233446"/>
            <a:ext cx="990600" cy="338554"/>
          </a:xfrm>
          <a:prstGeom prst="rect">
            <a:avLst/>
          </a:prstGeom>
          <a:noFill/>
          <a:ln w="50800">
            <a:noFill/>
          </a:ln>
        </p:spPr>
        <p:txBody>
          <a:bodyPr wrap="square" rtlCol="0">
            <a:spAutoFit/>
          </a:bodyPr>
          <a:lstStyle/>
          <a:p>
            <a:r>
              <a:rPr lang="en-US" sz="1600" b="1" dirty="0" smtClean="0">
                <a:solidFill>
                  <a:srgbClr val="00B050"/>
                </a:solidFill>
                <a:effectLst>
                  <a:outerShdw dist="25400" dir="5400000" algn="ctr" rotWithShape="0">
                    <a:schemeClr val="tx1"/>
                  </a:outerShdw>
                </a:effectLst>
              </a:rPr>
              <a:t>biomass</a:t>
            </a:r>
            <a:endParaRPr lang="en-US" sz="1600" b="1" baseline="-25000" dirty="0" smtClean="0">
              <a:solidFill>
                <a:srgbClr val="00B050"/>
              </a:solidFill>
              <a:effectLst>
                <a:outerShdw dist="25400" dir="5400000" algn="ctr" rotWithShape="0">
                  <a:schemeClr val="tx1"/>
                </a:outerShdw>
              </a:effectLst>
            </a:endParaRPr>
          </a:p>
        </p:txBody>
      </p:sp>
      <p:grpSp>
        <p:nvGrpSpPr>
          <p:cNvPr id="2" name="Group 56"/>
          <p:cNvGrpSpPr/>
          <p:nvPr/>
        </p:nvGrpSpPr>
        <p:grpSpPr>
          <a:xfrm>
            <a:off x="381000" y="5181600"/>
            <a:ext cx="1899424" cy="980420"/>
            <a:chOff x="381000" y="5181600"/>
            <a:chExt cx="1899424" cy="980420"/>
          </a:xfrm>
        </p:grpSpPr>
        <p:sp>
          <p:nvSpPr>
            <p:cNvPr id="58" name="TextBox 57"/>
            <p:cNvSpPr txBox="1"/>
            <p:nvPr/>
          </p:nvSpPr>
          <p:spPr>
            <a:xfrm>
              <a:off x="1295400" y="5638800"/>
              <a:ext cx="375424" cy="523220"/>
            </a:xfrm>
            <a:prstGeom prst="rect">
              <a:avLst/>
            </a:prstGeom>
            <a:noFill/>
            <a:ln w="50800">
              <a:noFill/>
            </a:ln>
          </p:spPr>
          <p:txBody>
            <a:bodyPr wrap="square" rtlCol="0">
              <a:spAutoFit/>
            </a:bodyPr>
            <a:lstStyle/>
            <a:p>
              <a:r>
                <a:rPr lang="en-US" sz="2800" b="1" dirty="0" smtClean="0">
                  <a:solidFill>
                    <a:srgbClr val="0070C0"/>
                  </a:solidFill>
                  <a:effectLst>
                    <a:outerShdw dist="50800" dir="5400000" algn="ctr" rotWithShape="0">
                      <a:schemeClr val="tx1"/>
                    </a:outerShdw>
                  </a:effectLst>
                </a:rPr>
                <a:t>C</a:t>
              </a:r>
              <a:endParaRPr lang="en-US" sz="2800" b="1" baseline="-25000" dirty="0" smtClean="0">
                <a:solidFill>
                  <a:srgbClr val="0070C0"/>
                </a:solidFill>
                <a:effectLst>
                  <a:outerShdw dist="50800" dir="5400000" algn="ctr" rotWithShape="0">
                    <a:schemeClr val="tx1"/>
                  </a:outerShdw>
                </a:effectLst>
              </a:endParaRPr>
            </a:p>
          </p:txBody>
        </p:sp>
        <p:sp>
          <p:nvSpPr>
            <p:cNvPr id="60" name="TextBox 59"/>
            <p:cNvSpPr txBox="1"/>
            <p:nvPr/>
          </p:nvSpPr>
          <p:spPr>
            <a:xfrm>
              <a:off x="1905000" y="5562600"/>
              <a:ext cx="375424" cy="523220"/>
            </a:xfrm>
            <a:prstGeom prst="rect">
              <a:avLst/>
            </a:prstGeom>
            <a:noFill/>
            <a:ln w="50800">
              <a:noFill/>
            </a:ln>
          </p:spPr>
          <p:txBody>
            <a:bodyPr wrap="square" rtlCol="0">
              <a:spAutoFit/>
            </a:bodyPr>
            <a:lstStyle/>
            <a:p>
              <a:r>
                <a:rPr lang="en-US" sz="2800" b="1" dirty="0" smtClean="0">
                  <a:solidFill>
                    <a:srgbClr val="0070C0"/>
                  </a:solidFill>
                  <a:effectLst>
                    <a:outerShdw dist="50800" dir="5400000" algn="ctr" rotWithShape="0">
                      <a:schemeClr val="tx1"/>
                    </a:outerShdw>
                  </a:effectLst>
                </a:rPr>
                <a:t>C</a:t>
              </a:r>
              <a:endParaRPr lang="en-US" sz="2800" b="1" baseline="-25000" dirty="0" smtClean="0">
                <a:solidFill>
                  <a:srgbClr val="0070C0"/>
                </a:solidFill>
                <a:effectLst>
                  <a:outerShdw dist="50800" dir="5400000" algn="ctr" rotWithShape="0">
                    <a:schemeClr val="tx1"/>
                  </a:outerShdw>
                </a:effectLst>
              </a:endParaRPr>
            </a:p>
          </p:txBody>
        </p:sp>
        <p:sp>
          <p:nvSpPr>
            <p:cNvPr id="62" name="TextBox 61"/>
            <p:cNvSpPr txBox="1"/>
            <p:nvPr/>
          </p:nvSpPr>
          <p:spPr>
            <a:xfrm>
              <a:off x="381000" y="5181600"/>
              <a:ext cx="375424" cy="523220"/>
            </a:xfrm>
            <a:prstGeom prst="rect">
              <a:avLst/>
            </a:prstGeom>
            <a:noFill/>
            <a:ln w="50800">
              <a:noFill/>
            </a:ln>
          </p:spPr>
          <p:txBody>
            <a:bodyPr wrap="square" rtlCol="0">
              <a:spAutoFit/>
            </a:bodyPr>
            <a:lstStyle/>
            <a:p>
              <a:r>
                <a:rPr lang="en-US" sz="2800" b="1" dirty="0" smtClean="0">
                  <a:solidFill>
                    <a:srgbClr val="0070C0"/>
                  </a:solidFill>
                  <a:effectLst>
                    <a:outerShdw dist="50800" dir="5400000" algn="ctr" rotWithShape="0">
                      <a:schemeClr val="tx1"/>
                    </a:outerShdw>
                  </a:effectLst>
                </a:rPr>
                <a:t>C</a:t>
              </a:r>
              <a:endParaRPr lang="en-US" sz="2800" b="1" baseline="-25000" dirty="0" smtClean="0">
                <a:solidFill>
                  <a:srgbClr val="0070C0"/>
                </a:solidFill>
                <a:effectLst>
                  <a:outerShdw dist="50800" dir="5400000" algn="ctr" rotWithShape="0">
                    <a:schemeClr val="tx1"/>
                  </a:outerShdw>
                </a:effectLst>
              </a:endParaRPr>
            </a:p>
          </p:txBody>
        </p:sp>
      </p:grpSp>
      <p:grpSp>
        <p:nvGrpSpPr>
          <p:cNvPr id="4" name="Group 62"/>
          <p:cNvGrpSpPr/>
          <p:nvPr/>
        </p:nvGrpSpPr>
        <p:grpSpPr>
          <a:xfrm>
            <a:off x="3124200" y="5029200"/>
            <a:ext cx="1823224" cy="1270575"/>
            <a:chOff x="3124200" y="5029200"/>
            <a:chExt cx="1823224" cy="1270575"/>
          </a:xfrm>
        </p:grpSpPr>
        <p:sp>
          <p:nvSpPr>
            <p:cNvPr id="64" name="TextBox 63"/>
            <p:cNvSpPr txBox="1"/>
            <p:nvPr/>
          </p:nvSpPr>
          <p:spPr>
            <a:xfrm>
              <a:off x="4572000" y="50292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sp>
          <p:nvSpPr>
            <p:cNvPr id="65" name="TextBox 64"/>
            <p:cNvSpPr txBox="1"/>
            <p:nvPr/>
          </p:nvSpPr>
          <p:spPr>
            <a:xfrm>
              <a:off x="3124200" y="54864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sp>
          <p:nvSpPr>
            <p:cNvPr id="66" name="TextBox 65"/>
            <p:cNvSpPr txBox="1"/>
            <p:nvPr/>
          </p:nvSpPr>
          <p:spPr>
            <a:xfrm>
              <a:off x="4191000" y="57150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grpSp>
      <p:sp>
        <p:nvSpPr>
          <p:cNvPr id="75" name="TextBox 74"/>
          <p:cNvSpPr txBox="1"/>
          <p:nvPr/>
        </p:nvSpPr>
        <p:spPr>
          <a:xfrm>
            <a:off x="2012052" y="2743200"/>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85" name="TextBox 84"/>
          <p:cNvSpPr txBox="1"/>
          <p:nvPr/>
        </p:nvSpPr>
        <p:spPr>
          <a:xfrm>
            <a:off x="5568696" y="22098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6" name="TextBox 85"/>
          <p:cNvSpPr txBox="1"/>
          <p:nvPr/>
        </p:nvSpPr>
        <p:spPr>
          <a:xfrm>
            <a:off x="6245352" y="1938528"/>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0" name="Freeform 79"/>
          <p:cNvSpPr/>
          <p:nvPr/>
        </p:nvSpPr>
        <p:spPr>
          <a:xfrm>
            <a:off x="3086100" y="4571999"/>
            <a:ext cx="1409700" cy="198120"/>
          </a:xfrm>
          <a:custGeom>
            <a:avLst/>
            <a:gdLst>
              <a:gd name="connsiteX0" fmla="*/ 1112520 w 1112520"/>
              <a:gd name="connsiteY0" fmla="*/ 66040 h 149860"/>
              <a:gd name="connsiteX1" fmla="*/ 914400 w 1112520"/>
              <a:gd name="connsiteY1" fmla="*/ 81280 h 149860"/>
              <a:gd name="connsiteX2" fmla="*/ 609600 w 1112520"/>
              <a:gd name="connsiteY2" fmla="*/ 142240 h 149860"/>
              <a:gd name="connsiteX3" fmla="*/ 213360 w 1112520"/>
              <a:gd name="connsiteY3" fmla="*/ 35560 h 149860"/>
              <a:gd name="connsiteX4" fmla="*/ 0 w 1112520"/>
              <a:gd name="connsiteY4" fmla="*/ 5080 h 149860"/>
              <a:gd name="connsiteX5" fmla="*/ 213360 w 1112520"/>
              <a:gd name="connsiteY5" fmla="*/ 5080 h 149860"/>
              <a:gd name="connsiteX6" fmla="*/ 533400 w 1112520"/>
              <a:gd name="connsiteY6" fmla="*/ 20320 h 149860"/>
              <a:gd name="connsiteX7" fmla="*/ 899160 w 1112520"/>
              <a:gd name="connsiteY7" fmla="*/ 35560 h 149860"/>
              <a:gd name="connsiteX8" fmla="*/ 1036320 w 1112520"/>
              <a:gd name="connsiteY8" fmla="*/ 50800 h 149860"/>
              <a:gd name="connsiteX0" fmla="*/ 1280160 w 1280160"/>
              <a:gd name="connsiteY0" fmla="*/ 20320 h 149860"/>
              <a:gd name="connsiteX1" fmla="*/ 914400 w 1280160"/>
              <a:gd name="connsiteY1" fmla="*/ 81280 h 149860"/>
              <a:gd name="connsiteX2" fmla="*/ 609600 w 1280160"/>
              <a:gd name="connsiteY2" fmla="*/ 142240 h 149860"/>
              <a:gd name="connsiteX3" fmla="*/ 213360 w 1280160"/>
              <a:gd name="connsiteY3" fmla="*/ 35560 h 149860"/>
              <a:gd name="connsiteX4" fmla="*/ 0 w 1280160"/>
              <a:gd name="connsiteY4" fmla="*/ 5080 h 149860"/>
              <a:gd name="connsiteX5" fmla="*/ 213360 w 1280160"/>
              <a:gd name="connsiteY5" fmla="*/ 5080 h 149860"/>
              <a:gd name="connsiteX6" fmla="*/ 533400 w 1280160"/>
              <a:gd name="connsiteY6" fmla="*/ 20320 h 149860"/>
              <a:gd name="connsiteX7" fmla="*/ 899160 w 1280160"/>
              <a:gd name="connsiteY7" fmla="*/ 35560 h 149860"/>
              <a:gd name="connsiteX8" fmla="*/ 1036320 w 1280160"/>
              <a:gd name="connsiteY8" fmla="*/ 50800 h 149860"/>
              <a:gd name="connsiteX0" fmla="*/ 1280160 w 1280160"/>
              <a:gd name="connsiteY0" fmla="*/ 20320 h 149860"/>
              <a:gd name="connsiteX1" fmla="*/ 914400 w 1280160"/>
              <a:gd name="connsiteY1" fmla="*/ 81280 h 149860"/>
              <a:gd name="connsiteX2" fmla="*/ 609600 w 1280160"/>
              <a:gd name="connsiteY2" fmla="*/ 142240 h 149860"/>
              <a:gd name="connsiteX3" fmla="*/ 213360 w 1280160"/>
              <a:gd name="connsiteY3" fmla="*/ 35560 h 149860"/>
              <a:gd name="connsiteX4" fmla="*/ 0 w 1280160"/>
              <a:gd name="connsiteY4" fmla="*/ 5080 h 149860"/>
              <a:gd name="connsiteX5" fmla="*/ 213360 w 1280160"/>
              <a:gd name="connsiteY5" fmla="*/ 5080 h 149860"/>
              <a:gd name="connsiteX6" fmla="*/ 533400 w 1280160"/>
              <a:gd name="connsiteY6" fmla="*/ 20320 h 149860"/>
              <a:gd name="connsiteX7" fmla="*/ 899160 w 1280160"/>
              <a:gd name="connsiteY7" fmla="*/ 35560 h 149860"/>
              <a:gd name="connsiteX8" fmla="*/ 1051560 w 1280160"/>
              <a:gd name="connsiteY8" fmla="*/ 20320 h 149860"/>
              <a:gd name="connsiteX0" fmla="*/ 1280160 w 1280160"/>
              <a:gd name="connsiteY0" fmla="*/ 20320 h 149860"/>
              <a:gd name="connsiteX1" fmla="*/ 914400 w 1280160"/>
              <a:gd name="connsiteY1" fmla="*/ 81280 h 149860"/>
              <a:gd name="connsiteX2" fmla="*/ 609600 w 1280160"/>
              <a:gd name="connsiteY2" fmla="*/ 142240 h 149860"/>
              <a:gd name="connsiteX3" fmla="*/ 213360 w 1280160"/>
              <a:gd name="connsiteY3" fmla="*/ 35560 h 149860"/>
              <a:gd name="connsiteX4" fmla="*/ 0 w 1280160"/>
              <a:gd name="connsiteY4" fmla="*/ 5080 h 149860"/>
              <a:gd name="connsiteX5" fmla="*/ 213360 w 1280160"/>
              <a:gd name="connsiteY5" fmla="*/ 5080 h 149860"/>
              <a:gd name="connsiteX6" fmla="*/ 533400 w 1280160"/>
              <a:gd name="connsiteY6" fmla="*/ 20320 h 149860"/>
              <a:gd name="connsiteX7" fmla="*/ 975360 w 1280160"/>
              <a:gd name="connsiteY7" fmla="*/ 20320 h 149860"/>
              <a:gd name="connsiteX8" fmla="*/ 1051560 w 1280160"/>
              <a:gd name="connsiteY8" fmla="*/ 20320 h 149860"/>
              <a:gd name="connsiteX0" fmla="*/ 1280160 w 1280160"/>
              <a:gd name="connsiteY0" fmla="*/ 76200 h 205740"/>
              <a:gd name="connsiteX1" fmla="*/ 914400 w 1280160"/>
              <a:gd name="connsiteY1" fmla="*/ 137160 h 205740"/>
              <a:gd name="connsiteX2" fmla="*/ 609600 w 1280160"/>
              <a:gd name="connsiteY2" fmla="*/ 198120 h 205740"/>
              <a:gd name="connsiteX3" fmla="*/ 213360 w 1280160"/>
              <a:gd name="connsiteY3" fmla="*/ 91440 h 205740"/>
              <a:gd name="connsiteX4" fmla="*/ 0 w 1280160"/>
              <a:gd name="connsiteY4" fmla="*/ 60960 h 205740"/>
              <a:gd name="connsiteX5" fmla="*/ 213360 w 1280160"/>
              <a:gd name="connsiteY5" fmla="*/ 60960 h 205740"/>
              <a:gd name="connsiteX6" fmla="*/ 533400 w 1280160"/>
              <a:gd name="connsiteY6" fmla="*/ 76200 h 205740"/>
              <a:gd name="connsiteX7" fmla="*/ 975360 w 1280160"/>
              <a:gd name="connsiteY7" fmla="*/ 76200 h 205740"/>
              <a:gd name="connsiteX8" fmla="*/ 1280160 w 1280160"/>
              <a:gd name="connsiteY8" fmla="*/ 0 h 205740"/>
              <a:gd name="connsiteX0" fmla="*/ 1280160 w 1280160"/>
              <a:gd name="connsiteY0" fmla="*/ 76200 h 205740"/>
              <a:gd name="connsiteX1" fmla="*/ 914400 w 1280160"/>
              <a:gd name="connsiteY1" fmla="*/ 137160 h 205740"/>
              <a:gd name="connsiteX2" fmla="*/ 609600 w 1280160"/>
              <a:gd name="connsiteY2" fmla="*/ 198120 h 205740"/>
              <a:gd name="connsiteX3" fmla="*/ 213360 w 1280160"/>
              <a:gd name="connsiteY3" fmla="*/ 91440 h 205740"/>
              <a:gd name="connsiteX4" fmla="*/ 0 w 1280160"/>
              <a:gd name="connsiteY4" fmla="*/ 60960 h 205740"/>
              <a:gd name="connsiteX5" fmla="*/ 213360 w 1280160"/>
              <a:gd name="connsiteY5" fmla="*/ 60960 h 205740"/>
              <a:gd name="connsiteX6" fmla="*/ 533400 w 1280160"/>
              <a:gd name="connsiteY6" fmla="*/ 76200 h 205740"/>
              <a:gd name="connsiteX7" fmla="*/ 975360 w 1280160"/>
              <a:gd name="connsiteY7" fmla="*/ 76200 h 205740"/>
              <a:gd name="connsiteX8" fmla="*/ 1280160 w 1280160"/>
              <a:gd name="connsiteY8" fmla="*/ 0 h 205740"/>
              <a:gd name="connsiteX0" fmla="*/ 1280160 w 1280160"/>
              <a:gd name="connsiteY0" fmla="*/ 76200 h 208280"/>
              <a:gd name="connsiteX1" fmla="*/ 899160 w 1280160"/>
              <a:gd name="connsiteY1" fmla="*/ 152400 h 208280"/>
              <a:gd name="connsiteX2" fmla="*/ 609600 w 1280160"/>
              <a:gd name="connsiteY2" fmla="*/ 198120 h 208280"/>
              <a:gd name="connsiteX3" fmla="*/ 213360 w 1280160"/>
              <a:gd name="connsiteY3" fmla="*/ 91440 h 208280"/>
              <a:gd name="connsiteX4" fmla="*/ 0 w 1280160"/>
              <a:gd name="connsiteY4" fmla="*/ 60960 h 208280"/>
              <a:gd name="connsiteX5" fmla="*/ 213360 w 1280160"/>
              <a:gd name="connsiteY5" fmla="*/ 60960 h 208280"/>
              <a:gd name="connsiteX6" fmla="*/ 533400 w 1280160"/>
              <a:gd name="connsiteY6" fmla="*/ 76200 h 208280"/>
              <a:gd name="connsiteX7" fmla="*/ 975360 w 1280160"/>
              <a:gd name="connsiteY7" fmla="*/ 76200 h 208280"/>
              <a:gd name="connsiteX8" fmla="*/ 1280160 w 1280160"/>
              <a:gd name="connsiteY8" fmla="*/ 0 h 208280"/>
              <a:gd name="connsiteX0" fmla="*/ 1280160 w 1280160"/>
              <a:gd name="connsiteY0" fmla="*/ 76200 h 208280"/>
              <a:gd name="connsiteX1" fmla="*/ 899160 w 1280160"/>
              <a:gd name="connsiteY1" fmla="*/ 152400 h 208280"/>
              <a:gd name="connsiteX2" fmla="*/ 609600 w 1280160"/>
              <a:gd name="connsiteY2" fmla="*/ 198120 h 208280"/>
              <a:gd name="connsiteX3" fmla="*/ 213360 w 1280160"/>
              <a:gd name="connsiteY3" fmla="*/ 91440 h 208280"/>
              <a:gd name="connsiteX4" fmla="*/ 0 w 1280160"/>
              <a:gd name="connsiteY4" fmla="*/ 60960 h 208280"/>
              <a:gd name="connsiteX5" fmla="*/ 213360 w 1280160"/>
              <a:gd name="connsiteY5" fmla="*/ 60960 h 208280"/>
              <a:gd name="connsiteX6" fmla="*/ 533400 w 1280160"/>
              <a:gd name="connsiteY6" fmla="*/ 76200 h 208280"/>
              <a:gd name="connsiteX7" fmla="*/ 975360 w 1280160"/>
              <a:gd name="connsiteY7" fmla="*/ 76200 h 208280"/>
              <a:gd name="connsiteX8" fmla="*/ 1280160 w 1280160"/>
              <a:gd name="connsiteY8" fmla="*/ 0 h 208280"/>
              <a:gd name="connsiteX9" fmla="*/ 1280160 w 1280160"/>
              <a:gd name="connsiteY9" fmla="*/ 76200 h 208280"/>
              <a:gd name="connsiteX0" fmla="*/ 1280160 w 1280160"/>
              <a:gd name="connsiteY0" fmla="*/ 76200 h 198120"/>
              <a:gd name="connsiteX1" fmla="*/ 899160 w 1280160"/>
              <a:gd name="connsiteY1" fmla="*/ 152400 h 198120"/>
              <a:gd name="connsiteX2" fmla="*/ 609600 w 1280160"/>
              <a:gd name="connsiteY2" fmla="*/ 198120 h 198120"/>
              <a:gd name="connsiteX3" fmla="*/ 213360 w 1280160"/>
              <a:gd name="connsiteY3" fmla="*/ 152400 h 198120"/>
              <a:gd name="connsiteX4" fmla="*/ 0 w 1280160"/>
              <a:gd name="connsiteY4" fmla="*/ 60960 h 198120"/>
              <a:gd name="connsiteX5" fmla="*/ 213360 w 1280160"/>
              <a:gd name="connsiteY5" fmla="*/ 60960 h 198120"/>
              <a:gd name="connsiteX6" fmla="*/ 533400 w 1280160"/>
              <a:gd name="connsiteY6" fmla="*/ 76200 h 198120"/>
              <a:gd name="connsiteX7" fmla="*/ 975360 w 1280160"/>
              <a:gd name="connsiteY7" fmla="*/ 76200 h 198120"/>
              <a:gd name="connsiteX8" fmla="*/ 1280160 w 1280160"/>
              <a:gd name="connsiteY8" fmla="*/ 0 h 198120"/>
              <a:gd name="connsiteX9" fmla="*/ 1280160 w 1280160"/>
              <a:gd name="connsiteY9" fmla="*/ 76200 h 198120"/>
              <a:gd name="connsiteX0" fmla="*/ 1371600 w 1371600"/>
              <a:gd name="connsiteY0" fmla="*/ 76200 h 198120"/>
              <a:gd name="connsiteX1" fmla="*/ 990600 w 1371600"/>
              <a:gd name="connsiteY1" fmla="*/ 152400 h 198120"/>
              <a:gd name="connsiteX2" fmla="*/ 701040 w 1371600"/>
              <a:gd name="connsiteY2" fmla="*/ 198120 h 198120"/>
              <a:gd name="connsiteX3" fmla="*/ 304800 w 1371600"/>
              <a:gd name="connsiteY3" fmla="*/ 152400 h 198120"/>
              <a:gd name="connsiteX4" fmla="*/ 0 w 1371600"/>
              <a:gd name="connsiteY4" fmla="*/ 76200 h 198120"/>
              <a:gd name="connsiteX5" fmla="*/ 304800 w 1371600"/>
              <a:gd name="connsiteY5" fmla="*/ 60960 h 198120"/>
              <a:gd name="connsiteX6" fmla="*/ 624840 w 1371600"/>
              <a:gd name="connsiteY6" fmla="*/ 76200 h 198120"/>
              <a:gd name="connsiteX7" fmla="*/ 1066800 w 1371600"/>
              <a:gd name="connsiteY7" fmla="*/ 76200 h 198120"/>
              <a:gd name="connsiteX8" fmla="*/ 1371600 w 1371600"/>
              <a:gd name="connsiteY8" fmla="*/ 0 h 198120"/>
              <a:gd name="connsiteX9" fmla="*/ 1371600 w 1371600"/>
              <a:gd name="connsiteY9" fmla="*/ 76200 h 198120"/>
              <a:gd name="connsiteX0" fmla="*/ 1371600 w 1371600"/>
              <a:gd name="connsiteY0" fmla="*/ 76200 h 198120"/>
              <a:gd name="connsiteX1" fmla="*/ 990600 w 1371600"/>
              <a:gd name="connsiteY1" fmla="*/ 152400 h 198120"/>
              <a:gd name="connsiteX2" fmla="*/ 701040 w 1371600"/>
              <a:gd name="connsiteY2" fmla="*/ 198120 h 198120"/>
              <a:gd name="connsiteX3" fmla="*/ 304800 w 1371600"/>
              <a:gd name="connsiteY3" fmla="*/ 152400 h 198120"/>
              <a:gd name="connsiteX4" fmla="*/ 0 w 1371600"/>
              <a:gd name="connsiteY4" fmla="*/ 76200 h 198120"/>
              <a:gd name="connsiteX5" fmla="*/ 304800 w 1371600"/>
              <a:gd name="connsiteY5" fmla="*/ 60960 h 198120"/>
              <a:gd name="connsiteX6" fmla="*/ 624840 w 1371600"/>
              <a:gd name="connsiteY6" fmla="*/ 76200 h 198120"/>
              <a:gd name="connsiteX7" fmla="*/ 1066800 w 1371600"/>
              <a:gd name="connsiteY7" fmla="*/ 76200 h 198120"/>
              <a:gd name="connsiteX8" fmla="*/ 1371600 w 1371600"/>
              <a:gd name="connsiteY8" fmla="*/ 0 h 198120"/>
              <a:gd name="connsiteX9" fmla="*/ 1371600 w 1371600"/>
              <a:gd name="connsiteY9" fmla="*/ 76200 h 198120"/>
              <a:gd name="connsiteX0" fmla="*/ 1475740 w 1475740"/>
              <a:gd name="connsiteY0" fmla="*/ 609600 h 731520"/>
              <a:gd name="connsiteX1" fmla="*/ 1094740 w 1475740"/>
              <a:gd name="connsiteY1" fmla="*/ 685800 h 731520"/>
              <a:gd name="connsiteX2" fmla="*/ 805180 w 1475740"/>
              <a:gd name="connsiteY2" fmla="*/ 731520 h 731520"/>
              <a:gd name="connsiteX3" fmla="*/ 408940 w 1475740"/>
              <a:gd name="connsiteY3" fmla="*/ 685800 h 731520"/>
              <a:gd name="connsiteX4" fmla="*/ 104140 w 1475740"/>
              <a:gd name="connsiteY4" fmla="*/ 609600 h 731520"/>
              <a:gd name="connsiteX5" fmla="*/ 104140 w 1475740"/>
              <a:gd name="connsiteY5" fmla="*/ 0 h 731520"/>
              <a:gd name="connsiteX6" fmla="*/ 728980 w 1475740"/>
              <a:gd name="connsiteY6" fmla="*/ 609600 h 731520"/>
              <a:gd name="connsiteX7" fmla="*/ 1170940 w 1475740"/>
              <a:gd name="connsiteY7" fmla="*/ 609600 h 731520"/>
              <a:gd name="connsiteX8" fmla="*/ 1475740 w 1475740"/>
              <a:gd name="connsiteY8" fmla="*/ 533400 h 731520"/>
              <a:gd name="connsiteX9" fmla="*/ 1475740 w 1475740"/>
              <a:gd name="connsiteY9" fmla="*/ 609600 h 731520"/>
              <a:gd name="connsiteX0" fmla="*/ 1485618 w 1485618"/>
              <a:gd name="connsiteY0" fmla="*/ 668867 h 790787"/>
              <a:gd name="connsiteX1" fmla="*/ 1104618 w 1485618"/>
              <a:gd name="connsiteY1" fmla="*/ 745067 h 790787"/>
              <a:gd name="connsiteX2" fmla="*/ 815058 w 1485618"/>
              <a:gd name="connsiteY2" fmla="*/ 790787 h 790787"/>
              <a:gd name="connsiteX3" fmla="*/ 418818 w 1485618"/>
              <a:gd name="connsiteY3" fmla="*/ 745067 h 790787"/>
              <a:gd name="connsiteX4" fmla="*/ 114018 w 1485618"/>
              <a:gd name="connsiteY4" fmla="*/ 668867 h 790787"/>
              <a:gd name="connsiteX5" fmla="*/ 54751 w 1485618"/>
              <a:gd name="connsiteY5" fmla="*/ 313267 h 790787"/>
              <a:gd name="connsiteX6" fmla="*/ 114018 w 1485618"/>
              <a:gd name="connsiteY6" fmla="*/ 59267 h 790787"/>
              <a:gd name="connsiteX7" fmla="*/ 738858 w 1485618"/>
              <a:gd name="connsiteY7" fmla="*/ 668867 h 790787"/>
              <a:gd name="connsiteX8" fmla="*/ 1180818 w 1485618"/>
              <a:gd name="connsiteY8" fmla="*/ 668867 h 790787"/>
              <a:gd name="connsiteX9" fmla="*/ 1485618 w 1485618"/>
              <a:gd name="connsiteY9" fmla="*/ 592667 h 790787"/>
              <a:gd name="connsiteX10" fmla="*/ 1485618 w 1485618"/>
              <a:gd name="connsiteY10" fmla="*/ 668867 h 790787"/>
              <a:gd name="connsiteX0" fmla="*/ 1488440 w 1488440"/>
              <a:gd name="connsiteY0" fmla="*/ 673100 h 795020"/>
              <a:gd name="connsiteX1" fmla="*/ 1107440 w 1488440"/>
              <a:gd name="connsiteY1" fmla="*/ 749300 h 795020"/>
              <a:gd name="connsiteX2" fmla="*/ 817880 w 1488440"/>
              <a:gd name="connsiteY2" fmla="*/ 795020 h 795020"/>
              <a:gd name="connsiteX3" fmla="*/ 421640 w 1488440"/>
              <a:gd name="connsiteY3" fmla="*/ 749300 h 795020"/>
              <a:gd name="connsiteX4" fmla="*/ 116840 w 1488440"/>
              <a:gd name="connsiteY4" fmla="*/ 673100 h 795020"/>
              <a:gd name="connsiteX5" fmla="*/ 40640 w 1488440"/>
              <a:gd name="connsiteY5" fmla="*/ 292101 h 795020"/>
              <a:gd name="connsiteX6" fmla="*/ 116840 w 1488440"/>
              <a:gd name="connsiteY6" fmla="*/ 63500 h 795020"/>
              <a:gd name="connsiteX7" fmla="*/ 741680 w 1488440"/>
              <a:gd name="connsiteY7" fmla="*/ 673100 h 795020"/>
              <a:gd name="connsiteX8" fmla="*/ 1183640 w 1488440"/>
              <a:gd name="connsiteY8" fmla="*/ 673100 h 795020"/>
              <a:gd name="connsiteX9" fmla="*/ 1488440 w 1488440"/>
              <a:gd name="connsiteY9" fmla="*/ 596900 h 795020"/>
              <a:gd name="connsiteX10" fmla="*/ 1488440 w 1488440"/>
              <a:gd name="connsiteY10" fmla="*/ 673100 h 795020"/>
              <a:gd name="connsiteX0" fmla="*/ 1463040 w 1463040"/>
              <a:gd name="connsiteY0" fmla="*/ 609600 h 731520"/>
              <a:gd name="connsiteX1" fmla="*/ 1082040 w 1463040"/>
              <a:gd name="connsiteY1" fmla="*/ 685800 h 731520"/>
              <a:gd name="connsiteX2" fmla="*/ 792480 w 1463040"/>
              <a:gd name="connsiteY2" fmla="*/ 731520 h 731520"/>
              <a:gd name="connsiteX3" fmla="*/ 396240 w 1463040"/>
              <a:gd name="connsiteY3" fmla="*/ 685800 h 731520"/>
              <a:gd name="connsiteX4" fmla="*/ 91440 w 1463040"/>
              <a:gd name="connsiteY4" fmla="*/ 609600 h 731520"/>
              <a:gd name="connsiteX5" fmla="*/ 167640 w 1463040"/>
              <a:gd name="connsiteY5" fmla="*/ 609601 h 731520"/>
              <a:gd name="connsiteX6" fmla="*/ 91440 w 1463040"/>
              <a:gd name="connsiteY6" fmla="*/ 0 h 731520"/>
              <a:gd name="connsiteX7" fmla="*/ 716280 w 1463040"/>
              <a:gd name="connsiteY7" fmla="*/ 609600 h 731520"/>
              <a:gd name="connsiteX8" fmla="*/ 1158240 w 1463040"/>
              <a:gd name="connsiteY8" fmla="*/ 609600 h 731520"/>
              <a:gd name="connsiteX9" fmla="*/ 1463040 w 1463040"/>
              <a:gd name="connsiteY9" fmla="*/ 533400 h 731520"/>
              <a:gd name="connsiteX10" fmla="*/ 1463040 w 1463040"/>
              <a:gd name="connsiteY10" fmla="*/ 609600 h 731520"/>
              <a:gd name="connsiteX0" fmla="*/ 1409700 w 1409700"/>
              <a:gd name="connsiteY0" fmla="*/ 76200 h 198120"/>
              <a:gd name="connsiteX1" fmla="*/ 1028700 w 1409700"/>
              <a:gd name="connsiteY1" fmla="*/ 152400 h 198120"/>
              <a:gd name="connsiteX2" fmla="*/ 739140 w 1409700"/>
              <a:gd name="connsiteY2" fmla="*/ 198120 h 198120"/>
              <a:gd name="connsiteX3" fmla="*/ 342900 w 1409700"/>
              <a:gd name="connsiteY3" fmla="*/ 152400 h 198120"/>
              <a:gd name="connsiteX4" fmla="*/ 38100 w 1409700"/>
              <a:gd name="connsiteY4" fmla="*/ 76200 h 198120"/>
              <a:gd name="connsiteX5" fmla="*/ 114300 w 1409700"/>
              <a:gd name="connsiteY5" fmla="*/ 76201 h 198120"/>
              <a:gd name="connsiteX6" fmla="*/ 266700 w 1409700"/>
              <a:gd name="connsiteY6" fmla="*/ 76201 h 198120"/>
              <a:gd name="connsiteX7" fmla="*/ 662940 w 1409700"/>
              <a:gd name="connsiteY7" fmla="*/ 76200 h 198120"/>
              <a:gd name="connsiteX8" fmla="*/ 1104900 w 1409700"/>
              <a:gd name="connsiteY8" fmla="*/ 76200 h 198120"/>
              <a:gd name="connsiteX9" fmla="*/ 1409700 w 1409700"/>
              <a:gd name="connsiteY9" fmla="*/ 0 h 198120"/>
              <a:gd name="connsiteX10" fmla="*/ 1409700 w 1409700"/>
              <a:gd name="connsiteY10" fmla="*/ 7620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700" h="198120">
                <a:moveTo>
                  <a:pt x="1409700" y="76200"/>
                </a:moveTo>
                <a:cubicBezTo>
                  <a:pt x="1352550" y="77470"/>
                  <a:pt x="1140460" y="132080"/>
                  <a:pt x="1028700" y="152400"/>
                </a:cubicBezTo>
                <a:cubicBezTo>
                  <a:pt x="916940" y="172720"/>
                  <a:pt x="853440" y="198120"/>
                  <a:pt x="739140" y="198120"/>
                </a:cubicBezTo>
                <a:cubicBezTo>
                  <a:pt x="624840" y="198120"/>
                  <a:pt x="459740" y="172720"/>
                  <a:pt x="342900" y="152400"/>
                </a:cubicBezTo>
                <a:cubicBezTo>
                  <a:pt x="226060" y="132080"/>
                  <a:pt x="76200" y="88900"/>
                  <a:pt x="38100" y="76200"/>
                </a:cubicBezTo>
                <a:cubicBezTo>
                  <a:pt x="0" y="63500"/>
                  <a:pt x="76200" y="76201"/>
                  <a:pt x="114300" y="76201"/>
                </a:cubicBezTo>
                <a:lnTo>
                  <a:pt x="266700" y="76201"/>
                </a:lnTo>
                <a:lnTo>
                  <a:pt x="662940" y="76200"/>
                </a:lnTo>
                <a:lnTo>
                  <a:pt x="1104900" y="76200"/>
                </a:lnTo>
                <a:cubicBezTo>
                  <a:pt x="1188720" y="81280"/>
                  <a:pt x="1381760" y="7620"/>
                  <a:pt x="1409700" y="0"/>
                </a:cubicBezTo>
                <a:lnTo>
                  <a:pt x="1409700" y="76200"/>
                </a:lnTo>
                <a:close/>
              </a:path>
            </a:pathLst>
          </a:custGeom>
          <a:solidFill>
            <a:srgbClr val="BCCFE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a:spLocks noChangeAspect="1"/>
          </p:cNvSpPr>
          <p:nvPr/>
        </p:nvSpPr>
        <p:spPr>
          <a:xfrm>
            <a:off x="2734056" y="3822192"/>
            <a:ext cx="599459" cy="415498"/>
          </a:xfrm>
          <a:prstGeom prst="rect">
            <a:avLst/>
          </a:prstGeom>
          <a:noFill/>
          <a:ln w="50800">
            <a:noFill/>
          </a:ln>
        </p:spPr>
        <p:txBody>
          <a:bodyPr wrap="none" rtlCol="0">
            <a:spAutoFit/>
          </a:bodyPr>
          <a:lstStyle/>
          <a:p>
            <a:r>
              <a:rPr lang="en-US" sz="2100" b="1" dirty="0" smtClean="0">
                <a:solidFill>
                  <a:srgbClr val="0070C0"/>
                </a:solidFill>
                <a:effectLst>
                  <a:outerShdw dist="38100" dir="5400000" algn="ctr" rotWithShape="0">
                    <a:schemeClr val="tx1"/>
                  </a:outerShdw>
                </a:effectLst>
              </a:rPr>
              <a:t>CO</a:t>
            </a:r>
            <a:r>
              <a:rPr lang="en-US" sz="2100" b="1" baseline="-25000" dirty="0" smtClean="0">
                <a:solidFill>
                  <a:srgbClr val="0070C0"/>
                </a:solidFill>
                <a:effectLst>
                  <a:outerShdw dist="38100" dir="5400000" algn="ctr" rotWithShape="0">
                    <a:schemeClr val="tx1"/>
                  </a:outerShdw>
                </a:effectLst>
              </a:rPr>
              <a:t>2</a:t>
            </a:r>
          </a:p>
        </p:txBody>
      </p:sp>
      <p:sp>
        <p:nvSpPr>
          <p:cNvPr id="27" name="TextBox 26"/>
          <p:cNvSpPr txBox="1"/>
          <p:nvPr/>
        </p:nvSpPr>
        <p:spPr>
          <a:xfrm>
            <a:off x="2395728" y="4553712"/>
            <a:ext cx="1676400" cy="292388"/>
          </a:xfrm>
          <a:prstGeom prst="rect">
            <a:avLst/>
          </a:prstGeom>
          <a:noFill/>
          <a:ln w="50800">
            <a:noFill/>
          </a:ln>
        </p:spPr>
        <p:txBody>
          <a:bodyPr wrap="square" rtlCol="0">
            <a:spAutoFit/>
          </a:bodyPr>
          <a:lstStyle/>
          <a:p>
            <a:r>
              <a:rPr lang="en-US" sz="1300" b="1" dirty="0" smtClean="0">
                <a:solidFill>
                  <a:srgbClr val="00B050"/>
                </a:solidFill>
                <a:effectLst>
                  <a:outerShdw dist="25400" dir="5400000" algn="ctr" rotWithShape="0">
                    <a:schemeClr val="tx1"/>
                  </a:outerShdw>
                </a:effectLst>
              </a:rPr>
              <a:t>organic soil matter</a:t>
            </a:r>
            <a:endParaRPr lang="en-US" sz="1300" b="1" baseline="-25000" dirty="0" smtClean="0">
              <a:solidFill>
                <a:srgbClr val="00B050"/>
              </a:solidFill>
              <a:effectLst>
                <a:outerShdw dist="25400" dir="5400000" algn="ctr" rotWithShape="0">
                  <a:schemeClr val="tx1"/>
                </a:outerShdw>
              </a:effectLst>
            </a:endParaRPr>
          </a:p>
        </p:txBody>
      </p:sp>
      <p:sp>
        <p:nvSpPr>
          <p:cNvPr id="67" name="Freeform 66"/>
          <p:cNvSpPr/>
          <p:nvPr/>
        </p:nvSpPr>
        <p:spPr>
          <a:xfrm>
            <a:off x="361373" y="4600863"/>
            <a:ext cx="870527" cy="105064"/>
          </a:xfrm>
          <a:custGeom>
            <a:avLst/>
            <a:gdLst>
              <a:gd name="connsiteX0" fmla="*/ 102754 w 870527"/>
              <a:gd name="connsiteY0" fmla="*/ 19628 h 105064"/>
              <a:gd name="connsiteX1" fmla="*/ 781627 w 870527"/>
              <a:gd name="connsiteY1" fmla="*/ 5773 h 105064"/>
              <a:gd name="connsiteX2" fmla="*/ 636154 w 870527"/>
              <a:gd name="connsiteY2" fmla="*/ 54264 h 105064"/>
              <a:gd name="connsiteX3" fmla="*/ 365991 w 870527"/>
              <a:gd name="connsiteY3" fmla="*/ 102755 h 105064"/>
              <a:gd name="connsiteX4" fmla="*/ 165100 w 870527"/>
              <a:gd name="connsiteY4" fmla="*/ 68119 h 105064"/>
              <a:gd name="connsiteX5" fmla="*/ 102754 w 870527"/>
              <a:gd name="connsiteY5" fmla="*/ 19628 h 10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527" h="105064">
                <a:moveTo>
                  <a:pt x="102754" y="19628"/>
                </a:moveTo>
                <a:cubicBezTo>
                  <a:pt x="205509" y="9237"/>
                  <a:pt x="692727" y="0"/>
                  <a:pt x="781627" y="5773"/>
                </a:cubicBezTo>
                <a:cubicBezTo>
                  <a:pt x="870527" y="11546"/>
                  <a:pt x="705427" y="38100"/>
                  <a:pt x="636154" y="54264"/>
                </a:cubicBezTo>
                <a:cubicBezTo>
                  <a:pt x="566881" y="70428"/>
                  <a:pt x="444500" y="100446"/>
                  <a:pt x="365991" y="102755"/>
                </a:cubicBezTo>
                <a:cubicBezTo>
                  <a:pt x="287482" y="105064"/>
                  <a:pt x="210127" y="81974"/>
                  <a:pt x="165100" y="68119"/>
                </a:cubicBezTo>
                <a:cubicBezTo>
                  <a:pt x="120073" y="54265"/>
                  <a:pt x="0" y="30019"/>
                  <a:pt x="102754" y="19628"/>
                </a:cubicBezTo>
                <a:close/>
              </a:path>
            </a:pathLst>
          </a:cu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Rectangle 67"/>
          <p:cNvSpPr/>
          <p:nvPr/>
        </p:nvSpPr>
        <p:spPr>
          <a:xfrm>
            <a:off x="1676400" y="3581400"/>
            <a:ext cx="533400" cy="3810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Rectangle 89"/>
          <p:cNvSpPr/>
          <p:nvPr/>
        </p:nvSpPr>
        <p:spPr>
          <a:xfrm>
            <a:off x="838200" y="2590800"/>
            <a:ext cx="914400" cy="1219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p:cNvSpPr txBox="1"/>
          <p:nvPr/>
        </p:nvSpPr>
        <p:spPr>
          <a:xfrm>
            <a:off x="1066800" y="5181600"/>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70" name="TextBox 69"/>
          <p:cNvSpPr txBox="1"/>
          <p:nvPr/>
        </p:nvSpPr>
        <p:spPr>
          <a:xfrm>
            <a:off x="1676400" y="5029200"/>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71" name="TextBox 70"/>
          <p:cNvSpPr txBox="1"/>
          <p:nvPr/>
        </p:nvSpPr>
        <p:spPr>
          <a:xfrm>
            <a:off x="1219200" y="5334000"/>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72" name="TextBox 71"/>
          <p:cNvSpPr txBox="1"/>
          <p:nvPr/>
        </p:nvSpPr>
        <p:spPr>
          <a:xfrm>
            <a:off x="1828800" y="5181600"/>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pic>
        <p:nvPicPr>
          <p:cNvPr id="3076" name="Picture 4" descr="C:\Program Files\Microsoft Office\MEDIA\CAGCAT10\j0212957.wmf"/>
          <p:cNvPicPr>
            <a:picLocks noChangeAspect="1" noChangeArrowheads="1"/>
          </p:cNvPicPr>
          <p:nvPr/>
        </p:nvPicPr>
        <p:blipFill>
          <a:blip r:embed="rId4" cstate="print"/>
          <a:srcRect/>
          <a:stretch>
            <a:fillRect/>
          </a:stretch>
        </p:blipFill>
        <p:spPr bwMode="auto">
          <a:xfrm>
            <a:off x="9295486" y="5486400"/>
            <a:ext cx="1982114" cy="1149401"/>
          </a:xfrm>
          <a:prstGeom prst="rect">
            <a:avLst/>
          </a:prstGeom>
          <a:noFill/>
        </p:spPr>
      </p:pic>
      <p:sp>
        <p:nvSpPr>
          <p:cNvPr id="93" name="Freeform 92"/>
          <p:cNvSpPr/>
          <p:nvPr/>
        </p:nvSpPr>
        <p:spPr>
          <a:xfrm>
            <a:off x="2209800" y="1981200"/>
            <a:ext cx="2209800" cy="838200"/>
          </a:xfrm>
          <a:custGeom>
            <a:avLst/>
            <a:gdLst>
              <a:gd name="connsiteX0" fmla="*/ 1615440 w 1615440"/>
              <a:gd name="connsiteY0" fmla="*/ 304800 h 304800"/>
              <a:gd name="connsiteX1" fmla="*/ 594360 w 1615440"/>
              <a:gd name="connsiteY1" fmla="*/ 45720 h 304800"/>
              <a:gd name="connsiteX2" fmla="*/ 0 w 1615440"/>
              <a:gd name="connsiteY2" fmla="*/ 30480 h 304800"/>
            </a:gdLst>
            <a:ahLst/>
            <a:cxnLst>
              <a:cxn ang="0">
                <a:pos x="connsiteX0" y="connsiteY0"/>
              </a:cxn>
              <a:cxn ang="0">
                <a:pos x="connsiteX1" y="connsiteY1"/>
              </a:cxn>
              <a:cxn ang="0">
                <a:pos x="connsiteX2" y="connsiteY2"/>
              </a:cxn>
            </a:cxnLst>
            <a:rect l="l" t="t" r="r" b="b"/>
            <a:pathLst>
              <a:path w="1615440" h="304800">
                <a:moveTo>
                  <a:pt x="1615440" y="304800"/>
                </a:moveTo>
                <a:cubicBezTo>
                  <a:pt x="1239520" y="198120"/>
                  <a:pt x="863600" y="91440"/>
                  <a:pt x="594360" y="45720"/>
                </a:cubicBezTo>
                <a:cubicBezTo>
                  <a:pt x="325120" y="0"/>
                  <a:pt x="73660" y="22860"/>
                  <a:pt x="0" y="30480"/>
                </a:cubicBezTo>
              </a:path>
            </a:pathLst>
          </a:custGeom>
          <a:ln w="101600">
            <a:solidFill>
              <a:schemeClr val="tx1"/>
            </a:solidFill>
            <a:tailEnd type="triangle" w="lg" len="lg"/>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flipV="1">
            <a:off x="2133600" y="3807705"/>
            <a:ext cx="2133600" cy="1831095"/>
          </a:xfrm>
          <a:custGeom>
            <a:avLst/>
            <a:gdLst>
              <a:gd name="connsiteX0" fmla="*/ 1615440 w 1615440"/>
              <a:gd name="connsiteY0" fmla="*/ 304800 h 304800"/>
              <a:gd name="connsiteX1" fmla="*/ 594360 w 1615440"/>
              <a:gd name="connsiteY1" fmla="*/ 45720 h 304800"/>
              <a:gd name="connsiteX2" fmla="*/ 0 w 1615440"/>
              <a:gd name="connsiteY2" fmla="*/ 30480 h 304800"/>
              <a:gd name="connsiteX0" fmla="*/ 1938528 w 1938528"/>
              <a:gd name="connsiteY0" fmla="*/ 353402 h 353402"/>
              <a:gd name="connsiteX1" fmla="*/ 917448 w 1938528"/>
              <a:gd name="connsiteY1" fmla="*/ 94322 h 353402"/>
              <a:gd name="connsiteX2" fmla="*/ 0 w 1938528"/>
              <a:gd name="connsiteY2" fmla="*/ 7620 h 353402"/>
              <a:gd name="connsiteX0" fmla="*/ 1938528 w 1938528"/>
              <a:gd name="connsiteY0" fmla="*/ 353402 h 353402"/>
              <a:gd name="connsiteX1" fmla="*/ 403860 w 1938528"/>
              <a:gd name="connsiteY1" fmla="*/ 140810 h 353402"/>
              <a:gd name="connsiteX2" fmla="*/ 0 w 1938528"/>
              <a:gd name="connsiteY2" fmla="*/ 7620 h 353402"/>
              <a:gd name="connsiteX0" fmla="*/ 403860 w 403860"/>
              <a:gd name="connsiteY0" fmla="*/ 140810 h 140810"/>
              <a:gd name="connsiteX1" fmla="*/ 0 w 403860"/>
              <a:gd name="connsiteY1" fmla="*/ 7620 h 140810"/>
              <a:gd name="connsiteX0" fmla="*/ 403860 w 1776984"/>
              <a:gd name="connsiteY0" fmla="*/ 140810 h 263755"/>
              <a:gd name="connsiteX1" fmla="*/ 1776984 w 1776984"/>
              <a:gd name="connsiteY1" fmla="*/ 263755 h 263755"/>
              <a:gd name="connsiteX2" fmla="*/ 0 w 1776984"/>
              <a:gd name="connsiteY2" fmla="*/ 7620 h 263755"/>
              <a:gd name="connsiteX0" fmla="*/ 1776984 w 1776984"/>
              <a:gd name="connsiteY0" fmla="*/ 263755 h 263755"/>
              <a:gd name="connsiteX1" fmla="*/ 0 w 1776984"/>
              <a:gd name="connsiteY1" fmla="*/ 7620 h 263755"/>
              <a:gd name="connsiteX0" fmla="*/ 1776984 w 1776984"/>
              <a:gd name="connsiteY0" fmla="*/ 263755 h 274309"/>
              <a:gd name="connsiteX1" fmla="*/ 0 w 1776984"/>
              <a:gd name="connsiteY1" fmla="*/ 7620 h 274309"/>
            </a:gdLst>
            <a:ahLst/>
            <a:cxnLst>
              <a:cxn ang="0">
                <a:pos x="connsiteX0" y="connsiteY0"/>
              </a:cxn>
              <a:cxn ang="0">
                <a:pos x="connsiteX1" y="connsiteY1"/>
              </a:cxn>
            </a:cxnLst>
            <a:rect l="l" t="t" r="r" b="b"/>
            <a:pathLst>
              <a:path w="1776984" h="274309">
                <a:moveTo>
                  <a:pt x="1776984" y="263755"/>
                </a:moveTo>
                <a:cubicBezTo>
                  <a:pt x="704666" y="274309"/>
                  <a:pt x="73660" y="0"/>
                  <a:pt x="0" y="7620"/>
                </a:cubicBezTo>
              </a:path>
            </a:pathLst>
          </a:custGeom>
          <a:ln w="101600">
            <a:solidFill>
              <a:schemeClr val="tx1"/>
            </a:solidFill>
            <a:tailEnd type="triangle" w="lg" len="lg"/>
          </a:ln>
          <a:effectLst>
            <a:outerShdw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 name="Group 54"/>
          <p:cNvGrpSpPr/>
          <p:nvPr/>
        </p:nvGrpSpPr>
        <p:grpSpPr>
          <a:xfrm>
            <a:off x="1600199" y="2133600"/>
            <a:ext cx="1244974" cy="813771"/>
            <a:chOff x="1902332" y="2040148"/>
            <a:chExt cx="1288557" cy="752358"/>
          </a:xfrm>
        </p:grpSpPr>
        <p:sp>
          <p:nvSpPr>
            <p:cNvPr id="56" name="TextBox 55"/>
            <p:cNvSpPr txBox="1"/>
            <p:nvPr/>
          </p:nvSpPr>
          <p:spPr>
            <a:xfrm>
              <a:off x="1902332" y="2392396"/>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57" name="TextBox 56"/>
            <p:cNvSpPr txBox="1"/>
            <p:nvPr/>
          </p:nvSpPr>
          <p:spPr>
            <a:xfrm>
              <a:off x="2138935" y="2040148"/>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59" name="TextBox 58"/>
            <p:cNvSpPr txBox="1"/>
            <p:nvPr/>
          </p:nvSpPr>
          <p:spPr>
            <a:xfrm>
              <a:off x="2612141" y="2321947"/>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grpSp>
      <p:sp>
        <p:nvSpPr>
          <p:cNvPr id="91" name="TextBox 90"/>
          <p:cNvSpPr txBox="1"/>
          <p:nvPr/>
        </p:nvSpPr>
        <p:spPr>
          <a:xfrm>
            <a:off x="4267200" y="1917680"/>
            <a:ext cx="4876800" cy="2677656"/>
          </a:xfrm>
          <a:prstGeom prst="rect">
            <a:avLst/>
          </a:prstGeom>
          <a:solidFill>
            <a:schemeClr val="bg1"/>
          </a:solidFill>
          <a:ln w="38100">
            <a:solidFill>
              <a:schemeClr val="tx1"/>
            </a:solidFill>
          </a:ln>
        </p:spPr>
        <p:txBody>
          <a:bodyPr wrap="square" rtlCol="0">
            <a:spAutoFit/>
          </a:bodyPr>
          <a:lstStyle/>
          <a:p>
            <a:pPr algn="ctr"/>
            <a:r>
              <a:rPr lang="en-US" sz="4000" b="1" dirty="0" smtClean="0">
                <a:solidFill>
                  <a:srgbClr val="FF0000"/>
                </a:solidFill>
                <a:effectLst>
                  <a:outerShdw dist="50800" dir="7200000" algn="ctr" rotWithShape="0">
                    <a:schemeClr val="tx1"/>
                  </a:outerShdw>
                </a:effectLst>
              </a:rPr>
              <a:t>Fossil Fuels!</a:t>
            </a:r>
          </a:p>
          <a:p>
            <a:r>
              <a:rPr lang="en-US" sz="3200" b="1" dirty="0" smtClean="0">
                <a:solidFill>
                  <a:srgbClr val="FF0000"/>
                </a:solidFill>
                <a:effectLst>
                  <a:outerShdw dist="50800" dir="7200000" algn="ctr" rotWithShape="0">
                    <a:schemeClr val="tx1"/>
                  </a:outerShdw>
                </a:effectLst>
              </a:rPr>
              <a:t> - increase Atmospheric</a:t>
            </a:r>
          </a:p>
          <a:p>
            <a:r>
              <a:rPr lang="en-US" sz="3200" b="1" dirty="0" smtClean="0">
                <a:solidFill>
                  <a:srgbClr val="FF0000"/>
                </a:solidFill>
                <a:effectLst>
                  <a:outerShdw dist="50800" dir="7200000" algn="ctr" rotWithShape="0">
                    <a:schemeClr val="tx1"/>
                  </a:outerShdw>
                </a:effectLst>
              </a:rPr>
              <a:t>    Carbon</a:t>
            </a:r>
          </a:p>
          <a:p>
            <a:r>
              <a:rPr lang="en-US" sz="3200" b="1" dirty="0" smtClean="0">
                <a:solidFill>
                  <a:srgbClr val="FF0000"/>
                </a:solidFill>
                <a:effectLst>
                  <a:outerShdw dist="50800" dir="7200000" algn="ctr" rotWithShape="0">
                    <a:schemeClr val="tx1"/>
                  </a:outerShdw>
                </a:effectLst>
              </a:rPr>
              <a:t> - remove carbon from </a:t>
            </a:r>
          </a:p>
          <a:p>
            <a:r>
              <a:rPr lang="en-US" sz="3200" b="1" dirty="0" smtClean="0">
                <a:solidFill>
                  <a:srgbClr val="FF0000"/>
                </a:solidFill>
                <a:effectLst>
                  <a:outerShdw dist="50800" dir="7200000" algn="ctr" rotWithShape="0">
                    <a:schemeClr val="tx1"/>
                  </a:outerShdw>
                </a:effectLst>
              </a:rPr>
              <a:t>    Lithosphere Carbon Store</a:t>
            </a:r>
          </a:p>
        </p:txBody>
      </p:sp>
      <p:sp>
        <p:nvSpPr>
          <p:cNvPr id="92" name="TextBox 91"/>
          <p:cNvSpPr txBox="1"/>
          <p:nvPr/>
        </p:nvSpPr>
        <p:spPr>
          <a:xfrm>
            <a:off x="4267200" y="1905000"/>
            <a:ext cx="4876800" cy="707886"/>
          </a:xfrm>
          <a:prstGeom prst="rect">
            <a:avLst/>
          </a:prstGeom>
          <a:solidFill>
            <a:schemeClr val="bg1"/>
          </a:solidFill>
          <a:ln w="38100">
            <a:solidFill>
              <a:schemeClr val="tx1"/>
            </a:solidFill>
          </a:ln>
        </p:spPr>
        <p:txBody>
          <a:bodyPr wrap="square" rtlCol="0">
            <a:spAutoFit/>
          </a:bodyPr>
          <a:lstStyle/>
          <a:p>
            <a:pPr algn="ctr"/>
            <a:r>
              <a:rPr lang="en-US" sz="4000" b="1" dirty="0" smtClean="0">
                <a:solidFill>
                  <a:srgbClr val="FF0000"/>
                </a:solidFill>
                <a:effectLst>
                  <a:outerShdw dist="50800" dir="7200000" algn="ctr" rotWithShape="0">
                    <a:schemeClr val="tx1"/>
                  </a:outerShdw>
                </a:effectLst>
              </a:rPr>
              <a:t>Fossil Fuels! </a:t>
            </a:r>
          </a:p>
        </p:txBody>
      </p:sp>
      <p:grpSp>
        <p:nvGrpSpPr>
          <p:cNvPr id="95" name="Group 94"/>
          <p:cNvGrpSpPr/>
          <p:nvPr/>
        </p:nvGrpSpPr>
        <p:grpSpPr>
          <a:xfrm>
            <a:off x="0" y="4495800"/>
            <a:ext cx="2819400" cy="1569660"/>
            <a:chOff x="0" y="4495800"/>
            <a:chExt cx="2819400" cy="1569660"/>
          </a:xfrm>
        </p:grpSpPr>
        <p:sp>
          <p:nvSpPr>
            <p:cNvPr id="97" name="Oval 96"/>
            <p:cNvSpPr/>
            <p:nvPr/>
          </p:nvSpPr>
          <p:spPr>
            <a:xfrm>
              <a:off x="457200" y="5257800"/>
              <a:ext cx="2362200" cy="609600"/>
            </a:xfrm>
            <a:prstGeom prst="ellipse">
              <a:avLst/>
            </a:prstGeom>
            <a:ln w="1016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TextBox 97"/>
            <p:cNvSpPr txBox="1"/>
            <p:nvPr/>
          </p:nvSpPr>
          <p:spPr>
            <a:xfrm>
              <a:off x="0" y="4495800"/>
              <a:ext cx="755335" cy="1569660"/>
            </a:xfrm>
            <a:prstGeom prst="rect">
              <a:avLst/>
            </a:prstGeom>
            <a:noFill/>
          </p:spPr>
          <p:txBody>
            <a:bodyPr wrap="none" rtlCol="0">
              <a:spAutoFit/>
            </a:bodyPr>
            <a:lstStyle/>
            <a:p>
              <a:r>
                <a:rPr lang="en-US" sz="9600" b="1" dirty="0" smtClean="0">
                  <a:solidFill>
                    <a:srgbClr val="FF0000"/>
                  </a:solidFill>
                  <a:effectLst>
                    <a:outerShdw dist="50800" dir="5400000" algn="ctr" rotWithShape="0">
                      <a:schemeClr val="tx1"/>
                    </a:outerShdw>
                  </a:effectLst>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95"/>
                                        </p:tgtEl>
                                      </p:cBhvr>
                                    </p:animEffect>
                                    <p:set>
                                      <p:cBhvr>
                                        <p:cTn id="7" dur="1" fill="hold">
                                          <p:stCondLst>
                                            <p:cond delay="999"/>
                                          </p:stCondLst>
                                        </p:cTn>
                                        <p:tgtEl>
                                          <p:spTgt spid="95"/>
                                        </p:tgtEl>
                                        <p:attrNameLst>
                                          <p:attrName>style.visibility</p:attrName>
                                        </p:attrNameLst>
                                      </p:cBhvr>
                                      <p:to>
                                        <p:strVal val="hidden"/>
                                      </p:to>
                                    </p:set>
                                  </p:childTnLst>
                                </p:cTn>
                              </p:par>
                            </p:childTnLst>
                          </p:cTn>
                        </p:par>
                        <p:par>
                          <p:cTn id="8" fill="hold">
                            <p:stCondLst>
                              <p:cond delay="1000"/>
                            </p:stCondLst>
                            <p:childTnLst>
                              <p:par>
                                <p:cTn id="9" presetID="22" presetClass="exit" presetSubtype="1" fill="hold" grpId="0" nodeType="afterEffect">
                                  <p:stCondLst>
                                    <p:cond delay="0"/>
                                  </p:stCondLst>
                                  <p:childTnLst>
                                    <p:animEffect transition="out" filter="wipe(up)">
                                      <p:cBhvr>
                                        <p:cTn id="10" dur="1000"/>
                                        <p:tgtEl>
                                          <p:spTgt spid="61"/>
                                        </p:tgtEl>
                                      </p:cBhvr>
                                    </p:animEffect>
                                    <p:set>
                                      <p:cBhvr>
                                        <p:cTn id="11" dur="1" fill="hold">
                                          <p:stCondLst>
                                            <p:cond delay="999"/>
                                          </p:stCondLst>
                                        </p:cTn>
                                        <p:tgtEl>
                                          <p:spTgt spid="61"/>
                                        </p:tgtEl>
                                        <p:attrNameLst>
                                          <p:attrName>style.visibility</p:attrName>
                                        </p:attrNameLst>
                                      </p:cBhvr>
                                      <p:to>
                                        <p:strVal val="hidden"/>
                                      </p:to>
                                    </p:set>
                                  </p:childTnLst>
                                </p:cTn>
                              </p:par>
                              <p:par>
                                <p:cTn id="12" presetID="22" presetClass="exit" presetSubtype="1" fill="hold" grpId="0" nodeType="withEffect">
                                  <p:stCondLst>
                                    <p:cond delay="500"/>
                                  </p:stCondLst>
                                  <p:childTnLst>
                                    <p:animEffect transition="out" filter="wipe(up)">
                                      <p:cBhvr>
                                        <p:cTn id="13" dur="1000"/>
                                        <p:tgtEl>
                                          <p:spTgt spid="18"/>
                                        </p:tgtEl>
                                      </p:cBhvr>
                                    </p:animEffect>
                                    <p:set>
                                      <p:cBhvr>
                                        <p:cTn id="14" dur="1" fill="hold">
                                          <p:stCondLst>
                                            <p:cond delay="9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2000"/>
                                        <p:tgtEl>
                                          <p:spTgt spid="15"/>
                                        </p:tgtEl>
                                      </p:cBhvr>
                                    </p:animEffect>
                                    <p:set>
                                      <p:cBhvr>
                                        <p:cTn id="19" dur="1" fill="hold">
                                          <p:stCondLst>
                                            <p:cond delay="1999"/>
                                          </p:stCondLst>
                                        </p:cTn>
                                        <p:tgtEl>
                                          <p:spTgt spid="1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childTnLst>
                                </p:cTn>
                              </p:par>
                              <p:par>
                                <p:cTn id="24" presetID="0" presetClass="path" presetSubtype="0" accel="50000" decel="50000" fill="hold" nodeType="withEffect">
                                  <p:stCondLst>
                                    <p:cond delay="0"/>
                                  </p:stCondLst>
                                  <p:childTnLst>
                                    <p:animMotion origin="layout" path="M -0.0665 0.00509 L -0.1283 0.00925 L -0.32743 0.01711 L -0.46146 -0.03097 L -0.57431 -0.16135 L -0.64879 -0.22376 L -0.77431 -0.22931 " pathEditMode="relative" rAng="0" ptsTypes="AAAAAAA">
                                      <p:cBhvr>
                                        <p:cTn id="25" dur="2000" fill="hold"/>
                                        <p:tgtEl>
                                          <p:spTgt spid="3076"/>
                                        </p:tgtEl>
                                        <p:attrNameLst>
                                          <p:attrName>ppt_x</p:attrName>
                                          <p:attrName>ppt_y</p:attrName>
                                        </p:attrNameLst>
                                      </p:cBhvr>
                                      <p:rCtr x="-354" y="-111"/>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2"/>
                                        </p:tgtEl>
                                      </p:cBhvr>
                                    </p:animEffect>
                                    <p:set>
                                      <p:cBhvr>
                                        <p:cTn id="30" dur="1" fill="hold">
                                          <p:stCondLst>
                                            <p:cond delay="999"/>
                                          </p:stCondLst>
                                        </p:cTn>
                                        <p:tgtEl>
                                          <p:spTgt spid="2"/>
                                        </p:tgtEl>
                                        <p:attrNameLst>
                                          <p:attrName>style.visibility</p:attrName>
                                        </p:attrNameLst>
                                      </p:cBhvr>
                                      <p:to>
                                        <p:strVal val="hidden"/>
                                      </p:to>
                                    </p:set>
                                  </p:childTnLst>
                                </p:cTn>
                              </p:par>
                              <p:par>
                                <p:cTn id="31" presetID="22" presetClass="exit" presetSubtype="4" fill="hold" grpId="0" nodeType="withEffect">
                                  <p:stCondLst>
                                    <p:cond delay="500"/>
                                  </p:stCondLst>
                                  <p:childTnLst>
                                    <p:animEffect transition="out" filter="wipe(down)">
                                      <p:cBhvr>
                                        <p:cTn id="32" dur="1000"/>
                                        <p:tgtEl>
                                          <p:spTgt spid="68"/>
                                        </p:tgtEl>
                                      </p:cBhvr>
                                    </p:animEffect>
                                    <p:set>
                                      <p:cBhvr>
                                        <p:cTn id="33" dur="1" fill="hold">
                                          <p:stCondLst>
                                            <p:cond delay="999"/>
                                          </p:stCondLst>
                                        </p:cTn>
                                        <p:tgtEl>
                                          <p:spTgt spid="68"/>
                                        </p:tgtEl>
                                        <p:attrNameLst>
                                          <p:attrName>style.visibility</p:attrName>
                                        </p:attrNameLst>
                                      </p:cBhvr>
                                      <p:to>
                                        <p:strVal val="hidden"/>
                                      </p:to>
                                    </p:set>
                                  </p:childTnLst>
                                </p:cTn>
                              </p:par>
                              <p:par>
                                <p:cTn id="34" presetID="9" presetClass="exit" presetSubtype="0" fill="hold" grpId="0" nodeType="withEffect">
                                  <p:stCondLst>
                                    <p:cond delay="500"/>
                                  </p:stCondLst>
                                  <p:childTnLst>
                                    <p:animEffect transition="out" filter="dissolve">
                                      <p:cBhvr>
                                        <p:cTn id="35" dur="3000"/>
                                        <p:tgtEl>
                                          <p:spTgt spid="49"/>
                                        </p:tgtEl>
                                      </p:cBhvr>
                                    </p:animEffect>
                                    <p:set>
                                      <p:cBhvr>
                                        <p:cTn id="36" dur="1" fill="hold">
                                          <p:stCondLst>
                                            <p:cond delay="2999"/>
                                          </p:stCondLst>
                                        </p:cTn>
                                        <p:tgtEl>
                                          <p:spTgt spid="49"/>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2000"/>
                                        <p:tgtEl>
                                          <p:spTgt spid="70"/>
                                        </p:tgtEl>
                                      </p:cBhvr>
                                    </p:animEffect>
                                  </p:childTnLst>
                                </p:cTn>
                              </p:par>
                              <p:par>
                                <p:cTn id="40" presetID="64" presetClass="path" presetSubtype="0" accel="50000" decel="50000" fill="hold" grpId="1" nodeType="withEffect">
                                  <p:stCondLst>
                                    <p:cond delay="0"/>
                                  </p:stCondLst>
                                  <p:childTnLst>
                                    <p:animMotion origin="layout" path="M -5.55556E-7 0.0007 L -0.06493 -0.46186 " pathEditMode="relative" rAng="0" ptsTypes="AA">
                                      <p:cBhvr>
                                        <p:cTn id="41" dur="3000" fill="hold"/>
                                        <p:tgtEl>
                                          <p:spTgt spid="70"/>
                                        </p:tgtEl>
                                        <p:attrNameLst>
                                          <p:attrName>ppt_x</p:attrName>
                                          <p:attrName>ppt_y</p:attrName>
                                        </p:attrNameLst>
                                      </p:cBhvr>
                                      <p:rCtr x="-32" y="-231"/>
                                    </p:animMotion>
                                  </p:childTnLst>
                                </p:cTn>
                              </p:par>
                              <p:par>
                                <p:cTn id="42" presetID="10"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3000"/>
                                        <p:tgtEl>
                                          <p:spTgt spid="69"/>
                                        </p:tgtEl>
                                      </p:cBhvr>
                                    </p:animEffect>
                                  </p:childTnLst>
                                </p:cTn>
                              </p:par>
                              <p:par>
                                <p:cTn id="45" presetID="64" presetClass="path" presetSubtype="0" accel="50000" decel="50000" fill="hold" grpId="1" nodeType="withEffect">
                                  <p:stCondLst>
                                    <p:cond delay="0"/>
                                  </p:stCondLst>
                                  <p:childTnLst>
                                    <p:animMotion origin="layout" path="M -3.88889E-6 -2.22222E-6 L -0.08993 -0.47361 " pathEditMode="relative" rAng="0" ptsTypes="AA">
                                      <p:cBhvr>
                                        <p:cTn id="46" dur="3000" fill="hold"/>
                                        <p:tgtEl>
                                          <p:spTgt spid="69"/>
                                        </p:tgtEl>
                                        <p:attrNameLst>
                                          <p:attrName>ppt_x</p:attrName>
                                          <p:attrName>ppt_y</p:attrName>
                                        </p:attrNameLst>
                                      </p:cBhvr>
                                      <p:rCtr x="-45" y="-237"/>
                                    </p:animMotion>
                                  </p:childTnLst>
                                </p:cTn>
                              </p:par>
                              <p:par>
                                <p:cTn id="47" presetID="10"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2000"/>
                                        <p:tgtEl>
                                          <p:spTgt spid="72"/>
                                        </p:tgtEl>
                                      </p:cBhvr>
                                    </p:animEffect>
                                  </p:childTnLst>
                                </p:cTn>
                              </p:par>
                              <p:par>
                                <p:cTn id="50" presetID="64" presetClass="path" presetSubtype="0" accel="50000" decel="50000" fill="hold" grpId="1" nodeType="withEffect">
                                  <p:stCondLst>
                                    <p:cond delay="0"/>
                                  </p:stCondLst>
                                  <p:childTnLst>
                                    <p:animMotion origin="layout" path="M 2.77778E-6 -2.22222E-6 L -0.03993 -0.55139 " pathEditMode="relative" rAng="0" ptsTypes="AA">
                                      <p:cBhvr>
                                        <p:cTn id="51" dur="3000" fill="hold"/>
                                        <p:tgtEl>
                                          <p:spTgt spid="72"/>
                                        </p:tgtEl>
                                        <p:attrNameLst>
                                          <p:attrName>ppt_x</p:attrName>
                                          <p:attrName>ppt_y</p:attrName>
                                        </p:attrNameLst>
                                      </p:cBhvr>
                                      <p:rCtr x="-20" y="-276"/>
                                    </p:animMotion>
                                  </p:childTnLst>
                                </p:cTn>
                              </p:par>
                              <p:par>
                                <p:cTn id="52" presetID="10" presetClass="entr" presetSubtype="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3000"/>
                                        <p:tgtEl>
                                          <p:spTgt spid="71"/>
                                        </p:tgtEl>
                                      </p:cBhvr>
                                    </p:animEffect>
                                  </p:childTnLst>
                                </p:cTn>
                              </p:par>
                              <p:par>
                                <p:cTn id="55" presetID="64" presetClass="path" presetSubtype="0" accel="50000" decel="50000" fill="hold" grpId="1" nodeType="withEffect">
                                  <p:stCondLst>
                                    <p:cond delay="0"/>
                                  </p:stCondLst>
                                  <p:childTnLst>
                                    <p:animMotion origin="layout" path="M -5.55556E-7 -4.44444E-6 L -0.03993 -0.40694 " pathEditMode="relative" rAng="0" ptsTypes="AA">
                                      <p:cBhvr>
                                        <p:cTn id="56" dur="3000" fill="hold"/>
                                        <p:tgtEl>
                                          <p:spTgt spid="71"/>
                                        </p:tgtEl>
                                        <p:attrNameLst>
                                          <p:attrName>ppt_x</p:attrName>
                                          <p:attrName>ppt_y</p:attrName>
                                        </p:attrNameLst>
                                      </p:cBhvr>
                                      <p:rCtr x="-20" y="-203"/>
                                    </p:animMotion>
                                  </p:childTnLst>
                                </p:cTn>
                              </p:par>
                            </p:childTnLst>
                          </p:cTn>
                        </p:par>
                        <p:par>
                          <p:cTn id="57" fill="hold">
                            <p:stCondLst>
                              <p:cond delay="3500"/>
                            </p:stCondLst>
                            <p:childTnLst>
                              <p:par>
                                <p:cTn id="58" presetID="9" presetClass="exit" presetSubtype="0" fill="hold" grpId="0" nodeType="afterEffect">
                                  <p:stCondLst>
                                    <p:cond delay="0"/>
                                  </p:stCondLst>
                                  <p:childTnLst>
                                    <p:animEffect transition="out" filter="dissolve">
                                      <p:cBhvr>
                                        <p:cTn id="59" dur="1000"/>
                                        <p:tgtEl>
                                          <p:spTgt spid="63"/>
                                        </p:tgtEl>
                                      </p:cBhvr>
                                    </p:animEffect>
                                    <p:set>
                                      <p:cBhvr>
                                        <p:cTn id="60" dur="1" fill="hold">
                                          <p:stCondLst>
                                            <p:cond delay="999"/>
                                          </p:stCondLst>
                                        </p:cTn>
                                        <p:tgtEl>
                                          <p:spTgt spid="63"/>
                                        </p:tgtEl>
                                        <p:attrNameLst>
                                          <p:attrName>style.visibility</p:attrName>
                                        </p:attrNameLst>
                                      </p:cBhvr>
                                      <p:to>
                                        <p:strVal val="hidden"/>
                                      </p:to>
                                    </p:set>
                                  </p:childTnLst>
                                </p:cTn>
                              </p:par>
                              <p:par>
                                <p:cTn id="61" presetID="9" presetClass="exit" presetSubtype="0" fill="hold" grpId="0" nodeType="withEffect">
                                  <p:stCondLst>
                                    <p:cond delay="0"/>
                                  </p:stCondLst>
                                  <p:childTnLst>
                                    <p:animEffect transition="out" filter="dissolve">
                                      <p:cBhvr>
                                        <p:cTn id="62" dur="1000"/>
                                        <p:tgtEl>
                                          <p:spTgt spid="16"/>
                                        </p:tgtEl>
                                      </p:cBhvr>
                                    </p:animEffect>
                                    <p:set>
                                      <p:cBhvr>
                                        <p:cTn id="63" dur="1" fill="hold">
                                          <p:stCondLst>
                                            <p:cond delay="999"/>
                                          </p:stCondLst>
                                        </p:cTn>
                                        <p:tgtEl>
                                          <p:spTgt spid="16"/>
                                        </p:tgtEl>
                                        <p:attrNameLst>
                                          <p:attrName>style.visibility</p:attrName>
                                        </p:attrNameLst>
                                      </p:cBhvr>
                                      <p:to>
                                        <p:strVal val="hidden"/>
                                      </p:to>
                                    </p:set>
                                  </p:childTnLst>
                                </p:cTn>
                              </p:par>
                              <p:par>
                                <p:cTn id="64" presetID="9" presetClass="exit" presetSubtype="0" fill="hold" grpId="0" nodeType="withEffect">
                                  <p:stCondLst>
                                    <p:cond delay="0"/>
                                  </p:stCondLst>
                                  <p:childTnLst>
                                    <p:animEffect transition="out" filter="dissolve">
                                      <p:cBhvr>
                                        <p:cTn id="65" dur="1000"/>
                                        <p:tgtEl>
                                          <p:spTgt spid="90"/>
                                        </p:tgtEl>
                                      </p:cBhvr>
                                    </p:animEffect>
                                    <p:set>
                                      <p:cBhvr>
                                        <p:cTn id="66" dur="1" fill="hold">
                                          <p:stCondLst>
                                            <p:cond delay="999"/>
                                          </p:stCondLst>
                                        </p:cTn>
                                        <p:tgtEl>
                                          <p:spTgt spid="90"/>
                                        </p:tgtEl>
                                        <p:attrNameLst>
                                          <p:attrName>style.visibility</p:attrName>
                                        </p:attrNameLst>
                                      </p:cBhvr>
                                      <p:to>
                                        <p:strVal val="hidden"/>
                                      </p:to>
                                    </p:set>
                                  </p:childTnLst>
                                </p:cTn>
                              </p:par>
                              <p:par>
                                <p:cTn id="67" presetID="10" presetClass="entr" presetSubtype="0" fill="hold" grpId="1"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1000"/>
                                        <p:tgtEl>
                                          <p:spTgt spid="61"/>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1000"/>
                                        <p:tgtEl>
                                          <p:spTgt spid="6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1000"/>
                                        <p:tgtEl>
                                          <p:spTgt spid="3076"/>
                                        </p:tgtEl>
                                      </p:cBhvr>
                                    </p:animEffect>
                                    <p:set>
                                      <p:cBhvr>
                                        <p:cTn id="80" dur="1" fill="hold">
                                          <p:stCondLst>
                                            <p:cond delay="999"/>
                                          </p:stCondLst>
                                        </p:cTn>
                                        <p:tgtEl>
                                          <p:spTgt spid="3076"/>
                                        </p:tgtEl>
                                        <p:attrNameLst>
                                          <p:attrName>style.visibility</p:attrName>
                                        </p:attrNameLst>
                                      </p:cBhvr>
                                      <p:to>
                                        <p:strVal val="hidden"/>
                                      </p:to>
                                    </p:set>
                                  </p:childTnLst>
                                </p:cTn>
                              </p:par>
                              <p:par>
                                <p:cTn id="81" presetID="10" presetClass="entr" presetSubtype="0" fill="hold" grpId="1"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childTnLst>
                                </p:cTn>
                              </p:par>
                              <p:par>
                                <p:cTn id="84" presetID="10" presetClass="entr" presetSubtype="0" fill="hold" grpId="1" nodeType="withEffect">
                                  <p:stCondLst>
                                    <p:cond delay="0"/>
                                  </p:stCondLst>
                                  <p:childTnLst>
                                    <p:set>
                                      <p:cBhvr>
                                        <p:cTn id="85" dur="1" fill="hold">
                                          <p:stCondLst>
                                            <p:cond delay="0"/>
                                          </p:stCondLst>
                                        </p:cTn>
                                        <p:tgtEl>
                                          <p:spTgt spid="90"/>
                                        </p:tgtEl>
                                        <p:attrNameLst>
                                          <p:attrName>style.visibility</p:attrName>
                                        </p:attrNameLst>
                                      </p:cBhvr>
                                      <p:to>
                                        <p:strVal val="visible"/>
                                      </p:to>
                                    </p:set>
                                    <p:animEffect transition="in" filter="fade">
                                      <p:cBhvr>
                                        <p:cTn id="86" dur="1000"/>
                                        <p:tgtEl>
                                          <p:spTgt spid="90"/>
                                        </p:tgtEl>
                                      </p:cBhvr>
                                    </p:animEffect>
                                  </p:childTnLst>
                                </p:cTn>
                              </p:par>
                              <p:par>
                                <p:cTn id="87" presetID="10" presetClass="entr" presetSubtype="0" fill="hold" grpId="1" nodeType="with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1000"/>
                                        <p:tgtEl>
                                          <p:spTgt spid="63"/>
                                        </p:tgtEl>
                                      </p:cBhvr>
                                    </p:animEffect>
                                  </p:childTnLst>
                                </p:cTn>
                              </p:par>
                              <p:par>
                                <p:cTn id="90" presetID="10" presetClass="entr" presetSubtype="0" fill="hold" grpId="1"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1000"/>
                                        <p:tgtEl>
                                          <p:spTgt spid="15"/>
                                        </p:tgtEl>
                                      </p:cBhvr>
                                    </p:animEffect>
                                  </p:childTnLst>
                                </p:cTn>
                              </p:par>
                            </p:childTnLst>
                          </p:cTn>
                        </p:par>
                        <p:par>
                          <p:cTn id="93" fill="hold">
                            <p:stCondLst>
                              <p:cond delay="1000"/>
                            </p:stCondLst>
                            <p:childTnLst>
                              <p:par>
                                <p:cTn id="94" presetID="53" presetClass="entr" presetSubtype="0" fill="hold" grpId="0" nodeType="afterEffect">
                                  <p:stCondLst>
                                    <p:cond delay="0"/>
                                  </p:stCondLst>
                                  <p:childTnLst>
                                    <p:set>
                                      <p:cBhvr>
                                        <p:cTn id="95" dur="1" fill="hold">
                                          <p:stCondLst>
                                            <p:cond delay="0"/>
                                          </p:stCondLst>
                                        </p:cTn>
                                        <p:tgtEl>
                                          <p:spTgt spid="92"/>
                                        </p:tgtEl>
                                        <p:attrNameLst>
                                          <p:attrName>style.visibility</p:attrName>
                                        </p:attrNameLst>
                                      </p:cBhvr>
                                      <p:to>
                                        <p:strVal val="visible"/>
                                      </p:to>
                                    </p:set>
                                    <p:anim calcmode="lin" valueType="num">
                                      <p:cBhvr>
                                        <p:cTn id="96" dur="500" fill="hold"/>
                                        <p:tgtEl>
                                          <p:spTgt spid="92"/>
                                        </p:tgtEl>
                                        <p:attrNameLst>
                                          <p:attrName>ppt_w</p:attrName>
                                        </p:attrNameLst>
                                      </p:cBhvr>
                                      <p:tavLst>
                                        <p:tav tm="0">
                                          <p:val>
                                            <p:fltVal val="0"/>
                                          </p:val>
                                        </p:tav>
                                        <p:tav tm="100000">
                                          <p:val>
                                            <p:strVal val="#ppt_w"/>
                                          </p:val>
                                        </p:tav>
                                      </p:tavLst>
                                    </p:anim>
                                    <p:anim calcmode="lin" valueType="num">
                                      <p:cBhvr>
                                        <p:cTn id="97" dur="500" fill="hold"/>
                                        <p:tgtEl>
                                          <p:spTgt spid="92"/>
                                        </p:tgtEl>
                                        <p:attrNameLst>
                                          <p:attrName>ppt_h</p:attrName>
                                        </p:attrNameLst>
                                      </p:cBhvr>
                                      <p:tavLst>
                                        <p:tav tm="0">
                                          <p:val>
                                            <p:fltVal val="0"/>
                                          </p:val>
                                        </p:tav>
                                        <p:tav tm="100000">
                                          <p:val>
                                            <p:strVal val="#ppt_h"/>
                                          </p:val>
                                        </p:tav>
                                      </p:tavLst>
                                    </p:anim>
                                    <p:animEffect transition="in" filter="fade">
                                      <p:cBhvr>
                                        <p:cTn id="98" dur="500"/>
                                        <p:tgtEl>
                                          <p:spTgt spid="9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91">
                                            <p:bg/>
                                          </p:spTgt>
                                        </p:tgtEl>
                                        <p:attrNameLst>
                                          <p:attrName>style.visibility</p:attrName>
                                        </p:attrNameLst>
                                      </p:cBhvr>
                                      <p:to>
                                        <p:strVal val="visible"/>
                                      </p:to>
                                    </p:set>
                                    <p:animEffect transition="in" filter="fade">
                                      <p:cBhvr>
                                        <p:cTn id="103" dur="500"/>
                                        <p:tgtEl>
                                          <p:spTgt spid="91">
                                            <p:bg/>
                                          </p:spTgt>
                                        </p:tgtEl>
                                      </p:cBhvr>
                                    </p:animEffect>
                                  </p:childTnLst>
                                </p:cTn>
                              </p:par>
                              <p:par>
                                <p:cTn id="104" presetID="22" presetClass="entr" presetSubtype="8" fill="hold" nodeType="withEffect">
                                  <p:stCondLst>
                                    <p:cond delay="0"/>
                                  </p:stCondLst>
                                  <p:childTnLst>
                                    <p:set>
                                      <p:cBhvr>
                                        <p:cTn id="105" dur="1" fill="hold">
                                          <p:stCondLst>
                                            <p:cond delay="0"/>
                                          </p:stCondLst>
                                        </p:cTn>
                                        <p:tgtEl>
                                          <p:spTgt spid="91">
                                            <p:txEl>
                                              <p:pRg st="0" end="0"/>
                                            </p:txEl>
                                          </p:spTgt>
                                        </p:tgtEl>
                                        <p:attrNameLst>
                                          <p:attrName>style.visibility</p:attrName>
                                        </p:attrNameLst>
                                      </p:cBhvr>
                                      <p:to>
                                        <p:strVal val="visible"/>
                                      </p:to>
                                    </p:set>
                                    <p:animEffect transition="in" filter="wipe(left)">
                                      <p:cBhvr>
                                        <p:cTn id="106" dur="1000"/>
                                        <p:tgtEl>
                                          <p:spTgt spid="91">
                                            <p:txEl>
                                              <p:pRg st="0" end="0"/>
                                            </p:txEl>
                                          </p:spTgt>
                                        </p:tgtEl>
                                      </p:cBhvr>
                                    </p:animEffect>
                                  </p:childTnLst>
                                </p:cTn>
                              </p:par>
                              <p:par>
                                <p:cTn id="107" presetID="22" presetClass="entr" presetSubtype="8" fill="hold" nodeType="withEffect">
                                  <p:stCondLst>
                                    <p:cond delay="0"/>
                                  </p:stCondLst>
                                  <p:childTnLst>
                                    <p:set>
                                      <p:cBhvr>
                                        <p:cTn id="108" dur="1" fill="hold">
                                          <p:stCondLst>
                                            <p:cond delay="0"/>
                                          </p:stCondLst>
                                        </p:cTn>
                                        <p:tgtEl>
                                          <p:spTgt spid="91">
                                            <p:txEl>
                                              <p:pRg st="1" end="1"/>
                                            </p:txEl>
                                          </p:spTgt>
                                        </p:tgtEl>
                                        <p:attrNameLst>
                                          <p:attrName>style.visibility</p:attrName>
                                        </p:attrNameLst>
                                      </p:cBhvr>
                                      <p:to>
                                        <p:strVal val="visible"/>
                                      </p:to>
                                    </p:set>
                                    <p:animEffect transition="in" filter="wipe(left)">
                                      <p:cBhvr>
                                        <p:cTn id="109" dur="1000"/>
                                        <p:tgtEl>
                                          <p:spTgt spid="91">
                                            <p:txEl>
                                              <p:pRg st="1" end="1"/>
                                            </p:txEl>
                                          </p:spTgt>
                                        </p:tgtEl>
                                      </p:cBhvr>
                                    </p:animEffect>
                                  </p:childTnLst>
                                </p:cTn>
                              </p:par>
                              <p:par>
                                <p:cTn id="110" presetID="22" presetClass="entr" presetSubtype="2" fill="hold" grpId="0" nodeType="withEffect">
                                  <p:stCondLst>
                                    <p:cond delay="500"/>
                                  </p:stCondLst>
                                  <p:childTnLst>
                                    <p:set>
                                      <p:cBhvr>
                                        <p:cTn id="111" dur="1" fill="hold">
                                          <p:stCondLst>
                                            <p:cond delay="0"/>
                                          </p:stCondLst>
                                        </p:cTn>
                                        <p:tgtEl>
                                          <p:spTgt spid="93"/>
                                        </p:tgtEl>
                                        <p:attrNameLst>
                                          <p:attrName>style.visibility</p:attrName>
                                        </p:attrNameLst>
                                      </p:cBhvr>
                                      <p:to>
                                        <p:strVal val="visible"/>
                                      </p:to>
                                    </p:set>
                                    <p:animEffect transition="in" filter="wipe(right)">
                                      <p:cBhvr>
                                        <p:cTn id="112" dur="1000"/>
                                        <p:tgtEl>
                                          <p:spTgt spid="93"/>
                                        </p:tgtEl>
                                      </p:cBhvr>
                                    </p:animEffect>
                                  </p:childTnLst>
                                </p:cTn>
                              </p:par>
                            </p:childTnLst>
                          </p:cTn>
                        </p:par>
                        <p:par>
                          <p:cTn id="113" fill="hold">
                            <p:stCondLst>
                              <p:cond delay="1500"/>
                            </p:stCondLst>
                            <p:childTnLst>
                              <p:par>
                                <p:cTn id="114" presetID="22" presetClass="entr" presetSubtype="8" fill="hold" nodeType="afterEffect">
                                  <p:stCondLst>
                                    <p:cond delay="0"/>
                                  </p:stCondLst>
                                  <p:childTnLst>
                                    <p:set>
                                      <p:cBhvr>
                                        <p:cTn id="115" dur="1" fill="hold">
                                          <p:stCondLst>
                                            <p:cond delay="0"/>
                                          </p:stCondLst>
                                        </p:cTn>
                                        <p:tgtEl>
                                          <p:spTgt spid="91">
                                            <p:txEl>
                                              <p:pRg st="2" end="2"/>
                                            </p:txEl>
                                          </p:spTgt>
                                        </p:tgtEl>
                                        <p:attrNameLst>
                                          <p:attrName>style.visibility</p:attrName>
                                        </p:attrNameLst>
                                      </p:cBhvr>
                                      <p:to>
                                        <p:strVal val="visible"/>
                                      </p:to>
                                    </p:set>
                                    <p:animEffect transition="in" filter="wipe(left)">
                                      <p:cBhvr>
                                        <p:cTn id="116" dur="1000"/>
                                        <p:tgtEl>
                                          <p:spTgt spid="91">
                                            <p:txEl>
                                              <p:pRg st="2" end="2"/>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91">
                                            <p:txEl>
                                              <p:pRg st="3" end="3"/>
                                            </p:txEl>
                                          </p:spTgt>
                                        </p:tgtEl>
                                        <p:attrNameLst>
                                          <p:attrName>style.visibility</p:attrName>
                                        </p:attrNameLst>
                                      </p:cBhvr>
                                      <p:to>
                                        <p:strVal val="visible"/>
                                      </p:to>
                                    </p:set>
                                    <p:animEffect transition="in" filter="wipe(left)">
                                      <p:cBhvr>
                                        <p:cTn id="121" dur="1000"/>
                                        <p:tgtEl>
                                          <p:spTgt spid="91">
                                            <p:txEl>
                                              <p:pRg st="3" end="3"/>
                                            </p:txEl>
                                          </p:spTgt>
                                        </p:tgtEl>
                                      </p:cBhvr>
                                    </p:animEffect>
                                  </p:childTnLst>
                                </p:cTn>
                              </p:par>
                            </p:childTnLst>
                          </p:cTn>
                        </p:par>
                        <p:par>
                          <p:cTn id="122" fill="hold">
                            <p:stCondLst>
                              <p:cond delay="1000"/>
                            </p:stCondLst>
                            <p:childTnLst>
                              <p:par>
                                <p:cTn id="123" presetID="22" presetClass="entr" presetSubtype="8" fill="hold" nodeType="afterEffect">
                                  <p:stCondLst>
                                    <p:cond delay="0"/>
                                  </p:stCondLst>
                                  <p:childTnLst>
                                    <p:set>
                                      <p:cBhvr>
                                        <p:cTn id="124" dur="1" fill="hold">
                                          <p:stCondLst>
                                            <p:cond delay="0"/>
                                          </p:stCondLst>
                                        </p:cTn>
                                        <p:tgtEl>
                                          <p:spTgt spid="91">
                                            <p:txEl>
                                              <p:pRg st="4" end="4"/>
                                            </p:txEl>
                                          </p:spTgt>
                                        </p:tgtEl>
                                        <p:attrNameLst>
                                          <p:attrName>style.visibility</p:attrName>
                                        </p:attrNameLst>
                                      </p:cBhvr>
                                      <p:to>
                                        <p:strVal val="visible"/>
                                      </p:to>
                                    </p:set>
                                    <p:animEffect transition="in" filter="wipe(left)">
                                      <p:cBhvr>
                                        <p:cTn id="125" dur="1000"/>
                                        <p:tgtEl>
                                          <p:spTgt spid="91">
                                            <p:txEl>
                                              <p:pRg st="4" end="4"/>
                                            </p:txEl>
                                          </p:spTgt>
                                        </p:tgtEl>
                                      </p:cBhvr>
                                    </p:animEffect>
                                  </p:childTnLst>
                                </p:cTn>
                              </p:par>
                              <p:par>
                                <p:cTn id="126" presetID="22" presetClass="entr" presetSubtype="2" fill="hold" grpId="0" nodeType="withEffect">
                                  <p:stCondLst>
                                    <p:cond delay="500"/>
                                  </p:stCondLst>
                                  <p:childTnLst>
                                    <p:set>
                                      <p:cBhvr>
                                        <p:cTn id="127" dur="1" fill="hold">
                                          <p:stCondLst>
                                            <p:cond delay="0"/>
                                          </p:stCondLst>
                                        </p:cTn>
                                        <p:tgtEl>
                                          <p:spTgt spid="94"/>
                                        </p:tgtEl>
                                        <p:attrNameLst>
                                          <p:attrName>style.visibility</p:attrName>
                                        </p:attrNameLst>
                                      </p:cBhvr>
                                      <p:to>
                                        <p:strVal val="visible"/>
                                      </p:to>
                                    </p:set>
                                    <p:animEffect transition="in" filter="wipe(right)">
                                      <p:cBhvr>
                                        <p:cTn id="128" dur="1000"/>
                                        <p:tgtEl>
                                          <p:spTgt spid="94"/>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1" nodeType="clickEffect">
                                  <p:stCondLst>
                                    <p:cond delay="0"/>
                                  </p:stCondLst>
                                  <p:childTnLst>
                                    <p:animEffect transition="out" filter="fade">
                                      <p:cBhvr>
                                        <p:cTn id="132" dur="1000"/>
                                        <p:tgtEl>
                                          <p:spTgt spid="91">
                                            <p:txEl>
                                              <p:pRg st="0" end="0"/>
                                            </p:txEl>
                                          </p:spTgt>
                                        </p:tgtEl>
                                      </p:cBhvr>
                                    </p:animEffect>
                                    <p:set>
                                      <p:cBhvr>
                                        <p:cTn id="133" dur="1" fill="hold">
                                          <p:stCondLst>
                                            <p:cond delay="999"/>
                                          </p:stCondLst>
                                        </p:cTn>
                                        <p:tgtEl>
                                          <p:spTgt spid="91">
                                            <p:txEl>
                                              <p:pRg st="0" end="0"/>
                                            </p:txEl>
                                          </p:spTgt>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1000"/>
                                        <p:tgtEl>
                                          <p:spTgt spid="91">
                                            <p:txEl>
                                              <p:pRg st="1" end="1"/>
                                            </p:txEl>
                                          </p:spTgt>
                                        </p:tgtEl>
                                      </p:cBhvr>
                                    </p:animEffect>
                                    <p:set>
                                      <p:cBhvr>
                                        <p:cTn id="136" dur="1" fill="hold">
                                          <p:stCondLst>
                                            <p:cond delay="999"/>
                                          </p:stCondLst>
                                        </p:cTn>
                                        <p:tgtEl>
                                          <p:spTgt spid="91">
                                            <p:txEl>
                                              <p:pRg st="1" end="1"/>
                                            </p:txEl>
                                          </p:spTgt>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1000"/>
                                        <p:tgtEl>
                                          <p:spTgt spid="91">
                                            <p:txEl>
                                              <p:pRg st="2" end="2"/>
                                            </p:txEl>
                                          </p:spTgt>
                                        </p:tgtEl>
                                      </p:cBhvr>
                                    </p:animEffect>
                                    <p:set>
                                      <p:cBhvr>
                                        <p:cTn id="139" dur="1" fill="hold">
                                          <p:stCondLst>
                                            <p:cond delay="999"/>
                                          </p:stCondLst>
                                        </p:cTn>
                                        <p:tgtEl>
                                          <p:spTgt spid="91">
                                            <p:txEl>
                                              <p:pRg st="2" end="2"/>
                                            </p:txEl>
                                          </p:spTgt>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1000"/>
                                        <p:tgtEl>
                                          <p:spTgt spid="91">
                                            <p:txEl>
                                              <p:pRg st="3" end="3"/>
                                            </p:txEl>
                                          </p:spTgt>
                                        </p:tgtEl>
                                      </p:cBhvr>
                                    </p:animEffect>
                                    <p:set>
                                      <p:cBhvr>
                                        <p:cTn id="142" dur="1" fill="hold">
                                          <p:stCondLst>
                                            <p:cond delay="999"/>
                                          </p:stCondLst>
                                        </p:cTn>
                                        <p:tgtEl>
                                          <p:spTgt spid="91">
                                            <p:txEl>
                                              <p:pRg st="3" end="3"/>
                                            </p:txEl>
                                          </p:spTgt>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1000"/>
                                        <p:tgtEl>
                                          <p:spTgt spid="91">
                                            <p:txEl>
                                              <p:pRg st="4" end="4"/>
                                            </p:txEl>
                                          </p:spTgt>
                                        </p:tgtEl>
                                      </p:cBhvr>
                                    </p:animEffect>
                                    <p:set>
                                      <p:cBhvr>
                                        <p:cTn id="145" dur="1" fill="hold">
                                          <p:stCondLst>
                                            <p:cond delay="999"/>
                                          </p:stCondLst>
                                        </p:cTn>
                                        <p:tgtEl>
                                          <p:spTgt spid="91">
                                            <p:txEl>
                                              <p:pRg st="4" end="4"/>
                                            </p:txEl>
                                          </p:spTgt>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1000"/>
                                        <p:tgtEl>
                                          <p:spTgt spid="91">
                                            <p:bg/>
                                          </p:spTgt>
                                        </p:tgtEl>
                                      </p:cBhvr>
                                    </p:animEffect>
                                    <p:set>
                                      <p:cBhvr>
                                        <p:cTn id="148" dur="1" fill="hold">
                                          <p:stCondLst>
                                            <p:cond delay="999"/>
                                          </p:stCondLst>
                                        </p:cTn>
                                        <p:tgtEl>
                                          <p:spTgt spid="91">
                                            <p:bg/>
                                          </p:spTgt>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1000"/>
                                        <p:tgtEl>
                                          <p:spTgt spid="92"/>
                                        </p:tgtEl>
                                      </p:cBhvr>
                                    </p:animEffect>
                                    <p:set>
                                      <p:cBhvr>
                                        <p:cTn id="151" dur="1" fill="hold">
                                          <p:stCondLst>
                                            <p:cond delay="999"/>
                                          </p:stCondLst>
                                        </p:cTn>
                                        <p:tgtEl>
                                          <p:spTgt spid="92"/>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93"/>
                                        </p:tgtEl>
                                      </p:cBhvr>
                                    </p:animEffect>
                                    <p:set>
                                      <p:cBhvr>
                                        <p:cTn id="154" dur="1" fill="hold">
                                          <p:stCondLst>
                                            <p:cond delay="499"/>
                                          </p:stCondLst>
                                        </p:cTn>
                                        <p:tgtEl>
                                          <p:spTgt spid="93"/>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94"/>
                                        </p:tgtEl>
                                      </p:cBhvr>
                                    </p:animEffect>
                                    <p:set>
                                      <p:cBhvr>
                                        <p:cTn id="157" dur="1" fill="hold">
                                          <p:stCondLst>
                                            <p:cond delay="4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18" grpId="0" animBg="1"/>
      <p:bldP spid="18" grpId="1" animBg="1"/>
      <p:bldP spid="63" grpId="0" animBg="1"/>
      <p:bldP spid="63" grpId="1" animBg="1"/>
      <p:bldP spid="15" grpId="0" animBg="1"/>
      <p:bldP spid="15" grpId="1" animBg="1"/>
      <p:bldP spid="16" grpId="0" animBg="1"/>
      <p:bldP spid="16" grpId="1" animBg="1"/>
      <p:bldP spid="49" grpId="0"/>
      <p:bldP spid="68" grpId="0" animBg="1"/>
      <p:bldP spid="68" grpId="1" animBg="1"/>
      <p:bldP spid="90" grpId="0" animBg="1"/>
      <p:bldP spid="90" grpId="1" animBg="1"/>
      <p:bldP spid="69" grpId="0"/>
      <p:bldP spid="69" grpId="1"/>
      <p:bldP spid="70" grpId="0"/>
      <p:bldP spid="70" grpId="1"/>
      <p:bldP spid="71" grpId="0"/>
      <p:bldP spid="71" grpId="1"/>
      <p:bldP spid="72" grpId="0"/>
      <p:bldP spid="72" grpId="1"/>
      <p:bldP spid="93" grpId="0" animBg="1"/>
      <p:bldP spid="93" grpId="1" animBg="1"/>
      <p:bldP spid="94" grpId="0" animBg="1"/>
      <p:bldP spid="94" grpId="1" animBg="1"/>
      <p:bldP spid="91" grpId="0" build="allAtOnce" animBg="1"/>
      <p:bldP spid="91" grpId="1" uiExpand="1" build="allAtOnce" animBg="1"/>
      <p:bldP spid="92" grpId="0" animBg="1"/>
      <p:bldP spid="92"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0" y="914401"/>
            <a:ext cx="9144000" cy="5943600"/>
            <a:chOff x="0" y="914401"/>
            <a:chExt cx="9144000" cy="5943600"/>
          </a:xfrm>
        </p:grpSpPr>
        <p:pic>
          <p:nvPicPr>
            <p:cNvPr id="3" name="Picture 2" descr="http://www.physicalgeography.net/fundamentals/images/carboncycle.jpg"/>
            <p:cNvPicPr/>
            <p:nvPr/>
          </p:nvPicPr>
          <p:blipFill>
            <a:blip r:embed="rId3" cstate="print"/>
            <a:srcRect/>
            <a:stretch>
              <a:fillRect/>
            </a:stretch>
          </p:blipFill>
          <p:spPr bwMode="auto">
            <a:xfrm>
              <a:off x="0" y="914401"/>
              <a:ext cx="9144000" cy="5943600"/>
            </a:xfrm>
            <a:prstGeom prst="rect">
              <a:avLst/>
            </a:prstGeom>
            <a:noFill/>
            <a:ln w="9525">
              <a:noFill/>
              <a:miter lim="800000"/>
              <a:headEnd/>
              <a:tailEnd/>
            </a:ln>
          </p:spPr>
        </p:pic>
        <p:sp>
          <p:nvSpPr>
            <p:cNvPr id="18" name="Freeform 17"/>
            <p:cNvSpPr/>
            <p:nvPr/>
          </p:nvSpPr>
          <p:spPr>
            <a:xfrm>
              <a:off x="89338" y="4535214"/>
              <a:ext cx="2322786" cy="627993"/>
            </a:xfrm>
            <a:custGeom>
              <a:avLst/>
              <a:gdLst>
                <a:gd name="connsiteX0" fmla="*/ 5255 w 2322786"/>
                <a:gd name="connsiteY0" fmla="*/ 52552 h 627993"/>
                <a:gd name="connsiteX1" fmla="*/ 367862 w 2322786"/>
                <a:gd name="connsiteY1" fmla="*/ 52552 h 627993"/>
                <a:gd name="connsiteX2" fmla="*/ 746234 w 2322786"/>
                <a:gd name="connsiteY2" fmla="*/ 68317 h 627993"/>
                <a:gd name="connsiteX3" fmla="*/ 1108841 w 2322786"/>
                <a:gd name="connsiteY3" fmla="*/ 52552 h 627993"/>
                <a:gd name="connsiteX4" fmla="*/ 1408386 w 2322786"/>
                <a:gd name="connsiteY4" fmla="*/ 5255 h 627993"/>
                <a:gd name="connsiteX5" fmla="*/ 1660634 w 2322786"/>
                <a:gd name="connsiteY5" fmla="*/ 68317 h 627993"/>
                <a:gd name="connsiteX6" fmla="*/ 1991710 w 2322786"/>
                <a:gd name="connsiteY6" fmla="*/ 52552 h 627993"/>
                <a:gd name="connsiteX7" fmla="*/ 2228193 w 2322786"/>
                <a:gd name="connsiteY7" fmla="*/ 68317 h 627993"/>
                <a:gd name="connsiteX8" fmla="*/ 2291255 w 2322786"/>
                <a:gd name="connsiteY8" fmla="*/ 84083 h 627993"/>
                <a:gd name="connsiteX9" fmla="*/ 2039007 w 2322786"/>
                <a:gd name="connsiteY9" fmla="*/ 162910 h 627993"/>
                <a:gd name="connsiteX10" fmla="*/ 1960179 w 2322786"/>
                <a:gd name="connsiteY10" fmla="*/ 383627 h 627993"/>
                <a:gd name="connsiteX11" fmla="*/ 1975945 w 2322786"/>
                <a:gd name="connsiteY11" fmla="*/ 588579 h 627993"/>
                <a:gd name="connsiteX12" fmla="*/ 1881352 w 2322786"/>
                <a:gd name="connsiteY12" fmla="*/ 620110 h 627993"/>
                <a:gd name="connsiteX13" fmla="*/ 1613338 w 2322786"/>
                <a:gd name="connsiteY13" fmla="*/ 588579 h 627993"/>
                <a:gd name="connsiteX14" fmla="*/ 1298028 w 2322786"/>
                <a:gd name="connsiteY14" fmla="*/ 588579 h 627993"/>
                <a:gd name="connsiteX15" fmla="*/ 888124 w 2322786"/>
                <a:gd name="connsiteY15" fmla="*/ 588579 h 627993"/>
                <a:gd name="connsiteX16" fmla="*/ 399393 w 2322786"/>
                <a:gd name="connsiteY16" fmla="*/ 367862 h 627993"/>
                <a:gd name="connsiteX17" fmla="*/ 5255 w 2322786"/>
                <a:gd name="connsiteY17" fmla="*/ 52552 h 62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2786" h="627993">
                  <a:moveTo>
                    <a:pt x="5255" y="52552"/>
                  </a:moveTo>
                  <a:cubicBezTo>
                    <a:pt x="0" y="0"/>
                    <a:pt x="244366" y="49925"/>
                    <a:pt x="367862" y="52552"/>
                  </a:cubicBezTo>
                  <a:cubicBezTo>
                    <a:pt x="491358" y="55179"/>
                    <a:pt x="622738" y="68317"/>
                    <a:pt x="746234" y="68317"/>
                  </a:cubicBezTo>
                  <a:cubicBezTo>
                    <a:pt x="869730" y="68317"/>
                    <a:pt x="998482" y="63062"/>
                    <a:pt x="1108841" y="52552"/>
                  </a:cubicBezTo>
                  <a:cubicBezTo>
                    <a:pt x="1219200" y="42042"/>
                    <a:pt x="1316421" y="2628"/>
                    <a:pt x="1408386" y="5255"/>
                  </a:cubicBezTo>
                  <a:cubicBezTo>
                    <a:pt x="1500351" y="7882"/>
                    <a:pt x="1563413" y="60434"/>
                    <a:pt x="1660634" y="68317"/>
                  </a:cubicBezTo>
                  <a:cubicBezTo>
                    <a:pt x="1757855" y="76200"/>
                    <a:pt x="1897117" y="52552"/>
                    <a:pt x="1991710" y="52552"/>
                  </a:cubicBezTo>
                  <a:cubicBezTo>
                    <a:pt x="2086303" y="52552"/>
                    <a:pt x="2178269" y="63062"/>
                    <a:pt x="2228193" y="68317"/>
                  </a:cubicBezTo>
                  <a:cubicBezTo>
                    <a:pt x="2278117" y="73572"/>
                    <a:pt x="2322786" y="68318"/>
                    <a:pt x="2291255" y="84083"/>
                  </a:cubicBezTo>
                  <a:cubicBezTo>
                    <a:pt x="2259724" y="99849"/>
                    <a:pt x="2094186" y="112986"/>
                    <a:pt x="2039007" y="162910"/>
                  </a:cubicBezTo>
                  <a:cubicBezTo>
                    <a:pt x="1983828" y="212834"/>
                    <a:pt x="1970689" y="312682"/>
                    <a:pt x="1960179" y="383627"/>
                  </a:cubicBezTo>
                  <a:cubicBezTo>
                    <a:pt x="1949669" y="454572"/>
                    <a:pt x="1989083" y="549165"/>
                    <a:pt x="1975945" y="588579"/>
                  </a:cubicBezTo>
                  <a:cubicBezTo>
                    <a:pt x="1962807" y="627993"/>
                    <a:pt x="1941786" y="620110"/>
                    <a:pt x="1881352" y="620110"/>
                  </a:cubicBezTo>
                  <a:cubicBezTo>
                    <a:pt x="1820918" y="620110"/>
                    <a:pt x="1710559" y="593834"/>
                    <a:pt x="1613338" y="588579"/>
                  </a:cubicBezTo>
                  <a:cubicBezTo>
                    <a:pt x="1516117" y="583324"/>
                    <a:pt x="1298028" y="588579"/>
                    <a:pt x="1298028" y="588579"/>
                  </a:cubicBezTo>
                  <a:cubicBezTo>
                    <a:pt x="1177159" y="588579"/>
                    <a:pt x="1037896" y="625365"/>
                    <a:pt x="888124" y="588579"/>
                  </a:cubicBezTo>
                  <a:cubicBezTo>
                    <a:pt x="738352" y="551793"/>
                    <a:pt x="541283" y="457200"/>
                    <a:pt x="399393" y="367862"/>
                  </a:cubicBezTo>
                  <a:cubicBezTo>
                    <a:pt x="257503" y="278524"/>
                    <a:pt x="10510" y="105104"/>
                    <a:pt x="5255" y="52552"/>
                  </a:cubicBezTo>
                  <a:close/>
                </a:path>
              </a:pathLst>
            </a:cu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Rectangle 62"/>
            <p:cNvSpPr/>
            <p:nvPr/>
          </p:nvSpPr>
          <p:spPr>
            <a:xfrm>
              <a:off x="1600200" y="2743200"/>
              <a:ext cx="533400" cy="838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Rectangle 76"/>
            <p:cNvSpPr/>
            <p:nvPr/>
          </p:nvSpPr>
          <p:spPr>
            <a:xfrm>
              <a:off x="3200400" y="3962400"/>
              <a:ext cx="1295400" cy="68579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4343400" y="2667000"/>
              <a:ext cx="4724400" cy="1981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2133600" y="4724400"/>
              <a:ext cx="2286000" cy="3048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4343400" y="2743200"/>
              <a:ext cx="4572000" cy="1950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76200" y="3810000"/>
              <a:ext cx="2133600" cy="807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2057400" y="2667000"/>
              <a:ext cx="381000" cy="9144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2362200" y="2514600"/>
              <a:ext cx="762000" cy="6858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5181600" y="4724400"/>
              <a:ext cx="1828800" cy="3810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6934200" y="4724400"/>
              <a:ext cx="1981200" cy="2286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334000" y="1752600"/>
              <a:ext cx="1713186" cy="959069"/>
            </a:xfrm>
            <a:custGeom>
              <a:avLst/>
              <a:gdLst>
                <a:gd name="connsiteX0" fmla="*/ 1497724 w 1497724"/>
                <a:gd name="connsiteY0" fmla="*/ 898635 h 898635"/>
                <a:gd name="connsiteX1" fmla="*/ 504497 w 1497724"/>
                <a:gd name="connsiteY1" fmla="*/ 252249 h 898635"/>
                <a:gd name="connsiteX2" fmla="*/ 0 w 1497724"/>
                <a:gd name="connsiteY2" fmla="*/ 0 h 898635"/>
                <a:gd name="connsiteX0" fmla="*/ 1497724 w 1497724"/>
                <a:gd name="connsiteY0" fmla="*/ 827237 h 827237"/>
                <a:gd name="connsiteX1" fmla="*/ 504497 w 1497724"/>
                <a:gd name="connsiteY1" fmla="*/ 180851 h 827237"/>
                <a:gd name="connsiteX2" fmla="*/ 0 w 1497724"/>
                <a:gd name="connsiteY2" fmla="*/ 0 h 827237"/>
              </a:gdLst>
              <a:ahLst/>
              <a:cxnLst>
                <a:cxn ang="0">
                  <a:pos x="connsiteX0" y="connsiteY0"/>
                </a:cxn>
                <a:cxn ang="0">
                  <a:pos x="connsiteX1" y="connsiteY1"/>
                </a:cxn>
                <a:cxn ang="0">
                  <a:pos x="connsiteX2" y="connsiteY2"/>
                </a:cxn>
              </a:cxnLst>
              <a:rect l="l" t="t" r="r" b="b"/>
              <a:pathLst>
                <a:path w="1497724" h="827237">
                  <a:moveTo>
                    <a:pt x="1497724" y="827237"/>
                  </a:moveTo>
                  <a:cubicBezTo>
                    <a:pt x="1125921" y="578930"/>
                    <a:pt x="754118" y="318724"/>
                    <a:pt x="504497" y="180851"/>
                  </a:cubicBezTo>
                  <a:cubicBezTo>
                    <a:pt x="254876" y="42978"/>
                    <a:pt x="0" y="0"/>
                    <a:pt x="0" y="0"/>
                  </a:cubicBezTo>
                </a:path>
              </a:pathLst>
            </a:custGeom>
            <a:ln w="177800">
              <a:solidFill>
                <a:srgbClr val="BCCF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Triangle 29"/>
            <p:cNvSpPr/>
            <p:nvPr/>
          </p:nvSpPr>
          <p:spPr>
            <a:xfrm>
              <a:off x="4343400" y="4724400"/>
              <a:ext cx="685800" cy="304800"/>
            </a:xfrm>
            <a:prstGeom prst="rtTriangle">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Triangle 30"/>
            <p:cNvSpPr/>
            <p:nvPr/>
          </p:nvSpPr>
          <p:spPr>
            <a:xfrm rot="10800000">
              <a:off x="4343400" y="4724400"/>
              <a:ext cx="685800" cy="304800"/>
            </a:xfrm>
            <a:prstGeom prst="rtTriangle">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ectangle 28"/>
            <p:cNvSpPr/>
            <p:nvPr/>
          </p:nvSpPr>
          <p:spPr>
            <a:xfrm rot="2871895" flipV="1">
              <a:off x="5999977" y="5321757"/>
              <a:ext cx="1178526" cy="264075"/>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800600" y="4572000"/>
              <a:ext cx="2362200" cy="461665"/>
            </a:xfrm>
            <a:prstGeom prst="rect">
              <a:avLst/>
            </a:prstGeom>
            <a:noFill/>
            <a:ln w="50800">
              <a:noFill/>
            </a:ln>
          </p:spPr>
          <p:txBody>
            <a:bodyPr wrap="square" rtlCol="0">
              <a:spAutoFit/>
            </a:bodyPr>
            <a:lstStyle/>
            <a:p>
              <a:r>
                <a:rPr lang="en-US" sz="2400" b="1" dirty="0" smtClean="0">
                  <a:solidFill>
                    <a:srgbClr val="00B050"/>
                  </a:solidFill>
                  <a:effectLst>
                    <a:outerShdw dist="38100" dir="5400000" algn="ctr" rotWithShape="0">
                      <a:schemeClr val="tx1"/>
                    </a:outerShdw>
                  </a:effectLst>
                </a:rPr>
                <a:t>aquatic biomass</a:t>
              </a:r>
              <a:endParaRPr lang="en-US" sz="2400" b="1" baseline="-25000" dirty="0" smtClean="0">
                <a:solidFill>
                  <a:srgbClr val="00B050"/>
                </a:solidFill>
                <a:effectLst>
                  <a:outerShdw dist="38100" dir="5400000" algn="ctr" rotWithShape="0">
                    <a:schemeClr val="tx1"/>
                  </a:outerShdw>
                </a:effectLst>
              </a:endParaRPr>
            </a:p>
          </p:txBody>
        </p:sp>
        <p:sp>
          <p:nvSpPr>
            <p:cNvPr id="12" name="TextBox 11"/>
            <p:cNvSpPr txBox="1"/>
            <p:nvPr/>
          </p:nvSpPr>
          <p:spPr>
            <a:xfrm>
              <a:off x="5638800" y="17526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46" name="Rectangle 45"/>
            <p:cNvSpPr/>
            <p:nvPr/>
          </p:nvSpPr>
          <p:spPr>
            <a:xfrm>
              <a:off x="6019800" y="6172200"/>
              <a:ext cx="30480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6400800" y="6019800"/>
              <a:ext cx="2743200" cy="523220"/>
            </a:xfrm>
            <a:prstGeom prst="rect">
              <a:avLst/>
            </a:prstGeom>
            <a:noFill/>
            <a:ln w="50800">
              <a:noFill/>
            </a:ln>
          </p:spPr>
          <p:txBody>
            <a:bodyPr wrap="square" rtlCol="0">
              <a:spAutoFit/>
            </a:bodyPr>
            <a:lstStyle/>
            <a:p>
              <a:pPr algn="ctr"/>
              <a:r>
                <a:rPr lang="en-US" sz="2800" b="1" dirty="0" smtClean="0">
                  <a:solidFill>
                    <a:srgbClr val="565656"/>
                  </a:solidFill>
                  <a:effectLst>
                    <a:outerShdw dist="38100" dir="5400000" algn="ctr" rotWithShape="0">
                      <a:schemeClr val="tx1"/>
                    </a:outerShdw>
                  </a:effectLst>
                </a:rPr>
                <a:t>marine deposits</a:t>
              </a:r>
              <a:endParaRPr lang="en-US" sz="2800" b="1" baseline="-25000" dirty="0" smtClean="0">
                <a:solidFill>
                  <a:srgbClr val="565656"/>
                </a:solidFill>
                <a:effectLst>
                  <a:outerShdw dist="38100" dir="5400000" algn="ctr" rotWithShape="0">
                    <a:schemeClr val="tx1"/>
                  </a:outerShdw>
                </a:effectLst>
              </a:endParaRPr>
            </a:p>
          </p:txBody>
        </p:sp>
        <p:sp>
          <p:nvSpPr>
            <p:cNvPr id="47" name="Rectangle 46"/>
            <p:cNvSpPr/>
            <p:nvPr/>
          </p:nvSpPr>
          <p:spPr>
            <a:xfrm>
              <a:off x="6019800" y="6019800"/>
              <a:ext cx="6096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p:cNvSpPr/>
            <p:nvPr/>
          </p:nvSpPr>
          <p:spPr>
            <a:xfrm>
              <a:off x="762000" y="5334000"/>
              <a:ext cx="1600200" cy="228600"/>
            </a:xfrm>
            <a:prstGeom prst="rect">
              <a:avLst/>
            </a:prstGeom>
            <a:solidFill>
              <a:srgbClr val="494949"/>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8" name="Picture 77" descr="http://www.physicalgeography.net/fundamentals/images/carboncycle.jpg"/>
            <p:cNvPicPr/>
            <p:nvPr/>
          </p:nvPicPr>
          <p:blipFill>
            <a:blip r:embed="rId3" cstate="print"/>
            <a:srcRect l="31667" t="79743" r="36666" b="15744"/>
            <a:stretch>
              <a:fillRect/>
            </a:stretch>
          </p:blipFill>
          <p:spPr bwMode="auto">
            <a:xfrm>
              <a:off x="2679192" y="5431536"/>
              <a:ext cx="2895600" cy="268224"/>
            </a:xfrm>
            <a:prstGeom prst="rect">
              <a:avLst/>
            </a:prstGeom>
            <a:noFill/>
            <a:ln w="9525">
              <a:noFill/>
              <a:miter lim="800000"/>
              <a:headEnd/>
              <a:tailEnd/>
            </a:ln>
          </p:spPr>
        </p:pic>
        <p:sp>
          <p:nvSpPr>
            <p:cNvPr id="79" name="TextBox 78"/>
            <p:cNvSpPr txBox="1"/>
            <p:nvPr/>
          </p:nvSpPr>
          <p:spPr>
            <a:xfrm>
              <a:off x="3200400" y="5334000"/>
              <a:ext cx="1981200" cy="523220"/>
            </a:xfrm>
            <a:prstGeom prst="rect">
              <a:avLst/>
            </a:prstGeom>
            <a:noFill/>
            <a:ln w="50800">
              <a:noFill/>
            </a:ln>
          </p:spPr>
          <p:txBody>
            <a:bodyPr wrap="square" rtlCol="0">
              <a:spAutoFit/>
            </a:bodyPr>
            <a:lstStyle/>
            <a:p>
              <a:pPr algn="ctr"/>
              <a:r>
                <a:rPr lang="en-US" sz="2800" b="1" dirty="0" smtClean="0">
                  <a:solidFill>
                    <a:srgbClr val="565656"/>
                  </a:solidFill>
                  <a:effectLst>
                    <a:outerShdw dist="38100" dir="7200000" algn="ctr" rotWithShape="0">
                      <a:schemeClr val="tx1"/>
                    </a:outerShdw>
                  </a:effectLst>
                </a:rPr>
                <a:t>limestone</a:t>
              </a:r>
              <a:endParaRPr lang="en-US" sz="2800" b="1" baseline="-25000" dirty="0" smtClean="0">
                <a:solidFill>
                  <a:srgbClr val="565656"/>
                </a:solidFill>
                <a:effectLst>
                  <a:outerShdw dist="38100" dir="7200000" algn="ctr" rotWithShape="0">
                    <a:schemeClr val="tx1"/>
                  </a:outerShdw>
                </a:effectLst>
              </a:endParaRPr>
            </a:p>
          </p:txBody>
        </p:sp>
        <p:sp>
          <p:nvSpPr>
            <p:cNvPr id="83" name="TextBox 82"/>
            <p:cNvSpPr txBox="1"/>
            <p:nvPr/>
          </p:nvSpPr>
          <p:spPr>
            <a:xfrm>
              <a:off x="5184648" y="4416552"/>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7" name="TextBox 86"/>
            <p:cNvSpPr txBox="1"/>
            <p:nvPr/>
          </p:nvSpPr>
          <p:spPr>
            <a:xfrm rot="21005082">
              <a:off x="5983146" y="5056062"/>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21" name="TextBox 20"/>
            <p:cNvSpPr txBox="1"/>
            <p:nvPr/>
          </p:nvSpPr>
          <p:spPr>
            <a:xfrm>
              <a:off x="2667000" y="4233446"/>
              <a:ext cx="990600" cy="338554"/>
            </a:xfrm>
            <a:prstGeom prst="rect">
              <a:avLst/>
            </a:prstGeom>
            <a:noFill/>
            <a:ln w="50800">
              <a:noFill/>
            </a:ln>
          </p:spPr>
          <p:txBody>
            <a:bodyPr wrap="square" rtlCol="0">
              <a:spAutoFit/>
            </a:bodyPr>
            <a:lstStyle/>
            <a:p>
              <a:r>
                <a:rPr lang="en-US" sz="1600" b="1" dirty="0" smtClean="0">
                  <a:solidFill>
                    <a:srgbClr val="00B050"/>
                  </a:solidFill>
                  <a:effectLst>
                    <a:outerShdw dist="25400" dir="5400000" algn="ctr" rotWithShape="0">
                      <a:schemeClr val="tx1"/>
                    </a:outerShdw>
                  </a:effectLst>
                </a:rPr>
                <a:t>biomass</a:t>
              </a:r>
              <a:endParaRPr lang="en-US" sz="1600" b="1" baseline="-25000" dirty="0" smtClean="0">
                <a:solidFill>
                  <a:srgbClr val="00B050"/>
                </a:solidFill>
                <a:effectLst>
                  <a:outerShdw dist="25400" dir="5400000" algn="ctr" rotWithShape="0">
                    <a:schemeClr val="tx1"/>
                  </a:outerShdw>
                </a:effectLst>
              </a:endParaRPr>
            </a:p>
          </p:txBody>
        </p:sp>
        <p:grpSp>
          <p:nvGrpSpPr>
            <p:cNvPr id="4" name="Group 62"/>
            <p:cNvGrpSpPr/>
            <p:nvPr/>
          </p:nvGrpSpPr>
          <p:grpSpPr>
            <a:xfrm>
              <a:off x="3124200" y="5029200"/>
              <a:ext cx="1823224" cy="1270575"/>
              <a:chOff x="3124200" y="5029200"/>
              <a:chExt cx="1823224" cy="1270575"/>
            </a:xfrm>
          </p:grpSpPr>
          <p:sp>
            <p:nvSpPr>
              <p:cNvPr id="64" name="TextBox 63"/>
              <p:cNvSpPr txBox="1"/>
              <p:nvPr/>
            </p:nvSpPr>
            <p:spPr>
              <a:xfrm>
                <a:off x="4572000" y="50292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sp>
            <p:nvSpPr>
              <p:cNvPr id="65" name="TextBox 64"/>
              <p:cNvSpPr txBox="1"/>
              <p:nvPr/>
            </p:nvSpPr>
            <p:spPr>
              <a:xfrm>
                <a:off x="3124200" y="54864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sp>
            <p:nvSpPr>
              <p:cNvPr id="66" name="TextBox 65"/>
              <p:cNvSpPr txBox="1"/>
              <p:nvPr/>
            </p:nvSpPr>
            <p:spPr>
              <a:xfrm>
                <a:off x="4191000" y="57150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grpSp>
        <p:sp>
          <p:nvSpPr>
            <p:cNvPr id="75" name="TextBox 74"/>
            <p:cNvSpPr txBox="1"/>
            <p:nvPr/>
          </p:nvSpPr>
          <p:spPr>
            <a:xfrm>
              <a:off x="2012052" y="2743200"/>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85" name="TextBox 84"/>
            <p:cNvSpPr txBox="1"/>
            <p:nvPr/>
          </p:nvSpPr>
          <p:spPr>
            <a:xfrm>
              <a:off x="5568696" y="22098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6" name="TextBox 85"/>
            <p:cNvSpPr txBox="1"/>
            <p:nvPr/>
          </p:nvSpPr>
          <p:spPr>
            <a:xfrm>
              <a:off x="6245352" y="1938528"/>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80" name="Freeform 79"/>
            <p:cNvSpPr/>
            <p:nvPr/>
          </p:nvSpPr>
          <p:spPr>
            <a:xfrm>
              <a:off x="3086100" y="4571999"/>
              <a:ext cx="1409700" cy="198120"/>
            </a:xfrm>
            <a:custGeom>
              <a:avLst/>
              <a:gdLst>
                <a:gd name="connsiteX0" fmla="*/ 1112520 w 1112520"/>
                <a:gd name="connsiteY0" fmla="*/ 66040 h 149860"/>
                <a:gd name="connsiteX1" fmla="*/ 914400 w 1112520"/>
                <a:gd name="connsiteY1" fmla="*/ 81280 h 149860"/>
                <a:gd name="connsiteX2" fmla="*/ 609600 w 1112520"/>
                <a:gd name="connsiteY2" fmla="*/ 142240 h 149860"/>
                <a:gd name="connsiteX3" fmla="*/ 213360 w 1112520"/>
                <a:gd name="connsiteY3" fmla="*/ 35560 h 149860"/>
                <a:gd name="connsiteX4" fmla="*/ 0 w 1112520"/>
                <a:gd name="connsiteY4" fmla="*/ 5080 h 149860"/>
                <a:gd name="connsiteX5" fmla="*/ 213360 w 1112520"/>
                <a:gd name="connsiteY5" fmla="*/ 5080 h 149860"/>
                <a:gd name="connsiteX6" fmla="*/ 533400 w 1112520"/>
                <a:gd name="connsiteY6" fmla="*/ 20320 h 149860"/>
                <a:gd name="connsiteX7" fmla="*/ 899160 w 1112520"/>
                <a:gd name="connsiteY7" fmla="*/ 35560 h 149860"/>
                <a:gd name="connsiteX8" fmla="*/ 1036320 w 1112520"/>
                <a:gd name="connsiteY8" fmla="*/ 50800 h 149860"/>
                <a:gd name="connsiteX0" fmla="*/ 1280160 w 1280160"/>
                <a:gd name="connsiteY0" fmla="*/ 20320 h 149860"/>
                <a:gd name="connsiteX1" fmla="*/ 914400 w 1280160"/>
                <a:gd name="connsiteY1" fmla="*/ 81280 h 149860"/>
                <a:gd name="connsiteX2" fmla="*/ 609600 w 1280160"/>
                <a:gd name="connsiteY2" fmla="*/ 142240 h 149860"/>
                <a:gd name="connsiteX3" fmla="*/ 213360 w 1280160"/>
                <a:gd name="connsiteY3" fmla="*/ 35560 h 149860"/>
                <a:gd name="connsiteX4" fmla="*/ 0 w 1280160"/>
                <a:gd name="connsiteY4" fmla="*/ 5080 h 149860"/>
                <a:gd name="connsiteX5" fmla="*/ 213360 w 1280160"/>
                <a:gd name="connsiteY5" fmla="*/ 5080 h 149860"/>
                <a:gd name="connsiteX6" fmla="*/ 533400 w 1280160"/>
                <a:gd name="connsiteY6" fmla="*/ 20320 h 149860"/>
                <a:gd name="connsiteX7" fmla="*/ 899160 w 1280160"/>
                <a:gd name="connsiteY7" fmla="*/ 35560 h 149860"/>
                <a:gd name="connsiteX8" fmla="*/ 1036320 w 1280160"/>
                <a:gd name="connsiteY8" fmla="*/ 50800 h 149860"/>
                <a:gd name="connsiteX0" fmla="*/ 1280160 w 1280160"/>
                <a:gd name="connsiteY0" fmla="*/ 20320 h 149860"/>
                <a:gd name="connsiteX1" fmla="*/ 914400 w 1280160"/>
                <a:gd name="connsiteY1" fmla="*/ 81280 h 149860"/>
                <a:gd name="connsiteX2" fmla="*/ 609600 w 1280160"/>
                <a:gd name="connsiteY2" fmla="*/ 142240 h 149860"/>
                <a:gd name="connsiteX3" fmla="*/ 213360 w 1280160"/>
                <a:gd name="connsiteY3" fmla="*/ 35560 h 149860"/>
                <a:gd name="connsiteX4" fmla="*/ 0 w 1280160"/>
                <a:gd name="connsiteY4" fmla="*/ 5080 h 149860"/>
                <a:gd name="connsiteX5" fmla="*/ 213360 w 1280160"/>
                <a:gd name="connsiteY5" fmla="*/ 5080 h 149860"/>
                <a:gd name="connsiteX6" fmla="*/ 533400 w 1280160"/>
                <a:gd name="connsiteY6" fmla="*/ 20320 h 149860"/>
                <a:gd name="connsiteX7" fmla="*/ 899160 w 1280160"/>
                <a:gd name="connsiteY7" fmla="*/ 35560 h 149860"/>
                <a:gd name="connsiteX8" fmla="*/ 1051560 w 1280160"/>
                <a:gd name="connsiteY8" fmla="*/ 20320 h 149860"/>
                <a:gd name="connsiteX0" fmla="*/ 1280160 w 1280160"/>
                <a:gd name="connsiteY0" fmla="*/ 20320 h 149860"/>
                <a:gd name="connsiteX1" fmla="*/ 914400 w 1280160"/>
                <a:gd name="connsiteY1" fmla="*/ 81280 h 149860"/>
                <a:gd name="connsiteX2" fmla="*/ 609600 w 1280160"/>
                <a:gd name="connsiteY2" fmla="*/ 142240 h 149860"/>
                <a:gd name="connsiteX3" fmla="*/ 213360 w 1280160"/>
                <a:gd name="connsiteY3" fmla="*/ 35560 h 149860"/>
                <a:gd name="connsiteX4" fmla="*/ 0 w 1280160"/>
                <a:gd name="connsiteY4" fmla="*/ 5080 h 149860"/>
                <a:gd name="connsiteX5" fmla="*/ 213360 w 1280160"/>
                <a:gd name="connsiteY5" fmla="*/ 5080 h 149860"/>
                <a:gd name="connsiteX6" fmla="*/ 533400 w 1280160"/>
                <a:gd name="connsiteY6" fmla="*/ 20320 h 149860"/>
                <a:gd name="connsiteX7" fmla="*/ 975360 w 1280160"/>
                <a:gd name="connsiteY7" fmla="*/ 20320 h 149860"/>
                <a:gd name="connsiteX8" fmla="*/ 1051560 w 1280160"/>
                <a:gd name="connsiteY8" fmla="*/ 20320 h 149860"/>
                <a:gd name="connsiteX0" fmla="*/ 1280160 w 1280160"/>
                <a:gd name="connsiteY0" fmla="*/ 76200 h 205740"/>
                <a:gd name="connsiteX1" fmla="*/ 914400 w 1280160"/>
                <a:gd name="connsiteY1" fmla="*/ 137160 h 205740"/>
                <a:gd name="connsiteX2" fmla="*/ 609600 w 1280160"/>
                <a:gd name="connsiteY2" fmla="*/ 198120 h 205740"/>
                <a:gd name="connsiteX3" fmla="*/ 213360 w 1280160"/>
                <a:gd name="connsiteY3" fmla="*/ 91440 h 205740"/>
                <a:gd name="connsiteX4" fmla="*/ 0 w 1280160"/>
                <a:gd name="connsiteY4" fmla="*/ 60960 h 205740"/>
                <a:gd name="connsiteX5" fmla="*/ 213360 w 1280160"/>
                <a:gd name="connsiteY5" fmla="*/ 60960 h 205740"/>
                <a:gd name="connsiteX6" fmla="*/ 533400 w 1280160"/>
                <a:gd name="connsiteY6" fmla="*/ 76200 h 205740"/>
                <a:gd name="connsiteX7" fmla="*/ 975360 w 1280160"/>
                <a:gd name="connsiteY7" fmla="*/ 76200 h 205740"/>
                <a:gd name="connsiteX8" fmla="*/ 1280160 w 1280160"/>
                <a:gd name="connsiteY8" fmla="*/ 0 h 205740"/>
                <a:gd name="connsiteX0" fmla="*/ 1280160 w 1280160"/>
                <a:gd name="connsiteY0" fmla="*/ 76200 h 205740"/>
                <a:gd name="connsiteX1" fmla="*/ 914400 w 1280160"/>
                <a:gd name="connsiteY1" fmla="*/ 137160 h 205740"/>
                <a:gd name="connsiteX2" fmla="*/ 609600 w 1280160"/>
                <a:gd name="connsiteY2" fmla="*/ 198120 h 205740"/>
                <a:gd name="connsiteX3" fmla="*/ 213360 w 1280160"/>
                <a:gd name="connsiteY3" fmla="*/ 91440 h 205740"/>
                <a:gd name="connsiteX4" fmla="*/ 0 w 1280160"/>
                <a:gd name="connsiteY4" fmla="*/ 60960 h 205740"/>
                <a:gd name="connsiteX5" fmla="*/ 213360 w 1280160"/>
                <a:gd name="connsiteY5" fmla="*/ 60960 h 205740"/>
                <a:gd name="connsiteX6" fmla="*/ 533400 w 1280160"/>
                <a:gd name="connsiteY6" fmla="*/ 76200 h 205740"/>
                <a:gd name="connsiteX7" fmla="*/ 975360 w 1280160"/>
                <a:gd name="connsiteY7" fmla="*/ 76200 h 205740"/>
                <a:gd name="connsiteX8" fmla="*/ 1280160 w 1280160"/>
                <a:gd name="connsiteY8" fmla="*/ 0 h 205740"/>
                <a:gd name="connsiteX0" fmla="*/ 1280160 w 1280160"/>
                <a:gd name="connsiteY0" fmla="*/ 76200 h 208280"/>
                <a:gd name="connsiteX1" fmla="*/ 899160 w 1280160"/>
                <a:gd name="connsiteY1" fmla="*/ 152400 h 208280"/>
                <a:gd name="connsiteX2" fmla="*/ 609600 w 1280160"/>
                <a:gd name="connsiteY2" fmla="*/ 198120 h 208280"/>
                <a:gd name="connsiteX3" fmla="*/ 213360 w 1280160"/>
                <a:gd name="connsiteY3" fmla="*/ 91440 h 208280"/>
                <a:gd name="connsiteX4" fmla="*/ 0 w 1280160"/>
                <a:gd name="connsiteY4" fmla="*/ 60960 h 208280"/>
                <a:gd name="connsiteX5" fmla="*/ 213360 w 1280160"/>
                <a:gd name="connsiteY5" fmla="*/ 60960 h 208280"/>
                <a:gd name="connsiteX6" fmla="*/ 533400 w 1280160"/>
                <a:gd name="connsiteY6" fmla="*/ 76200 h 208280"/>
                <a:gd name="connsiteX7" fmla="*/ 975360 w 1280160"/>
                <a:gd name="connsiteY7" fmla="*/ 76200 h 208280"/>
                <a:gd name="connsiteX8" fmla="*/ 1280160 w 1280160"/>
                <a:gd name="connsiteY8" fmla="*/ 0 h 208280"/>
                <a:gd name="connsiteX0" fmla="*/ 1280160 w 1280160"/>
                <a:gd name="connsiteY0" fmla="*/ 76200 h 208280"/>
                <a:gd name="connsiteX1" fmla="*/ 899160 w 1280160"/>
                <a:gd name="connsiteY1" fmla="*/ 152400 h 208280"/>
                <a:gd name="connsiteX2" fmla="*/ 609600 w 1280160"/>
                <a:gd name="connsiteY2" fmla="*/ 198120 h 208280"/>
                <a:gd name="connsiteX3" fmla="*/ 213360 w 1280160"/>
                <a:gd name="connsiteY3" fmla="*/ 91440 h 208280"/>
                <a:gd name="connsiteX4" fmla="*/ 0 w 1280160"/>
                <a:gd name="connsiteY4" fmla="*/ 60960 h 208280"/>
                <a:gd name="connsiteX5" fmla="*/ 213360 w 1280160"/>
                <a:gd name="connsiteY5" fmla="*/ 60960 h 208280"/>
                <a:gd name="connsiteX6" fmla="*/ 533400 w 1280160"/>
                <a:gd name="connsiteY6" fmla="*/ 76200 h 208280"/>
                <a:gd name="connsiteX7" fmla="*/ 975360 w 1280160"/>
                <a:gd name="connsiteY7" fmla="*/ 76200 h 208280"/>
                <a:gd name="connsiteX8" fmla="*/ 1280160 w 1280160"/>
                <a:gd name="connsiteY8" fmla="*/ 0 h 208280"/>
                <a:gd name="connsiteX9" fmla="*/ 1280160 w 1280160"/>
                <a:gd name="connsiteY9" fmla="*/ 76200 h 208280"/>
                <a:gd name="connsiteX0" fmla="*/ 1280160 w 1280160"/>
                <a:gd name="connsiteY0" fmla="*/ 76200 h 198120"/>
                <a:gd name="connsiteX1" fmla="*/ 899160 w 1280160"/>
                <a:gd name="connsiteY1" fmla="*/ 152400 h 198120"/>
                <a:gd name="connsiteX2" fmla="*/ 609600 w 1280160"/>
                <a:gd name="connsiteY2" fmla="*/ 198120 h 198120"/>
                <a:gd name="connsiteX3" fmla="*/ 213360 w 1280160"/>
                <a:gd name="connsiteY3" fmla="*/ 152400 h 198120"/>
                <a:gd name="connsiteX4" fmla="*/ 0 w 1280160"/>
                <a:gd name="connsiteY4" fmla="*/ 60960 h 198120"/>
                <a:gd name="connsiteX5" fmla="*/ 213360 w 1280160"/>
                <a:gd name="connsiteY5" fmla="*/ 60960 h 198120"/>
                <a:gd name="connsiteX6" fmla="*/ 533400 w 1280160"/>
                <a:gd name="connsiteY6" fmla="*/ 76200 h 198120"/>
                <a:gd name="connsiteX7" fmla="*/ 975360 w 1280160"/>
                <a:gd name="connsiteY7" fmla="*/ 76200 h 198120"/>
                <a:gd name="connsiteX8" fmla="*/ 1280160 w 1280160"/>
                <a:gd name="connsiteY8" fmla="*/ 0 h 198120"/>
                <a:gd name="connsiteX9" fmla="*/ 1280160 w 1280160"/>
                <a:gd name="connsiteY9" fmla="*/ 76200 h 198120"/>
                <a:gd name="connsiteX0" fmla="*/ 1371600 w 1371600"/>
                <a:gd name="connsiteY0" fmla="*/ 76200 h 198120"/>
                <a:gd name="connsiteX1" fmla="*/ 990600 w 1371600"/>
                <a:gd name="connsiteY1" fmla="*/ 152400 h 198120"/>
                <a:gd name="connsiteX2" fmla="*/ 701040 w 1371600"/>
                <a:gd name="connsiteY2" fmla="*/ 198120 h 198120"/>
                <a:gd name="connsiteX3" fmla="*/ 304800 w 1371600"/>
                <a:gd name="connsiteY3" fmla="*/ 152400 h 198120"/>
                <a:gd name="connsiteX4" fmla="*/ 0 w 1371600"/>
                <a:gd name="connsiteY4" fmla="*/ 76200 h 198120"/>
                <a:gd name="connsiteX5" fmla="*/ 304800 w 1371600"/>
                <a:gd name="connsiteY5" fmla="*/ 60960 h 198120"/>
                <a:gd name="connsiteX6" fmla="*/ 624840 w 1371600"/>
                <a:gd name="connsiteY6" fmla="*/ 76200 h 198120"/>
                <a:gd name="connsiteX7" fmla="*/ 1066800 w 1371600"/>
                <a:gd name="connsiteY7" fmla="*/ 76200 h 198120"/>
                <a:gd name="connsiteX8" fmla="*/ 1371600 w 1371600"/>
                <a:gd name="connsiteY8" fmla="*/ 0 h 198120"/>
                <a:gd name="connsiteX9" fmla="*/ 1371600 w 1371600"/>
                <a:gd name="connsiteY9" fmla="*/ 76200 h 198120"/>
                <a:gd name="connsiteX0" fmla="*/ 1371600 w 1371600"/>
                <a:gd name="connsiteY0" fmla="*/ 76200 h 198120"/>
                <a:gd name="connsiteX1" fmla="*/ 990600 w 1371600"/>
                <a:gd name="connsiteY1" fmla="*/ 152400 h 198120"/>
                <a:gd name="connsiteX2" fmla="*/ 701040 w 1371600"/>
                <a:gd name="connsiteY2" fmla="*/ 198120 h 198120"/>
                <a:gd name="connsiteX3" fmla="*/ 304800 w 1371600"/>
                <a:gd name="connsiteY3" fmla="*/ 152400 h 198120"/>
                <a:gd name="connsiteX4" fmla="*/ 0 w 1371600"/>
                <a:gd name="connsiteY4" fmla="*/ 76200 h 198120"/>
                <a:gd name="connsiteX5" fmla="*/ 304800 w 1371600"/>
                <a:gd name="connsiteY5" fmla="*/ 60960 h 198120"/>
                <a:gd name="connsiteX6" fmla="*/ 624840 w 1371600"/>
                <a:gd name="connsiteY6" fmla="*/ 76200 h 198120"/>
                <a:gd name="connsiteX7" fmla="*/ 1066800 w 1371600"/>
                <a:gd name="connsiteY7" fmla="*/ 76200 h 198120"/>
                <a:gd name="connsiteX8" fmla="*/ 1371600 w 1371600"/>
                <a:gd name="connsiteY8" fmla="*/ 0 h 198120"/>
                <a:gd name="connsiteX9" fmla="*/ 1371600 w 1371600"/>
                <a:gd name="connsiteY9" fmla="*/ 76200 h 198120"/>
                <a:gd name="connsiteX0" fmla="*/ 1475740 w 1475740"/>
                <a:gd name="connsiteY0" fmla="*/ 609600 h 731520"/>
                <a:gd name="connsiteX1" fmla="*/ 1094740 w 1475740"/>
                <a:gd name="connsiteY1" fmla="*/ 685800 h 731520"/>
                <a:gd name="connsiteX2" fmla="*/ 805180 w 1475740"/>
                <a:gd name="connsiteY2" fmla="*/ 731520 h 731520"/>
                <a:gd name="connsiteX3" fmla="*/ 408940 w 1475740"/>
                <a:gd name="connsiteY3" fmla="*/ 685800 h 731520"/>
                <a:gd name="connsiteX4" fmla="*/ 104140 w 1475740"/>
                <a:gd name="connsiteY4" fmla="*/ 609600 h 731520"/>
                <a:gd name="connsiteX5" fmla="*/ 104140 w 1475740"/>
                <a:gd name="connsiteY5" fmla="*/ 0 h 731520"/>
                <a:gd name="connsiteX6" fmla="*/ 728980 w 1475740"/>
                <a:gd name="connsiteY6" fmla="*/ 609600 h 731520"/>
                <a:gd name="connsiteX7" fmla="*/ 1170940 w 1475740"/>
                <a:gd name="connsiteY7" fmla="*/ 609600 h 731520"/>
                <a:gd name="connsiteX8" fmla="*/ 1475740 w 1475740"/>
                <a:gd name="connsiteY8" fmla="*/ 533400 h 731520"/>
                <a:gd name="connsiteX9" fmla="*/ 1475740 w 1475740"/>
                <a:gd name="connsiteY9" fmla="*/ 609600 h 731520"/>
                <a:gd name="connsiteX0" fmla="*/ 1485618 w 1485618"/>
                <a:gd name="connsiteY0" fmla="*/ 668867 h 790787"/>
                <a:gd name="connsiteX1" fmla="*/ 1104618 w 1485618"/>
                <a:gd name="connsiteY1" fmla="*/ 745067 h 790787"/>
                <a:gd name="connsiteX2" fmla="*/ 815058 w 1485618"/>
                <a:gd name="connsiteY2" fmla="*/ 790787 h 790787"/>
                <a:gd name="connsiteX3" fmla="*/ 418818 w 1485618"/>
                <a:gd name="connsiteY3" fmla="*/ 745067 h 790787"/>
                <a:gd name="connsiteX4" fmla="*/ 114018 w 1485618"/>
                <a:gd name="connsiteY4" fmla="*/ 668867 h 790787"/>
                <a:gd name="connsiteX5" fmla="*/ 54751 w 1485618"/>
                <a:gd name="connsiteY5" fmla="*/ 313267 h 790787"/>
                <a:gd name="connsiteX6" fmla="*/ 114018 w 1485618"/>
                <a:gd name="connsiteY6" fmla="*/ 59267 h 790787"/>
                <a:gd name="connsiteX7" fmla="*/ 738858 w 1485618"/>
                <a:gd name="connsiteY7" fmla="*/ 668867 h 790787"/>
                <a:gd name="connsiteX8" fmla="*/ 1180818 w 1485618"/>
                <a:gd name="connsiteY8" fmla="*/ 668867 h 790787"/>
                <a:gd name="connsiteX9" fmla="*/ 1485618 w 1485618"/>
                <a:gd name="connsiteY9" fmla="*/ 592667 h 790787"/>
                <a:gd name="connsiteX10" fmla="*/ 1485618 w 1485618"/>
                <a:gd name="connsiteY10" fmla="*/ 668867 h 790787"/>
                <a:gd name="connsiteX0" fmla="*/ 1488440 w 1488440"/>
                <a:gd name="connsiteY0" fmla="*/ 673100 h 795020"/>
                <a:gd name="connsiteX1" fmla="*/ 1107440 w 1488440"/>
                <a:gd name="connsiteY1" fmla="*/ 749300 h 795020"/>
                <a:gd name="connsiteX2" fmla="*/ 817880 w 1488440"/>
                <a:gd name="connsiteY2" fmla="*/ 795020 h 795020"/>
                <a:gd name="connsiteX3" fmla="*/ 421640 w 1488440"/>
                <a:gd name="connsiteY3" fmla="*/ 749300 h 795020"/>
                <a:gd name="connsiteX4" fmla="*/ 116840 w 1488440"/>
                <a:gd name="connsiteY4" fmla="*/ 673100 h 795020"/>
                <a:gd name="connsiteX5" fmla="*/ 40640 w 1488440"/>
                <a:gd name="connsiteY5" fmla="*/ 292101 h 795020"/>
                <a:gd name="connsiteX6" fmla="*/ 116840 w 1488440"/>
                <a:gd name="connsiteY6" fmla="*/ 63500 h 795020"/>
                <a:gd name="connsiteX7" fmla="*/ 741680 w 1488440"/>
                <a:gd name="connsiteY7" fmla="*/ 673100 h 795020"/>
                <a:gd name="connsiteX8" fmla="*/ 1183640 w 1488440"/>
                <a:gd name="connsiteY8" fmla="*/ 673100 h 795020"/>
                <a:gd name="connsiteX9" fmla="*/ 1488440 w 1488440"/>
                <a:gd name="connsiteY9" fmla="*/ 596900 h 795020"/>
                <a:gd name="connsiteX10" fmla="*/ 1488440 w 1488440"/>
                <a:gd name="connsiteY10" fmla="*/ 673100 h 795020"/>
                <a:gd name="connsiteX0" fmla="*/ 1463040 w 1463040"/>
                <a:gd name="connsiteY0" fmla="*/ 609600 h 731520"/>
                <a:gd name="connsiteX1" fmla="*/ 1082040 w 1463040"/>
                <a:gd name="connsiteY1" fmla="*/ 685800 h 731520"/>
                <a:gd name="connsiteX2" fmla="*/ 792480 w 1463040"/>
                <a:gd name="connsiteY2" fmla="*/ 731520 h 731520"/>
                <a:gd name="connsiteX3" fmla="*/ 396240 w 1463040"/>
                <a:gd name="connsiteY3" fmla="*/ 685800 h 731520"/>
                <a:gd name="connsiteX4" fmla="*/ 91440 w 1463040"/>
                <a:gd name="connsiteY4" fmla="*/ 609600 h 731520"/>
                <a:gd name="connsiteX5" fmla="*/ 167640 w 1463040"/>
                <a:gd name="connsiteY5" fmla="*/ 609601 h 731520"/>
                <a:gd name="connsiteX6" fmla="*/ 91440 w 1463040"/>
                <a:gd name="connsiteY6" fmla="*/ 0 h 731520"/>
                <a:gd name="connsiteX7" fmla="*/ 716280 w 1463040"/>
                <a:gd name="connsiteY7" fmla="*/ 609600 h 731520"/>
                <a:gd name="connsiteX8" fmla="*/ 1158240 w 1463040"/>
                <a:gd name="connsiteY8" fmla="*/ 609600 h 731520"/>
                <a:gd name="connsiteX9" fmla="*/ 1463040 w 1463040"/>
                <a:gd name="connsiteY9" fmla="*/ 533400 h 731520"/>
                <a:gd name="connsiteX10" fmla="*/ 1463040 w 1463040"/>
                <a:gd name="connsiteY10" fmla="*/ 609600 h 731520"/>
                <a:gd name="connsiteX0" fmla="*/ 1409700 w 1409700"/>
                <a:gd name="connsiteY0" fmla="*/ 76200 h 198120"/>
                <a:gd name="connsiteX1" fmla="*/ 1028700 w 1409700"/>
                <a:gd name="connsiteY1" fmla="*/ 152400 h 198120"/>
                <a:gd name="connsiteX2" fmla="*/ 739140 w 1409700"/>
                <a:gd name="connsiteY2" fmla="*/ 198120 h 198120"/>
                <a:gd name="connsiteX3" fmla="*/ 342900 w 1409700"/>
                <a:gd name="connsiteY3" fmla="*/ 152400 h 198120"/>
                <a:gd name="connsiteX4" fmla="*/ 38100 w 1409700"/>
                <a:gd name="connsiteY4" fmla="*/ 76200 h 198120"/>
                <a:gd name="connsiteX5" fmla="*/ 114300 w 1409700"/>
                <a:gd name="connsiteY5" fmla="*/ 76201 h 198120"/>
                <a:gd name="connsiteX6" fmla="*/ 266700 w 1409700"/>
                <a:gd name="connsiteY6" fmla="*/ 76201 h 198120"/>
                <a:gd name="connsiteX7" fmla="*/ 662940 w 1409700"/>
                <a:gd name="connsiteY7" fmla="*/ 76200 h 198120"/>
                <a:gd name="connsiteX8" fmla="*/ 1104900 w 1409700"/>
                <a:gd name="connsiteY8" fmla="*/ 76200 h 198120"/>
                <a:gd name="connsiteX9" fmla="*/ 1409700 w 1409700"/>
                <a:gd name="connsiteY9" fmla="*/ 0 h 198120"/>
                <a:gd name="connsiteX10" fmla="*/ 1409700 w 1409700"/>
                <a:gd name="connsiteY10" fmla="*/ 7620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700" h="198120">
                  <a:moveTo>
                    <a:pt x="1409700" y="76200"/>
                  </a:moveTo>
                  <a:cubicBezTo>
                    <a:pt x="1352550" y="77470"/>
                    <a:pt x="1140460" y="132080"/>
                    <a:pt x="1028700" y="152400"/>
                  </a:cubicBezTo>
                  <a:cubicBezTo>
                    <a:pt x="916940" y="172720"/>
                    <a:pt x="853440" y="198120"/>
                    <a:pt x="739140" y="198120"/>
                  </a:cubicBezTo>
                  <a:cubicBezTo>
                    <a:pt x="624840" y="198120"/>
                    <a:pt x="459740" y="172720"/>
                    <a:pt x="342900" y="152400"/>
                  </a:cubicBezTo>
                  <a:cubicBezTo>
                    <a:pt x="226060" y="132080"/>
                    <a:pt x="76200" y="88900"/>
                    <a:pt x="38100" y="76200"/>
                  </a:cubicBezTo>
                  <a:cubicBezTo>
                    <a:pt x="0" y="63500"/>
                    <a:pt x="76200" y="76201"/>
                    <a:pt x="114300" y="76201"/>
                  </a:cubicBezTo>
                  <a:lnTo>
                    <a:pt x="266700" y="76201"/>
                  </a:lnTo>
                  <a:lnTo>
                    <a:pt x="662940" y="76200"/>
                  </a:lnTo>
                  <a:lnTo>
                    <a:pt x="1104900" y="76200"/>
                  </a:lnTo>
                  <a:cubicBezTo>
                    <a:pt x="1188720" y="81280"/>
                    <a:pt x="1381760" y="7620"/>
                    <a:pt x="1409700" y="0"/>
                  </a:cubicBezTo>
                  <a:lnTo>
                    <a:pt x="1409700" y="76200"/>
                  </a:lnTo>
                  <a:close/>
                </a:path>
              </a:pathLst>
            </a:custGeom>
            <a:solidFill>
              <a:srgbClr val="BCCFE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a:spLocks noChangeAspect="1"/>
            </p:cNvSpPr>
            <p:nvPr/>
          </p:nvSpPr>
          <p:spPr>
            <a:xfrm>
              <a:off x="2734056" y="3822192"/>
              <a:ext cx="599459" cy="415498"/>
            </a:xfrm>
            <a:prstGeom prst="rect">
              <a:avLst/>
            </a:prstGeom>
            <a:noFill/>
            <a:ln w="50800">
              <a:noFill/>
            </a:ln>
          </p:spPr>
          <p:txBody>
            <a:bodyPr wrap="none" rtlCol="0">
              <a:spAutoFit/>
            </a:bodyPr>
            <a:lstStyle/>
            <a:p>
              <a:r>
                <a:rPr lang="en-US" sz="2100" b="1" dirty="0" smtClean="0">
                  <a:solidFill>
                    <a:srgbClr val="0070C0"/>
                  </a:solidFill>
                  <a:effectLst>
                    <a:outerShdw dist="38100" dir="5400000" algn="ctr" rotWithShape="0">
                      <a:schemeClr val="tx1"/>
                    </a:outerShdw>
                  </a:effectLst>
                </a:rPr>
                <a:t>CO</a:t>
              </a:r>
              <a:r>
                <a:rPr lang="en-US" sz="2100" b="1" baseline="-25000" dirty="0" smtClean="0">
                  <a:solidFill>
                    <a:srgbClr val="0070C0"/>
                  </a:solidFill>
                  <a:effectLst>
                    <a:outerShdw dist="38100" dir="5400000" algn="ctr" rotWithShape="0">
                      <a:schemeClr val="tx1"/>
                    </a:outerShdw>
                  </a:effectLst>
                </a:rPr>
                <a:t>2</a:t>
              </a:r>
            </a:p>
          </p:txBody>
        </p:sp>
        <p:sp>
          <p:nvSpPr>
            <p:cNvPr id="27" name="TextBox 26"/>
            <p:cNvSpPr txBox="1"/>
            <p:nvPr/>
          </p:nvSpPr>
          <p:spPr>
            <a:xfrm>
              <a:off x="2395728" y="4553712"/>
              <a:ext cx="1676400" cy="292388"/>
            </a:xfrm>
            <a:prstGeom prst="rect">
              <a:avLst/>
            </a:prstGeom>
            <a:noFill/>
            <a:ln w="50800">
              <a:noFill/>
            </a:ln>
          </p:spPr>
          <p:txBody>
            <a:bodyPr wrap="square" rtlCol="0">
              <a:spAutoFit/>
            </a:bodyPr>
            <a:lstStyle/>
            <a:p>
              <a:r>
                <a:rPr lang="en-US" sz="1300" b="1" dirty="0" smtClean="0">
                  <a:solidFill>
                    <a:srgbClr val="00B050"/>
                  </a:solidFill>
                  <a:effectLst>
                    <a:outerShdw dist="25400" dir="5400000" algn="ctr" rotWithShape="0">
                      <a:schemeClr val="tx1"/>
                    </a:outerShdw>
                  </a:effectLst>
                </a:rPr>
                <a:t>organic soil matter</a:t>
              </a:r>
              <a:endParaRPr lang="en-US" sz="1300" b="1" baseline="-25000" dirty="0" smtClean="0">
                <a:solidFill>
                  <a:srgbClr val="00B050"/>
                </a:solidFill>
                <a:effectLst>
                  <a:outerShdw dist="25400" dir="5400000" algn="ctr" rotWithShape="0">
                    <a:schemeClr val="tx1"/>
                  </a:outerShdw>
                </a:effectLst>
              </a:endParaRPr>
            </a:p>
          </p:txBody>
        </p:sp>
        <p:sp>
          <p:nvSpPr>
            <p:cNvPr id="67" name="Freeform 66"/>
            <p:cNvSpPr/>
            <p:nvPr/>
          </p:nvSpPr>
          <p:spPr>
            <a:xfrm>
              <a:off x="361373" y="4600863"/>
              <a:ext cx="870527" cy="105064"/>
            </a:xfrm>
            <a:custGeom>
              <a:avLst/>
              <a:gdLst>
                <a:gd name="connsiteX0" fmla="*/ 102754 w 870527"/>
                <a:gd name="connsiteY0" fmla="*/ 19628 h 105064"/>
                <a:gd name="connsiteX1" fmla="*/ 781627 w 870527"/>
                <a:gd name="connsiteY1" fmla="*/ 5773 h 105064"/>
                <a:gd name="connsiteX2" fmla="*/ 636154 w 870527"/>
                <a:gd name="connsiteY2" fmla="*/ 54264 h 105064"/>
                <a:gd name="connsiteX3" fmla="*/ 365991 w 870527"/>
                <a:gd name="connsiteY3" fmla="*/ 102755 h 105064"/>
                <a:gd name="connsiteX4" fmla="*/ 165100 w 870527"/>
                <a:gd name="connsiteY4" fmla="*/ 68119 h 105064"/>
                <a:gd name="connsiteX5" fmla="*/ 102754 w 870527"/>
                <a:gd name="connsiteY5" fmla="*/ 19628 h 10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527" h="105064">
                  <a:moveTo>
                    <a:pt x="102754" y="19628"/>
                  </a:moveTo>
                  <a:cubicBezTo>
                    <a:pt x="205509" y="9237"/>
                    <a:pt x="692727" y="0"/>
                    <a:pt x="781627" y="5773"/>
                  </a:cubicBezTo>
                  <a:cubicBezTo>
                    <a:pt x="870527" y="11546"/>
                    <a:pt x="705427" y="38100"/>
                    <a:pt x="636154" y="54264"/>
                  </a:cubicBezTo>
                  <a:cubicBezTo>
                    <a:pt x="566881" y="70428"/>
                    <a:pt x="444500" y="100446"/>
                    <a:pt x="365991" y="102755"/>
                  </a:cubicBezTo>
                  <a:cubicBezTo>
                    <a:pt x="287482" y="105064"/>
                    <a:pt x="210127" y="81974"/>
                    <a:pt x="165100" y="68119"/>
                  </a:cubicBezTo>
                  <a:cubicBezTo>
                    <a:pt x="120073" y="54265"/>
                    <a:pt x="0" y="30019"/>
                    <a:pt x="102754" y="19628"/>
                  </a:cubicBezTo>
                  <a:close/>
                </a:path>
              </a:pathLst>
            </a:cu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Rectangle 67"/>
            <p:cNvSpPr/>
            <p:nvPr/>
          </p:nvSpPr>
          <p:spPr>
            <a:xfrm>
              <a:off x="1676400" y="3581400"/>
              <a:ext cx="533400" cy="3810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Rectangle 89"/>
            <p:cNvSpPr/>
            <p:nvPr/>
          </p:nvSpPr>
          <p:spPr>
            <a:xfrm>
              <a:off x="838200" y="2590800"/>
              <a:ext cx="914400" cy="1219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54"/>
            <p:cNvGrpSpPr/>
            <p:nvPr/>
          </p:nvGrpSpPr>
          <p:grpSpPr>
            <a:xfrm>
              <a:off x="1600199" y="2133600"/>
              <a:ext cx="1244974" cy="813771"/>
              <a:chOff x="1902332" y="2040148"/>
              <a:chExt cx="1288557" cy="752358"/>
            </a:xfrm>
          </p:grpSpPr>
          <p:sp>
            <p:nvSpPr>
              <p:cNvPr id="56" name="TextBox 55"/>
              <p:cNvSpPr txBox="1"/>
              <p:nvPr/>
            </p:nvSpPr>
            <p:spPr>
              <a:xfrm>
                <a:off x="1902332" y="2392396"/>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57" name="TextBox 56"/>
              <p:cNvSpPr txBox="1"/>
              <p:nvPr/>
            </p:nvSpPr>
            <p:spPr>
              <a:xfrm>
                <a:off x="2138935" y="2040148"/>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59" name="TextBox 58"/>
              <p:cNvSpPr txBox="1"/>
              <p:nvPr/>
            </p:nvSpPr>
            <p:spPr>
              <a:xfrm>
                <a:off x="2612141" y="2321947"/>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grpSp>
        <p:sp>
          <p:nvSpPr>
            <p:cNvPr id="73" name="TextBox 72"/>
            <p:cNvSpPr txBox="1"/>
            <p:nvPr/>
          </p:nvSpPr>
          <p:spPr>
            <a:xfrm>
              <a:off x="1463040" y="1389888"/>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74" name="TextBox 73"/>
            <p:cNvSpPr txBox="1"/>
            <p:nvPr/>
          </p:nvSpPr>
          <p:spPr>
            <a:xfrm>
              <a:off x="1078992" y="1856232"/>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76" name="TextBox 75"/>
            <p:cNvSpPr txBox="1"/>
            <p:nvPr/>
          </p:nvSpPr>
          <p:spPr>
            <a:xfrm>
              <a:off x="850392" y="2532888"/>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81" name="TextBox 80"/>
            <p:cNvSpPr txBox="1"/>
            <p:nvPr/>
          </p:nvSpPr>
          <p:spPr>
            <a:xfrm>
              <a:off x="237744" y="1938528"/>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grpSp>
      <p:grpSp>
        <p:nvGrpSpPr>
          <p:cNvPr id="103" name="Group 102"/>
          <p:cNvGrpSpPr/>
          <p:nvPr/>
        </p:nvGrpSpPr>
        <p:grpSpPr>
          <a:xfrm>
            <a:off x="3200400" y="1676402"/>
            <a:ext cx="2438400" cy="1066800"/>
            <a:chOff x="2362200" y="4114801"/>
            <a:chExt cx="1905000" cy="1005403"/>
          </a:xfrm>
        </p:grpSpPr>
        <p:sp>
          <p:nvSpPr>
            <p:cNvPr id="104" name="TextBox 103"/>
            <p:cNvSpPr txBox="1">
              <a:spLocks noChangeAspect="1"/>
            </p:cNvSpPr>
            <p:nvPr/>
          </p:nvSpPr>
          <p:spPr>
            <a:xfrm>
              <a:off x="2362200" y="4114801"/>
              <a:ext cx="1905000" cy="957210"/>
            </a:xfrm>
            <a:prstGeom prst="rect">
              <a:avLst/>
            </a:prstGeom>
            <a:solidFill>
              <a:srgbClr val="BCCFE6"/>
            </a:solidFill>
            <a:ln w="50800">
              <a:noFill/>
            </a:ln>
          </p:spPr>
          <p:txBody>
            <a:bodyPr wrap="square" rtlCol="0">
              <a:spAutoFit/>
            </a:bodyPr>
            <a:lstStyle/>
            <a:p>
              <a:r>
                <a:rPr lang="en-US" sz="6000" b="1" dirty="0" smtClean="0">
                  <a:solidFill>
                    <a:srgbClr val="0070C0"/>
                  </a:solidFill>
                  <a:effectLst>
                    <a:outerShdw dist="38100" dir="5400000" algn="ctr" rotWithShape="0">
                      <a:schemeClr val="tx1"/>
                    </a:outerShdw>
                  </a:effectLst>
                </a:rPr>
                <a:t>&gt;&gt; CO</a:t>
              </a:r>
              <a:r>
                <a:rPr lang="en-US" sz="6000" b="1" baseline="-25000" dirty="0" smtClean="0">
                  <a:solidFill>
                    <a:srgbClr val="0070C0"/>
                  </a:solidFill>
                  <a:effectLst>
                    <a:outerShdw dist="38100" dir="5400000" algn="ctr" rotWithShape="0">
                      <a:schemeClr val="tx1"/>
                    </a:outerShdw>
                  </a:effectLst>
                </a:rPr>
                <a:t>2</a:t>
              </a:r>
            </a:p>
          </p:txBody>
        </p:sp>
        <p:sp>
          <p:nvSpPr>
            <p:cNvPr id="105" name="Rectangle 104"/>
            <p:cNvSpPr/>
            <p:nvPr/>
          </p:nvSpPr>
          <p:spPr>
            <a:xfrm>
              <a:off x="2362200" y="4191000"/>
              <a:ext cx="1844566" cy="929204"/>
            </a:xfrm>
            <a:prstGeom prst="rect">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useBgFill="1">
        <p:nvSpPr>
          <p:cNvPr id="5" name="TextBox 4"/>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The ‘Carbon Cycle’</a:t>
            </a:r>
          </a:p>
        </p:txBody>
      </p:sp>
      <p:sp>
        <p:nvSpPr>
          <p:cNvPr id="99" name="TextBox 98"/>
          <p:cNvSpPr txBox="1"/>
          <p:nvPr/>
        </p:nvSpPr>
        <p:spPr>
          <a:xfrm>
            <a:off x="2972887" y="2768025"/>
            <a:ext cx="6171113" cy="584775"/>
          </a:xfrm>
          <a:prstGeom prst="rect">
            <a:avLst/>
          </a:prstGeom>
          <a:noFill/>
          <a:ln w="50800">
            <a:noFill/>
          </a:ln>
        </p:spPr>
        <p:txBody>
          <a:bodyPr wrap="none" rtlCol="0">
            <a:spAutoFit/>
          </a:bodyPr>
          <a:lstStyle/>
          <a:p>
            <a:r>
              <a:rPr lang="en-US" sz="3200" b="1" dirty="0" smtClean="0">
                <a:solidFill>
                  <a:srgbClr val="FF0000"/>
                </a:solidFill>
                <a:effectLst>
                  <a:outerShdw dist="50800" dir="5400000" algn="ctr" rotWithShape="0">
                    <a:schemeClr val="tx1"/>
                  </a:outerShdw>
                </a:effectLst>
              </a:rPr>
              <a:t>100ppm above pre-industrial levels</a:t>
            </a:r>
            <a:endParaRPr lang="en-US" sz="3200" b="1" baseline="-25000" dirty="0" smtClean="0">
              <a:solidFill>
                <a:srgbClr val="FF0000"/>
              </a:solidFill>
              <a:effectLst>
                <a:outerShdw dist="50800" dir="5400000" algn="ctr" rotWithShape="0">
                  <a:schemeClr val="tx1"/>
                </a:outerShdw>
              </a:effectLst>
            </a:endParaRPr>
          </a:p>
        </p:txBody>
      </p:sp>
      <p:grpSp>
        <p:nvGrpSpPr>
          <p:cNvPr id="96" name="Group 95"/>
          <p:cNvGrpSpPr/>
          <p:nvPr/>
        </p:nvGrpSpPr>
        <p:grpSpPr>
          <a:xfrm>
            <a:off x="2362200" y="3886203"/>
            <a:ext cx="2133600" cy="1066799"/>
            <a:chOff x="2362200" y="4114798"/>
            <a:chExt cx="1981200" cy="969494"/>
          </a:xfrm>
        </p:grpSpPr>
        <p:sp>
          <p:nvSpPr>
            <p:cNvPr id="95" name="TextBox 94"/>
            <p:cNvSpPr txBox="1">
              <a:spLocks noChangeAspect="1"/>
            </p:cNvSpPr>
            <p:nvPr/>
          </p:nvSpPr>
          <p:spPr>
            <a:xfrm>
              <a:off x="2362200" y="4114798"/>
              <a:ext cx="1981200" cy="923023"/>
            </a:xfrm>
            <a:prstGeom prst="rect">
              <a:avLst/>
            </a:prstGeom>
            <a:solidFill>
              <a:srgbClr val="BCCFE6"/>
            </a:solidFill>
            <a:ln w="50800">
              <a:noFill/>
            </a:ln>
          </p:spPr>
          <p:txBody>
            <a:bodyPr wrap="square" rtlCol="0">
              <a:spAutoFit/>
            </a:bodyPr>
            <a:lstStyle/>
            <a:p>
              <a:r>
                <a:rPr lang="en-US" sz="6000" b="1" dirty="0" smtClean="0">
                  <a:solidFill>
                    <a:srgbClr val="0070C0"/>
                  </a:solidFill>
                  <a:effectLst>
                    <a:outerShdw dist="38100" dir="5400000" algn="ctr" rotWithShape="0">
                      <a:schemeClr val="tx1"/>
                    </a:outerShdw>
                  </a:effectLst>
                </a:rPr>
                <a:t>&lt; CO</a:t>
              </a:r>
              <a:r>
                <a:rPr lang="en-US" sz="6000" b="1" baseline="-25000" dirty="0" smtClean="0">
                  <a:solidFill>
                    <a:srgbClr val="0070C0"/>
                  </a:solidFill>
                  <a:effectLst>
                    <a:outerShdw dist="38100" dir="5400000" algn="ctr" rotWithShape="0">
                      <a:schemeClr val="tx1"/>
                    </a:outerShdw>
                  </a:effectLst>
                </a:rPr>
                <a:t>2</a:t>
              </a:r>
            </a:p>
          </p:txBody>
        </p:sp>
        <p:sp>
          <p:nvSpPr>
            <p:cNvPr id="89" name="Rectangle 88"/>
            <p:cNvSpPr/>
            <p:nvPr/>
          </p:nvSpPr>
          <p:spPr>
            <a:xfrm>
              <a:off x="2362200" y="4190997"/>
              <a:ext cx="1981200" cy="893295"/>
            </a:xfrm>
            <a:prstGeom prst="rect">
              <a:avLst/>
            </a:prstGeom>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 name="Group 99"/>
          <p:cNvGrpSpPr/>
          <p:nvPr/>
        </p:nvGrpSpPr>
        <p:grpSpPr>
          <a:xfrm>
            <a:off x="533400" y="4953000"/>
            <a:ext cx="1371600" cy="1066800"/>
            <a:chOff x="2438400" y="4114800"/>
            <a:chExt cx="1905000" cy="1066800"/>
          </a:xfrm>
        </p:grpSpPr>
        <p:sp>
          <p:nvSpPr>
            <p:cNvPr id="101" name="TextBox 100"/>
            <p:cNvSpPr txBox="1">
              <a:spLocks noChangeAspect="1"/>
            </p:cNvSpPr>
            <p:nvPr/>
          </p:nvSpPr>
          <p:spPr>
            <a:xfrm>
              <a:off x="2438400" y="4114801"/>
              <a:ext cx="1857991" cy="1015663"/>
            </a:xfrm>
            <a:prstGeom prst="rect">
              <a:avLst/>
            </a:prstGeom>
            <a:solidFill>
              <a:srgbClr val="565656"/>
            </a:solidFill>
            <a:ln w="50800">
              <a:noFill/>
            </a:ln>
          </p:spPr>
          <p:txBody>
            <a:bodyPr wrap="square" rtlCol="0">
              <a:spAutoFit/>
            </a:bodyPr>
            <a:lstStyle/>
            <a:p>
              <a:r>
                <a:rPr lang="en-US" sz="6000" b="1" dirty="0" smtClean="0">
                  <a:solidFill>
                    <a:schemeClr val="bg1"/>
                  </a:solidFill>
                  <a:effectLst>
                    <a:outerShdw dist="38100" dir="5400000" algn="ctr" rotWithShape="0">
                      <a:schemeClr val="tx1"/>
                    </a:outerShdw>
                  </a:effectLst>
                </a:rPr>
                <a:t>&lt; C</a:t>
              </a:r>
              <a:endParaRPr lang="en-US" sz="6000" b="1" baseline="-25000" dirty="0" smtClean="0">
                <a:solidFill>
                  <a:schemeClr val="bg1"/>
                </a:solidFill>
                <a:effectLst>
                  <a:outerShdw dist="38100" dir="5400000" algn="ctr" rotWithShape="0">
                    <a:schemeClr val="tx1"/>
                  </a:outerShdw>
                </a:effectLst>
              </a:endParaRPr>
            </a:p>
          </p:txBody>
        </p:sp>
        <p:sp>
          <p:nvSpPr>
            <p:cNvPr id="102" name="Rectangle 101"/>
            <p:cNvSpPr/>
            <p:nvPr/>
          </p:nvSpPr>
          <p:spPr>
            <a:xfrm>
              <a:off x="2438400" y="4114800"/>
              <a:ext cx="1905000" cy="1066800"/>
            </a:xfrm>
            <a:prstGeom prst="rect">
              <a:avLst/>
            </a:prstGeom>
            <a:noFill/>
            <a:ln w="762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Group 87"/>
          <p:cNvGrpSpPr/>
          <p:nvPr/>
        </p:nvGrpSpPr>
        <p:grpSpPr>
          <a:xfrm>
            <a:off x="2514600" y="1219200"/>
            <a:ext cx="3352800" cy="1890605"/>
            <a:chOff x="2514600" y="1219200"/>
            <a:chExt cx="3352800" cy="1890605"/>
          </a:xfrm>
        </p:grpSpPr>
        <p:sp>
          <p:nvSpPr>
            <p:cNvPr id="82" name="Oval 81"/>
            <p:cNvSpPr/>
            <p:nvPr/>
          </p:nvSpPr>
          <p:spPr>
            <a:xfrm>
              <a:off x="2514600" y="1219200"/>
              <a:ext cx="3352800" cy="609600"/>
            </a:xfrm>
            <a:prstGeom prst="ellipse">
              <a:avLst/>
            </a:prstGeom>
            <a:ln w="101600">
              <a:solidFill>
                <a:srgbClr val="FF0000"/>
              </a:solidFill>
              <a:prstDash val="solid"/>
              <a:tailEnd type="arrow"/>
            </a:ln>
            <a:effectLst>
              <a:outerShdw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rot="16429360">
              <a:off x="2033695" y="2121323"/>
              <a:ext cx="1495209" cy="481755"/>
            </a:xfrm>
            <a:custGeom>
              <a:avLst/>
              <a:gdLst>
                <a:gd name="connsiteX0" fmla="*/ 677918 w 677918"/>
                <a:gd name="connsiteY0" fmla="*/ 0 h 504497"/>
                <a:gd name="connsiteX1" fmla="*/ 236483 w 677918"/>
                <a:gd name="connsiteY1" fmla="*/ 110359 h 504497"/>
                <a:gd name="connsiteX2" fmla="*/ 0 w 677918"/>
                <a:gd name="connsiteY2" fmla="*/ 504497 h 504497"/>
              </a:gdLst>
              <a:ahLst/>
              <a:cxnLst>
                <a:cxn ang="0">
                  <a:pos x="connsiteX0" y="connsiteY0"/>
                </a:cxn>
                <a:cxn ang="0">
                  <a:pos x="connsiteX1" y="connsiteY1"/>
                </a:cxn>
                <a:cxn ang="0">
                  <a:pos x="connsiteX2" y="connsiteY2"/>
                </a:cxn>
              </a:cxnLst>
              <a:rect l="l" t="t" r="r" b="b"/>
              <a:pathLst>
                <a:path w="677918" h="504497">
                  <a:moveTo>
                    <a:pt x="677918" y="0"/>
                  </a:moveTo>
                  <a:cubicBezTo>
                    <a:pt x="513693" y="13138"/>
                    <a:pt x="349469" y="26276"/>
                    <a:pt x="236483" y="110359"/>
                  </a:cubicBezTo>
                  <a:cubicBezTo>
                    <a:pt x="123497" y="194442"/>
                    <a:pt x="61748" y="349469"/>
                    <a:pt x="0" y="504497"/>
                  </a:cubicBezTo>
                </a:path>
              </a:pathLst>
            </a:custGeom>
            <a:ln w="101600">
              <a:solidFill>
                <a:srgbClr val="FF0000"/>
              </a:solidFill>
              <a:tailEnd type="triangle" w="lg" len="med"/>
            </a:ln>
            <a:effectLst>
              <a:outerShdw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8" name="TextBox 107"/>
          <p:cNvSpPr txBox="1"/>
          <p:nvPr/>
        </p:nvSpPr>
        <p:spPr>
          <a:xfrm rot="20686237">
            <a:off x="582863" y="4523808"/>
            <a:ext cx="7278096" cy="769441"/>
          </a:xfrm>
          <a:prstGeom prst="rect">
            <a:avLst/>
          </a:prstGeom>
          <a:solidFill>
            <a:srgbClr val="BCCFE6"/>
          </a:solidFill>
          <a:ln w="50800">
            <a:noFill/>
          </a:ln>
        </p:spPr>
        <p:txBody>
          <a:bodyPr wrap="square" rtlCol="0">
            <a:spAutoFit/>
          </a:bodyPr>
          <a:lstStyle/>
          <a:p>
            <a:r>
              <a:rPr lang="en-US" sz="4400" b="1" dirty="0" smtClean="0">
                <a:solidFill>
                  <a:srgbClr val="FF0000"/>
                </a:solidFill>
                <a:effectLst>
                  <a:outerShdw dist="50800" dir="5400000" algn="ctr" rotWithShape="0">
                    <a:schemeClr val="tx1"/>
                  </a:outerShdw>
                </a:effectLst>
              </a:rPr>
              <a:t>Can forests impact this trend?</a:t>
            </a:r>
            <a:endParaRPr lang="en-US" sz="4400" b="1" baseline="-25000" dirty="0" smtClean="0">
              <a:solidFill>
                <a:srgbClr val="FF0000"/>
              </a:solidFill>
              <a:effectLst>
                <a:outerShdw dist="50800" dir="5400000" algn="ctr" rotWithShape="0">
                  <a:schemeClr val="tx1"/>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1000" fill="hold"/>
                                        <p:tgtEl>
                                          <p:spTgt spid="96"/>
                                        </p:tgtEl>
                                        <p:attrNameLst>
                                          <p:attrName>ppt_w</p:attrName>
                                        </p:attrNameLst>
                                      </p:cBhvr>
                                      <p:tavLst>
                                        <p:tav tm="0">
                                          <p:val>
                                            <p:fltVal val="0"/>
                                          </p:val>
                                        </p:tav>
                                        <p:tav tm="100000">
                                          <p:val>
                                            <p:strVal val="#ppt_w"/>
                                          </p:val>
                                        </p:tav>
                                      </p:tavLst>
                                    </p:anim>
                                    <p:anim calcmode="lin" valueType="num">
                                      <p:cBhvr>
                                        <p:cTn id="8" dur="1000" fill="hold"/>
                                        <p:tgtEl>
                                          <p:spTgt spid="96"/>
                                        </p:tgtEl>
                                        <p:attrNameLst>
                                          <p:attrName>ppt_h</p:attrName>
                                        </p:attrNameLst>
                                      </p:cBhvr>
                                      <p:tavLst>
                                        <p:tav tm="0">
                                          <p:val>
                                            <p:fltVal val="0"/>
                                          </p:val>
                                        </p:tav>
                                        <p:tav tm="100000">
                                          <p:val>
                                            <p:strVal val="#ppt_h"/>
                                          </p:val>
                                        </p:tav>
                                      </p:tavLst>
                                    </p:anim>
                                    <p:animEffect transition="in" filter="fade">
                                      <p:cBhvr>
                                        <p:cTn id="9" dur="1000"/>
                                        <p:tgtEl>
                                          <p:spTgt spid="9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1000" fill="hold"/>
                                        <p:tgtEl>
                                          <p:spTgt spid="100"/>
                                        </p:tgtEl>
                                        <p:attrNameLst>
                                          <p:attrName>ppt_w</p:attrName>
                                        </p:attrNameLst>
                                      </p:cBhvr>
                                      <p:tavLst>
                                        <p:tav tm="0">
                                          <p:val>
                                            <p:fltVal val="0"/>
                                          </p:val>
                                        </p:tav>
                                        <p:tav tm="100000">
                                          <p:val>
                                            <p:strVal val="#ppt_w"/>
                                          </p:val>
                                        </p:tav>
                                      </p:tavLst>
                                    </p:anim>
                                    <p:anim calcmode="lin" valueType="num">
                                      <p:cBhvr>
                                        <p:cTn id="15" dur="1000" fill="hold"/>
                                        <p:tgtEl>
                                          <p:spTgt spid="100"/>
                                        </p:tgtEl>
                                        <p:attrNameLst>
                                          <p:attrName>ppt_h</p:attrName>
                                        </p:attrNameLst>
                                      </p:cBhvr>
                                      <p:tavLst>
                                        <p:tav tm="0">
                                          <p:val>
                                            <p:fltVal val="0"/>
                                          </p:val>
                                        </p:tav>
                                        <p:tav tm="100000">
                                          <p:val>
                                            <p:strVal val="#ppt_h"/>
                                          </p:val>
                                        </p:tav>
                                      </p:tavLst>
                                    </p:anim>
                                    <p:animEffect transition="in" filter="fade">
                                      <p:cBhvr>
                                        <p:cTn id="16" dur="10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3"/>
                                        </p:tgtEl>
                                        <p:attrNameLst>
                                          <p:attrName>style.visibility</p:attrName>
                                        </p:attrNameLst>
                                      </p:cBhvr>
                                      <p:to>
                                        <p:strVal val="visible"/>
                                      </p:to>
                                    </p:set>
                                    <p:anim calcmode="lin" valueType="num">
                                      <p:cBhvr>
                                        <p:cTn id="21" dur="1000" fill="hold"/>
                                        <p:tgtEl>
                                          <p:spTgt spid="103"/>
                                        </p:tgtEl>
                                        <p:attrNameLst>
                                          <p:attrName>ppt_w</p:attrName>
                                        </p:attrNameLst>
                                      </p:cBhvr>
                                      <p:tavLst>
                                        <p:tav tm="0">
                                          <p:val>
                                            <p:fltVal val="0"/>
                                          </p:val>
                                        </p:tav>
                                        <p:tav tm="100000">
                                          <p:val>
                                            <p:strVal val="#ppt_w"/>
                                          </p:val>
                                        </p:tav>
                                      </p:tavLst>
                                    </p:anim>
                                    <p:anim calcmode="lin" valueType="num">
                                      <p:cBhvr>
                                        <p:cTn id="22" dur="1000" fill="hold"/>
                                        <p:tgtEl>
                                          <p:spTgt spid="103"/>
                                        </p:tgtEl>
                                        <p:attrNameLst>
                                          <p:attrName>ppt_h</p:attrName>
                                        </p:attrNameLst>
                                      </p:cBhvr>
                                      <p:tavLst>
                                        <p:tav tm="0">
                                          <p:val>
                                            <p:fltVal val="0"/>
                                          </p:val>
                                        </p:tav>
                                        <p:tav tm="100000">
                                          <p:val>
                                            <p:strVal val="#ppt_h"/>
                                          </p:val>
                                        </p:tav>
                                      </p:tavLst>
                                    </p:anim>
                                    <p:animEffect transition="in" filter="fade">
                                      <p:cBhvr>
                                        <p:cTn id="23" dur="1000"/>
                                        <p:tgtEl>
                                          <p:spTgt spid="10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96"/>
                                        </p:tgtEl>
                                      </p:cBhvr>
                                    </p:animEffect>
                                    <p:set>
                                      <p:cBhvr>
                                        <p:cTn id="28" dur="1" fill="hold">
                                          <p:stCondLst>
                                            <p:cond delay="999"/>
                                          </p:stCondLst>
                                        </p:cTn>
                                        <p:tgtEl>
                                          <p:spTgt spid="9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100"/>
                                        </p:tgtEl>
                                      </p:cBhvr>
                                    </p:animEffect>
                                    <p:set>
                                      <p:cBhvr>
                                        <p:cTn id="31" dur="1" fill="hold">
                                          <p:stCondLst>
                                            <p:cond delay="999"/>
                                          </p:stCondLst>
                                        </p:cTn>
                                        <p:tgtEl>
                                          <p:spTgt spid="10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103"/>
                                        </p:tgtEl>
                                      </p:cBhvr>
                                    </p:animEffect>
                                    <p:set>
                                      <p:cBhvr>
                                        <p:cTn id="34" dur="1" fill="hold">
                                          <p:stCondLst>
                                            <p:cond delay="999"/>
                                          </p:stCondLst>
                                        </p:cTn>
                                        <p:tgtEl>
                                          <p:spTgt spid="103"/>
                                        </p:tgtEl>
                                        <p:attrNameLst>
                                          <p:attrName>style.visibility</p:attrName>
                                        </p:attrNameLst>
                                      </p:cBhvr>
                                      <p:to>
                                        <p:strVal val="hidden"/>
                                      </p:to>
                                    </p:set>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wipe(up)">
                                      <p:cBhvr>
                                        <p:cTn id="38" dur="1000"/>
                                        <p:tgtEl>
                                          <p:spTgt spid="88"/>
                                        </p:tgtEl>
                                      </p:cBhvr>
                                    </p:animEffect>
                                  </p:childTnLst>
                                </p:cTn>
                              </p:par>
                            </p:childTnLst>
                          </p:cTn>
                        </p:par>
                        <p:par>
                          <p:cTn id="39" fill="hold">
                            <p:stCondLst>
                              <p:cond delay="2000"/>
                            </p:stCondLst>
                            <p:childTnLst>
                              <p:par>
                                <p:cTn id="40" presetID="22" presetClass="entr" presetSubtype="8" fill="hold" grpId="1" nodeType="after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wipe(left)">
                                      <p:cBhvr>
                                        <p:cTn id="42" dur="1000"/>
                                        <p:tgtEl>
                                          <p:spTgt spid="9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1000" fill="hold"/>
                                        <p:tgtEl>
                                          <p:spTgt spid="108"/>
                                        </p:tgtEl>
                                        <p:attrNameLst>
                                          <p:attrName>ppt_w</p:attrName>
                                        </p:attrNameLst>
                                      </p:cBhvr>
                                      <p:tavLst>
                                        <p:tav tm="0">
                                          <p:val>
                                            <p:fltVal val="0"/>
                                          </p:val>
                                        </p:tav>
                                        <p:tav tm="100000">
                                          <p:val>
                                            <p:strVal val="#ppt_w"/>
                                          </p:val>
                                        </p:tav>
                                      </p:tavLst>
                                    </p:anim>
                                    <p:anim calcmode="lin" valueType="num">
                                      <p:cBhvr>
                                        <p:cTn id="48" dur="1000" fill="hold"/>
                                        <p:tgtEl>
                                          <p:spTgt spid="108"/>
                                        </p:tgtEl>
                                        <p:attrNameLst>
                                          <p:attrName>ppt_h</p:attrName>
                                        </p:attrNameLst>
                                      </p:cBhvr>
                                      <p:tavLst>
                                        <p:tav tm="0">
                                          <p:val>
                                            <p:fltVal val="0"/>
                                          </p:val>
                                        </p:tav>
                                        <p:tav tm="100000">
                                          <p:val>
                                            <p:strVal val="#ppt_h"/>
                                          </p:val>
                                        </p:tav>
                                      </p:tavLst>
                                    </p:anim>
                                    <p:animEffect transition="in" filter="fade">
                                      <p:cBhvr>
                                        <p:cTn id="49"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1"/>
      <p:bldP spid="10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58001"/>
            <a:chOff x="0" y="0"/>
            <a:chExt cx="9144000" cy="6858001"/>
          </a:xfrm>
        </p:grpSpPr>
        <p:grpSp>
          <p:nvGrpSpPr>
            <p:cNvPr id="10" name="Group 68"/>
            <p:cNvGrpSpPr/>
            <p:nvPr/>
          </p:nvGrpSpPr>
          <p:grpSpPr>
            <a:xfrm>
              <a:off x="0" y="0"/>
              <a:ext cx="9144000" cy="6858001"/>
              <a:chOff x="0" y="0"/>
              <a:chExt cx="9144000" cy="6858001"/>
            </a:xfrm>
          </p:grpSpPr>
          <p:grpSp>
            <p:nvGrpSpPr>
              <p:cNvPr id="12" name="Group 106"/>
              <p:cNvGrpSpPr/>
              <p:nvPr/>
            </p:nvGrpSpPr>
            <p:grpSpPr>
              <a:xfrm>
                <a:off x="0" y="914401"/>
                <a:ext cx="9144000" cy="5943600"/>
                <a:chOff x="0" y="914401"/>
                <a:chExt cx="9144000" cy="5943600"/>
              </a:xfrm>
            </p:grpSpPr>
            <p:pic>
              <p:nvPicPr>
                <p:cNvPr id="19" name="Picture 2" descr="http://www.physicalgeography.net/fundamentals/images/carboncycle.jpg"/>
                <p:cNvPicPr/>
                <p:nvPr/>
              </p:nvPicPr>
              <p:blipFill>
                <a:blip r:embed="rId2" cstate="print"/>
                <a:srcRect/>
                <a:stretch>
                  <a:fillRect/>
                </a:stretch>
              </p:blipFill>
              <p:spPr bwMode="auto">
                <a:xfrm>
                  <a:off x="0" y="914401"/>
                  <a:ext cx="9144000" cy="5943600"/>
                </a:xfrm>
                <a:prstGeom prst="rect">
                  <a:avLst/>
                </a:prstGeom>
                <a:noFill/>
                <a:ln w="9525">
                  <a:noFill/>
                  <a:miter lim="800000"/>
                  <a:headEnd/>
                  <a:tailEnd/>
                </a:ln>
              </p:spPr>
            </p:pic>
            <p:sp>
              <p:nvSpPr>
                <p:cNvPr id="20" name="Freeform 19"/>
                <p:cNvSpPr/>
                <p:nvPr/>
              </p:nvSpPr>
              <p:spPr>
                <a:xfrm>
                  <a:off x="89338" y="4535214"/>
                  <a:ext cx="2322786" cy="627993"/>
                </a:xfrm>
                <a:custGeom>
                  <a:avLst/>
                  <a:gdLst>
                    <a:gd name="connsiteX0" fmla="*/ 5255 w 2322786"/>
                    <a:gd name="connsiteY0" fmla="*/ 52552 h 627993"/>
                    <a:gd name="connsiteX1" fmla="*/ 367862 w 2322786"/>
                    <a:gd name="connsiteY1" fmla="*/ 52552 h 627993"/>
                    <a:gd name="connsiteX2" fmla="*/ 746234 w 2322786"/>
                    <a:gd name="connsiteY2" fmla="*/ 68317 h 627993"/>
                    <a:gd name="connsiteX3" fmla="*/ 1108841 w 2322786"/>
                    <a:gd name="connsiteY3" fmla="*/ 52552 h 627993"/>
                    <a:gd name="connsiteX4" fmla="*/ 1408386 w 2322786"/>
                    <a:gd name="connsiteY4" fmla="*/ 5255 h 627993"/>
                    <a:gd name="connsiteX5" fmla="*/ 1660634 w 2322786"/>
                    <a:gd name="connsiteY5" fmla="*/ 68317 h 627993"/>
                    <a:gd name="connsiteX6" fmla="*/ 1991710 w 2322786"/>
                    <a:gd name="connsiteY6" fmla="*/ 52552 h 627993"/>
                    <a:gd name="connsiteX7" fmla="*/ 2228193 w 2322786"/>
                    <a:gd name="connsiteY7" fmla="*/ 68317 h 627993"/>
                    <a:gd name="connsiteX8" fmla="*/ 2291255 w 2322786"/>
                    <a:gd name="connsiteY8" fmla="*/ 84083 h 627993"/>
                    <a:gd name="connsiteX9" fmla="*/ 2039007 w 2322786"/>
                    <a:gd name="connsiteY9" fmla="*/ 162910 h 627993"/>
                    <a:gd name="connsiteX10" fmla="*/ 1960179 w 2322786"/>
                    <a:gd name="connsiteY10" fmla="*/ 383627 h 627993"/>
                    <a:gd name="connsiteX11" fmla="*/ 1975945 w 2322786"/>
                    <a:gd name="connsiteY11" fmla="*/ 588579 h 627993"/>
                    <a:gd name="connsiteX12" fmla="*/ 1881352 w 2322786"/>
                    <a:gd name="connsiteY12" fmla="*/ 620110 h 627993"/>
                    <a:gd name="connsiteX13" fmla="*/ 1613338 w 2322786"/>
                    <a:gd name="connsiteY13" fmla="*/ 588579 h 627993"/>
                    <a:gd name="connsiteX14" fmla="*/ 1298028 w 2322786"/>
                    <a:gd name="connsiteY14" fmla="*/ 588579 h 627993"/>
                    <a:gd name="connsiteX15" fmla="*/ 888124 w 2322786"/>
                    <a:gd name="connsiteY15" fmla="*/ 588579 h 627993"/>
                    <a:gd name="connsiteX16" fmla="*/ 399393 w 2322786"/>
                    <a:gd name="connsiteY16" fmla="*/ 367862 h 627993"/>
                    <a:gd name="connsiteX17" fmla="*/ 5255 w 2322786"/>
                    <a:gd name="connsiteY17" fmla="*/ 52552 h 62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2786" h="627993">
                      <a:moveTo>
                        <a:pt x="5255" y="52552"/>
                      </a:moveTo>
                      <a:cubicBezTo>
                        <a:pt x="0" y="0"/>
                        <a:pt x="244366" y="49925"/>
                        <a:pt x="367862" y="52552"/>
                      </a:cubicBezTo>
                      <a:cubicBezTo>
                        <a:pt x="491358" y="55179"/>
                        <a:pt x="622738" y="68317"/>
                        <a:pt x="746234" y="68317"/>
                      </a:cubicBezTo>
                      <a:cubicBezTo>
                        <a:pt x="869730" y="68317"/>
                        <a:pt x="998482" y="63062"/>
                        <a:pt x="1108841" y="52552"/>
                      </a:cubicBezTo>
                      <a:cubicBezTo>
                        <a:pt x="1219200" y="42042"/>
                        <a:pt x="1316421" y="2628"/>
                        <a:pt x="1408386" y="5255"/>
                      </a:cubicBezTo>
                      <a:cubicBezTo>
                        <a:pt x="1500351" y="7882"/>
                        <a:pt x="1563413" y="60434"/>
                        <a:pt x="1660634" y="68317"/>
                      </a:cubicBezTo>
                      <a:cubicBezTo>
                        <a:pt x="1757855" y="76200"/>
                        <a:pt x="1897117" y="52552"/>
                        <a:pt x="1991710" y="52552"/>
                      </a:cubicBezTo>
                      <a:cubicBezTo>
                        <a:pt x="2086303" y="52552"/>
                        <a:pt x="2178269" y="63062"/>
                        <a:pt x="2228193" y="68317"/>
                      </a:cubicBezTo>
                      <a:cubicBezTo>
                        <a:pt x="2278117" y="73572"/>
                        <a:pt x="2322786" y="68318"/>
                        <a:pt x="2291255" y="84083"/>
                      </a:cubicBezTo>
                      <a:cubicBezTo>
                        <a:pt x="2259724" y="99849"/>
                        <a:pt x="2094186" y="112986"/>
                        <a:pt x="2039007" y="162910"/>
                      </a:cubicBezTo>
                      <a:cubicBezTo>
                        <a:pt x="1983828" y="212834"/>
                        <a:pt x="1970689" y="312682"/>
                        <a:pt x="1960179" y="383627"/>
                      </a:cubicBezTo>
                      <a:cubicBezTo>
                        <a:pt x="1949669" y="454572"/>
                        <a:pt x="1989083" y="549165"/>
                        <a:pt x="1975945" y="588579"/>
                      </a:cubicBezTo>
                      <a:cubicBezTo>
                        <a:pt x="1962807" y="627993"/>
                        <a:pt x="1941786" y="620110"/>
                        <a:pt x="1881352" y="620110"/>
                      </a:cubicBezTo>
                      <a:cubicBezTo>
                        <a:pt x="1820918" y="620110"/>
                        <a:pt x="1710559" y="593834"/>
                        <a:pt x="1613338" y="588579"/>
                      </a:cubicBezTo>
                      <a:cubicBezTo>
                        <a:pt x="1516117" y="583324"/>
                        <a:pt x="1298028" y="588579"/>
                        <a:pt x="1298028" y="588579"/>
                      </a:cubicBezTo>
                      <a:cubicBezTo>
                        <a:pt x="1177159" y="588579"/>
                        <a:pt x="1037896" y="625365"/>
                        <a:pt x="888124" y="588579"/>
                      </a:cubicBezTo>
                      <a:cubicBezTo>
                        <a:pt x="738352" y="551793"/>
                        <a:pt x="541283" y="457200"/>
                        <a:pt x="399393" y="367862"/>
                      </a:cubicBezTo>
                      <a:cubicBezTo>
                        <a:pt x="257503" y="278524"/>
                        <a:pt x="10510" y="105104"/>
                        <a:pt x="5255" y="52552"/>
                      </a:cubicBezTo>
                      <a:close/>
                    </a:path>
                  </a:pathLst>
                </a:cu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p:cNvSpPr/>
                <p:nvPr/>
              </p:nvSpPr>
              <p:spPr>
                <a:xfrm>
                  <a:off x="1600200" y="2743200"/>
                  <a:ext cx="533400" cy="838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3200400" y="3962400"/>
                  <a:ext cx="1295400" cy="68579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4343400" y="2667000"/>
                  <a:ext cx="4724400" cy="1981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2133600" y="4724400"/>
                  <a:ext cx="2286000" cy="3048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4343400" y="2743200"/>
                  <a:ext cx="4572000" cy="1950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76200" y="3810000"/>
                  <a:ext cx="2133600" cy="807719"/>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p:cNvSpPr/>
                <p:nvPr/>
              </p:nvSpPr>
              <p:spPr>
                <a:xfrm>
                  <a:off x="2057400" y="2667000"/>
                  <a:ext cx="381000" cy="9144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2362200" y="2514600"/>
                  <a:ext cx="762000" cy="6858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ectangle 28"/>
                <p:cNvSpPr/>
                <p:nvPr/>
              </p:nvSpPr>
              <p:spPr>
                <a:xfrm>
                  <a:off x="5181600" y="4724400"/>
                  <a:ext cx="1828800" cy="3810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p:cNvSpPr/>
                <p:nvPr/>
              </p:nvSpPr>
              <p:spPr>
                <a:xfrm>
                  <a:off x="6934200" y="4724400"/>
                  <a:ext cx="1981200" cy="228600"/>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5334000" y="1752600"/>
                  <a:ext cx="1713186" cy="959069"/>
                </a:xfrm>
                <a:custGeom>
                  <a:avLst/>
                  <a:gdLst>
                    <a:gd name="connsiteX0" fmla="*/ 1497724 w 1497724"/>
                    <a:gd name="connsiteY0" fmla="*/ 898635 h 898635"/>
                    <a:gd name="connsiteX1" fmla="*/ 504497 w 1497724"/>
                    <a:gd name="connsiteY1" fmla="*/ 252249 h 898635"/>
                    <a:gd name="connsiteX2" fmla="*/ 0 w 1497724"/>
                    <a:gd name="connsiteY2" fmla="*/ 0 h 898635"/>
                    <a:gd name="connsiteX0" fmla="*/ 1497724 w 1497724"/>
                    <a:gd name="connsiteY0" fmla="*/ 827237 h 827237"/>
                    <a:gd name="connsiteX1" fmla="*/ 504497 w 1497724"/>
                    <a:gd name="connsiteY1" fmla="*/ 180851 h 827237"/>
                    <a:gd name="connsiteX2" fmla="*/ 0 w 1497724"/>
                    <a:gd name="connsiteY2" fmla="*/ 0 h 827237"/>
                  </a:gdLst>
                  <a:ahLst/>
                  <a:cxnLst>
                    <a:cxn ang="0">
                      <a:pos x="connsiteX0" y="connsiteY0"/>
                    </a:cxn>
                    <a:cxn ang="0">
                      <a:pos x="connsiteX1" y="connsiteY1"/>
                    </a:cxn>
                    <a:cxn ang="0">
                      <a:pos x="connsiteX2" y="connsiteY2"/>
                    </a:cxn>
                  </a:cxnLst>
                  <a:rect l="l" t="t" r="r" b="b"/>
                  <a:pathLst>
                    <a:path w="1497724" h="827237">
                      <a:moveTo>
                        <a:pt x="1497724" y="827237"/>
                      </a:moveTo>
                      <a:cubicBezTo>
                        <a:pt x="1125921" y="578930"/>
                        <a:pt x="754118" y="318724"/>
                        <a:pt x="504497" y="180851"/>
                      </a:cubicBezTo>
                      <a:cubicBezTo>
                        <a:pt x="254876" y="42978"/>
                        <a:pt x="0" y="0"/>
                        <a:pt x="0" y="0"/>
                      </a:cubicBezTo>
                    </a:path>
                  </a:pathLst>
                </a:custGeom>
                <a:ln w="177800">
                  <a:solidFill>
                    <a:srgbClr val="BCCF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Triangle 31"/>
                <p:cNvSpPr/>
                <p:nvPr/>
              </p:nvSpPr>
              <p:spPr>
                <a:xfrm>
                  <a:off x="4343400" y="4724400"/>
                  <a:ext cx="685800" cy="304800"/>
                </a:xfrm>
                <a:prstGeom prst="rtTriangle">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Triangle 32"/>
                <p:cNvSpPr/>
                <p:nvPr/>
              </p:nvSpPr>
              <p:spPr>
                <a:xfrm rot="10800000">
                  <a:off x="4343400" y="4724400"/>
                  <a:ext cx="685800" cy="304800"/>
                </a:xfrm>
                <a:prstGeom prst="rtTriangle">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rot="2871895" flipV="1">
                  <a:off x="5999977" y="5321757"/>
                  <a:ext cx="1178526" cy="264075"/>
                </a:xfrm>
                <a:prstGeom prst="rect">
                  <a:avLst/>
                </a:prstGeom>
                <a:solidFill>
                  <a:srgbClr val="98BEE8"/>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4800600" y="4572000"/>
                  <a:ext cx="2362200" cy="461665"/>
                </a:xfrm>
                <a:prstGeom prst="rect">
                  <a:avLst/>
                </a:prstGeom>
                <a:noFill/>
                <a:ln w="50800">
                  <a:noFill/>
                </a:ln>
              </p:spPr>
              <p:txBody>
                <a:bodyPr wrap="square" rtlCol="0">
                  <a:spAutoFit/>
                </a:bodyPr>
                <a:lstStyle/>
                <a:p>
                  <a:r>
                    <a:rPr lang="en-US" sz="2400" b="1" dirty="0" smtClean="0">
                      <a:solidFill>
                        <a:srgbClr val="00B050"/>
                      </a:solidFill>
                      <a:effectLst>
                        <a:outerShdw dist="38100" dir="5400000" algn="ctr" rotWithShape="0">
                          <a:schemeClr val="tx1"/>
                        </a:outerShdw>
                      </a:effectLst>
                    </a:rPr>
                    <a:t>aquatic biomass</a:t>
                  </a:r>
                  <a:endParaRPr lang="en-US" sz="2400" b="1" baseline="-25000" dirty="0" smtClean="0">
                    <a:solidFill>
                      <a:srgbClr val="00B050"/>
                    </a:solidFill>
                    <a:effectLst>
                      <a:outerShdw dist="38100" dir="5400000" algn="ctr" rotWithShape="0">
                        <a:schemeClr val="tx1"/>
                      </a:outerShdw>
                    </a:effectLst>
                  </a:endParaRPr>
                </a:p>
              </p:txBody>
            </p:sp>
            <p:sp>
              <p:nvSpPr>
                <p:cNvPr id="36" name="TextBox 35"/>
                <p:cNvSpPr txBox="1"/>
                <p:nvPr/>
              </p:nvSpPr>
              <p:spPr>
                <a:xfrm>
                  <a:off x="5638800" y="17526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37" name="Rectangle 36"/>
                <p:cNvSpPr/>
                <p:nvPr/>
              </p:nvSpPr>
              <p:spPr>
                <a:xfrm>
                  <a:off x="6019800" y="6172200"/>
                  <a:ext cx="30480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6400800" y="6019800"/>
                  <a:ext cx="2743200" cy="523220"/>
                </a:xfrm>
                <a:prstGeom prst="rect">
                  <a:avLst/>
                </a:prstGeom>
                <a:noFill/>
                <a:ln w="50800">
                  <a:noFill/>
                </a:ln>
              </p:spPr>
              <p:txBody>
                <a:bodyPr wrap="square" rtlCol="0">
                  <a:spAutoFit/>
                </a:bodyPr>
                <a:lstStyle/>
                <a:p>
                  <a:pPr algn="ctr"/>
                  <a:r>
                    <a:rPr lang="en-US" sz="2800" b="1" dirty="0" smtClean="0">
                      <a:solidFill>
                        <a:srgbClr val="565656"/>
                      </a:solidFill>
                      <a:effectLst>
                        <a:outerShdw dist="38100" dir="5400000" algn="ctr" rotWithShape="0">
                          <a:schemeClr val="tx1"/>
                        </a:outerShdw>
                      </a:effectLst>
                    </a:rPr>
                    <a:t>marine deposits</a:t>
                  </a:r>
                  <a:endParaRPr lang="en-US" sz="2800" b="1" baseline="-25000" dirty="0" smtClean="0">
                    <a:solidFill>
                      <a:srgbClr val="565656"/>
                    </a:solidFill>
                    <a:effectLst>
                      <a:outerShdw dist="38100" dir="5400000" algn="ctr" rotWithShape="0">
                        <a:schemeClr val="tx1"/>
                      </a:outerShdw>
                    </a:effectLst>
                  </a:endParaRPr>
                </a:p>
              </p:txBody>
            </p:sp>
            <p:sp>
              <p:nvSpPr>
                <p:cNvPr id="39" name="Rectangle 38"/>
                <p:cNvSpPr/>
                <p:nvPr/>
              </p:nvSpPr>
              <p:spPr>
                <a:xfrm>
                  <a:off x="6019800" y="6019800"/>
                  <a:ext cx="609600" cy="228600"/>
                </a:xfrm>
                <a:prstGeom prst="rect">
                  <a:avLst/>
                </a:pr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ectangle 39"/>
                <p:cNvSpPr/>
                <p:nvPr/>
              </p:nvSpPr>
              <p:spPr>
                <a:xfrm>
                  <a:off x="762000" y="5334000"/>
                  <a:ext cx="1600200" cy="228600"/>
                </a:xfrm>
                <a:prstGeom prst="rect">
                  <a:avLst/>
                </a:prstGeom>
                <a:solidFill>
                  <a:srgbClr val="494949"/>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 name="Picture 40" descr="http://www.physicalgeography.net/fundamentals/images/carboncycle.jpg"/>
                <p:cNvPicPr/>
                <p:nvPr/>
              </p:nvPicPr>
              <p:blipFill>
                <a:blip r:embed="rId2" cstate="print"/>
                <a:srcRect l="31667" t="79743" r="36666" b="15744"/>
                <a:stretch>
                  <a:fillRect/>
                </a:stretch>
              </p:blipFill>
              <p:spPr bwMode="auto">
                <a:xfrm>
                  <a:off x="2679192" y="5431536"/>
                  <a:ext cx="2895600" cy="268224"/>
                </a:xfrm>
                <a:prstGeom prst="rect">
                  <a:avLst/>
                </a:prstGeom>
                <a:noFill/>
                <a:ln w="9525">
                  <a:noFill/>
                  <a:miter lim="800000"/>
                  <a:headEnd/>
                  <a:tailEnd/>
                </a:ln>
              </p:spPr>
            </p:pic>
            <p:sp>
              <p:nvSpPr>
                <p:cNvPr id="42" name="TextBox 41"/>
                <p:cNvSpPr txBox="1"/>
                <p:nvPr/>
              </p:nvSpPr>
              <p:spPr>
                <a:xfrm>
                  <a:off x="3200400" y="5334000"/>
                  <a:ext cx="1981200" cy="523220"/>
                </a:xfrm>
                <a:prstGeom prst="rect">
                  <a:avLst/>
                </a:prstGeom>
                <a:noFill/>
                <a:ln w="50800">
                  <a:noFill/>
                </a:ln>
              </p:spPr>
              <p:txBody>
                <a:bodyPr wrap="square" rtlCol="0">
                  <a:spAutoFit/>
                </a:bodyPr>
                <a:lstStyle/>
                <a:p>
                  <a:pPr algn="ctr"/>
                  <a:r>
                    <a:rPr lang="en-US" sz="2800" b="1" dirty="0" smtClean="0">
                      <a:solidFill>
                        <a:srgbClr val="565656"/>
                      </a:solidFill>
                      <a:effectLst>
                        <a:outerShdw dist="38100" dir="7200000" algn="ctr" rotWithShape="0">
                          <a:schemeClr val="tx1"/>
                        </a:outerShdw>
                      </a:effectLst>
                    </a:rPr>
                    <a:t>limestone</a:t>
                  </a:r>
                  <a:endParaRPr lang="en-US" sz="2800" b="1" baseline="-25000" dirty="0" smtClean="0">
                    <a:solidFill>
                      <a:srgbClr val="565656"/>
                    </a:solidFill>
                    <a:effectLst>
                      <a:outerShdw dist="38100" dir="7200000" algn="ctr" rotWithShape="0">
                        <a:schemeClr val="tx1"/>
                      </a:outerShdw>
                    </a:effectLst>
                  </a:endParaRPr>
                </a:p>
              </p:txBody>
            </p:sp>
            <p:sp>
              <p:nvSpPr>
                <p:cNvPr id="43" name="TextBox 42"/>
                <p:cNvSpPr txBox="1"/>
                <p:nvPr/>
              </p:nvSpPr>
              <p:spPr>
                <a:xfrm>
                  <a:off x="5184648" y="4416552"/>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44" name="TextBox 43"/>
                <p:cNvSpPr txBox="1"/>
                <p:nvPr/>
              </p:nvSpPr>
              <p:spPr>
                <a:xfrm rot="21005082">
                  <a:off x="5983146" y="5056062"/>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45" name="TextBox 44"/>
                <p:cNvSpPr txBox="1"/>
                <p:nvPr/>
              </p:nvSpPr>
              <p:spPr>
                <a:xfrm>
                  <a:off x="2667000" y="4233446"/>
                  <a:ext cx="990600" cy="338554"/>
                </a:xfrm>
                <a:prstGeom prst="rect">
                  <a:avLst/>
                </a:prstGeom>
                <a:noFill/>
                <a:ln w="50800">
                  <a:noFill/>
                </a:ln>
              </p:spPr>
              <p:txBody>
                <a:bodyPr wrap="square" rtlCol="0">
                  <a:spAutoFit/>
                </a:bodyPr>
                <a:lstStyle/>
                <a:p>
                  <a:r>
                    <a:rPr lang="en-US" sz="1600" b="1" dirty="0" smtClean="0">
                      <a:solidFill>
                        <a:srgbClr val="00B050"/>
                      </a:solidFill>
                      <a:effectLst>
                        <a:outerShdw dist="25400" dir="5400000" algn="ctr" rotWithShape="0">
                          <a:schemeClr val="tx1"/>
                        </a:outerShdw>
                      </a:effectLst>
                    </a:rPr>
                    <a:t>biomass</a:t>
                  </a:r>
                  <a:endParaRPr lang="en-US" sz="1600" b="1" baseline="-25000" dirty="0" smtClean="0">
                    <a:solidFill>
                      <a:srgbClr val="00B050"/>
                    </a:solidFill>
                    <a:effectLst>
                      <a:outerShdw dist="25400" dir="5400000" algn="ctr" rotWithShape="0">
                        <a:schemeClr val="tx1"/>
                      </a:outerShdw>
                    </a:effectLst>
                  </a:endParaRPr>
                </a:p>
              </p:txBody>
            </p:sp>
            <p:grpSp>
              <p:nvGrpSpPr>
                <p:cNvPr id="46" name="Group 62"/>
                <p:cNvGrpSpPr/>
                <p:nvPr/>
              </p:nvGrpSpPr>
              <p:grpSpPr>
                <a:xfrm>
                  <a:off x="3124200" y="5029200"/>
                  <a:ext cx="1823224" cy="1270575"/>
                  <a:chOff x="3124200" y="5029200"/>
                  <a:chExt cx="1823224" cy="1270575"/>
                </a:xfrm>
              </p:grpSpPr>
              <p:sp>
                <p:nvSpPr>
                  <p:cNvPr id="64" name="TextBox 63"/>
                  <p:cNvSpPr txBox="1"/>
                  <p:nvPr/>
                </p:nvSpPr>
                <p:spPr>
                  <a:xfrm>
                    <a:off x="4572000" y="50292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sp>
                <p:nvSpPr>
                  <p:cNvPr id="65" name="TextBox 64"/>
                  <p:cNvSpPr txBox="1"/>
                  <p:nvPr/>
                </p:nvSpPr>
                <p:spPr>
                  <a:xfrm>
                    <a:off x="3124200" y="54864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sp>
                <p:nvSpPr>
                  <p:cNvPr id="66" name="TextBox 65"/>
                  <p:cNvSpPr txBox="1"/>
                  <p:nvPr/>
                </p:nvSpPr>
                <p:spPr>
                  <a:xfrm>
                    <a:off x="4191000" y="5715000"/>
                    <a:ext cx="375424" cy="584775"/>
                  </a:xfrm>
                  <a:prstGeom prst="rect">
                    <a:avLst/>
                  </a:prstGeom>
                  <a:noFill/>
                  <a:ln w="50800">
                    <a:noFill/>
                  </a:ln>
                </p:spPr>
                <p:txBody>
                  <a:bodyPr wrap="square" rtlCol="0">
                    <a:spAutoFit/>
                  </a:bodyPr>
                  <a:lstStyle/>
                  <a:p>
                    <a:r>
                      <a:rPr lang="en-US" sz="3200" b="1" dirty="0" smtClean="0">
                        <a:solidFill>
                          <a:srgbClr val="0070C0"/>
                        </a:solidFill>
                        <a:effectLst>
                          <a:outerShdw dist="50800" dir="5400000" algn="ctr" rotWithShape="0">
                            <a:schemeClr val="tx1"/>
                          </a:outerShdw>
                        </a:effectLst>
                      </a:rPr>
                      <a:t>C</a:t>
                    </a:r>
                    <a:endParaRPr lang="en-US" sz="3200" b="1" baseline="-25000" dirty="0" smtClean="0">
                      <a:solidFill>
                        <a:srgbClr val="0070C0"/>
                      </a:solidFill>
                      <a:effectLst>
                        <a:outerShdw dist="50800" dir="5400000" algn="ctr" rotWithShape="0">
                          <a:schemeClr val="tx1"/>
                        </a:outerShdw>
                      </a:effectLst>
                    </a:endParaRPr>
                  </a:p>
                </p:txBody>
              </p:sp>
            </p:grpSp>
            <p:sp>
              <p:nvSpPr>
                <p:cNvPr id="47" name="TextBox 46"/>
                <p:cNvSpPr txBox="1"/>
                <p:nvPr/>
              </p:nvSpPr>
              <p:spPr>
                <a:xfrm>
                  <a:off x="2012052" y="2743200"/>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48" name="TextBox 47"/>
                <p:cNvSpPr txBox="1"/>
                <p:nvPr/>
              </p:nvSpPr>
              <p:spPr>
                <a:xfrm>
                  <a:off x="5568696" y="2209800"/>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49" name="TextBox 48"/>
                <p:cNvSpPr txBox="1"/>
                <p:nvPr/>
              </p:nvSpPr>
              <p:spPr>
                <a:xfrm>
                  <a:off x="6245352" y="1938528"/>
                  <a:ext cx="736677" cy="523220"/>
                </a:xfrm>
                <a:prstGeom prst="rect">
                  <a:avLst/>
                </a:prstGeom>
                <a:noFill/>
                <a:ln w="50800">
                  <a:noFill/>
                </a:ln>
              </p:spPr>
              <p:txBody>
                <a:bodyPr wrap="none" rtlCol="0">
                  <a:spAutoFit/>
                </a:bodyPr>
                <a:lstStyle/>
                <a:p>
                  <a:r>
                    <a:rPr lang="en-US" sz="2800" b="1" dirty="0" smtClean="0">
                      <a:solidFill>
                        <a:srgbClr val="0070C0"/>
                      </a:solidFill>
                      <a:effectLst>
                        <a:outerShdw dist="50800" dir="5400000" algn="ctr" rotWithShape="0">
                          <a:schemeClr val="tx1"/>
                        </a:outerShdw>
                      </a:effectLst>
                    </a:rPr>
                    <a:t>CO</a:t>
                  </a:r>
                  <a:r>
                    <a:rPr lang="en-US" sz="2800" b="1" baseline="-25000" dirty="0" smtClean="0">
                      <a:solidFill>
                        <a:srgbClr val="0070C0"/>
                      </a:solidFill>
                      <a:effectLst>
                        <a:outerShdw dist="50800" dir="5400000" algn="ctr" rotWithShape="0">
                          <a:schemeClr val="tx1"/>
                        </a:outerShdw>
                      </a:effectLst>
                    </a:rPr>
                    <a:t>2</a:t>
                  </a:r>
                </a:p>
              </p:txBody>
            </p:sp>
            <p:sp>
              <p:nvSpPr>
                <p:cNvPr id="50" name="Freeform 49"/>
                <p:cNvSpPr/>
                <p:nvPr/>
              </p:nvSpPr>
              <p:spPr>
                <a:xfrm>
                  <a:off x="3086100" y="4571999"/>
                  <a:ext cx="1409700" cy="198120"/>
                </a:xfrm>
                <a:custGeom>
                  <a:avLst/>
                  <a:gdLst>
                    <a:gd name="connsiteX0" fmla="*/ 1112520 w 1112520"/>
                    <a:gd name="connsiteY0" fmla="*/ 66040 h 149860"/>
                    <a:gd name="connsiteX1" fmla="*/ 914400 w 1112520"/>
                    <a:gd name="connsiteY1" fmla="*/ 81280 h 149860"/>
                    <a:gd name="connsiteX2" fmla="*/ 609600 w 1112520"/>
                    <a:gd name="connsiteY2" fmla="*/ 142240 h 149860"/>
                    <a:gd name="connsiteX3" fmla="*/ 213360 w 1112520"/>
                    <a:gd name="connsiteY3" fmla="*/ 35560 h 149860"/>
                    <a:gd name="connsiteX4" fmla="*/ 0 w 1112520"/>
                    <a:gd name="connsiteY4" fmla="*/ 5080 h 149860"/>
                    <a:gd name="connsiteX5" fmla="*/ 213360 w 1112520"/>
                    <a:gd name="connsiteY5" fmla="*/ 5080 h 149860"/>
                    <a:gd name="connsiteX6" fmla="*/ 533400 w 1112520"/>
                    <a:gd name="connsiteY6" fmla="*/ 20320 h 149860"/>
                    <a:gd name="connsiteX7" fmla="*/ 899160 w 1112520"/>
                    <a:gd name="connsiteY7" fmla="*/ 35560 h 149860"/>
                    <a:gd name="connsiteX8" fmla="*/ 1036320 w 1112520"/>
                    <a:gd name="connsiteY8" fmla="*/ 50800 h 149860"/>
                    <a:gd name="connsiteX0" fmla="*/ 1280160 w 1280160"/>
                    <a:gd name="connsiteY0" fmla="*/ 20320 h 149860"/>
                    <a:gd name="connsiteX1" fmla="*/ 914400 w 1280160"/>
                    <a:gd name="connsiteY1" fmla="*/ 81280 h 149860"/>
                    <a:gd name="connsiteX2" fmla="*/ 609600 w 1280160"/>
                    <a:gd name="connsiteY2" fmla="*/ 142240 h 149860"/>
                    <a:gd name="connsiteX3" fmla="*/ 213360 w 1280160"/>
                    <a:gd name="connsiteY3" fmla="*/ 35560 h 149860"/>
                    <a:gd name="connsiteX4" fmla="*/ 0 w 1280160"/>
                    <a:gd name="connsiteY4" fmla="*/ 5080 h 149860"/>
                    <a:gd name="connsiteX5" fmla="*/ 213360 w 1280160"/>
                    <a:gd name="connsiteY5" fmla="*/ 5080 h 149860"/>
                    <a:gd name="connsiteX6" fmla="*/ 533400 w 1280160"/>
                    <a:gd name="connsiteY6" fmla="*/ 20320 h 149860"/>
                    <a:gd name="connsiteX7" fmla="*/ 899160 w 1280160"/>
                    <a:gd name="connsiteY7" fmla="*/ 35560 h 149860"/>
                    <a:gd name="connsiteX8" fmla="*/ 1036320 w 1280160"/>
                    <a:gd name="connsiteY8" fmla="*/ 50800 h 149860"/>
                    <a:gd name="connsiteX0" fmla="*/ 1280160 w 1280160"/>
                    <a:gd name="connsiteY0" fmla="*/ 20320 h 149860"/>
                    <a:gd name="connsiteX1" fmla="*/ 914400 w 1280160"/>
                    <a:gd name="connsiteY1" fmla="*/ 81280 h 149860"/>
                    <a:gd name="connsiteX2" fmla="*/ 609600 w 1280160"/>
                    <a:gd name="connsiteY2" fmla="*/ 142240 h 149860"/>
                    <a:gd name="connsiteX3" fmla="*/ 213360 w 1280160"/>
                    <a:gd name="connsiteY3" fmla="*/ 35560 h 149860"/>
                    <a:gd name="connsiteX4" fmla="*/ 0 w 1280160"/>
                    <a:gd name="connsiteY4" fmla="*/ 5080 h 149860"/>
                    <a:gd name="connsiteX5" fmla="*/ 213360 w 1280160"/>
                    <a:gd name="connsiteY5" fmla="*/ 5080 h 149860"/>
                    <a:gd name="connsiteX6" fmla="*/ 533400 w 1280160"/>
                    <a:gd name="connsiteY6" fmla="*/ 20320 h 149860"/>
                    <a:gd name="connsiteX7" fmla="*/ 899160 w 1280160"/>
                    <a:gd name="connsiteY7" fmla="*/ 35560 h 149860"/>
                    <a:gd name="connsiteX8" fmla="*/ 1051560 w 1280160"/>
                    <a:gd name="connsiteY8" fmla="*/ 20320 h 149860"/>
                    <a:gd name="connsiteX0" fmla="*/ 1280160 w 1280160"/>
                    <a:gd name="connsiteY0" fmla="*/ 20320 h 149860"/>
                    <a:gd name="connsiteX1" fmla="*/ 914400 w 1280160"/>
                    <a:gd name="connsiteY1" fmla="*/ 81280 h 149860"/>
                    <a:gd name="connsiteX2" fmla="*/ 609600 w 1280160"/>
                    <a:gd name="connsiteY2" fmla="*/ 142240 h 149860"/>
                    <a:gd name="connsiteX3" fmla="*/ 213360 w 1280160"/>
                    <a:gd name="connsiteY3" fmla="*/ 35560 h 149860"/>
                    <a:gd name="connsiteX4" fmla="*/ 0 w 1280160"/>
                    <a:gd name="connsiteY4" fmla="*/ 5080 h 149860"/>
                    <a:gd name="connsiteX5" fmla="*/ 213360 w 1280160"/>
                    <a:gd name="connsiteY5" fmla="*/ 5080 h 149860"/>
                    <a:gd name="connsiteX6" fmla="*/ 533400 w 1280160"/>
                    <a:gd name="connsiteY6" fmla="*/ 20320 h 149860"/>
                    <a:gd name="connsiteX7" fmla="*/ 975360 w 1280160"/>
                    <a:gd name="connsiteY7" fmla="*/ 20320 h 149860"/>
                    <a:gd name="connsiteX8" fmla="*/ 1051560 w 1280160"/>
                    <a:gd name="connsiteY8" fmla="*/ 20320 h 149860"/>
                    <a:gd name="connsiteX0" fmla="*/ 1280160 w 1280160"/>
                    <a:gd name="connsiteY0" fmla="*/ 76200 h 205740"/>
                    <a:gd name="connsiteX1" fmla="*/ 914400 w 1280160"/>
                    <a:gd name="connsiteY1" fmla="*/ 137160 h 205740"/>
                    <a:gd name="connsiteX2" fmla="*/ 609600 w 1280160"/>
                    <a:gd name="connsiteY2" fmla="*/ 198120 h 205740"/>
                    <a:gd name="connsiteX3" fmla="*/ 213360 w 1280160"/>
                    <a:gd name="connsiteY3" fmla="*/ 91440 h 205740"/>
                    <a:gd name="connsiteX4" fmla="*/ 0 w 1280160"/>
                    <a:gd name="connsiteY4" fmla="*/ 60960 h 205740"/>
                    <a:gd name="connsiteX5" fmla="*/ 213360 w 1280160"/>
                    <a:gd name="connsiteY5" fmla="*/ 60960 h 205740"/>
                    <a:gd name="connsiteX6" fmla="*/ 533400 w 1280160"/>
                    <a:gd name="connsiteY6" fmla="*/ 76200 h 205740"/>
                    <a:gd name="connsiteX7" fmla="*/ 975360 w 1280160"/>
                    <a:gd name="connsiteY7" fmla="*/ 76200 h 205740"/>
                    <a:gd name="connsiteX8" fmla="*/ 1280160 w 1280160"/>
                    <a:gd name="connsiteY8" fmla="*/ 0 h 205740"/>
                    <a:gd name="connsiteX0" fmla="*/ 1280160 w 1280160"/>
                    <a:gd name="connsiteY0" fmla="*/ 76200 h 205740"/>
                    <a:gd name="connsiteX1" fmla="*/ 914400 w 1280160"/>
                    <a:gd name="connsiteY1" fmla="*/ 137160 h 205740"/>
                    <a:gd name="connsiteX2" fmla="*/ 609600 w 1280160"/>
                    <a:gd name="connsiteY2" fmla="*/ 198120 h 205740"/>
                    <a:gd name="connsiteX3" fmla="*/ 213360 w 1280160"/>
                    <a:gd name="connsiteY3" fmla="*/ 91440 h 205740"/>
                    <a:gd name="connsiteX4" fmla="*/ 0 w 1280160"/>
                    <a:gd name="connsiteY4" fmla="*/ 60960 h 205740"/>
                    <a:gd name="connsiteX5" fmla="*/ 213360 w 1280160"/>
                    <a:gd name="connsiteY5" fmla="*/ 60960 h 205740"/>
                    <a:gd name="connsiteX6" fmla="*/ 533400 w 1280160"/>
                    <a:gd name="connsiteY6" fmla="*/ 76200 h 205740"/>
                    <a:gd name="connsiteX7" fmla="*/ 975360 w 1280160"/>
                    <a:gd name="connsiteY7" fmla="*/ 76200 h 205740"/>
                    <a:gd name="connsiteX8" fmla="*/ 1280160 w 1280160"/>
                    <a:gd name="connsiteY8" fmla="*/ 0 h 205740"/>
                    <a:gd name="connsiteX0" fmla="*/ 1280160 w 1280160"/>
                    <a:gd name="connsiteY0" fmla="*/ 76200 h 208280"/>
                    <a:gd name="connsiteX1" fmla="*/ 899160 w 1280160"/>
                    <a:gd name="connsiteY1" fmla="*/ 152400 h 208280"/>
                    <a:gd name="connsiteX2" fmla="*/ 609600 w 1280160"/>
                    <a:gd name="connsiteY2" fmla="*/ 198120 h 208280"/>
                    <a:gd name="connsiteX3" fmla="*/ 213360 w 1280160"/>
                    <a:gd name="connsiteY3" fmla="*/ 91440 h 208280"/>
                    <a:gd name="connsiteX4" fmla="*/ 0 w 1280160"/>
                    <a:gd name="connsiteY4" fmla="*/ 60960 h 208280"/>
                    <a:gd name="connsiteX5" fmla="*/ 213360 w 1280160"/>
                    <a:gd name="connsiteY5" fmla="*/ 60960 h 208280"/>
                    <a:gd name="connsiteX6" fmla="*/ 533400 w 1280160"/>
                    <a:gd name="connsiteY6" fmla="*/ 76200 h 208280"/>
                    <a:gd name="connsiteX7" fmla="*/ 975360 w 1280160"/>
                    <a:gd name="connsiteY7" fmla="*/ 76200 h 208280"/>
                    <a:gd name="connsiteX8" fmla="*/ 1280160 w 1280160"/>
                    <a:gd name="connsiteY8" fmla="*/ 0 h 208280"/>
                    <a:gd name="connsiteX0" fmla="*/ 1280160 w 1280160"/>
                    <a:gd name="connsiteY0" fmla="*/ 76200 h 208280"/>
                    <a:gd name="connsiteX1" fmla="*/ 899160 w 1280160"/>
                    <a:gd name="connsiteY1" fmla="*/ 152400 h 208280"/>
                    <a:gd name="connsiteX2" fmla="*/ 609600 w 1280160"/>
                    <a:gd name="connsiteY2" fmla="*/ 198120 h 208280"/>
                    <a:gd name="connsiteX3" fmla="*/ 213360 w 1280160"/>
                    <a:gd name="connsiteY3" fmla="*/ 91440 h 208280"/>
                    <a:gd name="connsiteX4" fmla="*/ 0 w 1280160"/>
                    <a:gd name="connsiteY4" fmla="*/ 60960 h 208280"/>
                    <a:gd name="connsiteX5" fmla="*/ 213360 w 1280160"/>
                    <a:gd name="connsiteY5" fmla="*/ 60960 h 208280"/>
                    <a:gd name="connsiteX6" fmla="*/ 533400 w 1280160"/>
                    <a:gd name="connsiteY6" fmla="*/ 76200 h 208280"/>
                    <a:gd name="connsiteX7" fmla="*/ 975360 w 1280160"/>
                    <a:gd name="connsiteY7" fmla="*/ 76200 h 208280"/>
                    <a:gd name="connsiteX8" fmla="*/ 1280160 w 1280160"/>
                    <a:gd name="connsiteY8" fmla="*/ 0 h 208280"/>
                    <a:gd name="connsiteX9" fmla="*/ 1280160 w 1280160"/>
                    <a:gd name="connsiteY9" fmla="*/ 76200 h 208280"/>
                    <a:gd name="connsiteX0" fmla="*/ 1280160 w 1280160"/>
                    <a:gd name="connsiteY0" fmla="*/ 76200 h 198120"/>
                    <a:gd name="connsiteX1" fmla="*/ 899160 w 1280160"/>
                    <a:gd name="connsiteY1" fmla="*/ 152400 h 198120"/>
                    <a:gd name="connsiteX2" fmla="*/ 609600 w 1280160"/>
                    <a:gd name="connsiteY2" fmla="*/ 198120 h 198120"/>
                    <a:gd name="connsiteX3" fmla="*/ 213360 w 1280160"/>
                    <a:gd name="connsiteY3" fmla="*/ 152400 h 198120"/>
                    <a:gd name="connsiteX4" fmla="*/ 0 w 1280160"/>
                    <a:gd name="connsiteY4" fmla="*/ 60960 h 198120"/>
                    <a:gd name="connsiteX5" fmla="*/ 213360 w 1280160"/>
                    <a:gd name="connsiteY5" fmla="*/ 60960 h 198120"/>
                    <a:gd name="connsiteX6" fmla="*/ 533400 w 1280160"/>
                    <a:gd name="connsiteY6" fmla="*/ 76200 h 198120"/>
                    <a:gd name="connsiteX7" fmla="*/ 975360 w 1280160"/>
                    <a:gd name="connsiteY7" fmla="*/ 76200 h 198120"/>
                    <a:gd name="connsiteX8" fmla="*/ 1280160 w 1280160"/>
                    <a:gd name="connsiteY8" fmla="*/ 0 h 198120"/>
                    <a:gd name="connsiteX9" fmla="*/ 1280160 w 1280160"/>
                    <a:gd name="connsiteY9" fmla="*/ 76200 h 198120"/>
                    <a:gd name="connsiteX0" fmla="*/ 1371600 w 1371600"/>
                    <a:gd name="connsiteY0" fmla="*/ 76200 h 198120"/>
                    <a:gd name="connsiteX1" fmla="*/ 990600 w 1371600"/>
                    <a:gd name="connsiteY1" fmla="*/ 152400 h 198120"/>
                    <a:gd name="connsiteX2" fmla="*/ 701040 w 1371600"/>
                    <a:gd name="connsiteY2" fmla="*/ 198120 h 198120"/>
                    <a:gd name="connsiteX3" fmla="*/ 304800 w 1371600"/>
                    <a:gd name="connsiteY3" fmla="*/ 152400 h 198120"/>
                    <a:gd name="connsiteX4" fmla="*/ 0 w 1371600"/>
                    <a:gd name="connsiteY4" fmla="*/ 76200 h 198120"/>
                    <a:gd name="connsiteX5" fmla="*/ 304800 w 1371600"/>
                    <a:gd name="connsiteY5" fmla="*/ 60960 h 198120"/>
                    <a:gd name="connsiteX6" fmla="*/ 624840 w 1371600"/>
                    <a:gd name="connsiteY6" fmla="*/ 76200 h 198120"/>
                    <a:gd name="connsiteX7" fmla="*/ 1066800 w 1371600"/>
                    <a:gd name="connsiteY7" fmla="*/ 76200 h 198120"/>
                    <a:gd name="connsiteX8" fmla="*/ 1371600 w 1371600"/>
                    <a:gd name="connsiteY8" fmla="*/ 0 h 198120"/>
                    <a:gd name="connsiteX9" fmla="*/ 1371600 w 1371600"/>
                    <a:gd name="connsiteY9" fmla="*/ 76200 h 198120"/>
                    <a:gd name="connsiteX0" fmla="*/ 1371600 w 1371600"/>
                    <a:gd name="connsiteY0" fmla="*/ 76200 h 198120"/>
                    <a:gd name="connsiteX1" fmla="*/ 990600 w 1371600"/>
                    <a:gd name="connsiteY1" fmla="*/ 152400 h 198120"/>
                    <a:gd name="connsiteX2" fmla="*/ 701040 w 1371600"/>
                    <a:gd name="connsiteY2" fmla="*/ 198120 h 198120"/>
                    <a:gd name="connsiteX3" fmla="*/ 304800 w 1371600"/>
                    <a:gd name="connsiteY3" fmla="*/ 152400 h 198120"/>
                    <a:gd name="connsiteX4" fmla="*/ 0 w 1371600"/>
                    <a:gd name="connsiteY4" fmla="*/ 76200 h 198120"/>
                    <a:gd name="connsiteX5" fmla="*/ 304800 w 1371600"/>
                    <a:gd name="connsiteY5" fmla="*/ 60960 h 198120"/>
                    <a:gd name="connsiteX6" fmla="*/ 624840 w 1371600"/>
                    <a:gd name="connsiteY6" fmla="*/ 76200 h 198120"/>
                    <a:gd name="connsiteX7" fmla="*/ 1066800 w 1371600"/>
                    <a:gd name="connsiteY7" fmla="*/ 76200 h 198120"/>
                    <a:gd name="connsiteX8" fmla="*/ 1371600 w 1371600"/>
                    <a:gd name="connsiteY8" fmla="*/ 0 h 198120"/>
                    <a:gd name="connsiteX9" fmla="*/ 1371600 w 1371600"/>
                    <a:gd name="connsiteY9" fmla="*/ 76200 h 198120"/>
                    <a:gd name="connsiteX0" fmla="*/ 1475740 w 1475740"/>
                    <a:gd name="connsiteY0" fmla="*/ 609600 h 731520"/>
                    <a:gd name="connsiteX1" fmla="*/ 1094740 w 1475740"/>
                    <a:gd name="connsiteY1" fmla="*/ 685800 h 731520"/>
                    <a:gd name="connsiteX2" fmla="*/ 805180 w 1475740"/>
                    <a:gd name="connsiteY2" fmla="*/ 731520 h 731520"/>
                    <a:gd name="connsiteX3" fmla="*/ 408940 w 1475740"/>
                    <a:gd name="connsiteY3" fmla="*/ 685800 h 731520"/>
                    <a:gd name="connsiteX4" fmla="*/ 104140 w 1475740"/>
                    <a:gd name="connsiteY4" fmla="*/ 609600 h 731520"/>
                    <a:gd name="connsiteX5" fmla="*/ 104140 w 1475740"/>
                    <a:gd name="connsiteY5" fmla="*/ 0 h 731520"/>
                    <a:gd name="connsiteX6" fmla="*/ 728980 w 1475740"/>
                    <a:gd name="connsiteY6" fmla="*/ 609600 h 731520"/>
                    <a:gd name="connsiteX7" fmla="*/ 1170940 w 1475740"/>
                    <a:gd name="connsiteY7" fmla="*/ 609600 h 731520"/>
                    <a:gd name="connsiteX8" fmla="*/ 1475740 w 1475740"/>
                    <a:gd name="connsiteY8" fmla="*/ 533400 h 731520"/>
                    <a:gd name="connsiteX9" fmla="*/ 1475740 w 1475740"/>
                    <a:gd name="connsiteY9" fmla="*/ 609600 h 731520"/>
                    <a:gd name="connsiteX0" fmla="*/ 1485618 w 1485618"/>
                    <a:gd name="connsiteY0" fmla="*/ 668867 h 790787"/>
                    <a:gd name="connsiteX1" fmla="*/ 1104618 w 1485618"/>
                    <a:gd name="connsiteY1" fmla="*/ 745067 h 790787"/>
                    <a:gd name="connsiteX2" fmla="*/ 815058 w 1485618"/>
                    <a:gd name="connsiteY2" fmla="*/ 790787 h 790787"/>
                    <a:gd name="connsiteX3" fmla="*/ 418818 w 1485618"/>
                    <a:gd name="connsiteY3" fmla="*/ 745067 h 790787"/>
                    <a:gd name="connsiteX4" fmla="*/ 114018 w 1485618"/>
                    <a:gd name="connsiteY4" fmla="*/ 668867 h 790787"/>
                    <a:gd name="connsiteX5" fmla="*/ 54751 w 1485618"/>
                    <a:gd name="connsiteY5" fmla="*/ 313267 h 790787"/>
                    <a:gd name="connsiteX6" fmla="*/ 114018 w 1485618"/>
                    <a:gd name="connsiteY6" fmla="*/ 59267 h 790787"/>
                    <a:gd name="connsiteX7" fmla="*/ 738858 w 1485618"/>
                    <a:gd name="connsiteY7" fmla="*/ 668867 h 790787"/>
                    <a:gd name="connsiteX8" fmla="*/ 1180818 w 1485618"/>
                    <a:gd name="connsiteY8" fmla="*/ 668867 h 790787"/>
                    <a:gd name="connsiteX9" fmla="*/ 1485618 w 1485618"/>
                    <a:gd name="connsiteY9" fmla="*/ 592667 h 790787"/>
                    <a:gd name="connsiteX10" fmla="*/ 1485618 w 1485618"/>
                    <a:gd name="connsiteY10" fmla="*/ 668867 h 790787"/>
                    <a:gd name="connsiteX0" fmla="*/ 1488440 w 1488440"/>
                    <a:gd name="connsiteY0" fmla="*/ 673100 h 795020"/>
                    <a:gd name="connsiteX1" fmla="*/ 1107440 w 1488440"/>
                    <a:gd name="connsiteY1" fmla="*/ 749300 h 795020"/>
                    <a:gd name="connsiteX2" fmla="*/ 817880 w 1488440"/>
                    <a:gd name="connsiteY2" fmla="*/ 795020 h 795020"/>
                    <a:gd name="connsiteX3" fmla="*/ 421640 w 1488440"/>
                    <a:gd name="connsiteY3" fmla="*/ 749300 h 795020"/>
                    <a:gd name="connsiteX4" fmla="*/ 116840 w 1488440"/>
                    <a:gd name="connsiteY4" fmla="*/ 673100 h 795020"/>
                    <a:gd name="connsiteX5" fmla="*/ 40640 w 1488440"/>
                    <a:gd name="connsiteY5" fmla="*/ 292101 h 795020"/>
                    <a:gd name="connsiteX6" fmla="*/ 116840 w 1488440"/>
                    <a:gd name="connsiteY6" fmla="*/ 63500 h 795020"/>
                    <a:gd name="connsiteX7" fmla="*/ 741680 w 1488440"/>
                    <a:gd name="connsiteY7" fmla="*/ 673100 h 795020"/>
                    <a:gd name="connsiteX8" fmla="*/ 1183640 w 1488440"/>
                    <a:gd name="connsiteY8" fmla="*/ 673100 h 795020"/>
                    <a:gd name="connsiteX9" fmla="*/ 1488440 w 1488440"/>
                    <a:gd name="connsiteY9" fmla="*/ 596900 h 795020"/>
                    <a:gd name="connsiteX10" fmla="*/ 1488440 w 1488440"/>
                    <a:gd name="connsiteY10" fmla="*/ 673100 h 795020"/>
                    <a:gd name="connsiteX0" fmla="*/ 1463040 w 1463040"/>
                    <a:gd name="connsiteY0" fmla="*/ 609600 h 731520"/>
                    <a:gd name="connsiteX1" fmla="*/ 1082040 w 1463040"/>
                    <a:gd name="connsiteY1" fmla="*/ 685800 h 731520"/>
                    <a:gd name="connsiteX2" fmla="*/ 792480 w 1463040"/>
                    <a:gd name="connsiteY2" fmla="*/ 731520 h 731520"/>
                    <a:gd name="connsiteX3" fmla="*/ 396240 w 1463040"/>
                    <a:gd name="connsiteY3" fmla="*/ 685800 h 731520"/>
                    <a:gd name="connsiteX4" fmla="*/ 91440 w 1463040"/>
                    <a:gd name="connsiteY4" fmla="*/ 609600 h 731520"/>
                    <a:gd name="connsiteX5" fmla="*/ 167640 w 1463040"/>
                    <a:gd name="connsiteY5" fmla="*/ 609601 h 731520"/>
                    <a:gd name="connsiteX6" fmla="*/ 91440 w 1463040"/>
                    <a:gd name="connsiteY6" fmla="*/ 0 h 731520"/>
                    <a:gd name="connsiteX7" fmla="*/ 716280 w 1463040"/>
                    <a:gd name="connsiteY7" fmla="*/ 609600 h 731520"/>
                    <a:gd name="connsiteX8" fmla="*/ 1158240 w 1463040"/>
                    <a:gd name="connsiteY8" fmla="*/ 609600 h 731520"/>
                    <a:gd name="connsiteX9" fmla="*/ 1463040 w 1463040"/>
                    <a:gd name="connsiteY9" fmla="*/ 533400 h 731520"/>
                    <a:gd name="connsiteX10" fmla="*/ 1463040 w 1463040"/>
                    <a:gd name="connsiteY10" fmla="*/ 609600 h 731520"/>
                    <a:gd name="connsiteX0" fmla="*/ 1409700 w 1409700"/>
                    <a:gd name="connsiteY0" fmla="*/ 76200 h 198120"/>
                    <a:gd name="connsiteX1" fmla="*/ 1028700 w 1409700"/>
                    <a:gd name="connsiteY1" fmla="*/ 152400 h 198120"/>
                    <a:gd name="connsiteX2" fmla="*/ 739140 w 1409700"/>
                    <a:gd name="connsiteY2" fmla="*/ 198120 h 198120"/>
                    <a:gd name="connsiteX3" fmla="*/ 342900 w 1409700"/>
                    <a:gd name="connsiteY3" fmla="*/ 152400 h 198120"/>
                    <a:gd name="connsiteX4" fmla="*/ 38100 w 1409700"/>
                    <a:gd name="connsiteY4" fmla="*/ 76200 h 198120"/>
                    <a:gd name="connsiteX5" fmla="*/ 114300 w 1409700"/>
                    <a:gd name="connsiteY5" fmla="*/ 76201 h 198120"/>
                    <a:gd name="connsiteX6" fmla="*/ 266700 w 1409700"/>
                    <a:gd name="connsiteY6" fmla="*/ 76201 h 198120"/>
                    <a:gd name="connsiteX7" fmla="*/ 662940 w 1409700"/>
                    <a:gd name="connsiteY7" fmla="*/ 76200 h 198120"/>
                    <a:gd name="connsiteX8" fmla="*/ 1104900 w 1409700"/>
                    <a:gd name="connsiteY8" fmla="*/ 76200 h 198120"/>
                    <a:gd name="connsiteX9" fmla="*/ 1409700 w 1409700"/>
                    <a:gd name="connsiteY9" fmla="*/ 0 h 198120"/>
                    <a:gd name="connsiteX10" fmla="*/ 1409700 w 1409700"/>
                    <a:gd name="connsiteY10" fmla="*/ 76200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700" h="198120">
                      <a:moveTo>
                        <a:pt x="1409700" y="76200"/>
                      </a:moveTo>
                      <a:cubicBezTo>
                        <a:pt x="1352550" y="77470"/>
                        <a:pt x="1140460" y="132080"/>
                        <a:pt x="1028700" y="152400"/>
                      </a:cubicBezTo>
                      <a:cubicBezTo>
                        <a:pt x="916940" y="172720"/>
                        <a:pt x="853440" y="198120"/>
                        <a:pt x="739140" y="198120"/>
                      </a:cubicBezTo>
                      <a:cubicBezTo>
                        <a:pt x="624840" y="198120"/>
                        <a:pt x="459740" y="172720"/>
                        <a:pt x="342900" y="152400"/>
                      </a:cubicBezTo>
                      <a:cubicBezTo>
                        <a:pt x="226060" y="132080"/>
                        <a:pt x="76200" y="88900"/>
                        <a:pt x="38100" y="76200"/>
                      </a:cubicBezTo>
                      <a:cubicBezTo>
                        <a:pt x="0" y="63500"/>
                        <a:pt x="76200" y="76201"/>
                        <a:pt x="114300" y="76201"/>
                      </a:cubicBezTo>
                      <a:lnTo>
                        <a:pt x="266700" y="76201"/>
                      </a:lnTo>
                      <a:lnTo>
                        <a:pt x="662940" y="76200"/>
                      </a:lnTo>
                      <a:lnTo>
                        <a:pt x="1104900" y="76200"/>
                      </a:lnTo>
                      <a:cubicBezTo>
                        <a:pt x="1188720" y="81280"/>
                        <a:pt x="1381760" y="7620"/>
                        <a:pt x="1409700" y="0"/>
                      </a:cubicBezTo>
                      <a:lnTo>
                        <a:pt x="1409700" y="76200"/>
                      </a:lnTo>
                      <a:close/>
                    </a:path>
                  </a:pathLst>
                </a:custGeom>
                <a:solidFill>
                  <a:srgbClr val="BCCFE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a:spLocks noChangeAspect="1"/>
                </p:cNvSpPr>
                <p:nvPr/>
              </p:nvSpPr>
              <p:spPr>
                <a:xfrm>
                  <a:off x="2734056" y="3822192"/>
                  <a:ext cx="599459" cy="415498"/>
                </a:xfrm>
                <a:prstGeom prst="rect">
                  <a:avLst/>
                </a:prstGeom>
                <a:noFill/>
                <a:ln w="50800">
                  <a:noFill/>
                </a:ln>
              </p:spPr>
              <p:txBody>
                <a:bodyPr wrap="none" rtlCol="0">
                  <a:spAutoFit/>
                </a:bodyPr>
                <a:lstStyle/>
                <a:p>
                  <a:r>
                    <a:rPr lang="en-US" sz="2100" b="1" dirty="0" smtClean="0">
                      <a:solidFill>
                        <a:srgbClr val="0070C0"/>
                      </a:solidFill>
                      <a:effectLst>
                        <a:outerShdw dist="38100" dir="5400000" algn="ctr" rotWithShape="0">
                          <a:schemeClr val="tx1"/>
                        </a:outerShdw>
                      </a:effectLst>
                    </a:rPr>
                    <a:t>CO</a:t>
                  </a:r>
                  <a:r>
                    <a:rPr lang="en-US" sz="2100" b="1" baseline="-25000" dirty="0" smtClean="0">
                      <a:solidFill>
                        <a:srgbClr val="0070C0"/>
                      </a:solidFill>
                      <a:effectLst>
                        <a:outerShdw dist="38100" dir="5400000" algn="ctr" rotWithShape="0">
                          <a:schemeClr val="tx1"/>
                        </a:outerShdw>
                      </a:effectLst>
                    </a:rPr>
                    <a:t>2</a:t>
                  </a:r>
                </a:p>
              </p:txBody>
            </p:sp>
            <p:sp>
              <p:nvSpPr>
                <p:cNvPr id="52" name="TextBox 51"/>
                <p:cNvSpPr txBox="1"/>
                <p:nvPr/>
              </p:nvSpPr>
              <p:spPr>
                <a:xfrm>
                  <a:off x="2395728" y="4553712"/>
                  <a:ext cx="1676400" cy="292388"/>
                </a:xfrm>
                <a:prstGeom prst="rect">
                  <a:avLst/>
                </a:prstGeom>
                <a:noFill/>
                <a:ln w="50800">
                  <a:noFill/>
                </a:ln>
              </p:spPr>
              <p:txBody>
                <a:bodyPr wrap="square" rtlCol="0">
                  <a:spAutoFit/>
                </a:bodyPr>
                <a:lstStyle/>
                <a:p>
                  <a:r>
                    <a:rPr lang="en-US" sz="1300" b="1" dirty="0" smtClean="0">
                      <a:solidFill>
                        <a:srgbClr val="00B050"/>
                      </a:solidFill>
                      <a:effectLst>
                        <a:outerShdw dist="25400" dir="5400000" algn="ctr" rotWithShape="0">
                          <a:schemeClr val="tx1"/>
                        </a:outerShdw>
                      </a:effectLst>
                    </a:rPr>
                    <a:t>organic soil matter</a:t>
                  </a:r>
                  <a:endParaRPr lang="en-US" sz="1300" b="1" baseline="-25000" dirty="0" smtClean="0">
                    <a:solidFill>
                      <a:srgbClr val="00B050"/>
                    </a:solidFill>
                    <a:effectLst>
                      <a:outerShdw dist="25400" dir="5400000" algn="ctr" rotWithShape="0">
                        <a:schemeClr val="tx1"/>
                      </a:outerShdw>
                    </a:effectLst>
                  </a:endParaRPr>
                </a:p>
              </p:txBody>
            </p:sp>
            <p:sp>
              <p:nvSpPr>
                <p:cNvPr id="53" name="Freeform 52"/>
                <p:cNvSpPr/>
                <p:nvPr/>
              </p:nvSpPr>
              <p:spPr>
                <a:xfrm>
                  <a:off x="361373" y="4600863"/>
                  <a:ext cx="870527" cy="105064"/>
                </a:xfrm>
                <a:custGeom>
                  <a:avLst/>
                  <a:gdLst>
                    <a:gd name="connsiteX0" fmla="*/ 102754 w 870527"/>
                    <a:gd name="connsiteY0" fmla="*/ 19628 h 105064"/>
                    <a:gd name="connsiteX1" fmla="*/ 781627 w 870527"/>
                    <a:gd name="connsiteY1" fmla="*/ 5773 h 105064"/>
                    <a:gd name="connsiteX2" fmla="*/ 636154 w 870527"/>
                    <a:gd name="connsiteY2" fmla="*/ 54264 h 105064"/>
                    <a:gd name="connsiteX3" fmla="*/ 365991 w 870527"/>
                    <a:gd name="connsiteY3" fmla="*/ 102755 h 105064"/>
                    <a:gd name="connsiteX4" fmla="*/ 165100 w 870527"/>
                    <a:gd name="connsiteY4" fmla="*/ 68119 h 105064"/>
                    <a:gd name="connsiteX5" fmla="*/ 102754 w 870527"/>
                    <a:gd name="connsiteY5" fmla="*/ 19628 h 10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527" h="105064">
                      <a:moveTo>
                        <a:pt x="102754" y="19628"/>
                      </a:moveTo>
                      <a:cubicBezTo>
                        <a:pt x="205509" y="9237"/>
                        <a:pt x="692727" y="0"/>
                        <a:pt x="781627" y="5773"/>
                      </a:cubicBezTo>
                      <a:cubicBezTo>
                        <a:pt x="870527" y="11546"/>
                        <a:pt x="705427" y="38100"/>
                        <a:pt x="636154" y="54264"/>
                      </a:cubicBezTo>
                      <a:cubicBezTo>
                        <a:pt x="566881" y="70428"/>
                        <a:pt x="444500" y="100446"/>
                        <a:pt x="365991" y="102755"/>
                      </a:cubicBezTo>
                      <a:cubicBezTo>
                        <a:pt x="287482" y="105064"/>
                        <a:pt x="210127" y="81974"/>
                        <a:pt x="165100" y="68119"/>
                      </a:cubicBezTo>
                      <a:cubicBezTo>
                        <a:pt x="120073" y="54265"/>
                        <a:pt x="0" y="30019"/>
                        <a:pt x="102754" y="19628"/>
                      </a:cubicBezTo>
                      <a:close/>
                    </a:path>
                  </a:pathLst>
                </a:custGeom>
                <a:solidFill>
                  <a:srgbClr val="E7CA9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Rectangle 53"/>
                <p:cNvSpPr/>
                <p:nvPr/>
              </p:nvSpPr>
              <p:spPr>
                <a:xfrm>
                  <a:off x="1676400" y="3581400"/>
                  <a:ext cx="533400" cy="3810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ectangle 54"/>
                <p:cNvSpPr/>
                <p:nvPr/>
              </p:nvSpPr>
              <p:spPr>
                <a:xfrm>
                  <a:off x="838200" y="2590800"/>
                  <a:ext cx="914400" cy="1219200"/>
                </a:xfrm>
                <a:prstGeom prst="rect">
                  <a:avLst/>
                </a:prstGeom>
                <a:solidFill>
                  <a:srgbClr val="BCCFE6"/>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6" name="Group 54"/>
                <p:cNvGrpSpPr/>
                <p:nvPr/>
              </p:nvGrpSpPr>
              <p:grpSpPr>
                <a:xfrm>
                  <a:off x="1600199" y="2133600"/>
                  <a:ext cx="1244974" cy="813771"/>
                  <a:chOff x="1902332" y="2040148"/>
                  <a:chExt cx="1288557" cy="752358"/>
                </a:xfrm>
              </p:grpSpPr>
              <p:sp>
                <p:nvSpPr>
                  <p:cNvPr id="61" name="TextBox 60"/>
                  <p:cNvSpPr txBox="1"/>
                  <p:nvPr/>
                </p:nvSpPr>
                <p:spPr>
                  <a:xfrm>
                    <a:off x="1902332" y="2392396"/>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62" name="TextBox 61"/>
                  <p:cNvSpPr txBox="1"/>
                  <p:nvPr/>
                </p:nvSpPr>
                <p:spPr>
                  <a:xfrm>
                    <a:off x="2138935" y="2040148"/>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63" name="TextBox 62"/>
                  <p:cNvSpPr txBox="1"/>
                  <p:nvPr/>
                </p:nvSpPr>
                <p:spPr>
                  <a:xfrm>
                    <a:off x="2612141" y="2321947"/>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grpSp>
            <p:sp>
              <p:nvSpPr>
                <p:cNvPr id="57" name="TextBox 56"/>
                <p:cNvSpPr txBox="1"/>
                <p:nvPr/>
              </p:nvSpPr>
              <p:spPr>
                <a:xfrm>
                  <a:off x="1463040" y="1389888"/>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58" name="TextBox 57"/>
                <p:cNvSpPr txBox="1"/>
                <p:nvPr/>
              </p:nvSpPr>
              <p:spPr>
                <a:xfrm>
                  <a:off x="1078992" y="1856232"/>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59" name="TextBox 58"/>
                <p:cNvSpPr txBox="1"/>
                <p:nvPr/>
              </p:nvSpPr>
              <p:spPr>
                <a:xfrm>
                  <a:off x="850392" y="2532888"/>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sp>
              <p:nvSpPr>
                <p:cNvPr id="60" name="TextBox 59"/>
                <p:cNvSpPr txBox="1"/>
                <p:nvPr/>
              </p:nvSpPr>
              <p:spPr>
                <a:xfrm>
                  <a:off x="237744" y="1938528"/>
                  <a:ext cx="578748" cy="400110"/>
                </a:xfrm>
                <a:prstGeom prst="rect">
                  <a:avLst/>
                </a:prstGeom>
                <a:noFill/>
                <a:ln w="50800">
                  <a:noFill/>
                </a:ln>
              </p:spPr>
              <p:txBody>
                <a:bodyPr wrap="none" rtlCol="0">
                  <a:spAutoFit/>
                </a:bodyPr>
                <a:lstStyle/>
                <a:p>
                  <a:r>
                    <a:rPr lang="en-US" sz="2000" b="1" dirty="0" smtClean="0">
                      <a:solidFill>
                        <a:srgbClr val="0070C0"/>
                      </a:solidFill>
                      <a:effectLst>
                        <a:outerShdw dist="50800" dir="5400000" algn="ctr" rotWithShape="0">
                          <a:schemeClr val="tx1"/>
                        </a:outerShdw>
                      </a:effectLst>
                    </a:rPr>
                    <a:t>CO</a:t>
                  </a:r>
                  <a:r>
                    <a:rPr lang="en-US" sz="2000" b="1" baseline="-25000" dirty="0" smtClean="0">
                      <a:solidFill>
                        <a:srgbClr val="0070C0"/>
                      </a:solidFill>
                      <a:effectLst>
                        <a:outerShdw dist="50800" dir="5400000" algn="ctr" rotWithShape="0">
                          <a:schemeClr val="tx1"/>
                        </a:outerShdw>
                      </a:effectLst>
                    </a:rPr>
                    <a:t>2</a:t>
                  </a:r>
                </a:p>
              </p:txBody>
            </p:sp>
          </p:grpSp>
          <p:sp useBgFill="1">
            <p:nvSpPr>
              <p:cNvPr id="13" name="TextBox 4"/>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The ‘Carbon Cycle’</a:t>
                </a:r>
              </a:p>
            </p:txBody>
          </p:sp>
          <p:sp>
            <p:nvSpPr>
              <p:cNvPr id="15" name="TextBox 14"/>
              <p:cNvSpPr txBox="1"/>
              <p:nvPr/>
            </p:nvSpPr>
            <p:spPr>
              <a:xfrm>
                <a:off x="2972887" y="2768025"/>
                <a:ext cx="6171113" cy="584775"/>
              </a:xfrm>
              <a:prstGeom prst="rect">
                <a:avLst/>
              </a:prstGeom>
              <a:noFill/>
              <a:ln w="50800">
                <a:noFill/>
              </a:ln>
            </p:spPr>
            <p:txBody>
              <a:bodyPr wrap="none" rtlCol="0">
                <a:spAutoFit/>
              </a:bodyPr>
              <a:lstStyle/>
              <a:p>
                <a:r>
                  <a:rPr lang="en-US" sz="3200" b="1" dirty="0" smtClean="0">
                    <a:solidFill>
                      <a:srgbClr val="FF0000"/>
                    </a:solidFill>
                    <a:effectLst>
                      <a:outerShdw dist="50800" dir="5400000" algn="ctr" rotWithShape="0">
                        <a:schemeClr val="tx1"/>
                      </a:outerShdw>
                    </a:effectLst>
                  </a:rPr>
                  <a:t>100ppm above pre-industrial levels</a:t>
                </a:r>
                <a:endParaRPr lang="en-US" sz="3200" b="1" baseline="-25000" dirty="0" smtClean="0">
                  <a:solidFill>
                    <a:srgbClr val="FF0000"/>
                  </a:solidFill>
                  <a:effectLst>
                    <a:outerShdw dist="50800" dir="5400000" algn="ctr" rotWithShape="0">
                      <a:schemeClr val="tx1"/>
                    </a:outerShdw>
                  </a:effectLst>
                </a:endParaRPr>
              </a:p>
            </p:txBody>
          </p:sp>
          <p:grpSp>
            <p:nvGrpSpPr>
              <p:cNvPr id="16" name="Group 87"/>
              <p:cNvGrpSpPr/>
              <p:nvPr/>
            </p:nvGrpSpPr>
            <p:grpSpPr>
              <a:xfrm>
                <a:off x="2514600" y="1219200"/>
                <a:ext cx="3352800" cy="1890605"/>
                <a:chOff x="2514600" y="1219200"/>
                <a:chExt cx="3352800" cy="1890605"/>
              </a:xfrm>
            </p:grpSpPr>
            <p:sp>
              <p:nvSpPr>
                <p:cNvPr id="17" name="Oval 16"/>
                <p:cNvSpPr/>
                <p:nvPr/>
              </p:nvSpPr>
              <p:spPr>
                <a:xfrm>
                  <a:off x="2514600" y="1219200"/>
                  <a:ext cx="3352800" cy="609600"/>
                </a:xfrm>
                <a:prstGeom prst="ellipse">
                  <a:avLst/>
                </a:prstGeom>
                <a:ln w="101600">
                  <a:solidFill>
                    <a:srgbClr val="FF0000"/>
                  </a:solidFill>
                  <a:prstDash val="solid"/>
                  <a:tailEnd type="arrow"/>
                </a:ln>
                <a:effectLst>
                  <a:outerShdw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rot="16429360">
                  <a:off x="2033695" y="2121323"/>
                  <a:ext cx="1495209" cy="481755"/>
                </a:xfrm>
                <a:custGeom>
                  <a:avLst/>
                  <a:gdLst>
                    <a:gd name="connsiteX0" fmla="*/ 677918 w 677918"/>
                    <a:gd name="connsiteY0" fmla="*/ 0 h 504497"/>
                    <a:gd name="connsiteX1" fmla="*/ 236483 w 677918"/>
                    <a:gd name="connsiteY1" fmla="*/ 110359 h 504497"/>
                    <a:gd name="connsiteX2" fmla="*/ 0 w 677918"/>
                    <a:gd name="connsiteY2" fmla="*/ 504497 h 504497"/>
                  </a:gdLst>
                  <a:ahLst/>
                  <a:cxnLst>
                    <a:cxn ang="0">
                      <a:pos x="connsiteX0" y="connsiteY0"/>
                    </a:cxn>
                    <a:cxn ang="0">
                      <a:pos x="connsiteX1" y="connsiteY1"/>
                    </a:cxn>
                    <a:cxn ang="0">
                      <a:pos x="connsiteX2" y="connsiteY2"/>
                    </a:cxn>
                  </a:cxnLst>
                  <a:rect l="l" t="t" r="r" b="b"/>
                  <a:pathLst>
                    <a:path w="677918" h="504497">
                      <a:moveTo>
                        <a:pt x="677918" y="0"/>
                      </a:moveTo>
                      <a:cubicBezTo>
                        <a:pt x="513693" y="13138"/>
                        <a:pt x="349469" y="26276"/>
                        <a:pt x="236483" y="110359"/>
                      </a:cubicBezTo>
                      <a:cubicBezTo>
                        <a:pt x="123497" y="194442"/>
                        <a:pt x="61748" y="349469"/>
                        <a:pt x="0" y="504497"/>
                      </a:cubicBezTo>
                    </a:path>
                  </a:pathLst>
                </a:custGeom>
                <a:ln w="101600">
                  <a:solidFill>
                    <a:srgbClr val="FF0000"/>
                  </a:solidFill>
                  <a:tailEnd type="triangle" w="lg" len="med"/>
                </a:ln>
                <a:effectLst>
                  <a:outerShdw dist="50800" dir="72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1" name="TextBox 10"/>
            <p:cNvSpPr txBox="1"/>
            <p:nvPr/>
          </p:nvSpPr>
          <p:spPr>
            <a:xfrm rot="20686237">
              <a:off x="582863" y="4523808"/>
              <a:ext cx="7278096" cy="769441"/>
            </a:xfrm>
            <a:prstGeom prst="rect">
              <a:avLst/>
            </a:prstGeom>
            <a:solidFill>
              <a:srgbClr val="BCCFE6"/>
            </a:solidFill>
            <a:ln w="50800">
              <a:noFill/>
            </a:ln>
          </p:spPr>
          <p:txBody>
            <a:bodyPr wrap="square" rtlCol="0">
              <a:spAutoFit/>
            </a:bodyPr>
            <a:lstStyle/>
            <a:p>
              <a:r>
                <a:rPr lang="en-US" sz="4400" b="1" dirty="0" smtClean="0">
                  <a:solidFill>
                    <a:srgbClr val="FF0000"/>
                  </a:solidFill>
                  <a:effectLst>
                    <a:outerShdw dist="50800" dir="5400000" algn="ctr" rotWithShape="0">
                      <a:schemeClr val="tx1"/>
                    </a:outerShdw>
                  </a:effectLst>
                </a:rPr>
                <a:t>Can forests impact this trend?</a:t>
              </a:r>
              <a:endParaRPr lang="en-US" sz="4400" b="1" baseline="-25000" dirty="0" smtClean="0">
                <a:solidFill>
                  <a:srgbClr val="FF0000"/>
                </a:solidFill>
                <a:effectLst>
                  <a:outerShdw dist="50800" dir="5400000" algn="ctr" rotWithShape="0">
                    <a:schemeClr val="tx1"/>
                  </a:outerShdw>
                </a:effectLst>
              </a:endParaRPr>
            </a:p>
          </p:txBody>
        </p:sp>
      </p:grpSp>
      <p:grpSp>
        <p:nvGrpSpPr>
          <p:cNvPr id="8" name="Group 7"/>
          <p:cNvGrpSpPr/>
          <p:nvPr/>
        </p:nvGrpSpPr>
        <p:grpSpPr>
          <a:xfrm>
            <a:off x="0" y="0"/>
            <a:ext cx="9144000" cy="6732865"/>
            <a:chOff x="0" y="0"/>
            <a:chExt cx="9144000" cy="6732865"/>
          </a:xfrm>
        </p:grpSpPr>
        <p:sp useBgFill="1">
          <p:nvSpPr>
            <p:cNvPr id="3" name="TextBox 2"/>
            <p:cNvSpPr txBox="1"/>
            <p:nvPr/>
          </p:nvSpPr>
          <p:spPr>
            <a:xfrm>
              <a:off x="0" y="762000"/>
              <a:ext cx="9144000" cy="5970865"/>
            </a:xfrm>
            <a:prstGeom prst="rect">
              <a:avLst/>
            </a:prstGeom>
          </p:spPr>
          <p:txBody>
            <a:bodyPr wrap="square" rtlCol="0">
              <a:spAutoFit/>
            </a:bodyPr>
            <a:lstStyle/>
            <a:p>
              <a:r>
                <a:rPr lang="en-US" sz="4400" b="1" dirty="0" smtClean="0">
                  <a:effectLst>
                    <a:outerShdw dist="50800" dir="7200000" algn="ctr" rotWithShape="0">
                      <a:schemeClr val="bg1"/>
                    </a:outerShdw>
                  </a:effectLst>
                </a:rPr>
                <a:t>	   </a:t>
              </a:r>
            </a:p>
            <a:p>
              <a:r>
                <a:rPr lang="en-US" sz="4400" b="1" dirty="0" smtClean="0">
                  <a:effectLst>
                    <a:outerShdw dist="50800" dir="7200000" algn="ctr" rotWithShape="0">
                      <a:schemeClr val="bg1"/>
                    </a:outerShdw>
                  </a:effectLst>
                </a:rPr>
                <a:t>	    - the ‘carbon cycle’</a:t>
              </a:r>
            </a:p>
            <a:p>
              <a:r>
                <a:rPr lang="en-US" sz="4400" b="1" dirty="0" smtClean="0">
                  <a:effectLst>
                    <a:outerShdw dist="50800" dir="7200000" algn="ctr" rotWithShape="0">
                      <a:schemeClr val="bg1"/>
                    </a:outerShdw>
                  </a:effectLst>
                </a:rPr>
                <a:t>	    - impact of forest biomass</a:t>
              </a:r>
            </a:p>
            <a:p>
              <a:r>
                <a:rPr lang="en-US" sz="4400" b="1" dirty="0" smtClean="0">
                  <a:effectLst>
                    <a:outerShdw dist="50800" dir="7200000" algn="ctr" rotWithShape="0">
                      <a:schemeClr val="bg1"/>
                    </a:outerShdw>
                  </a:effectLst>
                </a:rPr>
                <a:t>	    - looking to the future</a:t>
              </a:r>
            </a:p>
            <a:p>
              <a:endParaRPr lang="en-US" sz="2000" b="1" dirty="0" smtClean="0">
                <a:effectLst>
                  <a:outerShdw dist="50800" dir="7200000" algn="ctr" rotWithShape="0">
                    <a:schemeClr val="bg1"/>
                  </a:outerShdw>
                </a:effectLst>
              </a:endParaRPr>
            </a:p>
            <a:p>
              <a:endParaRPr lang="en-US" sz="4400" b="1" dirty="0" smtClean="0">
                <a:effectLst>
                  <a:outerShdw dist="50800" dir="7200000" algn="ctr" rotWithShape="0">
                    <a:schemeClr val="bg1"/>
                  </a:outerShdw>
                </a:effectLst>
              </a:endParaRPr>
            </a:p>
            <a:p>
              <a:endParaRPr lang="en-US" sz="4400" b="1" dirty="0" smtClean="0">
                <a:effectLst>
                  <a:outerShdw dist="50800" dir="7200000" algn="ctr" rotWithShape="0">
                    <a:schemeClr val="bg1"/>
                  </a:outerShdw>
                </a:effectLst>
              </a:endParaRPr>
            </a:p>
            <a:p>
              <a:endParaRPr lang="en-US" sz="4400" b="1" dirty="0" smtClean="0">
                <a:effectLst>
                  <a:outerShdw dist="50800" dir="7200000" algn="ctr" rotWithShape="0">
                    <a:schemeClr val="bg1"/>
                  </a:outerShdw>
                </a:effectLst>
              </a:endParaRPr>
            </a:p>
            <a:p>
              <a:endParaRPr lang="en-US" sz="4400" b="1" dirty="0" smtClean="0">
                <a:effectLst>
                  <a:outerShdw dist="50800" dir="7200000" algn="ctr" rotWithShape="0">
                    <a:schemeClr val="bg1"/>
                  </a:outerShdw>
                </a:effectLst>
              </a:endParaRPr>
            </a:p>
            <a:p>
              <a:endParaRPr lang="en-US" sz="1000" b="1" dirty="0" smtClean="0">
                <a:effectLst>
                  <a:outerShdw dist="50800" dir="7200000" algn="ctr" rotWithShape="0">
                    <a:schemeClr val="bg1"/>
                  </a:outerShdw>
                </a:effectLst>
              </a:endParaRPr>
            </a:p>
          </p:txBody>
        </p:sp>
        <p:sp useBgFill="1">
          <p:nvSpPr>
            <p:cNvPr id="4" name="TextBox 3"/>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Future of Our Forests</a:t>
              </a:r>
            </a:p>
          </p:txBody>
        </p:sp>
      </p:grpSp>
      <p:sp>
        <p:nvSpPr>
          <p:cNvPr id="5" name="Rectangle 4"/>
          <p:cNvSpPr/>
          <p:nvPr/>
        </p:nvSpPr>
        <p:spPr>
          <a:xfrm>
            <a:off x="1752600" y="2209800"/>
            <a:ext cx="5943600" cy="609600"/>
          </a:xfrm>
          <a:prstGeom prst="rect">
            <a:avLst/>
          </a:prstGeom>
          <a:ln w="762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600200" y="2133600"/>
            <a:ext cx="6019800" cy="769441"/>
          </a:xfrm>
          <a:prstGeom prst="rect">
            <a:avLst/>
          </a:prstGeom>
          <a:noFill/>
        </p:spPr>
        <p:txBody>
          <a:bodyPr wrap="square" rtlCol="0">
            <a:spAutoFit/>
          </a:bodyPr>
          <a:lstStyle/>
          <a:p>
            <a:r>
              <a:rPr lang="en-US" sz="4400" b="1" dirty="0" smtClean="0">
                <a:effectLst>
                  <a:outerShdw dist="50800" dir="7200000" algn="ctr" rotWithShape="0">
                    <a:schemeClr val="bg1"/>
                  </a:outerShdw>
                </a:effectLst>
              </a:rPr>
              <a:t>Impact of Forest Biomass</a:t>
            </a:r>
          </a:p>
        </p:txBody>
      </p:sp>
      <p:sp useBgFill="1">
        <p:nvSpPr>
          <p:cNvPr id="7" name="TextBox 6"/>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Impact of Forest Biomass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par>
                                <p:cTn id="20" presetID="64" presetClass="path" presetSubtype="0" accel="50000" decel="50000" fill="hold" grpId="0" nodeType="withEffect">
                                  <p:stCondLst>
                                    <p:cond delay="0"/>
                                  </p:stCondLst>
                                  <p:childTnLst>
                                    <p:animMotion origin="layout" path="M -3.05556E-6 1.09057E-6 L 0.01476 -0.28836 " pathEditMode="relative" rAng="0" ptsTypes="AA">
                                      <p:cBhvr>
                                        <p:cTn id="21" dur="1000" fill="hold"/>
                                        <p:tgtEl>
                                          <p:spTgt spid="6">
                                            <p:txEl>
                                              <p:pRg st="0" end="0"/>
                                            </p:txEl>
                                          </p:spTgt>
                                        </p:tgtEl>
                                        <p:attrNameLst>
                                          <p:attrName>ppt_x</p:attrName>
                                          <p:attrName>ppt_y</p:attrName>
                                        </p:attrNameLst>
                                      </p:cBhvr>
                                      <p:rCtr x="7" y="-144"/>
                                    </p:animMotion>
                                  </p:childTnLst>
                                </p:cTn>
                              </p:par>
                              <p:par>
                                <p:cTn id="22" presetID="10" presetClass="exit" presetSubtype="0" fill="hold" grpId="1" nodeType="withEffect">
                                  <p:stCondLst>
                                    <p:cond delay="500"/>
                                  </p:stCondLst>
                                  <p:childTnLst>
                                    <p:animEffect transition="out" filter="fade">
                                      <p:cBhvr>
                                        <p:cTn id="23" dur="1000"/>
                                        <p:tgtEl>
                                          <p:spTgt spid="5"/>
                                        </p:tgtEl>
                                      </p:cBhvr>
                                    </p:animEffect>
                                    <p:set>
                                      <p:cBhvr>
                                        <p:cTn id="24" dur="1" fill="hold">
                                          <p:stCondLst>
                                            <p:cond delay="999"/>
                                          </p:stCondLst>
                                        </p:cTn>
                                        <p:tgtEl>
                                          <p:spTgt spid="5"/>
                                        </p:tgtEl>
                                        <p:attrNameLst>
                                          <p:attrName>style.visibility</p:attrName>
                                        </p:attrNameLst>
                                      </p:cBhvr>
                                      <p:to>
                                        <p:strVal val="hidden"/>
                                      </p:to>
                                    </p:set>
                                  </p:childTnLst>
                                </p:cTn>
                              </p:par>
                              <p:par>
                                <p:cTn id="25" presetID="10"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par>
                                <p:cTn id="28" presetID="10" presetClass="exit" presetSubtype="0" fill="hold" grpId="1" nodeType="withEffect">
                                  <p:stCondLst>
                                    <p:cond delay="500"/>
                                  </p:stCondLst>
                                  <p:childTnLst>
                                    <p:animEffect transition="out" filter="fade">
                                      <p:cBhvr>
                                        <p:cTn id="29" dur="1000"/>
                                        <p:tgtEl>
                                          <p:spTgt spid="6">
                                            <p:txEl>
                                              <p:pRg st="0" end="0"/>
                                            </p:txEl>
                                          </p:spTgt>
                                        </p:tgtEl>
                                      </p:cBhvr>
                                    </p:animEffect>
                                    <p:set>
                                      <p:cBhvr>
                                        <p:cTn id="30" dur="1" fill="hold">
                                          <p:stCondLst>
                                            <p:cond delay="999"/>
                                          </p:stCondLst>
                                        </p:cTn>
                                        <p:tgtEl>
                                          <p:spTgt spid="6">
                                            <p:txEl>
                                              <p:pRg st="0" end="0"/>
                                            </p:txEl>
                                          </p:spTgt>
                                        </p:tgtEl>
                                        <p:attrNameLst>
                                          <p:attrName>style.visibility</p:attrName>
                                        </p:attrNameLst>
                                      </p:cBhvr>
                                      <p:to>
                                        <p:strVal val="hidden"/>
                                      </p:to>
                                    </p:set>
                                  </p:childTnLst>
                                </p:cTn>
                              </p:par>
                              <p:par>
                                <p:cTn id="31" presetID="10" presetClass="exit" presetSubtype="0" fill="hold" nodeType="withEffect">
                                  <p:stCondLst>
                                    <p:cond delay="500"/>
                                  </p:stCondLst>
                                  <p:childTnLst>
                                    <p:animEffect transition="out" filter="fade">
                                      <p:cBhvr>
                                        <p:cTn id="32" dur="1000"/>
                                        <p:tgtEl>
                                          <p:spTgt spid="8"/>
                                        </p:tgtEl>
                                      </p:cBhvr>
                                    </p:animEffect>
                                    <p:set>
                                      <p:cBhvr>
                                        <p:cTn id="33"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uild="allAtOnce"/>
      <p:bldP spid="6" grpId="1" build="allAtOnce"/>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TextBox 71"/>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Impact of Forest Biomass</a:t>
            </a:r>
          </a:p>
        </p:txBody>
      </p:sp>
      <p:sp>
        <p:nvSpPr>
          <p:cNvPr id="88" name="Rectangle 87"/>
          <p:cNvSpPr/>
          <p:nvPr/>
        </p:nvSpPr>
        <p:spPr>
          <a:xfrm>
            <a:off x="0" y="1041023"/>
            <a:ext cx="9144001" cy="5878532"/>
          </a:xfrm>
          <a:prstGeom prst="rect">
            <a:avLst/>
          </a:prstGeom>
        </p:spPr>
        <p:txBody>
          <a:bodyPr wrap="square">
            <a:spAutoFit/>
          </a:bodyPr>
          <a:lstStyle/>
          <a:p>
            <a:pPr algn="ctr"/>
            <a:r>
              <a:rPr lang="en-US" sz="3400" dirty="0" smtClean="0">
                <a:cs typeface="Arial" pitchFamily="34" charset="0"/>
              </a:rPr>
              <a:t>If we eliminate deforestation,</a:t>
            </a:r>
          </a:p>
          <a:p>
            <a:pPr algn="ctr"/>
            <a:r>
              <a:rPr lang="en-US" sz="3400" b="1" dirty="0" smtClean="0">
                <a:cs typeface="Arial" pitchFamily="34" charset="0"/>
              </a:rPr>
              <a:t>could we . . . .</a:t>
            </a:r>
          </a:p>
          <a:p>
            <a:pPr algn="ctr"/>
            <a:r>
              <a:rPr lang="en-US" sz="3400" dirty="0" smtClean="0">
                <a:cs typeface="Arial" pitchFamily="34" charset="0"/>
              </a:rPr>
              <a:t>reduce carbon emissions to atmosphere?</a:t>
            </a:r>
            <a:endParaRPr lang="en-US" sz="2000" dirty="0" smtClean="0">
              <a:cs typeface="Arial" pitchFamily="34" charset="0"/>
            </a:endParaRPr>
          </a:p>
          <a:p>
            <a:pPr algn="ctr"/>
            <a:endParaRPr lang="en-US" sz="2000" dirty="0" smtClean="0">
              <a:cs typeface="Arial" pitchFamily="34" charset="0"/>
            </a:endParaRPr>
          </a:p>
          <a:p>
            <a:pPr algn="ctr"/>
            <a:r>
              <a:rPr lang="en-US" sz="3400" dirty="0" smtClean="0">
                <a:cs typeface="Arial" pitchFamily="34" charset="0"/>
              </a:rPr>
              <a:t>If we increase re-forestation,</a:t>
            </a:r>
          </a:p>
          <a:p>
            <a:pPr algn="ctr"/>
            <a:r>
              <a:rPr lang="en-US" sz="3400" b="1" dirty="0" smtClean="0">
                <a:cs typeface="Arial" pitchFamily="34" charset="0"/>
              </a:rPr>
              <a:t>could we . . . . </a:t>
            </a:r>
          </a:p>
          <a:p>
            <a:pPr algn="ctr"/>
            <a:r>
              <a:rPr lang="en-US" sz="3400" dirty="0" smtClean="0">
                <a:cs typeface="Arial" pitchFamily="34" charset="0"/>
              </a:rPr>
              <a:t>increase carbon uptake in biosphere?</a:t>
            </a:r>
          </a:p>
          <a:p>
            <a:endParaRPr lang="en-US" sz="1000" dirty="0" smtClean="0">
              <a:cs typeface="Arial" pitchFamily="34" charset="0"/>
            </a:endParaRPr>
          </a:p>
          <a:p>
            <a:pPr algn="ctr"/>
            <a:r>
              <a:rPr lang="en-US" sz="3600" b="1" dirty="0" smtClean="0">
                <a:cs typeface="Arial" pitchFamily="34" charset="0"/>
              </a:rPr>
              <a:t>Would it make a difference?</a:t>
            </a:r>
          </a:p>
          <a:p>
            <a:pPr algn="ctr"/>
            <a:endParaRPr lang="en-US" sz="2800" dirty="0" smtClean="0">
              <a:cs typeface="Arial" pitchFamily="34" charset="0"/>
            </a:endParaRPr>
          </a:p>
          <a:p>
            <a:pPr algn="ctr"/>
            <a:r>
              <a:rPr lang="en-US" sz="4400" b="1" dirty="0" smtClean="0">
                <a:effectLst>
                  <a:outerShdw dist="38100" dir="7200000" algn="ctr" rotWithShape="0">
                    <a:srgbClr val="FF0000"/>
                  </a:outerShdw>
                </a:effectLst>
              </a:rPr>
              <a:t>Let’s look at the numbers</a:t>
            </a:r>
            <a:endParaRPr lang="en-US" sz="4400" dirty="0" smtClean="0">
              <a:effectLst>
                <a:outerShdw dist="38100" dir="7200000" algn="ctr" rotWithShape="0">
                  <a:srgbClr val="FF0000"/>
                </a:outerShdw>
              </a:effectLst>
              <a:cs typeface="Arial" pitchFamily="34" charset="0"/>
            </a:endParaRPr>
          </a:p>
          <a:p>
            <a:endParaRPr lang="en-US" sz="3400" dirty="0">
              <a:cs typeface="Arial" pitchFamily="34" charset="0"/>
            </a:endParaRPr>
          </a:p>
        </p:txBody>
      </p:sp>
      <p:sp>
        <p:nvSpPr>
          <p:cNvPr id="5" name="TextBox 4"/>
          <p:cNvSpPr txBox="1"/>
          <p:nvPr/>
        </p:nvSpPr>
        <p:spPr>
          <a:xfrm>
            <a:off x="0" y="6858000"/>
            <a:ext cx="9144000" cy="769441"/>
          </a:xfrm>
          <a:prstGeom prst="rect">
            <a:avLst/>
          </a:prstGeom>
          <a:noFill/>
        </p:spPr>
        <p:txBody>
          <a:bodyPr wrap="square" rtlCol="0">
            <a:spAutoFit/>
          </a:bodyPr>
          <a:lstStyle/>
          <a:p>
            <a:endParaRPr lang="en-US" sz="4400" b="1" dirty="0" smtClean="0">
              <a:effectLst>
                <a:outerShdw dist="50800" dir="7200000" algn="ctr" rotWithShape="0">
                  <a:schemeClr val="bg1"/>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1000"/>
                                        <p:tgtEl>
                                          <p:spTgt spid="88">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8">
                                            <p:txEl>
                                              <p:pRg st="1" end="1"/>
                                            </p:txEl>
                                          </p:spTgt>
                                        </p:tgtEl>
                                        <p:attrNameLst>
                                          <p:attrName>style.visibility</p:attrName>
                                        </p:attrNameLst>
                                      </p:cBhvr>
                                      <p:to>
                                        <p:strVal val="visible"/>
                                      </p:to>
                                    </p:set>
                                    <p:animEffect transition="in" filter="wipe(left)">
                                      <p:cBhvr>
                                        <p:cTn id="11" dur="1000"/>
                                        <p:tgtEl>
                                          <p:spTgt spid="88">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8">
                                            <p:txEl>
                                              <p:pRg st="2" end="2"/>
                                            </p:txEl>
                                          </p:spTgt>
                                        </p:tgtEl>
                                        <p:attrNameLst>
                                          <p:attrName>style.visibility</p:attrName>
                                        </p:attrNameLst>
                                      </p:cBhvr>
                                      <p:to>
                                        <p:strVal val="visible"/>
                                      </p:to>
                                    </p:set>
                                    <p:animEffect transition="in" filter="fade">
                                      <p:cBhvr>
                                        <p:cTn id="15" dur="1000"/>
                                        <p:tgtEl>
                                          <p:spTgt spid="8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8">
                                            <p:txEl>
                                              <p:pRg st="4" end="4"/>
                                            </p:txEl>
                                          </p:spTgt>
                                        </p:tgtEl>
                                        <p:attrNameLst>
                                          <p:attrName>style.visibility</p:attrName>
                                        </p:attrNameLst>
                                      </p:cBhvr>
                                      <p:to>
                                        <p:strVal val="visible"/>
                                      </p:to>
                                    </p:set>
                                    <p:animEffect transition="in" filter="fade">
                                      <p:cBhvr>
                                        <p:cTn id="20" dur="1000"/>
                                        <p:tgtEl>
                                          <p:spTgt spid="88">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8">
                                            <p:txEl>
                                              <p:pRg st="5" end="5"/>
                                            </p:txEl>
                                          </p:spTgt>
                                        </p:tgtEl>
                                        <p:attrNameLst>
                                          <p:attrName>style.visibility</p:attrName>
                                        </p:attrNameLst>
                                      </p:cBhvr>
                                      <p:to>
                                        <p:strVal val="visible"/>
                                      </p:to>
                                    </p:set>
                                    <p:animEffect transition="in" filter="wipe(left)">
                                      <p:cBhvr>
                                        <p:cTn id="24" dur="1000"/>
                                        <p:tgtEl>
                                          <p:spTgt spid="88">
                                            <p:txEl>
                                              <p:pRg st="5" end="5"/>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8">
                                            <p:txEl>
                                              <p:pRg st="6" end="6"/>
                                            </p:txEl>
                                          </p:spTgt>
                                        </p:tgtEl>
                                        <p:attrNameLst>
                                          <p:attrName>style.visibility</p:attrName>
                                        </p:attrNameLst>
                                      </p:cBhvr>
                                      <p:to>
                                        <p:strVal val="visible"/>
                                      </p:to>
                                    </p:set>
                                    <p:animEffect transition="in" filter="fade">
                                      <p:cBhvr>
                                        <p:cTn id="28" dur="1000"/>
                                        <p:tgtEl>
                                          <p:spTgt spid="88">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8">
                                            <p:txEl>
                                              <p:pRg st="8" end="8"/>
                                            </p:txEl>
                                          </p:spTgt>
                                        </p:tgtEl>
                                        <p:attrNameLst>
                                          <p:attrName>style.visibility</p:attrName>
                                        </p:attrNameLst>
                                      </p:cBhvr>
                                      <p:to>
                                        <p:strVal val="visible"/>
                                      </p:to>
                                    </p:set>
                                    <p:animEffect transition="in" filter="wipe(left)">
                                      <p:cBhvr>
                                        <p:cTn id="33" dur="1000"/>
                                        <p:tgtEl>
                                          <p:spTgt spid="88">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88">
                                            <p:txEl>
                                              <p:pRg st="10" end="10"/>
                                            </p:txEl>
                                          </p:spTgt>
                                        </p:tgtEl>
                                        <p:attrNameLst>
                                          <p:attrName>style.visibility</p:attrName>
                                        </p:attrNameLst>
                                      </p:cBhvr>
                                      <p:to>
                                        <p:strVal val="visible"/>
                                      </p:to>
                                    </p:set>
                                    <p:anim calcmode="lin" valueType="num">
                                      <p:cBhvr>
                                        <p:cTn id="38" dur="1000" fill="hold"/>
                                        <p:tgtEl>
                                          <p:spTgt spid="88">
                                            <p:txEl>
                                              <p:pRg st="10" end="10"/>
                                            </p:txEl>
                                          </p:spTgt>
                                        </p:tgtEl>
                                        <p:attrNameLst>
                                          <p:attrName>ppt_w</p:attrName>
                                        </p:attrNameLst>
                                      </p:cBhvr>
                                      <p:tavLst>
                                        <p:tav tm="0">
                                          <p:val>
                                            <p:fltVal val="0"/>
                                          </p:val>
                                        </p:tav>
                                        <p:tav tm="100000">
                                          <p:val>
                                            <p:strVal val="#ppt_w"/>
                                          </p:val>
                                        </p:tav>
                                      </p:tavLst>
                                    </p:anim>
                                    <p:anim calcmode="lin" valueType="num">
                                      <p:cBhvr>
                                        <p:cTn id="39" dur="1000" fill="hold"/>
                                        <p:tgtEl>
                                          <p:spTgt spid="88">
                                            <p:txEl>
                                              <p:pRg st="10" end="10"/>
                                            </p:txEl>
                                          </p:spTgt>
                                        </p:tgtEl>
                                        <p:attrNameLst>
                                          <p:attrName>ppt_h</p:attrName>
                                        </p:attrNameLst>
                                      </p:cBhvr>
                                      <p:tavLst>
                                        <p:tav tm="0">
                                          <p:val>
                                            <p:fltVal val="0"/>
                                          </p:val>
                                        </p:tav>
                                        <p:tav tm="100000">
                                          <p:val>
                                            <p:strVal val="#ppt_h"/>
                                          </p:val>
                                        </p:tav>
                                      </p:tavLst>
                                    </p:anim>
                                    <p:animEffect transition="in" filter="fade">
                                      <p:cBhvr>
                                        <p:cTn id="40" dur="1000"/>
                                        <p:tgtEl>
                                          <p:spTgt spid="8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0" y="838200"/>
            <a:ext cx="9216136" cy="6019800"/>
            <a:chOff x="0" y="838200"/>
            <a:chExt cx="9216136" cy="6019800"/>
          </a:xfrm>
        </p:grpSpPr>
        <p:grpSp>
          <p:nvGrpSpPr>
            <p:cNvPr id="46" name="Group 45"/>
            <p:cNvGrpSpPr/>
            <p:nvPr/>
          </p:nvGrpSpPr>
          <p:grpSpPr>
            <a:xfrm>
              <a:off x="0" y="838200"/>
              <a:ext cx="9216136" cy="6019800"/>
              <a:chOff x="0" y="838200"/>
              <a:chExt cx="9216136" cy="6019800"/>
            </a:xfrm>
          </p:grpSpPr>
          <p:grpSp>
            <p:nvGrpSpPr>
              <p:cNvPr id="43" name="Group 42"/>
              <p:cNvGrpSpPr/>
              <p:nvPr/>
            </p:nvGrpSpPr>
            <p:grpSpPr>
              <a:xfrm>
                <a:off x="0" y="838200"/>
                <a:ext cx="9216136" cy="6019800"/>
                <a:chOff x="0" y="838200"/>
                <a:chExt cx="9216136" cy="6019800"/>
              </a:xfrm>
            </p:grpSpPr>
            <p:pic>
              <p:nvPicPr>
                <p:cNvPr id="21506" name="Picture 2" descr="Anthropogenic carbon cycle"/>
                <p:cNvPicPr>
                  <a:picLocks noChangeAspect="1" noChangeArrowheads="1"/>
                </p:cNvPicPr>
                <p:nvPr/>
              </p:nvPicPr>
              <p:blipFill>
                <a:blip r:embed="rId3" cstate="print"/>
                <a:srcRect/>
                <a:stretch>
                  <a:fillRect/>
                </a:stretch>
              </p:blipFill>
              <p:spPr bwMode="auto">
                <a:xfrm>
                  <a:off x="0" y="838200"/>
                  <a:ext cx="9144000" cy="6019800"/>
                </a:xfrm>
                <a:prstGeom prst="rect">
                  <a:avLst/>
                </a:prstGeom>
                <a:noFill/>
              </p:spPr>
            </p:pic>
            <p:sp>
              <p:nvSpPr>
                <p:cNvPr id="25" name="Freeform 24"/>
                <p:cNvSpPr/>
                <p:nvPr/>
              </p:nvSpPr>
              <p:spPr>
                <a:xfrm>
                  <a:off x="4303776" y="4830504"/>
                  <a:ext cx="4912360" cy="1579028"/>
                </a:xfrm>
                <a:custGeom>
                  <a:avLst/>
                  <a:gdLst>
                    <a:gd name="connsiteX0" fmla="*/ 0 w 4940808"/>
                    <a:gd name="connsiteY0" fmla="*/ 76200 h 1420368"/>
                    <a:gd name="connsiteX1" fmla="*/ 73152 w 4940808"/>
                    <a:gd name="connsiteY1" fmla="*/ 551688 h 1420368"/>
                    <a:gd name="connsiteX2" fmla="*/ 164592 w 4940808"/>
                    <a:gd name="connsiteY2" fmla="*/ 917448 h 1420368"/>
                    <a:gd name="connsiteX3" fmla="*/ 256032 w 4940808"/>
                    <a:gd name="connsiteY3" fmla="*/ 1173480 h 1420368"/>
                    <a:gd name="connsiteX4" fmla="*/ 365760 w 4940808"/>
                    <a:gd name="connsiteY4" fmla="*/ 1191768 h 1420368"/>
                    <a:gd name="connsiteX5" fmla="*/ 402336 w 4940808"/>
                    <a:gd name="connsiteY5" fmla="*/ 1374648 h 1420368"/>
                    <a:gd name="connsiteX6" fmla="*/ 512064 w 4940808"/>
                    <a:gd name="connsiteY6" fmla="*/ 1338072 h 1420368"/>
                    <a:gd name="connsiteX7" fmla="*/ 1353312 w 4940808"/>
                    <a:gd name="connsiteY7" fmla="*/ 1356360 h 1420368"/>
                    <a:gd name="connsiteX8" fmla="*/ 2176272 w 4940808"/>
                    <a:gd name="connsiteY8" fmla="*/ 1301496 h 1420368"/>
                    <a:gd name="connsiteX9" fmla="*/ 2633472 w 4940808"/>
                    <a:gd name="connsiteY9" fmla="*/ 1301496 h 1420368"/>
                    <a:gd name="connsiteX10" fmla="*/ 2852928 w 4940808"/>
                    <a:gd name="connsiteY10" fmla="*/ 1319784 h 1420368"/>
                    <a:gd name="connsiteX11" fmla="*/ 3163824 w 4940808"/>
                    <a:gd name="connsiteY11" fmla="*/ 1356360 h 1420368"/>
                    <a:gd name="connsiteX12" fmla="*/ 3328416 w 4940808"/>
                    <a:gd name="connsiteY12" fmla="*/ 1283208 h 1420368"/>
                    <a:gd name="connsiteX13" fmla="*/ 3657600 w 4940808"/>
                    <a:gd name="connsiteY13" fmla="*/ 1338072 h 1420368"/>
                    <a:gd name="connsiteX14" fmla="*/ 4133088 w 4940808"/>
                    <a:gd name="connsiteY14" fmla="*/ 1301496 h 1420368"/>
                    <a:gd name="connsiteX15" fmla="*/ 4334256 w 4940808"/>
                    <a:gd name="connsiteY15" fmla="*/ 1319784 h 1420368"/>
                    <a:gd name="connsiteX16" fmla="*/ 4590288 w 4940808"/>
                    <a:gd name="connsiteY16" fmla="*/ 1319784 h 1420368"/>
                    <a:gd name="connsiteX17" fmla="*/ 4791456 w 4940808"/>
                    <a:gd name="connsiteY17" fmla="*/ 1356360 h 1420368"/>
                    <a:gd name="connsiteX18" fmla="*/ 4828032 w 4940808"/>
                    <a:gd name="connsiteY18" fmla="*/ 1338072 h 1420368"/>
                    <a:gd name="connsiteX19" fmla="*/ 4901184 w 4940808"/>
                    <a:gd name="connsiteY19" fmla="*/ 1228344 h 1420368"/>
                    <a:gd name="connsiteX20" fmla="*/ 4828032 w 4940808"/>
                    <a:gd name="connsiteY20" fmla="*/ 185928 h 1420368"/>
                    <a:gd name="connsiteX21" fmla="*/ 4828032 w 4940808"/>
                    <a:gd name="connsiteY21" fmla="*/ 112776 h 1420368"/>
                    <a:gd name="connsiteX22" fmla="*/ 4151376 w 4940808"/>
                    <a:gd name="connsiteY22" fmla="*/ 112776 h 1420368"/>
                    <a:gd name="connsiteX23" fmla="*/ 2706624 w 4940808"/>
                    <a:gd name="connsiteY23" fmla="*/ 149352 h 1420368"/>
                    <a:gd name="connsiteX24" fmla="*/ 1389888 w 4940808"/>
                    <a:gd name="connsiteY24" fmla="*/ 131064 h 1420368"/>
                    <a:gd name="connsiteX25" fmla="*/ 329184 w 4940808"/>
                    <a:gd name="connsiteY25" fmla="*/ 112776 h 1420368"/>
                    <a:gd name="connsiteX26" fmla="*/ 36576 w 4940808"/>
                    <a:gd name="connsiteY26" fmla="*/ 112776 h 1420368"/>
                    <a:gd name="connsiteX27" fmla="*/ 0 w 4940808"/>
                    <a:gd name="connsiteY27" fmla="*/ 76200 h 1420368"/>
                    <a:gd name="connsiteX0" fmla="*/ 0 w 4904232"/>
                    <a:gd name="connsiteY0" fmla="*/ 112776 h 1420368"/>
                    <a:gd name="connsiteX1" fmla="*/ 36576 w 4904232"/>
                    <a:gd name="connsiteY1" fmla="*/ 551688 h 1420368"/>
                    <a:gd name="connsiteX2" fmla="*/ 128016 w 4904232"/>
                    <a:gd name="connsiteY2" fmla="*/ 917448 h 1420368"/>
                    <a:gd name="connsiteX3" fmla="*/ 219456 w 4904232"/>
                    <a:gd name="connsiteY3" fmla="*/ 1173480 h 1420368"/>
                    <a:gd name="connsiteX4" fmla="*/ 329184 w 4904232"/>
                    <a:gd name="connsiteY4" fmla="*/ 1191768 h 1420368"/>
                    <a:gd name="connsiteX5" fmla="*/ 365760 w 4904232"/>
                    <a:gd name="connsiteY5" fmla="*/ 1374648 h 1420368"/>
                    <a:gd name="connsiteX6" fmla="*/ 475488 w 4904232"/>
                    <a:gd name="connsiteY6" fmla="*/ 1338072 h 1420368"/>
                    <a:gd name="connsiteX7" fmla="*/ 1316736 w 4904232"/>
                    <a:gd name="connsiteY7" fmla="*/ 1356360 h 1420368"/>
                    <a:gd name="connsiteX8" fmla="*/ 2139696 w 4904232"/>
                    <a:gd name="connsiteY8" fmla="*/ 1301496 h 1420368"/>
                    <a:gd name="connsiteX9" fmla="*/ 2596896 w 4904232"/>
                    <a:gd name="connsiteY9" fmla="*/ 1301496 h 1420368"/>
                    <a:gd name="connsiteX10" fmla="*/ 2816352 w 4904232"/>
                    <a:gd name="connsiteY10" fmla="*/ 1319784 h 1420368"/>
                    <a:gd name="connsiteX11" fmla="*/ 3127248 w 4904232"/>
                    <a:gd name="connsiteY11" fmla="*/ 1356360 h 1420368"/>
                    <a:gd name="connsiteX12" fmla="*/ 3291840 w 4904232"/>
                    <a:gd name="connsiteY12" fmla="*/ 1283208 h 1420368"/>
                    <a:gd name="connsiteX13" fmla="*/ 3621024 w 4904232"/>
                    <a:gd name="connsiteY13" fmla="*/ 1338072 h 1420368"/>
                    <a:gd name="connsiteX14" fmla="*/ 4096512 w 4904232"/>
                    <a:gd name="connsiteY14" fmla="*/ 1301496 h 1420368"/>
                    <a:gd name="connsiteX15" fmla="*/ 4297680 w 4904232"/>
                    <a:gd name="connsiteY15" fmla="*/ 1319784 h 1420368"/>
                    <a:gd name="connsiteX16" fmla="*/ 4553712 w 4904232"/>
                    <a:gd name="connsiteY16" fmla="*/ 1319784 h 1420368"/>
                    <a:gd name="connsiteX17" fmla="*/ 4754880 w 4904232"/>
                    <a:gd name="connsiteY17" fmla="*/ 1356360 h 1420368"/>
                    <a:gd name="connsiteX18" fmla="*/ 4791456 w 4904232"/>
                    <a:gd name="connsiteY18" fmla="*/ 1338072 h 1420368"/>
                    <a:gd name="connsiteX19" fmla="*/ 4864608 w 4904232"/>
                    <a:gd name="connsiteY19" fmla="*/ 1228344 h 1420368"/>
                    <a:gd name="connsiteX20" fmla="*/ 4791456 w 4904232"/>
                    <a:gd name="connsiteY20" fmla="*/ 185928 h 1420368"/>
                    <a:gd name="connsiteX21" fmla="*/ 4791456 w 4904232"/>
                    <a:gd name="connsiteY21" fmla="*/ 112776 h 1420368"/>
                    <a:gd name="connsiteX22" fmla="*/ 4114800 w 4904232"/>
                    <a:gd name="connsiteY22" fmla="*/ 112776 h 1420368"/>
                    <a:gd name="connsiteX23" fmla="*/ 2670048 w 4904232"/>
                    <a:gd name="connsiteY23" fmla="*/ 149352 h 1420368"/>
                    <a:gd name="connsiteX24" fmla="*/ 1353312 w 4904232"/>
                    <a:gd name="connsiteY24" fmla="*/ 131064 h 1420368"/>
                    <a:gd name="connsiteX25" fmla="*/ 292608 w 4904232"/>
                    <a:gd name="connsiteY25" fmla="*/ 112776 h 1420368"/>
                    <a:gd name="connsiteX26" fmla="*/ 0 w 4904232"/>
                    <a:gd name="connsiteY26" fmla="*/ 112776 h 1420368"/>
                    <a:gd name="connsiteX0" fmla="*/ 0 w 4904232"/>
                    <a:gd name="connsiteY0" fmla="*/ 112776 h 1420368"/>
                    <a:gd name="connsiteX1" fmla="*/ 36576 w 4904232"/>
                    <a:gd name="connsiteY1" fmla="*/ 551688 h 1420368"/>
                    <a:gd name="connsiteX2" fmla="*/ 128016 w 4904232"/>
                    <a:gd name="connsiteY2" fmla="*/ 917448 h 1420368"/>
                    <a:gd name="connsiteX3" fmla="*/ 219456 w 4904232"/>
                    <a:gd name="connsiteY3" fmla="*/ 1173480 h 1420368"/>
                    <a:gd name="connsiteX4" fmla="*/ 329184 w 4904232"/>
                    <a:gd name="connsiteY4" fmla="*/ 1191768 h 1420368"/>
                    <a:gd name="connsiteX5" fmla="*/ 365760 w 4904232"/>
                    <a:gd name="connsiteY5" fmla="*/ 1374648 h 1420368"/>
                    <a:gd name="connsiteX6" fmla="*/ 475488 w 4904232"/>
                    <a:gd name="connsiteY6" fmla="*/ 1338072 h 1420368"/>
                    <a:gd name="connsiteX7" fmla="*/ 1316736 w 4904232"/>
                    <a:gd name="connsiteY7" fmla="*/ 1356360 h 1420368"/>
                    <a:gd name="connsiteX8" fmla="*/ 2139696 w 4904232"/>
                    <a:gd name="connsiteY8" fmla="*/ 1301496 h 1420368"/>
                    <a:gd name="connsiteX9" fmla="*/ 2596896 w 4904232"/>
                    <a:gd name="connsiteY9" fmla="*/ 1301496 h 1420368"/>
                    <a:gd name="connsiteX10" fmla="*/ 2816352 w 4904232"/>
                    <a:gd name="connsiteY10" fmla="*/ 1319784 h 1420368"/>
                    <a:gd name="connsiteX11" fmla="*/ 3127248 w 4904232"/>
                    <a:gd name="connsiteY11" fmla="*/ 1356360 h 1420368"/>
                    <a:gd name="connsiteX12" fmla="*/ 3291840 w 4904232"/>
                    <a:gd name="connsiteY12" fmla="*/ 1283208 h 1420368"/>
                    <a:gd name="connsiteX13" fmla="*/ 3621024 w 4904232"/>
                    <a:gd name="connsiteY13" fmla="*/ 1338072 h 1420368"/>
                    <a:gd name="connsiteX14" fmla="*/ 4096512 w 4904232"/>
                    <a:gd name="connsiteY14" fmla="*/ 1301496 h 1420368"/>
                    <a:gd name="connsiteX15" fmla="*/ 4297680 w 4904232"/>
                    <a:gd name="connsiteY15" fmla="*/ 1319784 h 1420368"/>
                    <a:gd name="connsiteX16" fmla="*/ 4553712 w 4904232"/>
                    <a:gd name="connsiteY16" fmla="*/ 1319784 h 1420368"/>
                    <a:gd name="connsiteX17" fmla="*/ 4754880 w 4904232"/>
                    <a:gd name="connsiteY17" fmla="*/ 1356360 h 1420368"/>
                    <a:gd name="connsiteX18" fmla="*/ 4791456 w 4904232"/>
                    <a:gd name="connsiteY18" fmla="*/ 1338072 h 1420368"/>
                    <a:gd name="connsiteX19" fmla="*/ 4864608 w 4904232"/>
                    <a:gd name="connsiteY19" fmla="*/ 1228344 h 1420368"/>
                    <a:gd name="connsiteX20" fmla="*/ 4791456 w 4904232"/>
                    <a:gd name="connsiteY20" fmla="*/ 185928 h 1420368"/>
                    <a:gd name="connsiteX21" fmla="*/ 4791456 w 4904232"/>
                    <a:gd name="connsiteY21" fmla="*/ 112776 h 1420368"/>
                    <a:gd name="connsiteX22" fmla="*/ 4114800 w 4904232"/>
                    <a:gd name="connsiteY22" fmla="*/ 112776 h 1420368"/>
                    <a:gd name="connsiteX23" fmla="*/ 2670048 w 4904232"/>
                    <a:gd name="connsiteY23" fmla="*/ 149352 h 1420368"/>
                    <a:gd name="connsiteX24" fmla="*/ 1353312 w 4904232"/>
                    <a:gd name="connsiteY24" fmla="*/ 131064 h 1420368"/>
                    <a:gd name="connsiteX25" fmla="*/ 292608 w 4904232"/>
                    <a:gd name="connsiteY25" fmla="*/ 112776 h 1420368"/>
                    <a:gd name="connsiteX26" fmla="*/ 0 w 4904232"/>
                    <a:gd name="connsiteY26" fmla="*/ 112776 h 1420368"/>
                    <a:gd name="connsiteX0" fmla="*/ 0 w 4904232"/>
                    <a:gd name="connsiteY0" fmla="*/ 112776 h 1420368"/>
                    <a:gd name="connsiteX1" fmla="*/ 36576 w 4904232"/>
                    <a:gd name="connsiteY1" fmla="*/ 551688 h 1420368"/>
                    <a:gd name="connsiteX2" fmla="*/ 128016 w 4904232"/>
                    <a:gd name="connsiteY2" fmla="*/ 917448 h 1420368"/>
                    <a:gd name="connsiteX3" fmla="*/ 219456 w 4904232"/>
                    <a:gd name="connsiteY3" fmla="*/ 1173480 h 1420368"/>
                    <a:gd name="connsiteX4" fmla="*/ 329184 w 4904232"/>
                    <a:gd name="connsiteY4" fmla="*/ 1191768 h 1420368"/>
                    <a:gd name="connsiteX5" fmla="*/ 365760 w 4904232"/>
                    <a:gd name="connsiteY5" fmla="*/ 1374648 h 1420368"/>
                    <a:gd name="connsiteX6" fmla="*/ 475488 w 4904232"/>
                    <a:gd name="connsiteY6" fmla="*/ 1338072 h 1420368"/>
                    <a:gd name="connsiteX7" fmla="*/ 1316736 w 4904232"/>
                    <a:gd name="connsiteY7" fmla="*/ 1356360 h 1420368"/>
                    <a:gd name="connsiteX8" fmla="*/ 2139696 w 4904232"/>
                    <a:gd name="connsiteY8" fmla="*/ 1301496 h 1420368"/>
                    <a:gd name="connsiteX9" fmla="*/ 2596896 w 4904232"/>
                    <a:gd name="connsiteY9" fmla="*/ 1301496 h 1420368"/>
                    <a:gd name="connsiteX10" fmla="*/ 2816352 w 4904232"/>
                    <a:gd name="connsiteY10" fmla="*/ 1319784 h 1420368"/>
                    <a:gd name="connsiteX11" fmla="*/ 3127248 w 4904232"/>
                    <a:gd name="connsiteY11" fmla="*/ 1356360 h 1420368"/>
                    <a:gd name="connsiteX12" fmla="*/ 3291840 w 4904232"/>
                    <a:gd name="connsiteY12" fmla="*/ 1283208 h 1420368"/>
                    <a:gd name="connsiteX13" fmla="*/ 3621024 w 4904232"/>
                    <a:gd name="connsiteY13" fmla="*/ 1338072 h 1420368"/>
                    <a:gd name="connsiteX14" fmla="*/ 4096512 w 4904232"/>
                    <a:gd name="connsiteY14" fmla="*/ 1301496 h 1420368"/>
                    <a:gd name="connsiteX15" fmla="*/ 4297680 w 4904232"/>
                    <a:gd name="connsiteY15" fmla="*/ 1319784 h 1420368"/>
                    <a:gd name="connsiteX16" fmla="*/ 4553712 w 4904232"/>
                    <a:gd name="connsiteY16" fmla="*/ 1319784 h 1420368"/>
                    <a:gd name="connsiteX17" fmla="*/ 4754880 w 4904232"/>
                    <a:gd name="connsiteY17" fmla="*/ 1356360 h 1420368"/>
                    <a:gd name="connsiteX18" fmla="*/ 4791456 w 4904232"/>
                    <a:gd name="connsiteY18" fmla="*/ 1338072 h 1420368"/>
                    <a:gd name="connsiteX19" fmla="*/ 4864608 w 4904232"/>
                    <a:gd name="connsiteY19" fmla="*/ 1228344 h 1420368"/>
                    <a:gd name="connsiteX20" fmla="*/ 4791456 w 4904232"/>
                    <a:gd name="connsiteY20" fmla="*/ 185928 h 1420368"/>
                    <a:gd name="connsiteX21" fmla="*/ 4791456 w 4904232"/>
                    <a:gd name="connsiteY21" fmla="*/ 112776 h 1420368"/>
                    <a:gd name="connsiteX22" fmla="*/ 4114800 w 4904232"/>
                    <a:gd name="connsiteY22" fmla="*/ 112776 h 1420368"/>
                    <a:gd name="connsiteX23" fmla="*/ 2630424 w 4904232"/>
                    <a:gd name="connsiteY23" fmla="*/ 136903 h 1420368"/>
                    <a:gd name="connsiteX24" fmla="*/ 1353312 w 4904232"/>
                    <a:gd name="connsiteY24" fmla="*/ 131064 h 1420368"/>
                    <a:gd name="connsiteX25" fmla="*/ 292608 w 4904232"/>
                    <a:gd name="connsiteY25" fmla="*/ 112776 h 1420368"/>
                    <a:gd name="connsiteX26" fmla="*/ 0 w 4904232"/>
                    <a:gd name="connsiteY26" fmla="*/ 112776 h 1420368"/>
                    <a:gd name="connsiteX0" fmla="*/ 0 w 4912360"/>
                    <a:gd name="connsiteY0" fmla="*/ 161801 h 1477564"/>
                    <a:gd name="connsiteX1" fmla="*/ 36576 w 4912360"/>
                    <a:gd name="connsiteY1" fmla="*/ 600713 h 1477564"/>
                    <a:gd name="connsiteX2" fmla="*/ 128016 w 4912360"/>
                    <a:gd name="connsiteY2" fmla="*/ 966473 h 1477564"/>
                    <a:gd name="connsiteX3" fmla="*/ 219456 w 4912360"/>
                    <a:gd name="connsiteY3" fmla="*/ 1222505 h 1477564"/>
                    <a:gd name="connsiteX4" fmla="*/ 329184 w 4912360"/>
                    <a:gd name="connsiteY4" fmla="*/ 1240793 h 1477564"/>
                    <a:gd name="connsiteX5" fmla="*/ 365760 w 4912360"/>
                    <a:gd name="connsiteY5" fmla="*/ 1423673 h 1477564"/>
                    <a:gd name="connsiteX6" fmla="*/ 475488 w 4912360"/>
                    <a:gd name="connsiteY6" fmla="*/ 1387097 h 1477564"/>
                    <a:gd name="connsiteX7" fmla="*/ 1316736 w 4912360"/>
                    <a:gd name="connsiteY7" fmla="*/ 1405385 h 1477564"/>
                    <a:gd name="connsiteX8" fmla="*/ 2139696 w 4912360"/>
                    <a:gd name="connsiteY8" fmla="*/ 1350521 h 1477564"/>
                    <a:gd name="connsiteX9" fmla="*/ 2596896 w 4912360"/>
                    <a:gd name="connsiteY9" fmla="*/ 1350521 h 1477564"/>
                    <a:gd name="connsiteX10" fmla="*/ 2816352 w 4912360"/>
                    <a:gd name="connsiteY10" fmla="*/ 1368809 h 1477564"/>
                    <a:gd name="connsiteX11" fmla="*/ 3127248 w 4912360"/>
                    <a:gd name="connsiteY11" fmla="*/ 1405385 h 1477564"/>
                    <a:gd name="connsiteX12" fmla="*/ 3291840 w 4912360"/>
                    <a:gd name="connsiteY12" fmla="*/ 1332233 h 1477564"/>
                    <a:gd name="connsiteX13" fmla="*/ 3621024 w 4912360"/>
                    <a:gd name="connsiteY13" fmla="*/ 1387097 h 1477564"/>
                    <a:gd name="connsiteX14" fmla="*/ 4096512 w 4912360"/>
                    <a:gd name="connsiteY14" fmla="*/ 1350521 h 1477564"/>
                    <a:gd name="connsiteX15" fmla="*/ 4297680 w 4912360"/>
                    <a:gd name="connsiteY15" fmla="*/ 1368809 h 1477564"/>
                    <a:gd name="connsiteX16" fmla="*/ 4553712 w 4912360"/>
                    <a:gd name="connsiteY16" fmla="*/ 1368809 h 1477564"/>
                    <a:gd name="connsiteX17" fmla="*/ 4754880 w 4912360"/>
                    <a:gd name="connsiteY17" fmla="*/ 1405385 h 1477564"/>
                    <a:gd name="connsiteX18" fmla="*/ 4791456 w 4912360"/>
                    <a:gd name="connsiteY18" fmla="*/ 1387097 h 1477564"/>
                    <a:gd name="connsiteX19" fmla="*/ 4864608 w 4912360"/>
                    <a:gd name="connsiteY19" fmla="*/ 1277369 h 1477564"/>
                    <a:gd name="connsiteX20" fmla="*/ 4840224 w 4912360"/>
                    <a:gd name="connsiteY20" fmla="*/ 185928 h 1477564"/>
                    <a:gd name="connsiteX21" fmla="*/ 4791456 w 4912360"/>
                    <a:gd name="connsiteY21" fmla="*/ 161801 h 1477564"/>
                    <a:gd name="connsiteX22" fmla="*/ 4114800 w 4912360"/>
                    <a:gd name="connsiteY22" fmla="*/ 161801 h 1477564"/>
                    <a:gd name="connsiteX23" fmla="*/ 2630424 w 4912360"/>
                    <a:gd name="connsiteY23" fmla="*/ 185928 h 1477564"/>
                    <a:gd name="connsiteX24" fmla="*/ 1353312 w 4912360"/>
                    <a:gd name="connsiteY24" fmla="*/ 180089 h 1477564"/>
                    <a:gd name="connsiteX25" fmla="*/ 292608 w 4912360"/>
                    <a:gd name="connsiteY25" fmla="*/ 161801 h 1477564"/>
                    <a:gd name="connsiteX26" fmla="*/ 0 w 4912360"/>
                    <a:gd name="connsiteY26" fmla="*/ 161801 h 147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2360" h="1477564">
                      <a:moveTo>
                        <a:pt x="0" y="161801"/>
                      </a:moveTo>
                      <a:cubicBezTo>
                        <a:pt x="23316" y="287287"/>
                        <a:pt x="24384" y="454409"/>
                        <a:pt x="36576" y="600713"/>
                      </a:cubicBezTo>
                      <a:cubicBezTo>
                        <a:pt x="64008" y="740921"/>
                        <a:pt x="97536" y="862841"/>
                        <a:pt x="128016" y="966473"/>
                      </a:cubicBezTo>
                      <a:cubicBezTo>
                        <a:pt x="158496" y="1070105"/>
                        <a:pt x="185928" y="1176785"/>
                        <a:pt x="219456" y="1222505"/>
                      </a:cubicBezTo>
                      <a:cubicBezTo>
                        <a:pt x="252984" y="1268225"/>
                        <a:pt x="304800" y="1207265"/>
                        <a:pt x="329184" y="1240793"/>
                      </a:cubicBezTo>
                      <a:cubicBezTo>
                        <a:pt x="353568" y="1274321"/>
                        <a:pt x="341376" y="1399289"/>
                        <a:pt x="365760" y="1423673"/>
                      </a:cubicBezTo>
                      <a:cubicBezTo>
                        <a:pt x="390144" y="1448057"/>
                        <a:pt x="475488" y="1387097"/>
                        <a:pt x="475488" y="1387097"/>
                      </a:cubicBezTo>
                      <a:cubicBezTo>
                        <a:pt x="633984" y="1384049"/>
                        <a:pt x="1039368" y="1411481"/>
                        <a:pt x="1316736" y="1405385"/>
                      </a:cubicBezTo>
                      <a:cubicBezTo>
                        <a:pt x="1594104" y="1399289"/>
                        <a:pt x="1926336" y="1359665"/>
                        <a:pt x="2139696" y="1350521"/>
                      </a:cubicBezTo>
                      <a:cubicBezTo>
                        <a:pt x="2353056" y="1341377"/>
                        <a:pt x="2484120" y="1347473"/>
                        <a:pt x="2596896" y="1350521"/>
                      </a:cubicBezTo>
                      <a:cubicBezTo>
                        <a:pt x="2709672" y="1353569"/>
                        <a:pt x="2727960" y="1359665"/>
                        <a:pt x="2816352" y="1368809"/>
                      </a:cubicBezTo>
                      <a:cubicBezTo>
                        <a:pt x="2904744" y="1377953"/>
                        <a:pt x="3048000" y="1411481"/>
                        <a:pt x="3127248" y="1405385"/>
                      </a:cubicBezTo>
                      <a:cubicBezTo>
                        <a:pt x="3206496" y="1399289"/>
                        <a:pt x="3209544" y="1335281"/>
                        <a:pt x="3291840" y="1332233"/>
                      </a:cubicBezTo>
                      <a:cubicBezTo>
                        <a:pt x="3374136" y="1329185"/>
                        <a:pt x="3486912" y="1384049"/>
                        <a:pt x="3621024" y="1387097"/>
                      </a:cubicBezTo>
                      <a:cubicBezTo>
                        <a:pt x="3755136" y="1390145"/>
                        <a:pt x="3983736" y="1353569"/>
                        <a:pt x="4096512" y="1350521"/>
                      </a:cubicBezTo>
                      <a:cubicBezTo>
                        <a:pt x="4209288" y="1347473"/>
                        <a:pt x="4221480" y="1365761"/>
                        <a:pt x="4297680" y="1368809"/>
                      </a:cubicBezTo>
                      <a:cubicBezTo>
                        <a:pt x="4373880" y="1371857"/>
                        <a:pt x="4477512" y="1362713"/>
                        <a:pt x="4553712" y="1368809"/>
                      </a:cubicBezTo>
                      <a:cubicBezTo>
                        <a:pt x="4629912" y="1374905"/>
                        <a:pt x="4715256" y="1402337"/>
                        <a:pt x="4754880" y="1405385"/>
                      </a:cubicBezTo>
                      <a:cubicBezTo>
                        <a:pt x="4794504" y="1408433"/>
                        <a:pt x="4773168" y="1408433"/>
                        <a:pt x="4791456" y="1387097"/>
                      </a:cubicBezTo>
                      <a:cubicBezTo>
                        <a:pt x="4809744" y="1365761"/>
                        <a:pt x="4856480" y="1477564"/>
                        <a:pt x="4864608" y="1277369"/>
                      </a:cubicBezTo>
                      <a:cubicBezTo>
                        <a:pt x="4872736" y="1077174"/>
                        <a:pt x="4852416" y="371856"/>
                        <a:pt x="4840224" y="185928"/>
                      </a:cubicBezTo>
                      <a:cubicBezTo>
                        <a:pt x="4828032" y="0"/>
                        <a:pt x="4912360" y="165822"/>
                        <a:pt x="4791456" y="161801"/>
                      </a:cubicBezTo>
                      <a:cubicBezTo>
                        <a:pt x="4670552" y="157780"/>
                        <a:pt x="4114800" y="161801"/>
                        <a:pt x="4114800" y="161801"/>
                      </a:cubicBezTo>
                      <a:lnTo>
                        <a:pt x="2630424" y="185928"/>
                      </a:lnTo>
                      <a:lnTo>
                        <a:pt x="1353312" y="180089"/>
                      </a:lnTo>
                      <a:lnTo>
                        <a:pt x="292608" y="161801"/>
                      </a:lnTo>
                      <a:cubicBezTo>
                        <a:pt x="67056" y="158753"/>
                        <a:pt x="0" y="161801"/>
                        <a:pt x="0" y="161801"/>
                      </a:cubicBezTo>
                      <a:close/>
                    </a:path>
                  </a:pathLst>
                </a:custGeom>
                <a:solidFill>
                  <a:srgbClr val="5BAED7"/>
                </a:solid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1752600" y="2328446"/>
                  <a:ext cx="533400" cy="338554"/>
                  <a:chOff x="1752600" y="2328446"/>
                  <a:chExt cx="533400" cy="338554"/>
                </a:xfrm>
              </p:grpSpPr>
              <p:sp>
                <p:nvSpPr>
                  <p:cNvPr id="7" name="Rectangle 6"/>
                  <p:cNvSpPr/>
                  <p:nvPr/>
                </p:nvSpPr>
                <p:spPr>
                  <a:xfrm>
                    <a:off x="1828800" y="2362200"/>
                    <a:ext cx="3048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752600" y="2328446"/>
                    <a:ext cx="533400" cy="338554"/>
                  </a:xfrm>
                  <a:prstGeom prst="rect">
                    <a:avLst/>
                  </a:prstGeom>
                  <a:noFill/>
                </p:spPr>
                <p:txBody>
                  <a:bodyPr wrap="square" rtlCol="0">
                    <a:spAutoFit/>
                  </a:bodyPr>
                  <a:lstStyle/>
                  <a:p>
                    <a:r>
                      <a:rPr lang="en-US" sz="1600" b="1" i="1" dirty="0" smtClean="0">
                        <a:solidFill>
                          <a:srgbClr val="CC3300"/>
                        </a:solidFill>
                      </a:rPr>
                      <a:t>101</a:t>
                    </a:r>
                  </a:p>
                </p:txBody>
              </p:sp>
            </p:grpSp>
            <p:grpSp>
              <p:nvGrpSpPr>
                <p:cNvPr id="9" name="Group 8"/>
                <p:cNvGrpSpPr/>
                <p:nvPr/>
              </p:nvGrpSpPr>
              <p:grpSpPr>
                <a:xfrm>
                  <a:off x="2895600" y="2328446"/>
                  <a:ext cx="533400" cy="338554"/>
                  <a:chOff x="1752600" y="2328446"/>
                  <a:chExt cx="533400" cy="338554"/>
                </a:xfrm>
              </p:grpSpPr>
              <p:sp>
                <p:nvSpPr>
                  <p:cNvPr id="10" name="Rectangle 9"/>
                  <p:cNvSpPr/>
                  <p:nvPr/>
                </p:nvSpPr>
                <p:spPr>
                  <a:xfrm>
                    <a:off x="1828800" y="2362200"/>
                    <a:ext cx="3048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1752600" y="2328446"/>
                    <a:ext cx="533400" cy="338554"/>
                  </a:xfrm>
                  <a:prstGeom prst="rect">
                    <a:avLst/>
                  </a:prstGeom>
                  <a:noFill/>
                </p:spPr>
                <p:txBody>
                  <a:bodyPr wrap="square" rtlCol="0">
                    <a:spAutoFit/>
                  </a:bodyPr>
                  <a:lstStyle/>
                  <a:p>
                    <a:r>
                      <a:rPr lang="en-US" sz="1600" b="1" i="1" dirty="0" smtClean="0">
                        <a:solidFill>
                          <a:srgbClr val="CC3300"/>
                        </a:solidFill>
                      </a:rPr>
                      <a:t>140</a:t>
                    </a:r>
                  </a:p>
                </p:txBody>
              </p:sp>
            </p:grpSp>
            <p:grpSp>
              <p:nvGrpSpPr>
                <p:cNvPr id="12" name="Group 11"/>
                <p:cNvGrpSpPr/>
                <p:nvPr/>
              </p:nvGrpSpPr>
              <p:grpSpPr>
                <a:xfrm>
                  <a:off x="5431536" y="2785646"/>
                  <a:ext cx="533400" cy="338554"/>
                  <a:chOff x="1752600" y="2328446"/>
                  <a:chExt cx="533400" cy="338554"/>
                </a:xfrm>
              </p:grpSpPr>
              <p:sp>
                <p:nvSpPr>
                  <p:cNvPr id="13" name="Rectangle 12"/>
                  <p:cNvSpPr/>
                  <p:nvPr/>
                </p:nvSpPr>
                <p:spPr>
                  <a:xfrm>
                    <a:off x="1828800" y="2362200"/>
                    <a:ext cx="3048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752600" y="2328446"/>
                    <a:ext cx="533400" cy="338554"/>
                  </a:xfrm>
                  <a:prstGeom prst="rect">
                    <a:avLst/>
                  </a:prstGeom>
                  <a:noFill/>
                </p:spPr>
                <p:txBody>
                  <a:bodyPr wrap="square" rtlCol="0">
                    <a:spAutoFit/>
                  </a:bodyPr>
                  <a:lstStyle/>
                  <a:p>
                    <a:r>
                      <a:rPr lang="en-US" sz="1600" b="1" i="1" dirty="0" smtClean="0">
                        <a:solidFill>
                          <a:srgbClr val="CC3300"/>
                        </a:solidFill>
                      </a:rPr>
                      <a:t>118</a:t>
                    </a:r>
                  </a:p>
                </p:txBody>
              </p:sp>
            </p:grpSp>
            <p:grpSp>
              <p:nvGrpSpPr>
                <p:cNvPr id="15" name="Group 14"/>
                <p:cNvGrpSpPr/>
                <p:nvPr/>
              </p:nvGrpSpPr>
              <p:grpSpPr>
                <a:xfrm>
                  <a:off x="7010400" y="2438400"/>
                  <a:ext cx="533400" cy="338554"/>
                  <a:chOff x="1752600" y="2328446"/>
                  <a:chExt cx="533400" cy="338554"/>
                </a:xfrm>
              </p:grpSpPr>
              <p:sp>
                <p:nvSpPr>
                  <p:cNvPr id="16" name="Rectangle 15"/>
                  <p:cNvSpPr/>
                  <p:nvPr/>
                </p:nvSpPr>
                <p:spPr>
                  <a:xfrm>
                    <a:off x="1828800" y="2362200"/>
                    <a:ext cx="304800" cy="2286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752600" y="2328446"/>
                    <a:ext cx="533400" cy="338554"/>
                  </a:xfrm>
                  <a:prstGeom prst="rect">
                    <a:avLst/>
                  </a:prstGeom>
                  <a:noFill/>
                </p:spPr>
                <p:txBody>
                  <a:bodyPr wrap="square" rtlCol="0">
                    <a:spAutoFit/>
                  </a:bodyPr>
                  <a:lstStyle/>
                  <a:p>
                    <a:r>
                      <a:rPr lang="en-US" sz="1600" b="1" i="1" dirty="0" smtClean="0">
                        <a:solidFill>
                          <a:srgbClr val="CC3300"/>
                        </a:solidFill>
                      </a:rPr>
                      <a:t>244</a:t>
                    </a:r>
                  </a:p>
                </p:txBody>
              </p:sp>
            </p:grpSp>
            <p:pic>
              <p:nvPicPr>
                <p:cNvPr id="18" name="Picture 2" descr="Anthropogenic carbon cycle"/>
                <p:cNvPicPr>
                  <a:picLocks noChangeAspect="1" noChangeArrowheads="1"/>
                </p:cNvPicPr>
                <p:nvPr/>
              </p:nvPicPr>
              <p:blipFill>
                <a:blip r:embed="rId3" cstate="print"/>
                <a:srcRect l="47500" t="93671" r="48333" b="2532"/>
                <a:stretch>
                  <a:fillRect/>
                </a:stretch>
              </p:blipFill>
              <p:spPr bwMode="auto">
                <a:xfrm>
                  <a:off x="4038600" y="6553200"/>
                  <a:ext cx="381000" cy="228600"/>
                </a:xfrm>
                <a:prstGeom prst="rect">
                  <a:avLst/>
                </a:prstGeom>
                <a:noFill/>
              </p:spPr>
            </p:pic>
            <p:sp>
              <p:nvSpPr>
                <p:cNvPr id="24" name="Freeform 23"/>
                <p:cNvSpPr/>
                <p:nvPr/>
              </p:nvSpPr>
              <p:spPr>
                <a:xfrm>
                  <a:off x="3517494" y="3863127"/>
                  <a:ext cx="5579209" cy="1150307"/>
                </a:xfrm>
                <a:custGeom>
                  <a:avLst/>
                  <a:gdLst>
                    <a:gd name="connsiteX0" fmla="*/ 898634 w 7246883"/>
                    <a:gd name="connsiteY0" fmla="*/ 81455 h 874986"/>
                    <a:gd name="connsiteX1" fmla="*/ 6337738 w 7246883"/>
                    <a:gd name="connsiteY1" fmla="*/ 112986 h 874986"/>
                    <a:gd name="connsiteX2" fmla="*/ 6353503 w 7246883"/>
                    <a:gd name="connsiteY2" fmla="*/ 759372 h 874986"/>
                    <a:gd name="connsiteX3" fmla="*/ 4051738 w 7246883"/>
                    <a:gd name="connsiteY3" fmla="*/ 806668 h 874986"/>
                    <a:gd name="connsiteX4" fmla="*/ 1671145 w 7246883"/>
                    <a:gd name="connsiteY4" fmla="*/ 790903 h 874986"/>
                    <a:gd name="connsiteX5" fmla="*/ 1497724 w 7246883"/>
                    <a:gd name="connsiteY5" fmla="*/ 790903 h 874986"/>
                    <a:gd name="connsiteX6" fmla="*/ 1450428 w 7246883"/>
                    <a:gd name="connsiteY6" fmla="*/ 743606 h 874986"/>
                    <a:gd name="connsiteX7" fmla="*/ 1229710 w 7246883"/>
                    <a:gd name="connsiteY7" fmla="*/ 585951 h 874986"/>
                    <a:gd name="connsiteX8" fmla="*/ 1056290 w 7246883"/>
                    <a:gd name="connsiteY8" fmla="*/ 396765 h 874986"/>
                    <a:gd name="connsiteX9" fmla="*/ 945931 w 7246883"/>
                    <a:gd name="connsiteY9" fmla="*/ 112986 h 874986"/>
                    <a:gd name="connsiteX10" fmla="*/ 898634 w 7246883"/>
                    <a:gd name="connsiteY10" fmla="*/ 81455 h 874986"/>
                    <a:gd name="connsiteX0" fmla="*/ 898634 w 7246883"/>
                    <a:gd name="connsiteY0" fmla="*/ 23648 h 817179"/>
                    <a:gd name="connsiteX1" fmla="*/ 6337738 w 7246883"/>
                    <a:gd name="connsiteY1" fmla="*/ 55179 h 817179"/>
                    <a:gd name="connsiteX2" fmla="*/ 6353503 w 7246883"/>
                    <a:gd name="connsiteY2" fmla="*/ 701565 h 817179"/>
                    <a:gd name="connsiteX3" fmla="*/ 4051738 w 7246883"/>
                    <a:gd name="connsiteY3" fmla="*/ 748861 h 817179"/>
                    <a:gd name="connsiteX4" fmla="*/ 1671145 w 7246883"/>
                    <a:gd name="connsiteY4" fmla="*/ 733096 h 817179"/>
                    <a:gd name="connsiteX5" fmla="*/ 1497724 w 7246883"/>
                    <a:gd name="connsiteY5" fmla="*/ 733096 h 817179"/>
                    <a:gd name="connsiteX6" fmla="*/ 1450428 w 7246883"/>
                    <a:gd name="connsiteY6" fmla="*/ 685799 h 817179"/>
                    <a:gd name="connsiteX7" fmla="*/ 1229710 w 7246883"/>
                    <a:gd name="connsiteY7" fmla="*/ 528144 h 817179"/>
                    <a:gd name="connsiteX8" fmla="*/ 1056290 w 7246883"/>
                    <a:gd name="connsiteY8" fmla="*/ 338958 h 817179"/>
                    <a:gd name="connsiteX9" fmla="*/ 945931 w 7246883"/>
                    <a:gd name="connsiteY9" fmla="*/ 55179 h 817179"/>
                    <a:gd name="connsiteX10" fmla="*/ 898634 w 7246883"/>
                    <a:gd name="connsiteY10" fmla="*/ 23648 h 817179"/>
                    <a:gd name="connsiteX0" fmla="*/ 898634 w 6734503"/>
                    <a:gd name="connsiteY0" fmla="*/ 23648 h 817179"/>
                    <a:gd name="connsiteX1" fmla="*/ 6337738 w 6734503"/>
                    <a:gd name="connsiteY1" fmla="*/ 55179 h 817179"/>
                    <a:gd name="connsiteX2" fmla="*/ 6353503 w 6734503"/>
                    <a:gd name="connsiteY2" fmla="*/ 701565 h 817179"/>
                    <a:gd name="connsiteX3" fmla="*/ 4051738 w 6734503"/>
                    <a:gd name="connsiteY3" fmla="*/ 748861 h 817179"/>
                    <a:gd name="connsiteX4" fmla="*/ 1671145 w 6734503"/>
                    <a:gd name="connsiteY4" fmla="*/ 733096 h 817179"/>
                    <a:gd name="connsiteX5" fmla="*/ 1497724 w 6734503"/>
                    <a:gd name="connsiteY5" fmla="*/ 733096 h 817179"/>
                    <a:gd name="connsiteX6" fmla="*/ 1450428 w 6734503"/>
                    <a:gd name="connsiteY6" fmla="*/ 685799 h 817179"/>
                    <a:gd name="connsiteX7" fmla="*/ 1229710 w 6734503"/>
                    <a:gd name="connsiteY7" fmla="*/ 528144 h 817179"/>
                    <a:gd name="connsiteX8" fmla="*/ 1056290 w 6734503"/>
                    <a:gd name="connsiteY8" fmla="*/ 338958 h 817179"/>
                    <a:gd name="connsiteX9" fmla="*/ 945931 w 6734503"/>
                    <a:gd name="connsiteY9" fmla="*/ 55179 h 817179"/>
                    <a:gd name="connsiteX10" fmla="*/ 898634 w 6734503"/>
                    <a:gd name="connsiteY10" fmla="*/ 23648 h 817179"/>
                    <a:gd name="connsiteX0" fmla="*/ 898634 w 6734503"/>
                    <a:gd name="connsiteY0" fmla="*/ 23648 h 748861"/>
                    <a:gd name="connsiteX1" fmla="*/ 6337738 w 6734503"/>
                    <a:gd name="connsiteY1" fmla="*/ 55179 h 748861"/>
                    <a:gd name="connsiteX2" fmla="*/ 6353503 w 6734503"/>
                    <a:gd name="connsiteY2" fmla="*/ 701565 h 748861"/>
                    <a:gd name="connsiteX3" fmla="*/ 4051738 w 6734503"/>
                    <a:gd name="connsiteY3" fmla="*/ 748861 h 748861"/>
                    <a:gd name="connsiteX4" fmla="*/ 1671145 w 6734503"/>
                    <a:gd name="connsiteY4" fmla="*/ 733096 h 748861"/>
                    <a:gd name="connsiteX5" fmla="*/ 1497724 w 6734503"/>
                    <a:gd name="connsiteY5" fmla="*/ 733096 h 748861"/>
                    <a:gd name="connsiteX6" fmla="*/ 1450428 w 6734503"/>
                    <a:gd name="connsiteY6" fmla="*/ 685799 h 748861"/>
                    <a:gd name="connsiteX7" fmla="*/ 1229710 w 6734503"/>
                    <a:gd name="connsiteY7" fmla="*/ 528144 h 748861"/>
                    <a:gd name="connsiteX8" fmla="*/ 1056290 w 6734503"/>
                    <a:gd name="connsiteY8" fmla="*/ 338958 h 748861"/>
                    <a:gd name="connsiteX9" fmla="*/ 945931 w 6734503"/>
                    <a:gd name="connsiteY9" fmla="*/ 55179 h 748861"/>
                    <a:gd name="connsiteX10" fmla="*/ 898634 w 6734503"/>
                    <a:gd name="connsiteY10" fmla="*/ 23648 h 748861"/>
                    <a:gd name="connsiteX0" fmla="*/ 898634 w 6353503"/>
                    <a:gd name="connsiteY0" fmla="*/ 23648 h 748861"/>
                    <a:gd name="connsiteX1" fmla="*/ 6337738 w 6353503"/>
                    <a:gd name="connsiteY1" fmla="*/ 55179 h 748861"/>
                    <a:gd name="connsiteX2" fmla="*/ 6353503 w 6353503"/>
                    <a:gd name="connsiteY2" fmla="*/ 701565 h 748861"/>
                    <a:gd name="connsiteX3" fmla="*/ 4051738 w 6353503"/>
                    <a:gd name="connsiteY3" fmla="*/ 748861 h 748861"/>
                    <a:gd name="connsiteX4" fmla="*/ 1671145 w 6353503"/>
                    <a:gd name="connsiteY4" fmla="*/ 733096 h 748861"/>
                    <a:gd name="connsiteX5" fmla="*/ 1497724 w 6353503"/>
                    <a:gd name="connsiteY5" fmla="*/ 733096 h 748861"/>
                    <a:gd name="connsiteX6" fmla="*/ 1450428 w 6353503"/>
                    <a:gd name="connsiteY6" fmla="*/ 685799 h 748861"/>
                    <a:gd name="connsiteX7" fmla="*/ 1229710 w 6353503"/>
                    <a:gd name="connsiteY7" fmla="*/ 528144 h 748861"/>
                    <a:gd name="connsiteX8" fmla="*/ 1056290 w 6353503"/>
                    <a:gd name="connsiteY8" fmla="*/ 338958 h 748861"/>
                    <a:gd name="connsiteX9" fmla="*/ 945931 w 6353503"/>
                    <a:gd name="connsiteY9" fmla="*/ 55179 h 748861"/>
                    <a:gd name="connsiteX10" fmla="*/ 898634 w 6353503"/>
                    <a:gd name="connsiteY10" fmla="*/ 23648 h 748861"/>
                    <a:gd name="connsiteX0" fmla="*/ 898634 w 6261537"/>
                    <a:gd name="connsiteY0" fmla="*/ 67003 h 737037"/>
                    <a:gd name="connsiteX1" fmla="*/ 6245772 w 6261537"/>
                    <a:gd name="connsiteY1" fmla="*/ 43355 h 737037"/>
                    <a:gd name="connsiteX2" fmla="*/ 6261537 w 6261537"/>
                    <a:gd name="connsiteY2" fmla="*/ 689741 h 737037"/>
                    <a:gd name="connsiteX3" fmla="*/ 3959772 w 6261537"/>
                    <a:gd name="connsiteY3" fmla="*/ 737037 h 737037"/>
                    <a:gd name="connsiteX4" fmla="*/ 1579179 w 6261537"/>
                    <a:gd name="connsiteY4" fmla="*/ 721272 h 737037"/>
                    <a:gd name="connsiteX5" fmla="*/ 1405758 w 6261537"/>
                    <a:gd name="connsiteY5" fmla="*/ 721272 h 737037"/>
                    <a:gd name="connsiteX6" fmla="*/ 1358462 w 6261537"/>
                    <a:gd name="connsiteY6" fmla="*/ 673975 h 737037"/>
                    <a:gd name="connsiteX7" fmla="*/ 1137744 w 6261537"/>
                    <a:gd name="connsiteY7" fmla="*/ 516320 h 737037"/>
                    <a:gd name="connsiteX8" fmla="*/ 964324 w 6261537"/>
                    <a:gd name="connsiteY8" fmla="*/ 327134 h 737037"/>
                    <a:gd name="connsiteX9" fmla="*/ 853965 w 6261537"/>
                    <a:gd name="connsiteY9" fmla="*/ 43355 h 737037"/>
                    <a:gd name="connsiteX10" fmla="*/ 898634 w 6261537"/>
                    <a:gd name="connsiteY10" fmla="*/ 67003 h 737037"/>
                    <a:gd name="connsiteX0" fmla="*/ 880241 w 6287813"/>
                    <a:gd name="connsiteY0" fmla="*/ 107731 h 801413"/>
                    <a:gd name="connsiteX1" fmla="*/ 6272048 w 6287813"/>
                    <a:gd name="connsiteY1" fmla="*/ 107731 h 801413"/>
                    <a:gd name="connsiteX2" fmla="*/ 6287813 w 6287813"/>
                    <a:gd name="connsiteY2" fmla="*/ 754117 h 801413"/>
                    <a:gd name="connsiteX3" fmla="*/ 3986048 w 6287813"/>
                    <a:gd name="connsiteY3" fmla="*/ 801413 h 801413"/>
                    <a:gd name="connsiteX4" fmla="*/ 1605455 w 6287813"/>
                    <a:gd name="connsiteY4" fmla="*/ 785648 h 801413"/>
                    <a:gd name="connsiteX5" fmla="*/ 1432034 w 6287813"/>
                    <a:gd name="connsiteY5" fmla="*/ 785648 h 801413"/>
                    <a:gd name="connsiteX6" fmla="*/ 1384738 w 6287813"/>
                    <a:gd name="connsiteY6" fmla="*/ 738351 h 801413"/>
                    <a:gd name="connsiteX7" fmla="*/ 1164020 w 6287813"/>
                    <a:gd name="connsiteY7" fmla="*/ 580696 h 801413"/>
                    <a:gd name="connsiteX8" fmla="*/ 990600 w 6287813"/>
                    <a:gd name="connsiteY8" fmla="*/ 391510 h 801413"/>
                    <a:gd name="connsiteX9" fmla="*/ 880241 w 6287813"/>
                    <a:gd name="connsiteY9" fmla="*/ 107731 h 801413"/>
                    <a:gd name="connsiteX0" fmla="*/ 880241 w 6287813"/>
                    <a:gd name="connsiteY0" fmla="*/ 47296 h 740978"/>
                    <a:gd name="connsiteX1" fmla="*/ 6272048 w 6287813"/>
                    <a:gd name="connsiteY1" fmla="*/ 47296 h 740978"/>
                    <a:gd name="connsiteX2" fmla="*/ 6287813 w 6287813"/>
                    <a:gd name="connsiteY2" fmla="*/ 693682 h 740978"/>
                    <a:gd name="connsiteX3" fmla="*/ 3986048 w 6287813"/>
                    <a:gd name="connsiteY3" fmla="*/ 740978 h 740978"/>
                    <a:gd name="connsiteX4" fmla="*/ 1605455 w 6287813"/>
                    <a:gd name="connsiteY4" fmla="*/ 725213 h 740978"/>
                    <a:gd name="connsiteX5" fmla="*/ 1432034 w 6287813"/>
                    <a:gd name="connsiteY5" fmla="*/ 725213 h 740978"/>
                    <a:gd name="connsiteX6" fmla="*/ 1384738 w 6287813"/>
                    <a:gd name="connsiteY6" fmla="*/ 677916 h 740978"/>
                    <a:gd name="connsiteX7" fmla="*/ 1164020 w 6287813"/>
                    <a:gd name="connsiteY7" fmla="*/ 520261 h 740978"/>
                    <a:gd name="connsiteX8" fmla="*/ 990600 w 6287813"/>
                    <a:gd name="connsiteY8" fmla="*/ 331075 h 740978"/>
                    <a:gd name="connsiteX9" fmla="*/ 880241 w 6287813"/>
                    <a:gd name="connsiteY9" fmla="*/ 47296 h 740978"/>
                    <a:gd name="connsiteX0" fmla="*/ 909720 w 6317292"/>
                    <a:gd name="connsiteY0" fmla="*/ 47296 h 740978"/>
                    <a:gd name="connsiteX1" fmla="*/ 6301527 w 6317292"/>
                    <a:gd name="connsiteY1" fmla="*/ 47296 h 740978"/>
                    <a:gd name="connsiteX2" fmla="*/ 6317292 w 6317292"/>
                    <a:gd name="connsiteY2" fmla="*/ 693682 h 740978"/>
                    <a:gd name="connsiteX3" fmla="*/ 4015527 w 6317292"/>
                    <a:gd name="connsiteY3" fmla="*/ 740978 h 740978"/>
                    <a:gd name="connsiteX4" fmla="*/ 1634934 w 6317292"/>
                    <a:gd name="connsiteY4" fmla="*/ 725213 h 740978"/>
                    <a:gd name="connsiteX5" fmla="*/ 1461513 w 6317292"/>
                    <a:gd name="connsiteY5" fmla="*/ 725213 h 740978"/>
                    <a:gd name="connsiteX6" fmla="*/ 1414217 w 6317292"/>
                    <a:gd name="connsiteY6" fmla="*/ 677916 h 740978"/>
                    <a:gd name="connsiteX7" fmla="*/ 1193499 w 6317292"/>
                    <a:gd name="connsiteY7" fmla="*/ 520261 h 740978"/>
                    <a:gd name="connsiteX8" fmla="*/ 1020079 w 6317292"/>
                    <a:gd name="connsiteY8" fmla="*/ 331075 h 740978"/>
                    <a:gd name="connsiteX9" fmla="*/ 909720 w 6317292"/>
                    <a:gd name="connsiteY9" fmla="*/ 47296 h 740978"/>
                    <a:gd name="connsiteX0" fmla="*/ 909720 w 6317292"/>
                    <a:gd name="connsiteY0" fmla="*/ 0 h 693682"/>
                    <a:gd name="connsiteX1" fmla="*/ 6301527 w 6317292"/>
                    <a:gd name="connsiteY1" fmla="*/ 0 h 693682"/>
                    <a:gd name="connsiteX2" fmla="*/ 6317292 w 6317292"/>
                    <a:gd name="connsiteY2" fmla="*/ 646386 h 693682"/>
                    <a:gd name="connsiteX3" fmla="*/ 4015527 w 6317292"/>
                    <a:gd name="connsiteY3" fmla="*/ 693682 h 693682"/>
                    <a:gd name="connsiteX4" fmla="*/ 1634934 w 6317292"/>
                    <a:gd name="connsiteY4" fmla="*/ 677917 h 693682"/>
                    <a:gd name="connsiteX5" fmla="*/ 1461513 w 6317292"/>
                    <a:gd name="connsiteY5" fmla="*/ 677917 h 693682"/>
                    <a:gd name="connsiteX6" fmla="*/ 1414217 w 6317292"/>
                    <a:gd name="connsiteY6" fmla="*/ 630620 h 693682"/>
                    <a:gd name="connsiteX7" fmla="*/ 1193499 w 6317292"/>
                    <a:gd name="connsiteY7" fmla="*/ 472965 h 693682"/>
                    <a:gd name="connsiteX8" fmla="*/ 1020079 w 6317292"/>
                    <a:gd name="connsiteY8" fmla="*/ 283779 h 693682"/>
                    <a:gd name="connsiteX9" fmla="*/ 909720 w 6317292"/>
                    <a:gd name="connsiteY9" fmla="*/ 0 h 693682"/>
                    <a:gd name="connsiteX0" fmla="*/ 171637 w 5579209"/>
                    <a:gd name="connsiteY0" fmla="*/ 456625 h 1150307"/>
                    <a:gd name="connsiteX1" fmla="*/ 5563444 w 5579209"/>
                    <a:gd name="connsiteY1" fmla="*/ 456625 h 1150307"/>
                    <a:gd name="connsiteX2" fmla="*/ 5579209 w 5579209"/>
                    <a:gd name="connsiteY2" fmla="*/ 1103011 h 1150307"/>
                    <a:gd name="connsiteX3" fmla="*/ 3277444 w 5579209"/>
                    <a:gd name="connsiteY3" fmla="*/ 1150307 h 1150307"/>
                    <a:gd name="connsiteX4" fmla="*/ 896851 w 5579209"/>
                    <a:gd name="connsiteY4" fmla="*/ 1134542 h 1150307"/>
                    <a:gd name="connsiteX5" fmla="*/ 723430 w 5579209"/>
                    <a:gd name="connsiteY5" fmla="*/ 1134542 h 1150307"/>
                    <a:gd name="connsiteX6" fmla="*/ 676134 w 5579209"/>
                    <a:gd name="connsiteY6" fmla="*/ 1087245 h 1150307"/>
                    <a:gd name="connsiteX7" fmla="*/ 455416 w 5579209"/>
                    <a:gd name="connsiteY7" fmla="*/ 929590 h 1150307"/>
                    <a:gd name="connsiteX8" fmla="*/ 281996 w 5579209"/>
                    <a:gd name="connsiteY8" fmla="*/ 740404 h 1150307"/>
                    <a:gd name="connsiteX9" fmla="*/ 171637 w 5579209"/>
                    <a:gd name="connsiteY9" fmla="*/ 456625 h 115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9209" h="1150307">
                      <a:moveTo>
                        <a:pt x="171637" y="456625"/>
                      </a:moveTo>
                      <a:cubicBezTo>
                        <a:pt x="1038529" y="473849"/>
                        <a:pt x="4651614" y="462916"/>
                        <a:pt x="5563444" y="456625"/>
                      </a:cubicBezTo>
                      <a:cubicBezTo>
                        <a:pt x="5576477" y="868315"/>
                        <a:pt x="5560921" y="682597"/>
                        <a:pt x="5579209" y="1103011"/>
                      </a:cubicBezTo>
                      <a:cubicBezTo>
                        <a:pt x="5213449" y="1142425"/>
                        <a:pt x="3277444" y="1150307"/>
                        <a:pt x="3277444" y="1150307"/>
                      </a:cubicBezTo>
                      <a:lnTo>
                        <a:pt x="896851" y="1134542"/>
                      </a:lnTo>
                      <a:cubicBezTo>
                        <a:pt x="471182" y="1131915"/>
                        <a:pt x="760216" y="1142425"/>
                        <a:pt x="723430" y="1134542"/>
                      </a:cubicBezTo>
                      <a:cubicBezTo>
                        <a:pt x="686644" y="1126659"/>
                        <a:pt x="720803" y="1121404"/>
                        <a:pt x="676134" y="1087245"/>
                      </a:cubicBezTo>
                      <a:cubicBezTo>
                        <a:pt x="631465" y="1053086"/>
                        <a:pt x="521106" y="987397"/>
                        <a:pt x="455416" y="929590"/>
                      </a:cubicBezTo>
                      <a:cubicBezTo>
                        <a:pt x="389726" y="871783"/>
                        <a:pt x="329292" y="819231"/>
                        <a:pt x="281996" y="740404"/>
                      </a:cubicBezTo>
                      <a:cubicBezTo>
                        <a:pt x="234700" y="661577"/>
                        <a:pt x="0" y="0"/>
                        <a:pt x="171637" y="456625"/>
                      </a:cubicBezTo>
                      <a:close/>
                    </a:path>
                  </a:pathLst>
                </a:custGeom>
                <a:solidFill>
                  <a:schemeClr val="accent1">
                    <a:lumMod val="40000"/>
                    <a:lumOff val="60000"/>
                  </a:schemeClr>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2" descr="Anthropogenic carbon cycle"/>
                <p:cNvPicPr>
                  <a:picLocks noChangeAspect="1" noChangeArrowheads="1"/>
                </p:cNvPicPr>
                <p:nvPr/>
              </p:nvPicPr>
              <p:blipFill>
                <a:blip r:embed="rId3" cstate="print"/>
                <a:srcRect l="84167" t="56962" r="4167" b="34177"/>
                <a:stretch>
                  <a:fillRect/>
                </a:stretch>
              </p:blipFill>
              <p:spPr bwMode="auto">
                <a:xfrm>
                  <a:off x="7696200" y="4267200"/>
                  <a:ext cx="1066800" cy="533400"/>
                </a:xfrm>
                <a:prstGeom prst="rect">
                  <a:avLst/>
                </a:prstGeom>
                <a:noFill/>
              </p:spPr>
            </p:pic>
            <p:pic>
              <p:nvPicPr>
                <p:cNvPr id="21" name="Picture 2" descr="Anthropogenic carbon cycle"/>
                <p:cNvPicPr>
                  <a:picLocks noChangeAspect="1" noChangeArrowheads="1"/>
                </p:cNvPicPr>
                <p:nvPr/>
              </p:nvPicPr>
              <p:blipFill>
                <a:blip r:embed="rId3" cstate="print"/>
                <a:srcRect l="54167" t="58532" r="28333" b="34177"/>
                <a:stretch>
                  <a:fillRect/>
                </a:stretch>
              </p:blipFill>
              <p:spPr bwMode="auto">
                <a:xfrm>
                  <a:off x="4953000" y="4322499"/>
                  <a:ext cx="1676400" cy="459813"/>
                </a:xfrm>
                <a:prstGeom prst="rect">
                  <a:avLst/>
                </a:prstGeom>
                <a:noFill/>
                <a:ln w="12700">
                  <a:solidFill>
                    <a:schemeClr val="tx1"/>
                  </a:solidFill>
                </a:ln>
              </p:spPr>
            </p:pic>
            <p:cxnSp>
              <p:nvCxnSpPr>
                <p:cNvPr id="27" name="Straight Connector 26"/>
                <p:cNvCxnSpPr>
                  <a:stCxn id="25" idx="26"/>
                  <a:endCxn id="25" idx="21"/>
                </p:cNvCxnSpPr>
                <p:nvPr/>
              </p:nvCxnSpPr>
              <p:spPr>
                <a:xfrm>
                  <a:off x="4303776" y="5003416"/>
                  <a:ext cx="479145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0"/>
                  <a:endCxn id="24" idx="1"/>
                </p:cNvCxnSpPr>
                <p:nvPr/>
              </p:nvCxnSpPr>
              <p:spPr>
                <a:xfrm>
                  <a:off x="3689131" y="4319752"/>
                  <a:ext cx="5391808"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22" name="Picture 2" descr="Anthropogenic carbon cycle"/>
                <p:cNvPicPr>
                  <a:picLocks noChangeAspect="1" noChangeArrowheads="1"/>
                </p:cNvPicPr>
                <p:nvPr/>
              </p:nvPicPr>
              <p:blipFill>
                <a:blip r:embed="rId3" cstate="print"/>
                <a:srcRect l="54167" t="74684" r="28333" b="13924"/>
                <a:stretch>
                  <a:fillRect/>
                </a:stretch>
              </p:blipFill>
              <p:spPr bwMode="auto">
                <a:xfrm>
                  <a:off x="4876800" y="5105400"/>
                  <a:ext cx="1600200" cy="685800"/>
                </a:xfrm>
                <a:prstGeom prst="rect">
                  <a:avLst/>
                </a:prstGeom>
                <a:noFill/>
              </p:spPr>
            </p:pic>
            <p:grpSp>
              <p:nvGrpSpPr>
                <p:cNvPr id="36" name="Group 35"/>
                <p:cNvGrpSpPr/>
                <p:nvPr/>
              </p:nvGrpSpPr>
              <p:grpSpPr>
                <a:xfrm>
                  <a:off x="2005060" y="1905000"/>
                  <a:ext cx="890540" cy="838200"/>
                  <a:chOff x="-1271540" y="1143000"/>
                  <a:chExt cx="890540" cy="838200"/>
                </a:xfrm>
              </p:grpSpPr>
              <p:sp>
                <p:nvSpPr>
                  <p:cNvPr id="29" name="Rectangle 28"/>
                  <p:cNvSpPr/>
                  <p:nvPr/>
                </p:nvSpPr>
                <p:spPr>
                  <a:xfrm>
                    <a:off x="-1066800" y="1524000"/>
                    <a:ext cx="457200" cy="4572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1271540" y="1143000"/>
                    <a:ext cx="890540" cy="584775"/>
                  </a:xfrm>
                  <a:prstGeom prst="rect">
                    <a:avLst/>
                  </a:prstGeom>
                  <a:noFill/>
                </p:spPr>
                <p:txBody>
                  <a:bodyPr wrap="square" rtlCol="0">
                    <a:spAutoFit/>
                  </a:bodyPr>
                  <a:lstStyle/>
                  <a:p>
                    <a:pPr algn="ctr"/>
                    <a:r>
                      <a:rPr lang="en-US" sz="1600" b="1" dirty="0" smtClean="0">
                        <a:solidFill>
                          <a:srgbClr val="C00000"/>
                        </a:solidFill>
                      </a:rPr>
                      <a:t>forest </a:t>
                    </a:r>
                  </a:p>
                  <a:p>
                    <a:pPr algn="ctr"/>
                    <a:r>
                      <a:rPr lang="en-US" sz="1600" b="1" dirty="0" smtClean="0">
                        <a:solidFill>
                          <a:srgbClr val="C00000"/>
                        </a:solidFill>
                      </a:rPr>
                      <a:t>growth</a:t>
                    </a:r>
                  </a:p>
                </p:txBody>
              </p:sp>
            </p:grpSp>
            <p:sp>
              <p:nvSpPr>
                <p:cNvPr id="28" name="TextBox 27"/>
                <p:cNvSpPr txBox="1"/>
                <p:nvPr/>
              </p:nvSpPr>
              <p:spPr>
                <a:xfrm>
                  <a:off x="7274323" y="2743200"/>
                  <a:ext cx="1019831" cy="338554"/>
                </a:xfrm>
                <a:prstGeom prst="rect">
                  <a:avLst/>
                </a:prstGeom>
                <a:noFill/>
              </p:spPr>
              <p:txBody>
                <a:bodyPr wrap="none" rtlCol="0">
                  <a:spAutoFit/>
                </a:bodyPr>
                <a:lstStyle/>
                <a:p>
                  <a:pPr algn="ctr"/>
                  <a:r>
                    <a:rPr lang="en-US" sz="1600" b="1" dirty="0" smtClean="0">
                      <a:solidFill>
                        <a:srgbClr val="C00000"/>
                      </a:solidFill>
                    </a:rPr>
                    <a:t>emissions</a:t>
                  </a:r>
                </a:p>
              </p:txBody>
            </p:sp>
            <p:grpSp>
              <p:nvGrpSpPr>
                <p:cNvPr id="35" name="Group 34"/>
                <p:cNvGrpSpPr/>
                <p:nvPr/>
              </p:nvGrpSpPr>
              <p:grpSpPr>
                <a:xfrm>
                  <a:off x="3200400" y="2277905"/>
                  <a:ext cx="914400" cy="617694"/>
                  <a:chOff x="-1294449" y="2776283"/>
                  <a:chExt cx="957634" cy="753463"/>
                </a:xfrm>
              </p:grpSpPr>
              <p:sp>
                <p:nvSpPr>
                  <p:cNvPr id="32" name="Rectangle 31"/>
                  <p:cNvSpPr/>
                  <p:nvPr/>
                </p:nvSpPr>
                <p:spPr>
                  <a:xfrm>
                    <a:off x="-1058643" y="2776283"/>
                    <a:ext cx="642026" cy="753463"/>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1294449" y="3157952"/>
                    <a:ext cx="957634" cy="338554"/>
                  </a:xfrm>
                  <a:prstGeom prst="rect">
                    <a:avLst/>
                  </a:prstGeom>
                  <a:noFill/>
                </p:spPr>
                <p:txBody>
                  <a:bodyPr wrap="none" rtlCol="0">
                    <a:spAutoFit/>
                  </a:bodyPr>
                  <a:lstStyle/>
                  <a:p>
                    <a:pPr algn="ctr"/>
                    <a:r>
                      <a:rPr lang="en-US" sz="1600" b="1" dirty="0" smtClean="0">
                        <a:solidFill>
                          <a:srgbClr val="C00000"/>
                        </a:solidFill>
                      </a:rPr>
                      <a:t>de-forest</a:t>
                    </a:r>
                  </a:p>
                </p:txBody>
              </p:sp>
            </p:grpSp>
            <p:sp>
              <p:nvSpPr>
                <p:cNvPr id="37" name="Rectangle 36"/>
                <p:cNvSpPr/>
                <p:nvPr/>
              </p:nvSpPr>
              <p:spPr>
                <a:xfrm>
                  <a:off x="5943600" y="1874520"/>
                  <a:ext cx="228600" cy="1545336"/>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p:cNvCxnSpPr/>
                <p:nvPr/>
              </p:nvCxnSpPr>
              <p:spPr>
                <a:xfrm flipV="1">
                  <a:off x="5943600" y="3438144"/>
                  <a:ext cx="0" cy="594360"/>
                </a:xfrm>
                <a:prstGeom prst="line">
                  <a:avLst/>
                </a:prstGeom>
                <a:ln w="2540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053328" y="4078224"/>
                  <a:ext cx="0" cy="1524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0" y="5657671"/>
                <a:ext cx="4038600" cy="1200329"/>
              </a:xfrm>
              <a:prstGeom prst="rect">
                <a:avLst/>
              </a:prstGeom>
              <a:solidFill>
                <a:srgbClr val="BDAE43"/>
              </a:solidFill>
              <a:ln w="38100">
                <a:solidFill>
                  <a:schemeClr val="bg1"/>
                </a:solidFill>
              </a:ln>
            </p:spPr>
            <p:txBody>
              <a:bodyPr wrap="square" rtlCol="0">
                <a:spAutoFit/>
              </a:bodyPr>
              <a:lstStyle/>
              <a:p>
                <a:r>
                  <a:rPr lang="en-US" sz="2400" b="1" dirty="0" smtClean="0">
                    <a:effectLst>
                      <a:outerShdw dist="38100" dir="7200000" algn="ctr" rotWithShape="0">
                        <a:schemeClr val="bg1"/>
                      </a:outerShdw>
                    </a:effectLst>
                  </a:rPr>
                  <a:t>black text:  pre-industrial data</a:t>
                </a:r>
              </a:p>
              <a:p>
                <a:r>
                  <a:rPr lang="en-US" sz="2400" b="1" dirty="0" smtClean="0">
                    <a:solidFill>
                      <a:srgbClr val="C00000"/>
                    </a:solidFill>
                    <a:effectLst>
                      <a:outerShdw dist="38100" dir="7200000" algn="ctr" rotWithShape="0">
                        <a:schemeClr val="bg1"/>
                      </a:outerShdw>
                    </a:effectLst>
                  </a:rPr>
                  <a:t>red text: industrial age impact</a:t>
                </a:r>
              </a:p>
              <a:p>
                <a:r>
                  <a:rPr lang="en-US" sz="2400" b="1" dirty="0" smtClean="0">
                    <a:effectLst>
                      <a:outerShdw dist="38100" dir="7200000" algn="ctr" rotWithShape="0">
                        <a:schemeClr val="bg1"/>
                      </a:outerShdw>
                    </a:effectLst>
                  </a:rPr>
                  <a:t>Rate/flux: </a:t>
                </a:r>
                <a:r>
                  <a:rPr lang="en-US" sz="2400" b="1" dirty="0" err="1" smtClean="0">
                    <a:effectLst>
                      <a:outerShdw dist="38100" dir="7200000" algn="ctr" rotWithShape="0">
                        <a:schemeClr val="bg1"/>
                      </a:outerShdw>
                    </a:effectLst>
                  </a:rPr>
                  <a:t>GtC</a:t>
                </a:r>
                <a:r>
                  <a:rPr lang="en-US" sz="2400" b="1" dirty="0" smtClean="0">
                    <a:effectLst>
                      <a:outerShdw dist="38100" dir="7200000" algn="ctr" rotWithShape="0">
                        <a:schemeClr val="bg1"/>
                      </a:outerShdw>
                    </a:effectLst>
                  </a:rPr>
                  <a:t> (</a:t>
                </a:r>
                <a:r>
                  <a:rPr lang="en-US" sz="2400" b="1" dirty="0" err="1" smtClean="0">
                    <a:effectLst>
                      <a:outerShdw dist="38100" dir="7200000" algn="ctr" rotWithShape="0">
                        <a:schemeClr val="bg1"/>
                      </a:outerShdw>
                    </a:effectLst>
                  </a:rPr>
                  <a:t>gigaton</a:t>
                </a:r>
                <a:r>
                  <a:rPr lang="en-US" sz="2400" b="1" dirty="0" smtClean="0">
                    <a:effectLst>
                      <a:outerShdw dist="38100" dir="7200000" algn="ctr" rotWithShape="0">
                        <a:schemeClr val="bg1"/>
                      </a:outerShdw>
                    </a:effectLst>
                  </a:rPr>
                  <a:t> C)</a:t>
                </a:r>
              </a:p>
            </p:txBody>
          </p:sp>
        </p:grpSp>
        <p:sp>
          <p:nvSpPr>
            <p:cNvPr id="48" name="Rectangle 47"/>
            <p:cNvSpPr/>
            <p:nvPr/>
          </p:nvSpPr>
          <p:spPr>
            <a:xfrm>
              <a:off x="6096000" y="841248"/>
              <a:ext cx="3048000" cy="475488"/>
            </a:xfrm>
            <a:prstGeom prst="rect">
              <a:avLst/>
            </a:prstGeom>
            <a:solidFill>
              <a:srgbClr val="DBEEF4"/>
            </a:solidFill>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6019800" y="838200"/>
              <a:ext cx="2895600" cy="492443"/>
            </a:xfrm>
            <a:prstGeom prst="rect">
              <a:avLst/>
            </a:prstGeom>
            <a:noFill/>
          </p:spPr>
          <p:txBody>
            <a:bodyPr wrap="square" rtlCol="0">
              <a:spAutoFit/>
            </a:bodyPr>
            <a:lstStyle/>
            <a:p>
              <a:pPr algn="ctr"/>
              <a:r>
                <a:rPr lang="en-US" sz="2600" b="1" dirty="0" smtClean="0">
                  <a:effectLst>
                    <a:outerShdw dist="50800" dir="7200000" algn="ctr" rotWithShape="0">
                      <a:schemeClr val="bg1"/>
                    </a:outerShdw>
                  </a:effectLst>
                </a:rPr>
                <a:t>CARBON CYCLE</a:t>
              </a:r>
            </a:p>
          </p:txBody>
        </p:sp>
      </p:grpSp>
      <p:sp useBgFill="1">
        <p:nvSpPr>
          <p:cNvPr id="4" name="TextBox 3"/>
          <p:cNvSpPr txBox="1"/>
          <p:nvPr/>
        </p:nvSpPr>
        <p:spPr>
          <a:xfrm>
            <a:off x="0" y="0"/>
            <a:ext cx="9144000" cy="769441"/>
          </a:xfrm>
          <a:prstGeom prst="rect">
            <a:avLst/>
          </a:prstGeom>
        </p:spPr>
        <p:txBody>
          <a:bodyPr wrap="square" rtlCol="0">
            <a:spAutoFit/>
          </a:bodyPr>
          <a:lstStyle/>
          <a:p>
            <a:pPr algn="ctr"/>
            <a:r>
              <a:rPr lang="en-US" sz="4400" b="1" dirty="0" smtClean="0">
                <a:effectLst>
                  <a:outerShdw dist="50800" dir="7200000" algn="ctr" rotWithShape="0">
                    <a:schemeClr val="bg1"/>
                  </a:outerShdw>
                </a:effectLst>
              </a:rPr>
              <a:t>Impact of Forest Biomass</a:t>
            </a:r>
          </a:p>
        </p:txBody>
      </p:sp>
      <p:cxnSp>
        <p:nvCxnSpPr>
          <p:cNvPr id="51" name="Straight Arrow Connector 50"/>
          <p:cNvCxnSpPr/>
          <p:nvPr/>
        </p:nvCxnSpPr>
        <p:spPr>
          <a:xfrm flipH="1">
            <a:off x="3962400" y="5867400"/>
            <a:ext cx="1066800" cy="0"/>
          </a:xfrm>
          <a:prstGeom prst="straightConnector1">
            <a:avLst/>
          </a:prstGeom>
          <a:ln w="101600">
            <a:solidFill>
              <a:srgbClr val="FF0000"/>
            </a:solidFill>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057400" y="889337"/>
            <a:ext cx="2145011" cy="1015663"/>
          </a:xfrm>
          <a:prstGeom prst="rect">
            <a:avLst/>
          </a:prstGeom>
          <a:solidFill>
            <a:schemeClr val="accent5">
              <a:lumMod val="20000"/>
              <a:lumOff val="80000"/>
            </a:schemeClr>
          </a:solidFill>
          <a:ln w="76200">
            <a:solidFill>
              <a:srgbClr val="FFC000"/>
            </a:solidFill>
          </a:ln>
          <a:effectLst>
            <a:outerShdw dist="50800" dir="8400000" algn="ctr" rotWithShape="0">
              <a:schemeClr val="tx1"/>
            </a:outerShdw>
          </a:effectLst>
        </p:spPr>
        <p:txBody>
          <a:bodyPr wrap="none" rtlCol="0">
            <a:spAutoFit/>
          </a:bodyPr>
          <a:lstStyle/>
          <a:p>
            <a:r>
              <a:rPr lang="en-US" sz="3000" b="1" dirty="0" smtClean="0"/>
              <a:t>Atmosphere</a:t>
            </a:r>
          </a:p>
          <a:p>
            <a:r>
              <a:rPr lang="en-US" sz="3000" b="1" dirty="0" smtClean="0"/>
              <a:t>597</a:t>
            </a:r>
          </a:p>
        </p:txBody>
      </p:sp>
      <p:sp>
        <p:nvSpPr>
          <p:cNvPr id="54" name="TextBox 53"/>
          <p:cNvSpPr txBox="1"/>
          <p:nvPr/>
        </p:nvSpPr>
        <p:spPr>
          <a:xfrm>
            <a:off x="914400" y="3124200"/>
            <a:ext cx="1600200" cy="1015663"/>
          </a:xfrm>
          <a:prstGeom prst="rect">
            <a:avLst/>
          </a:prstGeom>
          <a:solidFill>
            <a:schemeClr val="bg1"/>
          </a:solidFill>
          <a:ln w="76200">
            <a:solidFill>
              <a:srgbClr val="FFC000"/>
            </a:solidFill>
          </a:ln>
          <a:effectLst>
            <a:outerShdw dist="50800" dir="8400000" algn="ctr" rotWithShape="0">
              <a:schemeClr val="tx1"/>
            </a:outerShdw>
          </a:effectLst>
        </p:spPr>
        <p:txBody>
          <a:bodyPr wrap="square" rtlCol="0">
            <a:spAutoFit/>
          </a:bodyPr>
          <a:lstStyle/>
          <a:p>
            <a:pPr algn="ctr"/>
            <a:r>
              <a:rPr lang="en-US" sz="3000" b="1" dirty="0" smtClean="0"/>
              <a:t>Forests</a:t>
            </a:r>
          </a:p>
          <a:p>
            <a:r>
              <a:rPr lang="en-US" sz="3000" b="1" dirty="0" smtClean="0"/>
              <a:t> 2300</a:t>
            </a:r>
          </a:p>
        </p:txBody>
      </p:sp>
      <p:sp>
        <p:nvSpPr>
          <p:cNvPr id="55" name="TextBox 54"/>
          <p:cNvSpPr txBox="1"/>
          <p:nvPr/>
        </p:nvSpPr>
        <p:spPr>
          <a:xfrm>
            <a:off x="6181257" y="3048000"/>
            <a:ext cx="1972143" cy="1015663"/>
          </a:xfrm>
          <a:prstGeom prst="rect">
            <a:avLst/>
          </a:prstGeom>
          <a:solidFill>
            <a:schemeClr val="bg1"/>
          </a:solidFill>
          <a:ln w="76200">
            <a:solidFill>
              <a:srgbClr val="FFC000"/>
            </a:solidFill>
          </a:ln>
          <a:effectLst>
            <a:outerShdw dist="50800" dir="8400000" algn="ctr" rotWithShape="0">
              <a:schemeClr val="tx1"/>
            </a:outerShdw>
          </a:effectLst>
        </p:spPr>
        <p:txBody>
          <a:bodyPr wrap="none" rtlCol="0">
            <a:spAutoFit/>
          </a:bodyPr>
          <a:lstStyle/>
          <a:p>
            <a:r>
              <a:rPr lang="en-US" sz="3000" b="1" dirty="0" smtClean="0"/>
              <a:t>Fossil Fuels</a:t>
            </a:r>
          </a:p>
          <a:p>
            <a:r>
              <a:rPr lang="en-US" sz="3000" b="1" dirty="0" smtClean="0"/>
              <a:t>3700</a:t>
            </a:r>
          </a:p>
        </p:txBody>
      </p:sp>
      <p:sp>
        <p:nvSpPr>
          <p:cNvPr id="88" name="Rectangle 87"/>
          <p:cNvSpPr/>
          <p:nvPr/>
        </p:nvSpPr>
        <p:spPr>
          <a:xfrm>
            <a:off x="4953000" y="4343400"/>
            <a:ext cx="1219200" cy="1447800"/>
          </a:xfrm>
          <a:prstGeom prst="rect">
            <a:avLst/>
          </a:prstGeom>
          <a:solidFill>
            <a:schemeClr val="bg1"/>
          </a:solidFill>
          <a:ln w="38100">
            <a:no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p:cNvSpPr txBox="1"/>
          <p:nvPr/>
        </p:nvSpPr>
        <p:spPr>
          <a:xfrm>
            <a:off x="4986516" y="4343400"/>
            <a:ext cx="1261884" cy="1477328"/>
          </a:xfrm>
          <a:prstGeom prst="rect">
            <a:avLst/>
          </a:prstGeom>
          <a:solidFill>
            <a:schemeClr val="bg1"/>
          </a:solidFill>
          <a:ln w="76200">
            <a:solidFill>
              <a:srgbClr val="FFC000"/>
            </a:solidFill>
          </a:ln>
          <a:effectLst>
            <a:outerShdw dist="50800" dir="8400000" algn="ctr" rotWithShape="0">
              <a:schemeClr val="tx1"/>
            </a:outerShdw>
          </a:effectLst>
        </p:spPr>
        <p:txBody>
          <a:bodyPr wrap="none" rtlCol="0">
            <a:spAutoFit/>
          </a:bodyPr>
          <a:lstStyle/>
          <a:p>
            <a:pPr algn="ctr"/>
            <a:r>
              <a:rPr lang="en-US" sz="3000" b="1" dirty="0" smtClean="0"/>
              <a:t>900</a:t>
            </a:r>
          </a:p>
          <a:p>
            <a:pPr algn="ctr"/>
            <a:r>
              <a:rPr lang="en-US" sz="3000" b="1" dirty="0" smtClean="0"/>
              <a:t>Ocean</a:t>
            </a:r>
          </a:p>
          <a:p>
            <a:pPr algn="ctr"/>
            <a:r>
              <a:rPr lang="en-US" sz="3000" b="1" dirty="0" smtClean="0"/>
              <a:t>37,100</a:t>
            </a:r>
          </a:p>
        </p:txBody>
      </p:sp>
      <p:grpSp>
        <p:nvGrpSpPr>
          <p:cNvPr id="75" name="Group 74"/>
          <p:cNvGrpSpPr/>
          <p:nvPr/>
        </p:nvGrpSpPr>
        <p:grpSpPr>
          <a:xfrm>
            <a:off x="1371600" y="1295400"/>
            <a:ext cx="2979420" cy="4876800"/>
            <a:chOff x="1371600" y="1295400"/>
            <a:chExt cx="2979420" cy="4876800"/>
          </a:xfrm>
        </p:grpSpPr>
        <p:sp>
          <p:nvSpPr>
            <p:cNvPr id="72" name="Oval 71"/>
            <p:cNvSpPr/>
            <p:nvPr/>
          </p:nvSpPr>
          <p:spPr>
            <a:xfrm>
              <a:off x="1828800" y="1295400"/>
              <a:ext cx="1219200" cy="609600"/>
            </a:xfrm>
            <a:prstGeom prst="ellipse">
              <a:avLst/>
            </a:prstGeom>
            <a:ln w="101600">
              <a:solidFill>
                <a:srgbClr val="FFC000"/>
              </a:solidFill>
              <a:prstDash val="sysDash"/>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3063240" y="1645920"/>
              <a:ext cx="1287780" cy="3916680"/>
            </a:xfrm>
            <a:custGeom>
              <a:avLst/>
              <a:gdLst>
                <a:gd name="connsiteX0" fmla="*/ 0 w 1287780"/>
                <a:gd name="connsiteY0" fmla="*/ 0 h 3916680"/>
                <a:gd name="connsiteX1" fmla="*/ 792480 w 1287780"/>
                <a:gd name="connsiteY1" fmla="*/ 548640 h 3916680"/>
                <a:gd name="connsiteX2" fmla="*/ 1234440 w 1287780"/>
                <a:gd name="connsiteY2" fmla="*/ 2225040 h 3916680"/>
                <a:gd name="connsiteX3" fmla="*/ 472440 w 1287780"/>
                <a:gd name="connsiteY3" fmla="*/ 3916680 h 3916680"/>
              </a:gdLst>
              <a:ahLst/>
              <a:cxnLst>
                <a:cxn ang="0">
                  <a:pos x="connsiteX0" y="connsiteY0"/>
                </a:cxn>
                <a:cxn ang="0">
                  <a:pos x="connsiteX1" y="connsiteY1"/>
                </a:cxn>
                <a:cxn ang="0">
                  <a:pos x="connsiteX2" y="connsiteY2"/>
                </a:cxn>
                <a:cxn ang="0">
                  <a:pos x="connsiteX3" y="connsiteY3"/>
                </a:cxn>
              </a:cxnLst>
              <a:rect l="l" t="t" r="r" b="b"/>
              <a:pathLst>
                <a:path w="1287780" h="3916680">
                  <a:moveTo>
                    <a:pt x="0" y="0"/>
                  </a:moveTo>
                  <a:cubicBezTo>
                    <a:pt x="293370" y="88900"/>
                    <a:pt x="586740" y="177800"/>
                    <a:pt x="792480" y="548640"/>
                  </a:cubicBezTo>
                  <a:cubicBezTo>
                    <a:pt x="998220" y="919480"/>
                    <a:pt x="1287780" y="1663700"/>
                    <a:pt x="1234440" y="2225040"/>
                  </a:cubicBezTo>
                  <a:cubicBezTo>
                    <a:pt x="1181100" y="2786380"/>
                    <a:pt x="826770" y="3351530"/>
                    <a:pt x="472440" y="3916680"/>
                  </a:cubicBezTo>
                </a:path>
              </a:pathLst>
            </a:custGeom>
            <a:ln w="101600">
              <a:solidFill>
                <a:srgbClr val="FFC000"/>
              </a:solidFill>
              <a:prstDash val="sysDash"/>
              <a:tailEnd type="triangle" w="lg" len="lg"/>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Oval 73"/>
            <p:cNvSpPr/>
            <p:nvPr/>
          </p:nvSpPr>
          <p:spPr>
            <a:xfrm>
              <a:off x="1371600" y="5562600"/>
              <a:ext cx="2819400" cy="609600"/>
            </a:xfrm>
            <a:prstGeom prst="ellipse">
              <a:avLst/>
            </a:prstGeom>
            <a:ln w="101600">
              <a:solidFill>
                <a:srgbClr val="FFC000"/>
              </a:solidFill>
              <a:prstDash val="sysDash"/>
              <a:tailEnd type="arrow"/>
            </a:ln>
            <a:effectLst>
              <a:outerShdw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 name="Group 88"/>
          <p:cNvGrpSpPr/>
          <p:nvPr/>
        </p:nvGrpSpPr>
        <p:grpSpPr>
          <a:xfrm>
            <a:off x="1066800" y="1767840"/>
            <a:ext cx="747776" cy="1280160"/>
            <a:chOff x="1066800" y="1752600"/>
            <a:chExt cx="747776" cy="1280160"/>
          </a:xfrm>
        </p:grpSpPr>
        <p:sp>
          <p:nvSpPr>
            <p:cNvPr id="84" name="TextBox 83"/>
            <p:cNvSpPr txBox="1"/>
            <p:nvPr/>
          </p:nvSpPr>
          <p:spPr>
            <a:xfrm>
              <a:off x="1066800" y="1889760"/>
              <a:ext cx="732893" cy="1077218"/>
            </a:xfrm>
            <a:prstGeom prst="rect">
              <a:avLst/>
            </a:prstGeom>
            <a:solidFill>
              <a:schemeClr val="bg1"/>
            </a:solidFill>
          </p:spPr>
          <p:txBody>
            <a:bodyPr wrap="none" rtlCol="0">
              <a:spAutoFit/>
            </a:bodyPr>
            <a:lstStyle/>
            <a:p>
              <a:endParaRPr lang="en-US" sz="1200" b="1" dirty="0" smtClean="0"/>
            </a:p>
            <a:p>
              <a:r>
                <a:rPr lang="en-US" sz="2800" b="1" dirty="0" smtClean="0"/>
                <a:t>120</a:t>
              </a:r>
            </a:p>
            <a:p>
              <a:endParaRPr lang="en-US" sz="1200" b="1" dirty="0" smtClean="0"/>
            </a:p>
            <a:p>
              <a:endParaRPr lang="en-US" sz="1200" b="1" dirty="0" smtClean="0"/>
            </a:p>
          </p:txBody>
        </p:sp>
        <p:sp>
          <p:nvSpPr>
            <p:cNvPr id="76" name="Freeform 75"/>
            <p:cNvSpPr/>
            <p:nvPr/>
          </p:nvSpPr>
          <p:spPr>
            <a:xfrm>
              <a:off x="1524000" y="1752600"/>
              <a:ext cx="290576" cy="1280160"/>
            </a:xfrm>
            <a:custGeom>
              <a:avLst/>
              <a:gdLst>
                <a:gd name="connsiteX0" fmla="*/ 0 w 223520"/>
                <a:gd name="connsiteY0" fmla="*/ 0 h 1203960"/>
                <a:gd name="connsiteX1" fmla="*/ 137160 w 223520"/>
                <a:gd name="connsiteY1" fmla="*/ 182880 h 1203960"/>
                <a:gd name="connsiteX2" fmla="*/ 213360 w 223520"/>
                <a:gd name="connsiteY2" fmla="*/ 609600 h 1203960"/>
                <a:gd name="connsiteX3" fmla="*/ 76200 w 223520"/>
                <a:gd name="connsiteY3" fmla="*/ 1203960 h 1203960"/>
              </a:gdLst>
              <a:ahLst/>
              <a:cxnLst>
                <a:cxn ang="0">
                  <a:pos x="connsiteX0" y="connsiteY0"/>
                </a:cxn>
                <a:cxn ang="0">
                  <a:pos x="connsiteX1" y="connsiteY1"/>
                </a:cxn>
                <a:cxn ang="0">
                  <a:pos x="connsiteX2" y="connsiteY2"/>
                </a:cxn>
                <a:cxn ang="0">
                  <a:pos x="connsiteX3" y="connsiteY3"/>
                </a:cxn>
              </a:cxnLst>
              <a:rect l="l" t="t" r="r" b="b"/>
              <a:pathLst>
                <a:path w="223520" h="1203960">
                  <a:moveTo>
                    <a:pt x="0" y="0"/>
                  </a:moveTo>
                  <a:cubicBezTo>
                    <a:pt x="50800" y="40640"/>
                    <a:pt x="101600" y="81280"/>
                    <a:pt x="137160" y="182880"/>
                  </a:cubicBezTo>
                  <a:cubicBezTo>
                    <a:pt x="172720" y="284480"/>
                    <a:pt x="223520" y="439420"/>
                    <a:pt x="213360" y="609600"/>
                  </a:cubicBezTo>
                  <a:cubicBezTo>
                    <a:pt x="203200" y="779780"/>
                    <a:pt x="76200" y="1203960"/>
                    <a:pt x="76200" y="1203960"/>
                  </a:cubicBezTo>
                </a:path>
              </a:pathLst>
            </a:cu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p:cNvGrpSpPr/>
          <p:nvPr/>
        </p:nvGrpSpPr>
        <p:grpSpPr>
          <a:xfrm>
            <a:off x="4800600" y="1828800"/>
            <a:ext cx="685800" cy="2362200"/>
            <a:chOff x="914400" y="1524000"/>
            <a:chExt cx="685800" cy="2362200"/>
          </a:xfrm>
        </p:grpSpPr>
        <p:sp>
          <p:nvSpPr>
            <p:cNvPr id="91" name="TextBox 90"/>
            <p:cNvSpPr txBox="1"/>
            <p:nvPr/>
          </p:nvSpPr>
          <p:spPr>
            <a:xfrm>
              <a:off x="914400" y="1752600"/>
              <a:ext cx="631904" cy="2000548"/>
            </a:xfrm>
            <a:prstGeom prst="rect">
              <a:avLst/>
            </a:prstGeom>
            <a:solidFill>
              <a:schemeClr val="bg1"/>
            </a:solidFill>
          </p:spPr>
          <p:txBody>
            <a:bodyPr wrap="none" rtlCol="0">
              <a:spAutoFit/>
            </a:bodyPr>
            <a:lstStyle/>
            <a:p>
              <a:endParaRPr lang="en-US" sz="1200" b="1" dirty="0" smtClean="0"/>
            </a:p>
            <a:p>
              <a:endParaRPr lang="en-US" sz="1200" b="1" dirty="0" smtClean="0"/>
            </a:p>
            <a:p>
              <a:endParaRPr lang="en-US" sz="1200" b="1" dirty="0" smtClean="0"/>
            </a:p>
            <a:p>
              <a:r>
                <a:rPr lang="en-US" sz="2800" b="1" dirty="0" smtClean="0"/>
                <a:t> 70</a:t>
              </a:r>
            </a:p>
            <a:p>
              <a:endParaRPr lang="en-US" sz="1200" b="1" dirty="0" smtClean="0"/>
            </a:p>
            <a:p>
              <a:endParaRPr lang="en-US" sz="1200" b="1" dirty="0" smtClean="0"/>
            </a:p>
            <a:p>
              <a:endParaRPr lang="en-US" sz="1200" b="1" dirty="0" smtClean="0"/>
            </a:p>
            <a:p>
              <a:endParaRPr lang="en-US" sz="1200" b="1" dirty="0" smtClean="0"/>
            </a:p>
            <a:p>
              <a:endParaRPr lang="en-US" sz="1200" b="1" dirty="0" smtClean="0"/>
            </a:p>
          </p:txBody>
        </p:sp>
        <p:sp>
          <p:nvSpPr>
            <p:cNvPr id="92" name="Freeform 91"/>
            <p:cNvSpPr/>
            <p:nvPr/>
          </p:nvSpPr>
          <p:spPr>
            <a:xfrm>
              <a:off x="1295400" y="1524000"/>
              <a:ext cx="304800" cy="2362200"/>
            </a:xfrm>
            <a:custGeom>
              <a:avLst/>
              <a:gdLst>
                <a:gd name="connsiteX0" fmla="*/ 0 w 223520"/>
                <a:gd name="connsiteY0" fmla="*/ 0 h 1203960"/>
                <a:gd name="connsiteX1" fmla="*/ 137160 w 223520"/>
                <a:gd name="connsiteY1" fmla="*/ 182880 h 1203960"/>
                <a:gd name="connsiteX2" fmla="*/ 213360 w 223520"/>
                <a:gd name="connsiteY2" fmla="*/ 609600 h 1203960"/>
                <a:gd name="connsiteX3" fmla="*/ 76200 w 223520"/>
                <a:gd name="connsiteY3" fmla="*/ 1203960 h 1203960"/>
              </a:gdLst>
              <a:ahLst/>
              <a:cxnLst>
                <a:cxn ang="0">
                  <a:pos x="connsiteX0" y="connsiteY0"/>
                </a:cxn>
                <a:cxn ang="0">
                  <a:pos x="connsiteX1" y="connsiteY1"/>
                </a:cxn>
                <a:cxn ang="0">
                  <a:pos x="connsiteX2" y="connsiteY2"/>
                </a:cxn>
                <a:cxn ang="0">
                  <a:pos x="connsiteX3" y="connsiteY3"/>
                </a:cxn>
              </a:cxnLst>
              <a:rect l="l" t="t" r="r" b="b"/>
              <a:pathLst>
                <a:path w="223520" h="1203960">
                  <a:moveTo>
                    <a:pt x="0" y="0"/>
                  </a:moveTo>
                  <a:cubicBezTo>
                    <a:pt x="50800" y="40640"/>
                    <a:pt x="101600" y="81280"/>
                    <a:pt x="137160" y="182880"/>
                  </a:cubicBezTo>
                  <a:cubicBezTo>
                    <a:pt x="172720" y="284480"/>
                    <a:pt x="223520" y="439420"/>
                    <a:pt x="213360" y="609600"/>
                  </a:cubicBezTo>
                  <a:cubicBezTo>
                    <a:pt x="203200" y="779780"/>
                    <a:pt x="76200" y="1203960"/>
                    <a:pt x="76200" y="1203960"/>
                  </a:cubicBezTo>
                </a:path>
              </a:pathLst>
            </a:cu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0" name="Freeform 79"/>
          <p:cNvSpPr/>
          <p:nvPr/>
        </p:nvSpPr>
        <p:spPr>
          <a:xfrm rot="10800000">
            <a:off x="4724400" y="1828800"/>
            <a:ext cx="228600" cy="2286000"/>
          </a:xfrm>
          <a:custGeom>
            <a:avLst/>
            <a:gdLst>
              <a:gd name="connsiteX0" fmla="*/ 0 w 223520"/>
              <a:gd name="connsiteY0" fmla="*/ 0 h 1203960"/>
              <a:gd name="connsiteX1" fmla="*/ 137160 w 223520"/>
              <a:gd name="connsiteY1" fmla="*/ 182880 h 1203960"/>
              <a:gd name="connsiteX2" fmla="*/ 213360 w 223520"/>
              <a:gd name="connsiteY2" fmla="*/ 609600 h 1203960"/>
              <a:gd name="connsiteX3" fmla="*/ 76200 w 223520"/>
              <a:gd name="connsiteY3" fmla="*/ 1203960 h 1203960"/>
            </a:gdLst>
            <a:ahLst/>
            <a:cxnLst>
              <a:cxn ang="0">
                <a:pos x="connsiteX0" y="connsiteY0"/>
              </a:cxn>
              <a:cxn ang="0">
                <a:pos x="connsiteX1" y="connsiteY1"/>
              </a:cxn>
              <a:cxn ang="0">
                <a:pos x="connsiteX2" y="connsiteY2"/>
              </a:cxn>
              <a:cxn ang="0">
                <a:pos x="connsiteX3" y="connsiteY3"/>
              </a:cxn>
            </a:cxnLst>
            <a:rect l="l" t="t" r="r" b="b"/>
            <a:pathLst>
              <a:path w="223520" h="1203960">
                <a:moveTo>
                  <a:pt x="0" y="0"/>
                </a:moveTo>
                <a:cubicBezTo>
                  <a:pt x="50800" y="40640"/>
                  <a:pt x="101600" y="81280"/>
                  <a:pt x="137160" y="182880"/>
                </a:cubicBezTo>
                <a:cubicBezTo>
                  <a:pt x="172720" y="284480"/>
                  <a:pt x="223520" y="439420"/>
                  <a:pt x="213360" y="609600"/>
                </a:cubicBezTo>
                <a:cubicBezTo>
                  <a:pt x="203200" y="779780"/>
                  <a:pt x="76200" y="1203960"/>
                  <a:pt x="76200" y="1203960"/>
                </a:cubicBezTo>
              </a:path>
            </a:pathLst>
          </a:cu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rot="11066600">
            <a:off x="1070623" y="1664724"/>
            <a:ext cx="251097" cy="1297410"/>
          </a:xfrm>
          <a:custGeom>
            <a:avLst/>
            <a:gdLst>
              <a:gd name="connsiteX0" fmla="*/ 0 w 223520"/>
              <a:gd name="connsiteY0" fmla="*/ 0 h 1203960"/>
              <a:gd name="connsiteX1" fmla="*/ 137160 w 223520"/>
              <a:gd name="connsiteY1" fmla="*/ 182880 h 1203960"/>
              <a:gd name="connsiteX2" fmla="*/ 213360 w 223520"/>
              <a:gd name="connsiteY2" fmla="*/ 609600 h 1203960"/>
              <a:gd name="connsiteX3" fmla="*/ 76200 w 223520"/>
              <a:gd name="connsiteY3" fmla="*/ 1203960 h 1203960"/>
            </a:gdLst>
            <a:ahLst/>
            <a:cxnLst>
              <a:cxn ang="0">
                <a:pos x="connsiteX0" y="connsiteY0"/>
              </a:cxn>
              <a:cxn ang="0">
                <a:pos x="connsiteX1" y="connsiteY1"/>
              </a:cxn>
              <a:cxn ang="0">
                <a:pos x="connsiteX2" y="connsiteY2"/>
              </a:cxn>
              <a:cxn ang="0">
                <a:pos x="connsiteX3" y="connsiteY3"/>
              </a:cxn>
            </a:cxnLst>
            <a:rect l="l" t="t" r="r" b="b"/>
            <a:pathLst>
              <a:path w="223520" h="1203960">
                <a:moveTo>
                  <a:pt x="0" y="0"/>
                </a:moveTo>
                <a:cubicBezTo>
                  <a:pt x="50800" y="40640"/>
                  <a:pt x="101600" y="81280"/>
                  <a:pt x="137160" y="182880"/>
                </a:cubicBezTo>
                <a:cubicBezTo>
                  <a:pt x="172720" y="284480"/>
                  <a:pt x="223520" y="439420"/>
                  <a:pt x="213360" y="609600"/>
                </a:cubicBezTo>
                <a:cubicBezTo>
                  <a:pt x="203200" y="779780"/>
                  <a:pt x="76200" y="1203960"/>
                  <a:pt x="76200" y="1203960"/>
                </a:cubicBezTo>
              </a:path>
            </a:pathLst>
          </a:cu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rot="11163839">
            <a:off x="337907" y="4152394"/>
            <a:ext cx="656563" cy="1404171"/>
          </a:xfrm>
          <a:custGeom>
            <a:avLst/>
            <a:gdLst>
              <a:gd name="connsiteX0" fmla="*/ 0 w 223520"/>
              <a:gd name="connsiteY0" fmla="*/ 0 h 1203960"/>
              <a:gd name="connsiteX1" fmla="*/ 137160 w 223520"/>
              <a:gd name="connsiteY1" fmla="*/ 182880 h 1203960"/>
              <a:gd name="connsiteX2" fmla="*/ 213360 w 223520"/>
              <a:gd name="connsiteY2" fmla="*/ 609600 h 1203960"/>
              <a:gd name="connsiteX3" fmla="*/ 76200 w 223520"/>
              <a:gd name="connsiteY3" fmla="*/ 1203960 h 1203960"/>
              <a:gd name="connsiteX0" fmla="*/ 0 w 227931"/>
              <a:gd name="connsiteY0" fmla="*/ 0 h 1000530"/>
              <a:gd name="connsiteX1" fmla="*/ 137160 w 227931"/>
              <a:gd name="connsiteY1" fmla="*/ 182880 h 1000530"/>
              <a:gd name="connsiteX2" fmla="*/ 213360 w 227931"/>
              <a:gd name="connsiteY2" fmla="*/ 609600 h 1000530"/>
              <a:gd name="connsiteX3" fmla="*/ 49732 w 227931"/>
              <a:gd name="connsiteY3" fmla="*/ 1000530 h 1000530"/>
              <a:gd name="connsiteX0" fmla="*/ 0 w 221708"/>
              <a:gd name="connsiteY0" fmla="*/ 0 h 1000530"/>
              <a:gd name="connsiteX1" fmla="*/ 137160 w 221708"/>
              <a:gd name="connsiteY1" fmla="*/ 182880 h 1000530"/>
              <a:gd name="connsiteX2" fmla="*/ 207137 w 221708"/>
              <a:gd name="connsiteY2" fmla="*/ 578660 h 1000530"/>
              <a:gd name="connsiteX3" fmla="*/ 49732 w 221708"/>
              <a:gd name="connsiteY3" fmla="*/ 1000530 h 1000530"/>
              <a:gd name="connsiteX0" fmla="*/ 0 w 217076"/>
              <a:gd name="connsiteY0" fmla="*/ 0 h 1000530"/>
              <a:gd name="connsiteX1" fmla="*/ 109368 w 217076"/>
              <a:gd name="connsiteY1" fmla="*/ 127634 h 1000530"/>
              <a:gd name="connsiteX2" fmla="*/ 207137 w 217076"/>
              <a:gd name="connsiteY2" fmla="*/ 578660 h 1000530"/>
              <a:gd name="connsiteX3" fmla="*/ 49732 w 217076"/>
              <a:gd name="connsiteY3" fmla="*/ 1000530 h 1000530"/>
              <a:gd name="connsiteX0" fmla="*/ 59636 w 167344"/>
              <a:gd name="connsiteY0" fmla="*/ 0 h 872896"/>
              <a:gd name="connsiteX1" fmla="*/ 157405 w 167344"/>
              <a:gd name="connsiteY1" fmla="*/ 451026 h 872896"/>
              <a:gd name="connsiteX2" fmla="*/ 0 w 167344"/>
              <a:gd name="connsiteY2" fmla="*/ 872896 h 872896"/>
              <a:gd name="connsiteX0" fmla="*/ 59636 w 167344"/>
              <a:gd name="connsiteY0" fmla="*/ 75172 h 948068"/>
              <a:gd name="connsiteX1" fmla="*/ 59636 w 167344"/>
              <a:gd name="connsiteY1" fmla="*/ 75171 h 948068"/>
              <a:gd name="connsiteX2" fmla="*/ 157405 w 167344"/>
              <a:gd name="connsiteY2" fmla="*/ 526198 h 948068"/>
              <a:gd name="connsiteX3" fmla="*/ 0 w 167344"/>
              <a:gd name="connsiteY3" fmla="*/ 948068 h 948068"/>
              <a:gd name="connsiteX0" fmla="*/ 59636 w 167344"/>
              <a:gd name="connsiteY0" fmla="*/ 0 h 872896"/>
              <a:gd name="connsiteX1" fmla="*/ 157405 w 167344"/>
              <a:gd name="connsiteY1" fmla="*/ 451026 h 872896"/>
              <a:gd name="connsiteX2" fmla="*/ 0 w 167344"/>
              <a:gd name="connsiteY2" fmla="*/ 872896 h 872896"/>
              <a:gd name="connsiteX0" fmla="*/ 72183 w 170577"/>
              <a:gd name="connsiteY0" fmla="*/ 13057 h 885953"/>
              <a:gd name="connsiteX1" fmla="*/ 16295 w 170577"/>
              <a:gd name="connsiteY1" fmla="*/ 75171 h 885953"/>
              <a:gd name="connsiteX2" fmla="*/ 169952 w 170577"/>
              <a:gd name="connsiteY2" fmla="*/ 464083 h 885953"/>
              <a:gd name="connsiteX3" fmla="*/ 12547 w 170577"/>
              <a:gd name="connsiteY3" fmla="*/ 885953 h 885953"/>
              <a:gd name="connsiteX0" fmla="*/ 3748 w 158030"/>
              <a:gd name="connsiteY0" fmla="*/ 0 h 810782"/>
              <a:gd name="connsiteX1" fmla="*/ 157405 w 158030"/>
              <a:gd name="connsiteY1" fmla="*/ 388912 h 810782"/>
              <a:gd name="connsiteX2" fmla="*/ 0 w 158030"/>
              <a:gd name="connsiteY2" fmla="*/ 810782 h 810782"/>
              <a:gd name="connsiteX0" fmla="*/ 3748 w 164125"/>
              <a:gd name="connsiteY0" fmla="*/ 121930 h 932712"/>
              <a:gd name="connsiteX1" fmla="*/ 40322 w 164125"/>
              <a:gd name="connsiteY1" fmla="*/ 64819 h 932712"/>
              <a:gd name="connsiteX2" fmla="*/ 157405 w 164125"/>
              <a:gd name="connsiteY2" fmla="*/ 510842 h 932712"/>
              <a:gd name="connsiteX3" fmla="*/ 0 w 164125"/>
              <a:gd name="connsiteY3" fmla="*/ 932712 h 932712"/>
              <a:gd name="connsiteX0" fmla="*/ 3748 w 167344"/>
              <a:gd name="connsiteY0" fmla="*/ 136452 h 947234"/>
              <a:gd name="connsiteX1" fmla="*/ 40322 w 167344"/>
              <a:gd name="connsiteY1" fmla="*/ 79341 h 947234"/>
              <a:gd name="connsiteX2" fmla="*/ 59635 w 167344"/>
              <a:gd name="connsiteY2" fmla="*/ 74337 h 947234"/>
              <a:gd name="connsiteX3" fmla="*/ 157405 w 167344"/>
              <a:gd name="connsiteY3" fmla="*/ 525364 h 947234"/>
              <a:gd name="connsiteX4" fmla="*/ 0 w 167344"/>
              <a:gd name="connsiteY4" fmla="*/ 947234 h 947234"/>
              <a:gd name="connsiteX0" fmla="*/ 3748 w 167344"/>
              <a:gd name="connsiteY0" fmla="*/ 126934 h 937716"/>
              <a:gd name="connsiteX1" fmla="*/ 59635 w 167344"/>
              <a:gd name="connsiteY1" fmla="*/ 64819 h 937716"/>
              <a:gd name="connsiteX2" fmla="*/ 157405 w 167344"/>
              <a:gd name="connsiteY2" fmla="*/ 515846 h 937716"/>
              <a:gd name="connsiteX3" fmla="*/ 0 w 167344"/>
              <a:gd name="connsiteY3" fmla="*/ 937716 h 937716"/>
              <a:gd name="connsiteX0" fmla="*/ 59635 w 167344"/>
              <a:gd name="connsiteY0" fmla="*/ 0 h 872897"/>
              <a:gd name="connsiteX1" fmla="*/ 157405 w 167344"/>
              <a:gd name="connsiteY1" fmla="*/ 451027 h 872897"/>
              <a:gd name="connsiteX2" fmla="*/ 0 w 167344"/>
              <a:gd name="connsiteY2" fmla="*/ 872897 h 872897"/>
              <a:gd name="connsiteX0" fmla="*/ 59635 w 167344"/>
              <a:gd name="connsiteY0" fmla="*/ 0 h 872896"/>
              <a:gd name="connsiteX1" fmla="*/ 157405 w 167344"/>
              <a:gd name="connsiteY1" fmla="*/ 451026 h 872896"/>
              <a:gd name="connsiteX2" fmla="*/ 0 w 167344"/>
              <a:gd name="connsiteY2" fmla="*/ 872896 h 872896"/>
              <a:gd name="connsiteX0" fmla="*/ 59635 w 167344"/>
              <a:gd name="connsiteY0" fmla="*/ 0 h 872896"/>
              <a:gd name="connsiteX1" fmla="*/ 157405 w 167344"/>
              <a:gd name="connsiteY1" fmla="*/ 451026 h 872896"/>
              <a:gd name="connsiteX2" fmla="*/ 0 w 167344"/>
              <a:gd name="connsiteY2" fmla="*/ 872896 h 872896"/>
              <a:gd name="connsiteX0" fmla="*/ 59635 w 167344"/>
              <a:gd name="connsiteY0" fmla="*/ 0 h 872896"/>
              <a:gd name="connsiteX1" fmla="*/ 157405 w 167344"/>
              <a:gd name="connsiteY1" fmla="*/ 451026 h 872896"/>
              <a:gd name="connsiteX2" fmla="*/ 0 w 167344"/>
              <a:gd name="connsiteY2" fmla="*/ 872896 h 872896"/>
            </a:gdLst>
            <a:ahLst/>
            <a:cxnLst>
              <a:cxn ang="0">
                <a:pos x="connsiteX0" y="connsiteY0"/>
              </a:cxn>
              <a:cxn ang="0">
                <a:pos x="connsiteX1" y="connsiteY1"/>
              </a:cxn>
              <a:cxn ang="0">
                <a:pos x="connsiteX2" y="connsiteY2"/>
              </a:cxn>
            </a:cxnLst>
            <a:rect l="l" t="t" r="r" b="b"/>
            <a:pathLst>
              <a:path w="167344" h="872896">
                <a:moveTo>
                  <a:pt x="59635" y="0"/>
                </a:moveTo>
                <a:cubicBezTo>
                  <a:pt x="108528" y="101129"/>
                  <a:pt x="167344" y="305543"/>
                  <a:pt x="157405" y="451026"/>
                </a:cubicBezTo>
                <a:cubicBezTo>
                  <a:pt x="147466" y="596509"/>
                  <a:pt x="0" y="872896"/>
                  <a:pt x="0" y="872896"/>
                </a:cubicBezTo>
              </a:path>
            </a:pathLst>
          </a:custGeom>
          <a:ln w="1016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349469" y="1497724"/>
            <a:ext cx="517634" cy="2427890"/>
          </a:xfrm>
          <a:custGeom>
            <a:avLst/>
            <a:gdLst>
              <a:gd name="connsiteX0" fmla="*/ 44669 w 517634"/>
              <a:gd name="connsiteY0" fmla="*/ 0 h 2427890"/>
              <a:gd name="connsiteX1" fmla="*/ 28903 w 517634"/>
              <a:gd name="connsiteY1" fmla="*/ 1166648 h 2427890"/>
              <a:gd name="connsiteX2" fmla="*/ 28903 w 517634"/>
              <a:gd name="connsiteY2" fmla="*/ 1797269 h 2427890"/>
              <a:gd name="connsiteX3" fmla="*/ 202324 w 517634"/>
              <a:gd name="connsiteY3" fmla="*/ 2222938 h 2427890"/>
              <a:gd name="connsiteX4" fmla="*/ 517634 w 517634"/>
              <a:gd name="connsiteY4" fmla="*/ 2427890 h 2427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34" h="2427890">
                <a:moveTo>
                  <a:pt x="44669" y="0"/>
                </a:moveTo>
                <a:cubicBezTo>
                  <a:pt x="38100" y="433551"/>
                  <a:pt x="31531" y="867103"/>
                  <a:pt x="28903" y="1166648"/>
                </a:cubicBezTo>
                <a:cubicBezTo>
                  <a:pt x="26275" y="1466193"/>
                  <a:pt x="0" y="1621221"/>
                  <a:pt x="28903" y="1797269"/>
                </a:cubicBezTo>
                <a:cubicBezTo>
                  <a:pt x="57807" y="1973317"/>
                  <a:pt x="120869" y="2117835"/>
                  <a:pt x="202324" y="2222938"/>
                </a:cubicBezTo>
                <a:cubicBezTo>
                  <a:pt x="283779" y="2328041"/>
                  <a:pt x="472965" y="2406869"/>
                  <a:pt x="517634" y="2427890"/>
                </a:cubicBezTo>
              </a:path>
            </a:pathLst>
          </a:custGeom>
          <a:ln w="1016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8" name="Group 97"/>
          <p:cNvGrpSpPr/>
          <p:nvPr/>
        </p:nvGrpSpPr>
        <p:grpSpPr>
          <a:xfrm>
            <a:off x="2585545" y="3657600"/>
            <a:ext cx="2222938" cy="523220"/>
            <a:chOff x="2585545" y="3657600"/>
            <a:chExt cx="2222938" cy="523220"/>
          </a:xfrm>
        </p:grpSpPr>
        <p:sp>
          <p:nvSpPr>
            <p:cNvPr id="96" name="Freeform 95"/>
            <p:cNvSpPr/>
            <p:nvPr/>
          </p:nvSpPr>
          <p:spPr>
            <a:xfrm>
              <a:off x="2585545" y="3807373"/>
              <a:ext cx="2222938" cy="328448"/>
            </a:xfrm>
            <a:custGeom>
              <a:avLst/>
              <a:gdLst>
                <a:gd name="connsiteX0" fmla="*/ 0 w 2222938"/>
                <a:gd name="connsiteY0" fmla="*/ 307427 h 328448"/>
                <a:gd name="connsiteX1" fmla="*/ 551793 w 2222938"/>
                <a:gd name="connsiteY1" fmla="*/ 323193 h 328448"/>
                <a:gd name="connsiteX2" fmla="*/ 1135117 w 2222938"/>
                <a:gd name="connsiteY2" fmla="*/ 275896 h 328448"/>
                <a:gd name="connsiteX3" fmla="*/ 1403131 w 2222938"/>
                <a:gd name="connsiteY3" fmla="*/ 165537 h 328448"/>
                <a:gd name="connsiteX4" fmla="*/ 1639614 w 2222938"/>
                <a:gd name="connsiteY4" fmla="*/ 23648 h 328448"/>
                <a:gd name="connsiteX5" fmla="*/ 1860331 w 2222938"/>
                <a:gd name="connsiteY5" fmla="*/ 23648 h 328448"/>
                <a:gd name="connsiteX6" fmla="*/ 2002221 w 2222938"/>
                <a:gd name="connsiteY6" fmla="*/ 70944 h 328448"/>
                <a:gd name="connsiteX7" fmla="*/ 2222938 w 2222938"/>
                <a:gd name="connsiteY7" fmla="*/ 323193 h 32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938" h="328448">
                  <a:moveTo>
                    <a:pt x="0" y="307427"/>
                  </a:moveTo>
                  <a:cubicBezTo>
                    <a:pt x="181303" y="317937"/>
                    <a:pt x="362607" y="328448"/>
                    <a:pt x="551793" y="323193"/>
                  </a:cubicBezTo>
                  <a:cubicBezTo>
                    <a:pt x="740979" y="317938"/>
                    <a:pt x="993227" y="302172"/>
                    <a:pt x="1135117" y="275896"/>
                  </a:cubicBezTo>
                  <a:cubicBezTo>
                    <a:pt x="1277007" y="249620"/>
                    <a:pt x="1319048" y="207578"/>
                    <a:pt x="1403131" y="165537"/>
                  </a:cubicBezTo>
                  <a:cubicBezTo>
                    <a:pt x="1487214" y="123496"/>
                    <a:pt x="1563414" y="47296"/>
                    <a:pt x="1639614" y="23648"/>
                  </a:cubicBezTo>
                  <a:cubicBezTo>
                    <a:pt x="1715814" y="0"/>
                    <a:pt x="1799897" y="15765"/>
                    <a:pt x="1860331" y="23648"/>
                  </a:cubicBezTo>
                  <a:cubicBezTo>
                    <a:pt x="1920766" y="31531"/>
                    <a:pt x="1941787" y="21020"/>
                    <a:pt x="2002221" y="70944"/>
                  </a:cubicBezTo>
                  <a:cubicBezTo>
                    <a:pt x="2062655" y="120868"/>
                    <a:pt x="2142796" y="222030"/>
                    <a:pt x="2222938" y="323193"/>
                  </a:cubicBezTo>
                </a:path>
              </a:pathLst>
            </a:custGeom>
            <a:ln w="1016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97" name="TextBox 96"/>
            <p:cNvSpPr txBox="1"/>
            <p:nvPr/>
          </p:nvSpPr>
          <p:spPr>
            <a:xfrm>
              <a:off x="3505200" y="3657600"/>
              <a:ext cx="646331" cy="523220"/>
            </a:xfrm>
            <a:prstGeom prst="rect">
              <a:avLst/>
            </a:prstGeom>
            <a:ln w="12700">
              <a:solidFill>
                <a:schemeClr val="tx1"/>
              </a:solidFill>
            </a:ln>
          </p:spPr>
          <p:txBody>
            <a:bodyPr wrap="none" rtlCol="0">
              <a:spAutoFit/>
            </a:bodyPr>
            <a:lstStyle/>
            <a:p>
              <a:r>
                <a:rPr lang="en-US" sz="2800" b="1" dirty="0" smtClean="0"/>
                <a:t>0.8</a:t>
              </a:r>
            </a:p>
          </p:txBody>
        </p:sp>
      </p:grpSp>
      <p:sp>
        <p:nvSpPr>
          <p:cNvPr id="99" name="TextBox 98"/>
          <p:cNvSpPr txBox="1"/>
          <p:nvPr/>
        </p:nvSpPr>
        <p:spPr>
          <a:xfrm rot="1200000">
            <a:off x="4549599" y="1517613"/>
            <a:ext cx="4289554" cy="707886"/>
          </a:xfrm>
          <a:prstGeom prst="rect">
            <a:avLst/>
          </a:prstGeom>
          <a:solidFill>
            <a:schemeClr val="tx1"/>
          </a:solidFill>
        </p:spPr>
        <p:txBody>
          <a:bodyPr wrap="square" rtlCol="0">
            <a:spAutoFit/>
          </a:bodyPr>
          <a:lstStyle/>
          <a:p>
            <a:r>
              <a:rPr lang="en-US" sz="4000" b="1" dirty="0" smtClean="0">
                <a:solidFill>
                  <a:schemeClr val="bg1"/>
                </a:solidFill>
              </a:rPr>
              <a:t>pre-industrial flux</a:t>
            </a:r>
          </a:p>
        </p:txBody>
      </p:sp>
      <p:sp>
        <p:nvSpPr>
          <p:cNvPr id="100" name="TextBox 99"/>
          <p:cNvSpPr txBox="1"/>
          <p:nvPr/>
        </p:nvSpPr>
        <p:spPr>
          <a:xfrm rot="1200000">
            <a:off x="4535424" y="1508301"/>
            <a:ext cx="4289554" cy="707886"/>
          </a:xfrm>
          <a:prstGeom prst="rect">
            <a:avLst/>
          </a:prstGeom>
          <a:solidFill>
            <a:srgbClr val="AC0000"/>
          </a:solidFill>
        </p:spPr>
        <p:txBody>
          <a:bodyPr wrap="square" rtlCol="0">
            <a:spAutoFit/>
          </a:bodyPr>
          <a:lstStyle/>
          <a:p>
            <a:pPr algn="ctr"/>
            <a:r>
              <a:rPr lang="en-US" sz="4000" b="1" dirty="0" smtClean="0">
                <a:solidFill>
                  <a:schemeClr val="bg1"/>
                </a:solidFill>
              </a:rPr>
              <a:t>Industrial age flux</a:t>
            </a:r>
          </a:p>
        </p:txBody>
      </p:sp>
      <p:sp>
        <p:nvSpPr>
          <p:cNvPr id="44" name="Rectangle 43"/>
          <p:cNvSpPr/>
          <p:nvPr/>
        </p:nvSpPr>
        <p:spPr>
          <a:xfrm>
            <a:off x="0" y="1041023"/>
            <a:ext cx="9144001" cy="5878532"/>
          </a:xfrm>
          <a:prstGeom prst="rect">
            <a:avLst/>
          </a:prstGeom>
        </p:spPr>
        <p:txBody>
          <a:bodyPr wrap="square">
            <a:spAutoFit/>
          </a:bodyPr>
          <a:lstStyle/>
          <a:p>
            <a:pPr algn="ctr"/>
            <a:r>
              <a:rPr lang="en-US" sz="3400" dirty="0" smtClean="0">
                <a:cs typeface="Arial" pitchFamily="34" charset="0"/>
              </a:rPr>
              <a:t>If we eliminate deforestation,</a:t>
            </a:r>
          </a:p>
          <a:p>
            <a:pPr algn="ctr"/>
            <a:r>
              <a:rPr lang="en-US" sz="3400" b="1" dirty="0" smtClean="0">
                <a:cs typeface="Arial" pitchFamily="34" charset="0"/>
              </a:rPr>
              <a:t>could we . . . .</a:t>
            </a:r>
          </a:p>
          <a:p>
            <a:pPr algn="ctr"/>
            <a:r>
              <a:rPr lang="en-US" sz="3400" dirty="0" smtClean="0">
                <a:cs typeface="Arial" pitchFamily="34" charset="0"/>
              </a:rPr>
              <a:t>reduce carbon emissions to atmosphere?</a:t>
            </a:r>
            <a:endParaRPr lang="en-US" sz="2000" dirty="0" smtClean="0">
              <a:cs typeface="Arial" pitchFamily="34" charset="0"/>
            </a:endParaRPr>
          </a:p>
          <a:p>
            <a:pPr algn="ctr"/>
            <a:endParaRPr lang="en-US" sz="2000" dirty="0" smtClean="0">
              <a:cs typeface="Arial" pitchFamily="34" charset="0"/>
            </a:endParaRPr>
          </a:p>
          <a:p>
            <a:pPr algn="ctr"/>
            <a:r>
              <a:rPr lang="en-US" sz="3400" dirty="0" smtClean="0">
                <a:cs typeface="Arial" pitchFamily="34" charset="0"/>
              </a:rPr>
              <a:t>If we increase re-forestation,</a:t>
            </a:r>
          </a:p>
          <a:p>
            <a:pPr algn="ctr"/>
            <a:r>
              <a:rPr lang="en-US" sz="3400" b="1" dirty="0" smtClean="0">
                <a:cs typeface="Arial" pitchFamily="34" charset="0"/>
              </a:rPr>
              <a:t>could we . . . . </a:t>
            </a:r>
          </a:p>
          <a:p>
            <a:pPr algn="ctr"/>
            <a:r>
              <a:rPr lang="en-US" sz="3400" dirty="0" smtClean="0">
                <a:cs typeface="Arial" pitchFamily="34" charset="0"/>
              </a:rPr>
              <a:t>increase carbon uptake in biosphere?</a:t>
            </a:r>
          </a:p>
          <a:p>
            <a:endParaRPr lang="en-US" sz="1000" dirty="0" smtClean="0">
              <a:cs typeface="Arial" pitchFamily="34" charset="0"/>
            </a:endParaRPr>
          </a:p>
          <a:p>
            <a:pPr algn="ctr"/>
            <a:r>
              <a:rPr lang="en-US" sz="3600" b="1" dirty="0" smtClean="0">
                <a:cs typeface="Arial" pitchFamily="34" charset="0"/>
              </a:rPr>
              <a:t>Would it make a difference?</a:t>
            </a:r>
          </a:p>
          <a:p>
            <a:pPr algn="ctr"/>
            <a:endParaRPr lang="en-US" sz="2800" dirty="0" smtClean="0">
              <a:cs typeface="Arial" pitchFamily="34" charset="0"/>
            </a:endParaRPr>
          </a:p>
          <a:p>
            <a:pPr algn="ctr"/>
            <a:r>
              <a:rPr lang="en-US" sz="4400" b="1" dirty="0" smtClean="0">
                <a:effectLst>
                  <a:outerShdw dist="38100" dir="7200000" algn="ctr" rotWithShape="0">
                    <a:srgbClr val="FF0000"/>
                  </a:outerShdw>
                </a:effectLst>
              </a:rPr>
              <a:t>Let’s look at the numbers</a:t>
            </a:r>
            <a:endParaRPr lang="en-US" sz="4400" dirty="0" smtClean="0">
              <a:effectLst>
                <a:outerShdw dist="38100" dir="7200000" algn="ctr" rotWithShape="0">
                  <a:srgbClr val="FF0000"/>
                </a:outerShdw>
              </a:effectLst>
              <a:cs typeface="Arial" pitchFamily="34" charset="0"/>
            </a:endParaRPr>
          </a:p>
          <a:p>
            <a:endParaRPr lang="en-US" sz="3400"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44"/>
                                        </p:tgtEl>
                                      </p:cBhvr>
                                    </p:animEffect>
                                    <p:anim calcmode="lin" valueType="num">
                                      <p:cBhvr>
                                        <p:cTn id="7" dur="1000"/>
                                        <p:tgtEl>
                                          <p:spTgt spid="44"/>
                                        </p:tgtEl>
                                        <p:attrNameLst>
                                          <p:attrName>ppt_x</p:attrName>
                                        </p:attrNameLst>
                                      </p:cBhvr>
                                      <p:tavLst>
                                        <p:tav tm="0">
                                          <p:val>
                                            <p:strVal val="ppt_x"/>
                                          </p:val>
                                        </p:tav>
                                        <p:tav tm="100000">
                                          <p:val>
                                            <p:strVal val="ppt_x"/>
                                          </p:val>
                                        </p:tav>
                                      </p:tavLst>
                                    </p:anim>
                                    <p:anim calcmode="lin" valueType="num">
                                      <p:cBhvr>
                                        <p:cTn id="8" dur="1000"/>
                                        <p:tgtEl>
                                          <p:spTgt spid="44"/>
                                        </p:tgtEl>
                                        <p:attrNameLst>
                                          <p:attrName>ppt_y</p:attrName>
                                        </p:attrNameLst>
                                      </p:cBhvr>
                                      <p:tavLst>
                                        <p:tav tm="0">
                                          <p:val>
                                            <p:strVal val="ppt_y"/>
                                          </p:val>
                                        </p:tav>
                                        <p:tav tm="100000">
                                          <p:val>
                                            <p:strVal val="ppt_y+.1"/>
                                          </p:val>
                                        </p:tav>
                                      </p:tavLst>
                                    </p:anim>
                                    <p:set>
                                      <p:cBhvr>
                                        <p:cTn id="9" dur="1" fill="hold">
                                          <p:stCondLst>
                                            <p:cond delay="999"/>
                                          </p:stCondLst>
                                        </p:cTn>
                                        <p:tgtEl>
                                          <p:spTgt spid="4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right)">
                                      <p:cBhvr>
                                        <p:cTn id="17" dur="10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33333E-6 4.44444E-6 L 3.33333E-6 0.05555 " pathEditMode="relative" rAng="0" ptsTypes="AA">
                                      <p:cBhvr>
                                        <p:cTn id="21" dur="1000" fill="hold"/>
                                        <p:tgtEl>
                                          <p:spTgt spid="51"/>
                                        </p:tgtEl>
                                        <p:attrNameLst>
                                          <p:attrName>ppt_x</p:attrName>
                                          <p:attrName>ppt_y</p:attrName>
                                        </p:attrNameLst>
                                      </p:cBhvr>
                                      <p:rCtr x="0" y="28"/>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3.33333E-6 0.05555 L -0.04167 0.11111 " pathEditMode="relative" rAng="0" ptsTypes="AA">
                                      <p:cBhvr>
                                        <p:cTn id="25" dur="1000" fill="hold"/>
                                        <p:tgtEl>
                                          <p:spTgt spid="51"/>
                                        </p:tgtEl>
                                        <p:attrNameLst>
                                          <p:attrName>ppt_x</p:attrName>
                                          <p:attrName>ppt_y</p:attrName>
                                        </p:attrNameLst>
                                      </p:cBhvr>
                                      <p:rCtr x="-21" y="28"/>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51"/>
                                        </p:tgtEl>
                                      </p:cBhvr>
                                    </p:animEffect>
                                    <p:set>
                                      <p:cBhvr>
                                        <p:cTn id="30" dur="1" fill="hold">
                                          <p:stCondLst>
                                            <p:cond delay="999"/>
                                          </p:stCondLst>
                                        </p:cTn>
                                        <p:tgtEl>
                                          <p:spTgt spid="51"/>
                                        </p:tgtEl>
                                        <p:attrNameLst>
                                          <p:attrName>style.visibility</p:attrName>
                                        </p:attrNameLst>
                                      </p:cBhvr>
                                      <p:to>
                                        <p:strVal val="hidden"/>
                                      </p:to>
                                    </p:set>
                                  </p:childTnLst>
                                </p:cTn>
                              </p:par>
                            </p:childTnLst>
                          </p:cTn>
                        </p:par>
                        <p:par>
                          <p:cTn id="31" fill="hold">
                            <p:stCondLst>
                              <p:cond delay="1000"/>
                            </p:stCondLst>
                            <p:childTnLst>
                              <p:par>
                                <p:cTn id="32" presetID="53"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1000" fill="hold"/>
                                        <p:tgtEl>
                                          <p:spTgt spid="53"/>
                                        </p:tgtEl>
                                        <p:attrNameLst>
                                          <p:attrName>ppt_w</p:attrName>
                                        </p:attrNameLst>
                                      </p:cBhvr>
                                      <p:tavLst>
                                        <p:tav tm="0">
                                          <p:val>
                                            <p:fltVal val="0"/>
                                          </p:val>
                                        </p:tav>
                                        <p:tav tm="100000">
                                          <p:val>
                                            <p:strVal val="#ppt_w"/>
                                          </p:val>
                                        </p:tav>
                                      </p:tavLst>
                                    </p:anim>
                                    <p:anim calcmode="lin" valueType="num">
                                      <p:cBhvr>
                                        <p:cTn id="35" dur="1000" fill="hold"/>
                                        <p:tgtEl>
                                          <p:spTgt spid="53"/>
                                        </p:tgtEl>
                                        <p:attrNameLst>
                                          <p:attrName>ppt_h</p:attrName>
                                        </p:attrNameLst>
                                      </p:cBhvr>
                                      <p:tavLst>
                                        <p:tav tm="0">
                                          <p:val>
                                            <p:fltVal val="0"/>
                                          </p:val>
                                        </p:tav>
                                        <p:tav tm="100000">
                                          <p:val>
                                            <p:strVal val="#ppt_h"/>
                                          </p:val>
                                        </p:tav>
                                      </p:tavLst>
                                    </p:anim>
                                    <p:animEffect transition="in" filter="fade">
                                      <p:cBhvr>
                                        <p:cTn id="36" dur="10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up)">
                                      <p:cBhvr>
                                        <p:cTn id="41" dur="10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00"/>
                                        <p:tgtEl>
                                          <p:spTgt spid="75"/>
                                        </p:tgtEl>
                                      </p:cBhvr>
                                    </p:animEffect>
                                    <p:set>
                                      <p:cBhvr>
                                        <p:cTn id="46" dur="1" fill="hold">
                                          <p:stCondLst>
                                            <p:cond delay="999"/>
                                          </p:stCondLst>
                                        </p:cTn>
                                        <p:tgtEl>
                                          <p:spTgt spid="75"/>
                                        </p:tgtEl>
                                        <p:attrNameLst>
                                          <p:attrName>style.visibility</p:attrName>
                                        </p:attrNameLst>
                                      </p:cBhvr>
                                      <p:to>
                                        <p:strVal val="hidden"/>
                                      </p:to>
                                    </p:set>
                                  </p:childTnLst>
                                </p:cTn>
                              </p:par>
                            </p:childTnLst>
                          </p:cTn>
                        </p:par>
                        <p:par>
                          <p:cTn id="47" fill="hold">
                            <p:stCondLst>
                              <p:cond delay="1000"/>
                            </p:stCondLst>
                            <p:childTnLst>
                              <p:par>
                                <p:cTn id="48" presetID="53" presetClass="entr" presetSubtype="0"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1000" fill="hold"/>
                                        <p:tgtEl>
                                          <p:spTgt spid="54"/>
                                        </p:tgtEl>
                                        <p:attrNameLst>
                                          <p:attrName>ppt_w</p:attrName>
                                        </p:attrNameLst>
                                      </p:cBhvr>
                                      <p:tavLst>
                                        <p:tav tm="0">
                                          <p:val>
                                            <p:fltVal val="0"/>
                                          </p:val>
                                        </p:tav>
                                        <p:tav tm="100000">
                                          <p:val>
                                            <p:strVal val="#ppt_w"/>
                                          </p:val>
                                        </p:tav>
                                      </p:tavLst>
                                    </p:anim>
                                    <p:anim calcmode="lin" valueType="num">
                                      <p:cBhvr>
                                        <p:cTn id="51" dur="1000" fill="hold"/>
                                        <p:tgtEl>
                                          <p:spTgt spid="54"/>
                                        </p:tgtEl>
                                        <p:attrNameLst>
                                          <p:attrName>ppt_h</p:attrName>
                                        </p:attrNameLst>
                                      </p:cBhvr>
                                      <p:tavLst>
                                        <p:tav tm="0">
                                          <p:val>
                                            <p:fltVal val="0"/>
                                          </p:val>
                                        </p:tav>
                                        <p:tav tm="100000">
                                          <p:val>
                                            <p:strVal val="#ppt_h"/>
                                          </p:val>
                                        </p:tav>
                                      </p:tavLst>
                                    </p:anim>
                                    <p:animEffect transition="in" filter="fade">
                                      <p:cBhvr>
                                        <p:cTn id="52" dur="10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1000" fill="hold"/>
                                        <p:tgtEl>
                                          <p:spTgt spid="55"/>
                                        </p:tgtEl>
                                        <p:attrNameLst>
                                          <p:attrName>ppt_w</p:attrName>
                                        </p:attrNameLst>
                                      </p:cBhvr>
                                      <p:tavLst>
                                        <p:tav tm="0">
                                          <p:val>
                                            <p:fltVal val="0"/>
                                          </p:val>
                                        </p:tav>
                                        <p:tav tm="100000">
                                          <p:val>
                                            <p:strVal val="#ppt_w"/>
                                          </p:val>
                                        </p:tav>
                                      </p:tavLst>
                                    </p:anim>
                                    <p:anim calcmode="lin" valueType="num">
                                      <p:cBhvr>
                                        <p:cTn id="58" dur="1000" fill="hold"/>
                                        <p:tgtEl>
                                          <p:spTgt spid="55"/>
                                        </p:tgtEl>
                                        <p:attrNameLst>
                                          <p:attrName>ppt_h</p:attrName>
                                        </p:attrNameLst>
                                      </p:cBhvr>
                                      <p:tavLst>
                                        <p:tav tm="0">
                                          <p:val>
                                            <p:fltVal val="0"/>
                                          </p:val>
                                        </p:tav>
                                        <p:tav tm="100000">
                                          <p:val>
                                            <p:strVal val="#ppt_h"/>
                                          </p:val>
                                        </p:tav>
                                      </p:tavLst>
                                    </p:anim>
                                    <p:animEffect transition="in" filter="fade">
                                      <p:cBhvr>
                                        <p:cTn id="59" dur="10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56"/>
                                        </p:tgtEl>
                                        <p:attrNameLst>
                                          <p:attrName>style.visibility</p:attrName>
                                        </p:attrNameLst>
                                      </p:cBhvr>
                                      <p:to>
                                        <p:strVal val="visible"/>
                                      </p:to>
                                    </p:set>
                                    <p:anim calcmode="lin" valueType="num">
                                      <p:cBhvr>
                                        <p:cTn id="64" dur="1000" fill="hold"/>
                                        <p:tgtEl>
                                          <p:spTgt spid="56"/>
                                        </p:tgtEl>
                                        <p:attrNameLst>
                                          <p:attrName>ppt_w</p:attrName>
                                        </p:attrNameLst>
                                      </p:cBhvr>
                                      <p:tavLst>
                                        <p:tav tm="0">
                                          <p:val>
                                            <p:fltVal val="0"/>
                                          </p:val>
                                        </p:tav>
                                        <p:tav tm="100000">
                                          <p:val>
                                            <p:strVal val="#ppt_w"/>
                                          </p:val>
                                        </p:tav>
                                      </p:tavLst>
                                    </p:anim>
                                    <p:anim calcmode="lin" valueType="num">
                                      <p:cBhvr>
                                        <p:cTn id="65" dur="1000" fill="hold"/>
                                        <p:tgtEl>
                                          <p:spTgt spid="56"/>
                                        </p:tgtEl>
                                        <p:attrNameLst>
                                          <p:attrName>ppt_h</p:attrName>
                                        </p:attrNameLst>
                                      </p:cBhvr>
                                      <p:tavLst>
                                        <p:tav tm="0">
                                          <p:val>
                                            <p:fltVal val="0"/>
                                          </p:val>
                                        </p:tav>
                                        <p:tav tm="100000">
                                          <p:val>
                                            <p:strVal val="#ppt_h"/>
                                          </p:val>
                                        </p:tav>
                                      </p:tavLst>
                                    </p:anim>
                                    <p:animEffect transition="in" filter="fade">
                                      <p:cBhvr>
                                        <p:cTn id="66" dur="1000"/>
                                        <p:tgtEl>
                                          <p:spTgt spid="5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1000"/>
                                        <p:tgtEl>
                                          <p:spTgt spid="88"/>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99"/>
                                        </p:tgtEl>
                                        <p:attrNameLst>
                                          <p:attrName>style.visibility</p:attrName>
                                        </p:attrNameLst>
                                      </p:cBhvr>
                                      <p:to>
                                        <p:strVal val="visible"/>
                                      </p:to>
                                    </p:set>
                                    <p:anim calcmode="lin" valueType="num">
                                      <p:cBhvr>
                                        <p:cTn id="74" dur="1000" fill="hold"/>
                                        <p:tgtEl>
                                          <p:spTgt spid="99"/>
                                        </p:tgtEl>
                                        <p:attrNameLst>
                                          <p:attrName>ppt_w</p:attrName>
                                        </p:attrNameLst>
                                      </p:cBhvr>
                                      <p:tavLst>
                                        <p:tav tm="0">
                                          <p:val>
                                            <p:fltVal val="0"/>
                                          </p:val>
                                        </p:tav>
                                        <p:tav tm="100000">
                                          <p:val>
                                            <p:strVal val="#ppt_w"/>
                                          </p:val>
                                        </p:tav>
                                      </p:tavLst>
                                    </p:anim>
                                    <p:anim calcmode="lin" valueType="num">
                                      <p:cBhvr>
                                        <p:cTn id="75" dur="1000" fill="hold"/>
                                        <p:tgtEl>
                                          <p:spTgt spid="99"/>
                                        </p:tgtEl>
                                        <p:attrNameLst>
                                          <p:attrName>ppt_h</p:attrName>
                                        </p:attrNameLst>
                                      </p:cBhvr>
                                      <p:tavLst>
                                        <p:tav tm="0">
                                          <p:val>
                                            <p:fltVal val="0"/>
                                          </p:val>
                                        </p:tav>
                                        <p:tav tm="100000">
                                          <p:val>
                                            <p:strVal val="#ppt_h"/>
                                          </p:val>
                                        </p:tav>
                                      </p:tavLst>
                                    </p:anim>
                                    <p:animEffect transition="in" filter="fade">
                                      <p:cBhvr>
                                        <p:cTn id="76" dur="1000"/>
                                        <p:tgtEl>
                                          <p:spTgt spid="9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wipe(up)">
                                      <p:cBhvr>
                                        <p:cTn id="81" dur="1000"/>
                                        <p:tgtEl>
                                          <p:spTgt spid="89"/>
                                        </p:tgtEl>
                                      </p:cBhvr>
                                    </p:animEffect>
                                  </p:childTnLst>
                                </p:cTn>
                              </p:par>
                              <p:par>
                                <p:cTn id="82" presetID="22" presetClass="entr" presetSubtype="4" fill="hold" grpId="0" nodeType="withEffect">
                                  <p:stCondLst>
                                    <p:cond delay="500"/>
                                  </p:stCondLst>
                                  <p:childTnLst>
                                    <p:set>
                                      <p:cBhvr>
                                        <p:cTn id="83" dur="1" fill="hold">
                                          <p:stCondLst>
                                            <p:cond delay="0"/>
                                          </p:stCondLst>
                                        </p:cTn>
                                        <p:tgtEl>
                                          <p:spTgt spid="93"/>
                                        </p:tgtEl>
                                        <p:attrNameLst>
                                          <p:attrName>style.visibility</p:attrName>
                                        </p:attrNameLst>
                                      </p:cBhvr>
                                      <p:to>
                                        <p:strVal val="visible"/>
                                      </p:to>
                                    </p:set>
                                    <p:animEffect transition="in" filter="wipe(down)">
                                      <p:cBhvr>
                                        <p:cTn id="84" dur="1000"/>
                                        <p:tgtEl>
                                          <p:spTgt spid="9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wipe(up)">
                                      <p:cBhvr>
                                        <p:cTn id="89" dur="1000"/>
                                        <p:tgtEl>
                                          <p:spTgt spid="90"/>
                                        </p:tgtEl>
                                      </p:cBhvr>
                                    </p:animEffect>
                                  </p:childTnLst>
                                </p:cTn>
                              </p:par>
                              <p:par>
                                <p:cTn id="90" presetID="22" presetClass="entr" presetSubtype="4" fill="hold" grpId="0" nodeType="withEffect">
                                  <p:stCondLst>
                                    <p:cond delay="500"/>
                                  </p:stCondLst>
                                  <p:childTnLst>
                                    <p:set>
                                      <p:cBhvr>
                                        <p:cTn id="91" dur="1" fill="hold">
                                          <p:stCondLst>
                                            <p:cond delay="0"/>
                                          </p:stCondLst>
                                        </p:cTn>
                                        <p:tgtEl>
                                          <p:spTgt spid="80"/>
                                        </p:tgtEl>
                                        <p:attrNameLst>
                                          <p:attrName>style.visibility</p:attrName>
                                        </p:attrNameLst>
                                      </p:cBhvr>
                                      <p:to>
                                        <p:strVal val="visible"/>
                                      </p:to>
                                    </p:set>
                                    <p:animEffect transition="in" filter="wipe(down)">
                                      <p:cBhvr>
                                        <p:cTn id="92" dur="10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94"/>
                                        </p:tgtEl>
                                        <p:attrNameLst>
                                          <p:attrName>style.visibility</p:attrName>
                                        </p:attrNameLst>
                                      </p:cBhvr>
                                      <p:to>
                                        <p:strVal val="visible"/>
                                      </p:to>
                                    </p:set>
                                    <p:animEffect transition="in" filter="wipe(down)">
                                      <p:cBhvr>
                                        <p:cTn id="97" dur="1000"/>
                                        <p:tgtEl>
                                          <p:spTgt spid="94"/>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Effect transition="in" filter="wipe(up)">
                                      <p:cBhvr>
                                        <p:cTn id="100" dur="1000"/>
                                        <p:tgtEl>
                                          <p:spTgt spid="95"/>
                                        </p:tgtEl>
                                      </p:cBhvr>
                                    </p:animEffect>
                                  </p:childTnLst>
                                </p:cTn>
                              </p:par>
                              <p:par>
                                <p:cTn id="101" presetID="22" presetClass="entr" presetSubtype="8" fill="hold" nodeType="withEffect">
                                  <p:stCondLst>
                                    <p:cond delay="500"/>
                                  </p:stCondLst>
                                  <p:childTnLst>
                                    <p:set>
                                      <p:cBhvr>
                                        <p:cTn id="102" dur="1" fill="hold">
                                          <p:stCondLst>
                                            <p:cond delay="0"/>
                                          </p:stCondLst>
                                        </p:cTn>
                                        <p:tgtEl>
                                          <p:spTgt spid="98"/>
                                        </p:tgtEl>
                                        <p:attrNameLst>
                                          <p:attrName>style.visibility</p:attrName>
                                        </p:attrNameLst>
                                      </p:cBhvr>
                                      <p:to>
                                        <p:strVal val="visible"/>
                                      </p:to>
                                    </p:set>
                                    <p:animEffect transition="in" filter="wipe(left)">
                                      <p:cBhvr>
                                        <p:cTn id="103" dur="1000"/>
                                        <p:tgtEl>
                                          <p:spTgt spid="9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1000"/>
                                        <p:tgtEl>
                                          <p:spTgt spid="90"/>
                                        </p:tgtEl>
                                      </p:cBhvr>
                                    </p:animEffect>
                                    <p:set>
                                      <p:cBhvr>
                                        <p:cTn id="108" dur="1" fill="hold">
                                          <p:stCondLst>
                                            <p:cond delay="999"/>
                                          </p:stCondLst>
                                        </p:cTn>
                                        <p:tgtEl>
                                          <p:spTgt spid="90"/>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1000"/>
                                        <p:tgtEl>
                                          <p:spTgt spid="89"/>
                                        </p:tgtEl>
                                      </p:cBhvr>
                                    </p:animEffect>
                                    <p:set>
                                      <p:cBhvr>
                                        <p:cTn id="111" dur="1" fill="hold">
                                          <p:stCondLst>
                                            <p:cond delay="999"/>
                                          </p:stCondLst>
                                        </p:cTn>
                                        <p:tgtEl>
                                          <p:spTgt spid="89"/>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1000"/>
                                        <p:tgtEl>
                                          <p:spTgt spid="95"/>
                                        </p:tgtEl>
                                      </p:cBhvr>
                                    </p:animEffect>
                                    <p:set>
                                      <p:cBhvr>
                                        <p:cTn id="114" dur="1" fill="hold">
                                          <p:stCondLst>
                                            <p:cond delay="999"/>
                                          </p:stCondLst>
                                        </p:cTn>
                                        <p:tgtEl>
                                          <p:spTgt spid="95"/>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1000"/>
                                        <p:tgtEl>
                                          <p:spTgt spid="94"/>
                                        </p:tgtEl>
                                      </p:cBhvr>
                                    </p:animEffect>
                                    <p:set>
                                      <p:cBhvr>
                                        <p:cTn id="117" dur="1" fill="hold">
                                          <p:stCondLst>
                                            <p:cond delay="999"/>
                                          </p:stCondLst>
                                        </p:cTn>
                                        <p:tgtEl>
                                          <p:spTgt spid="94"/>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1000"/>
                                        <p:tgtEl>
                                          <p:spTgt spid="98"/>
                                        </p:tgtEl>
                                      </p:cBhvr>
                                    </p:animEffect>
                                    <p:set>
                                      <p:cBhvr>
                                        <p:cTn id="120" dur="1" fill="hold">
                                          <p:stCondLst>
                                            <p:cond delay="999"/>
                                          </p:stCondLst>
                                        </p:cTn>
                                        <p:tgtEl>
                                          <p:spTgt spid="98"/>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1000"/>
                                        <p:tgtEl>
                                          <p:spTgt spid="93"/>
                                        </p:tgtEl>
                                      </p:cBhvr>
                                    </p:animEffect>
                                    <p:set>
                                      <p:cBhvr>
                                        <p:cTn id="123" dur="1" fill="hold">
                                          <p:stCondLst>
                                            <p:cond delay="999"/>
                                          </p:stCondLst>
                                        </p:cTn>
                                        <p:tgtEl>
                                          <p:spTgt spid="93"/>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1000"/>
                                        <p:tgtEl>
                                          <p:spTgt spid="80"/>
                                        </p:tgtEl>
                                      </p:cBhvr>
                                    </p:animEffect>
                                    <p:set>
                                      <p:cBhvr>
                                        <p:cTn id="126" dur="1" fill="hold">
                                          <p:stCondLst>
                                            <p:cond delay="999"/>
                                          </p:stCondLst>
                                        </p:cTn>
                                        <p:tgtEl>
                                          <p:spTgt spid="80"/>
                                        </p:tgtEl>
                                        <p:attrNameLst>
                                          <p:attrName>style.visibility</p:attrName>
                                        </p:attrNameLst>
                                      </p:cBhvr>
                                      <p:to>
                                        <p:strVal val="hidden"/>
                                      </p:to>
                                    </p:set>
                                  </p:childTnLst>
                                </p:cTn>
                              </p:par>
                            </p:childTnLst>
                          </p:cTn>
                        </p:par>
                        <p:par>
                          <p:cTn id="127" fill="hold">
                            <p:stCondLst>
                              <p:cond delay="1000"/>
                            </p:stCondLst>
                            <p:childTnLst>
                              <p:par>
                                <p:cTn id="128" presetID="53" presetClass="exit" presetSubtype="0" fill="hold" grpId="1" nodeType="afterEffect">
                                  <p:stCondLst>
                                    <p:cond delay="0"/>
                                  </p:stCondLst>
                                  <p:childTnLst>
                                    <p:anim calcmode="lin" valueType="num">
                                      <p:cBhvr>
                                        <p:cTn id="129" dur="1000"/>
                                        <p:tgtEl>
                                          <p:spTgt spid="99"/>
                                        </p:tgtEl>
                                        <p:attrNameLst>
                                          <p:attrName>ppt_w</p:attrName>
                                        </p:attrNameLst>
                                      </p:cBhvr>
                                      <p:tavLst>
                                        <p:tav tm="0">
                                          <p:val>
                                            <p:strVal val="ppt_w"/>
                                          </p:val>
                                        </p:tav>
                                        <p:tav tm="100000">
                                          <p:val>
                                            <p:fltVal val="0"/>
                                          </p:val>
                                        </p:tav>
                                      </p:tavLst>
                                    </p:anim>
                                    <p:anim calcmode="lin" valueType="num">
                                      <p:cBhvr>
                                        <p:cTn id="130" dur="1000"/>
                                        <p:tgtEl>
                                          <p:spTgt spid="99"/>
                                        </p:tgtEl>
                                        <p:attrNameLst>
                                          <p:attrName>ppt_h</p:attrName>
                                        </p:attrNameLst>
                                      </p:cBhvr>
                                      <p:tavLst>
                                        <p:tav tm="0">
                                          <p:val>
                                            <p:strVal val="ppt_h"/>
                                          </p:val>
                                        </p:tav>
                                        <p:tav tm="100000">
                                          <p:val>
                                            <p:fltVal val="0"/>
                                          </p:val>
                                        </p:tav>
                                      </p:tavLst>
                                    </p:anim>
                                    <p:animEffect transition="out" filter="fade">
                                      <p:cBhvr>
                                        <p:cTn id="131" dur="1000"/>
                                        <p:tgtEl>
                                          <p:spTgt spid="99"/>
                                        </p:tgtEl>
                                      </p:cBhvr>
                                    </p:animEffect>
                                    <p:set>
                                      <p:cBhvr>
                                        <p:cTn id="132" dur="1" fill="hold">
                                          <p:stCondLst>
                                            <p:cond delay="999"/>
                                          </p:stCondLst>
                                        </p:cTn>
                                        <p:tgtEl>
                                          <p:spTgt spid="99"/>
                                        </p:tgtEl>
                                        <p:attrNameLst>
                                          <p:attrName>style.visibility</p:attrName>
                                        </p:attrNameLst>
                                      </p:cBhvr>
                                      <p:to>
                                        <p:strVal val="hidden"/>
                                      </p:to>
                                    </p:set>
                                  </p:childTnLst>
                                </p:cTn>
                              </p:par>
                              <p:par>
                                <p:cTn id="133" presetID="53" presetClass="entr" presetSubtype="0" fill="hold" grpId="0" nodeType="withEffect">
                                  <p:stCondLst>
                                    <p:cond delay="500"/>
                                  </p:stCondLst>
                                  <p:childTnLst>
                                    <p:set>
                                      <p:cBhvr>
                                        <p:cTn id="134" dur="1" fill="hold">
                                          <p:stCondLst>
                                            <p:cond delay="0"/>
                                          </p:stCondLst>
                                        </p:cTn>
                                        <p:tgtEl>
                                          <p:spTgt spid="100"/>
                                        </p:tgtEl>
                                        <p:attrNameLst>
                                          <p:attrName>style.visibility</p:attrName>
                                        </p:attrNameLst>
                                      </p:cBhvr>
                                      <p:to>
                                        <p:strVal val="visible"/>
                                      </p:to>
                                    </p:set>
                                    <p:anim calcmode="lin" valueType="num">
                                      <p:cBhvr>
                                        <p:cTn id="135" dur="1000" fill="hold"/>
                                        <p:tgtEl>
                                          <p:spTgt spid="100"/>
                                        </p:tgtEl>
                                        <p:attrNameLst>
                                          <p:attrName>ppt_w</p:attrName>
                                        </p:attrNameLst>
                                      </p:cBhvr>
                                      <p:tavLst>
                                        <p:tav tm="0">
                                          <p:val>
                                            <p:fltVal val="0"/>
                                          </p:val>
                                        </p:tav>
                                        <p:tav tm="100000">
                                          <p:val>
                                            <p:strVal val="#ppt_w"/>
                                          </p:val>
                                        </p:tav>
                                      </p:tavLst>
                                    </p:anim>
                                    <p:anim calcmode="lin" valueType="num">
                                      <p:cBhvr>
                                        <p:cTn id="136" dur="1000" fill="hold"/>
                                        <p:tgtEl>
                                          <p:spTgt spid="100"/>
                                        </p:tgtEl>
                                        <p:attrNameLst>
                                          <p:attrName>ppt_h</p:attrName>
                                        </p:attrNameLst>
                                      </p:cBhvr>
                                      <p:tavLst>
                                        <p:tav tm="0">
                                          <p:val>
                                            <p:fltVal val="0"/>
                                          </p:val>
                                        </p:tav>
                                        <p:tav tm="100000">
                                          <p:val>
                                            <p:strVal val="#ppt_h"/>
                                          </p:val>
                                        </p:tav>
                                      </p:tavLst>
                                    </p:anim>
                                    <p:animEffect transition="in" filter="fade">
                                      <p:cBhvr>
                                        <p:cTn id="137" dur="1000"/>
                                        <p:tgtEl>
                                          <p:spTgt spid="100"/>
                                        </p:tgtEl>
                                      </p:cBhvr>
                                    </p:animEffect>
                                  </p:childTnLst>
                                </p:cTn>
                              </p:par>
                            </p:childTnLst>
                          </p:cTn>
                        </p:par>
                      </p:childTnLst>
                    </p:cTn>
                  </p:par>
                  <p:par>
                    <p:cTn id="138" fill="hold">
                      <p:stCondLst>
                        <p:cond delay="indefinite"/>
                      </p:stCondLst>
                      <p:childTnLst>
                        <p:par>
                          <p:cTn id="139" fill="hold">
                            <p:stCondLst>
                              <p:cond delay="0"/>
                            </p:stCondLst>
                            <p:childTnLst>
                              <p:par>
                                <p:cTn id="140" presetID="8" presetClass="emph" presetSubtype="0" fill="hold" grpId="1" nodeType="clickEffect">
                                  <p:stCondLst>
                                    <p:cond delay="0"/>
                                  </p:stCondLst>
                                  <p:childTnLst>
                                    <p:animRot by="-1200000">
                                      <p:cBhvr>
                                        <p:cTn id="141" dur="1000" fill="hold"/>
                                        <p:tgtEl>
                                          <p:spTgt spid="100"/>
                                        </p:tgtEl>
                                        <p:attrNameLst>
                                          <p:attrName>r</p:attrName>
                                        </p:attrNameLst>
                                      </p:cBhvr>
                                    </p:animRot>
                                  </p:childTnLst>
                                </p:cTn>
                              </p:par>
                              <p:par>
                                <p:cTn id="142" presetID="64" presetClass="path" presetSubtype="0" accel="50000" decel="50000" fill="hold" grpId="2" nodeType="withEffect">
                                  <p:stCondLst>
                                    <p:cond delay="0"/>
                                  </p:stCondLst>
                                  <p:childTnLst>
                                    <p:animMotion origin="layout" path="M 1.94444E-6 2.22222E-6 L 0.10121 -0.11597 " pathEditMode="relative" rAng="0" ptsTypes="AA">
                                      <p:cBhvr>
                                        <p:cTn id="143" dur="1000" fill="hold"/>
                                        <p:tgtEl>
                                          <p:spTgt spid="100"/>
                                        </p:tgtEl>
                                        <p:attrNameLst>
                                          <p:attrName>ppt_x</p:attrName>
                                          <p:attrName>ppt_y</p:attrName>
                                        </p:attrNameLst>
                                      </p:cBhvr>
                                      <p:rCtr x="51" y="-58"/>
                                    </p:animMotion>
                                  </p:childTnLst>
                                </p:cTn>
                              </p:par>
                              <p:par>
                                <p:cTn id="144" presetID="6" presetClass="emph" presetSubtype="0" fill="hold" grpId="3" nodeType="withEffect">
                                  <p:stCondLst>
                                    <p:cond delay="0"/>
                                  </p:stCondLst>
                                  <p:childTnLst>
                                    <p:animScale>
                                      <p:cBhvr>
                                        <p:cTn id="145" dur="1000" fill="hold"/>
                                        <p:tgtEl>
                                          <p:spTgt spid="10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88" grpId="0" animBg="1"/>
      <p:bldP spid="56" grpId="0" animBg="1"/>
      <p:bldP spid="80" grpId="0" animBg="1"/>
      <p:bldP spid="80" grpId="1" animBg="1"/>
      <p:bldP spid="93" grpId="0" animBg="1"/>
      <p:bldP spid="93" grpId="1" animBg="1"/>
      <p:bldP spid="94" grpId="0" animBg="1"/>
      <p:bldP spid="94" grpId="1" animBg="1"/>
      <p:bldP spid="95" grpId="0" animBg="1"/>
      <p:bldP spid="95" grpId="1" animBg="1"/>
      <p:bldP spid="99" grpId="0" animBg="1"/>
      <p:bldP spid="99" grpId="1" animBg="1"/>
      <p:bldP spid="100" grpId="0" animBg="1"/>
      <p:bldP spid="100" grpId="1" animBg="1"/>
      <p:bldP spid="100" grpId="2" animBg="1"/>
      <p:bldP spid="100" grpId="3" animBg="1"/>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rgbClr val="FF0000"/>
          </a:solidFill>
          <a:prstDash val="sysDash"/>
          <a:tailEnd type="arrow"/>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spPr>
      <a:bodyPr wrap="none" rtlCol="0">
        <a:spAutoFit/>
      </a:bodyPr>
      <a:lstStyle>
        <a:defPPr>
          <a:defRPr sz="2000" b="1" dirty="0" smtClean="0">
            <a:solidFill>
              <a:srgbClr val="0070C0"/>
            </a:solidFill>
            <a:effectLst>
              <a:outerShdw dist="50800" dir="5400000" algn="ctr" rotWithShape="0">
                <a:schemeClr val="tx1"/>
              </a:outerShdw>
            </a:effectLs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20084</TotalTime>
  <Words>4664</Words>
  <Application>Microsoft Office PowerPoint</Application>
  <PresentationFormat>On-screen Show (4:3)</PresentationFormat>
  <Paragraphs>1554</Paragraphs>
  <Slides>104</Slides>
  <Notes>31</Notes>
  <HiddenSlides>3</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default</dc:creator>
  <cp:lastModifiedBy>Owner</cp:lastModifiedBy>
  <cp:revision>1933</cp:revision>
  <dcterms:created xsi:type="dcterms:W3CDTF">2009-06-25T02:50:50Z</dcterms:created>
  <dcterms:modified xsi:type="dcterms:W3CDTF">2014-02-03T00:11:22Z</dcterms:modified>
</cp:coreProperties>
</file>